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56" r:id="rId6"/>
    <p:sldId id="273" r:id="rId7"/>
    <p:sldId id="275" r:id="rId8"/>
    <p:sldId id="274" r:id="rId9"/>
    <p:sldId id="276" r:id="rId10"/>
    <p:sldId id="277" r:id="rId11"/>
    <p:sldId id="278" r:id="rId12"/>
    <p:sldId id="279" r:id="rId13"/>
    <p:sldId id="282" r:id="rId14"/>
    <p:sldId id="281" r:id="rId15"/>
    <p:sldId id="286" r:id="rId16"/>
    <p:sldId id="280" r:id="rId17"/>
    <p:sldId id="283" r:id="rId18"/>
    <p:sldId id="284" r:id="rId19"/>
    <p:sldId id="287" r:id="rId20"/>
    <p:sldId id="285" r:id="rId21"/>
    <p:sldId id="262" r:id="rId22"/>
    <p:sldId id="258" r:id="rId23"/>
    <p:sldId id="270" r:id="rId24"/>
    <p:sldId id="269" r:id="rId25"/>
    <p:sldId id="264" r:id="rId26"/>
    <p:sldId id="272" r:id="rId27"/>
    <p:sldId id="271" r:id="rId28"/>
    <p:sldId id="266" r:id="rId29"/>
    <p:sldId id="268" r:id="rId30"/>
    <p:sldId id="267" r:id="rId31"/>
    <p:sldId id="259" r:id="rId32"/>
    <p:sldId id="260" r:id="rId33"/>
    <p:sldId id="265" r:id="rId3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8E45"/>
    <a:srgbClr val="005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8_OSAP_el&#337;k&#233;sz&#237;t&#337;_dokumentumok\OSAP%20list&#225;k\&#246;sszes&#237;t&#33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8_OSAP_el&#337;k&#233;sz&#237;t&#337;_dokumentumok\OSAP%20list&#225;k\&#246;sszes&#237;t&#33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8_OSAP_el&#337;k&#233;sz&#237;t&#337;_dokumentumok\OSAP%20list&#225;k\&#246;sszes&#237;t&#33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8_OSAP_el&#337;k&#233;sz&#237;t&#337;_dokumentumok\OSAP%20list&#225;k\&#246;sszes&#237;t&#33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osap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Adatgyűjtés (db)</c:v>
                </c:pt>
              </c:strCache>
            </c:strRef>
          </c:tx>
          <c:spPr>
            <a:solidFill>
              <a:srgbClr val="AB8E45"/>
            </a:solidFill>
            <a:ln>
              <a:noFill/>
            </a:ln>
            <a:effectLst/>
            <a:sp3d/>
          </c:spPr>
          <c:invertIfNegative val="0"/>
          <c:cat>
            <c:strRef>
              <c:f>Munka1!$B$1:$G$1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 (terv)</c:v>
                </c:pt>
              </c:strCache>
            </c:strRef>
          </c:cat>
          <c:val>
            <c:numRef>
              <c:f>Munka1!$B$2:$G$2</c:f>
              <c:numCache>
                <c:formatCode>General</c:formatCode>
                <c:ptCount val="6"/>
                <c:pt idx="0">
                  <c:v>262</c:v>
                </c:pt>
                <c:pt idx="1">
                  <c:v>263</c:v>
                </c:pt>
                <c:pt idx="2">
                  <c:v>270</c:v>
                </c:pt>
                <c:pt idx="3">
                  <c:v>270</c:v>
                </c:pt>
                <c:pt idx="4">
                  <c:v>270</c:v>
                </c:pt>
                <c:pt idx="5">
                  <c:v>256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Adatátvétel (db)</c:v>
                </c:pt>
              </c:strCache>
            </c:strRef>
          </c:tx>
          <c:spPr>
            <a:solidFill>
              <a:srgbClr val="0053A2"/>
            </a:solidFill>
            <a:ln>
              <a:noFill/>
            </a:ln>
            <a:effectLst/>
            <a:sp3d/>
          </c:spPr>
          <c:invertIfNegative val="0"/>
          <c:cat>
            <c:strRef>
              <c:f>Munka1!$B$1:$G$1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 (terv)</c:v>
                </c:pt>
              </c:strCache>
            </c:strRef>
          </c:cat>
          <c:val>
            <c:numRef>
              <c:f>Munka1!$B$3:$G$3</c:f>
              <c:numCache>
                <c:formatCode>General</c:formatCode>
                <c:ptCount val="6"/>
                <c:pt idx="0">
                  <c:v>95</c:v>
                </c:pt>
                <c:pt idx="1">
                  <c:v>97</c:v>
                </c:pt>
                <c:pt idx="2">
                  <c:v>94</c:v>
                </c:pt>
                <c:pt idx="3">
                  <c:v>102</c:v>
                </c:pt>
                <c:pt idx="4">
                  <c:v>94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929584"/>
        <c:axId val="249927232"/>
        <c:axId val="0"/>
      </c:bar3DChart>
      <c:catAx>
        <c:axId val="249929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27232"/>
        <c:crosses val="autoZero"/>
        <c:auto val="1"/>
        <c:lblAlgn val="ctr"/>
        <c:lblOffset val="100"/>
        <c:noMultiLvlLbl val="0"/>
      </c:catAx>
      <c:valAx>
        <c:axId val="24992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Adatfelvételek (db)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2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B8E4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53A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Munka1!$A$21:$A$22</c:f>
              <c:strCache>
                <c:ptCount val="2"/>
                <c:pt idx="0">
                  <c:v>HSSZ</c:v>
                </c:pt>
                <c:pt idx="1">
                  <c:v>KSH</c:v>
                </c:pt>
              </c:strCache>
            </c:strRef>
          </c:cat>
          <c:val>
            <c:numRef>
              <c:f>Munka1!$B$21:$B$22</c:f>
              <c:numCache>
                <c:formatCode>General</c:formatCode>
                <c:ptCount val="2"/>
                <c:pt idx="0">
                  <c:v>123</c:v>
                </c:pt>
                <c:pt idx="1">
                  <c:v>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9"/>
              <c:layout>
                <c:manualLayout>
                  <c:x val="-2.137998056365403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Munka1!$A$10:$A$20</c:f>
              <c:strCache>
                <c:ptCount val="11"/>
                <c:pt idx="0">
                  <c:v>NFM</c:v>
                </c:pt>
                <c:pt idx="1">
                  <c:v>FM</c:v>
                </c:pt>
                <c:pt idx="2">
                  <c:v>NGM</c:v>
                </c:pt>
                <c:pt idx="3">
                  <c:v>EMMI</c:v>
                </c:pt>
                <c:pt idx="4">
                  <c:v>OBH</c:v>
                </c:pt>
                <c:pt idx="5">
                  <c:v>MEKH</c:v>
                </c:pt>
                <c:pt idx="6">
                  <c:v>IM</c:v>
                </c:pt>
                <c:pt idx="7">
                  <c:v>BM</c:v>
                </c:pt>
                <c:pt idx="8">
                  <c:v>LÜ</c:v>
                </c:pt>
                <c:pt idx="9">
                  <c:v>AKI</c:v>
                </c:pt>
                <c:pt idx="10">
                  <c:v>Miniszterelnökség</c:v>
                </c:pt>
              </c:strCache>
            </c:strRef>
          </c:cat>
          <c:val>
            <c:numRef>
              <c:f>Munka1!$B$10:$B$20</c:f>
              <c:numCache>
                <c:formatCode>General</c:formatCode>
                <c:ptCount val="11"/>
                <c:pt idx="0">
                  <c:v>29</c:v>
                </c:pt>
                <c:pt idx="1">
                  <c:v>7</c:v>
                </c:pt>
                <c:pt idx="2">
                  <c:v>5</c:v>
                </c:pt>
                <c:pt idx="3">
                  <c:v>28</c:v>
                </c:pt>
                <c:pt idx="4">
                  <c:v>9</c:v>
                </c:pt>
                <c:pt idx="5">
                  <c:v>7</c:v>
                </c:pt>
                <c:pt idx="6">
                  <c:v>5</c:v>
                </c:pt>
                <c:pt idx="7">
                  <c:v>9</c:v>
                </c:pt>
                <c:pt idx="8">
                  <c:v>3</c:v>
                </c:pt>
                <c:pt idx="9">
                  <c:v>15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0053A2"/>
            </a:solidFill>
          </c:spPr>
          <c:dPt>
            <c:idx val="0"/>
            <c:bubble3D val="0"/>
            <c:spPr>
              <a:solidFill>
                <a:srgbClr val="0053A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B8E4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Munka1!$D$38:$E$38</c:f>
              <c:strCache>
                <c:ptCount val="2"/>
                <c:pt idx="0">
                  <c:v>KSH</c:v>
                </c:pt>
                <c:pt idx="1">
                  <c:v>HSSz</c:v>
                </c:pt>
              </c:strCache>
            </c:strRef>
          </c:cat>
          <c:val>
            <c:numRef>
              <c:f>Munka1!$D$37:$E$37</c:f>
              <c:numCache>
                <c:formatCode>General</c:formatCode>
                <c:ptCount val="2"/>
                <c:pt idx="0">
                  <c:v>189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Munka1!$A$31:$A$36</c:f>
              <c:strCache>
                <c:ptCount val="6"/>
                <c:pt idx="0">
                  <c:v>MNB</c:v>
                </c:pt>
                <c:pt idx="1">
                  <c:v>NFM</c:v>
                </c:pt>
                <c:pt idx="2">
                  <c:v>FM</c:v>
                </c:pt>
                <c:pt idx="3">
                  <c:v>EMMI</c:v>
                </c:pt>
                <c:pt idx="4">
                  <c:v>IM</c:v>
                </c:pt>
                <c:pt idx="5">
                  <c:v>BM</c:v>
                </c:pt>
              </c:strCache>
            </c:strRef>
          </c:cat>
          <c:val>
            <c:numRef>
              <c:f>Munka1!$D$31:$D$36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12</c:v>
                </c:pt>
                <c:pt idx="4">
                  <c:v>8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Munka1!$B$5</c:f>
              <c:strCache>
                <c:ptCount val="1"/>
                <c:pt idx="0">
                  <c:v>Kormányrendeleti szabályozáson kívüli statisztikai adatfelvételek száma (db)</c:v>
                </c:pt>
              </c:strCache>
            </c:strRef>
          </c:tx>
          <c:spPr>
            <a:solidFill>
              <a:srgbClr val="AB8E45"/>
            </a:solidFill>
            <a:ln>
              <a:noFill/>
            </a:ln>
            <a:effectLst/>
            <a:sp3d/>
          </c:spPr>
          <c:invertIfNegative val="0"/>
          <c:cat>
            <c:numRef>
              <c:f>Munka1!$A$6:$A$9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Munka1!$B$6:$B$9</c:f>
              <c:numCache>
                <c:formatCode>General</c:formatCode>
                <c:ptCount val="4"/>
                <c:pt idx="0">
                  <c:v>90</c:v>
                </c:pt>
                <c:pt idx="1">
                  <c:v>108</c:v>
                </c:pt>
                <c:pt idx="2">
                  <c:v>105</c:v>
                </c:pt>
                <c:pt idx="3">
                  <c:v>220</c:v>
                </c:pt>
              </c:numCache>
            </c:numRef>
          </c:val>
        </c:ser>
        <c:ser>
          <c:idx val="1"/>
          <c:order val="1"/>
          <c:tx>
            <c:strRef>
              <c:f>Munka1!$C$5</c:f>
              <c:strCache>
                <c:ptCount val="1"/>
                <c:pt idx="0">
                  <c:v>OSAP Kormányrendeletben elrendelt adatátvételek (db)</c:v>
                </c:pt>
              </c:strCache>
            </c:strRef>
          </c:tx>
          <c:spPr>
            <a:solidFill>
              <a:srgbClr val="0053A2"/>
            </a:solidFill>
            <a:ln>
              <a:noFill/>
            </a:ln>
            <a:effectLst/>
            <a:sp3d/>
          </c:spPr>
          <c:invertIfNegative val="0"/>
          <c:cat>
            <c:numRef>
              <c:f>Munka1!$A$6:$A$9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Munka1!$C$6:$C$9</c:f>
              <c:numCache>
                <c:formatCode>General</c:formatCode>
                <c:ptCount val="4"/>
                <c:pt idx="0">
                  <c:v>97</c:v>
                </c:pt>
                <c:pt idx="1">
                  <c:v>102</c:v>
                </c:pt>
                <c:pt idx="2">
                  <c:v>95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49928408"/>
        <c:axId val="249930368"/>
        <c:axId val="0"/>
      </c:bar3DChart>
      <c:catAx>
        <c:axId val="249928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Év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30368"/>
        <c:crosses val="autoZero"/>
        <c:auto val="1"/>
        <c:lblAlgn val="ctr"/>
        <c:lblOffset val="100"/>
        <c:noMultiLvlLbl val="0"/>
      </c:catAx>
      <c:valAx>
        <c:axId val="24993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Adatfelvétel (db)</a:t>
                </a:r>
                <a:endParaRPr lang="hu-H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28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Munka1!$B$11</c:f>
              <c:strCache>
                <c:ptCount val="1"/>
                <c:pt idx="0">
                  <c:v>Adatgyűjtés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Munka1!$A$12:$A$15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Munka1!$B$12:$B$15</c:f>
              <c:numCache>
                <c:formatCode>General</c:formatCode>
                <c:ptCount val="4"/>
                <c:pt idx="0">
                  <c:v>270</c:v>
                </c:pt>
                <c:pt idx="1">
                  <c:v>270</c:v>
                </c:pt>
                <c:pt idx="2">
                  <c:v>270</c:v>
                </c:pt>
                <c:pt idx="3">
                  <c:v>256</c:v>
                </c:pt>
              </c:numCache>
            </c:numRef>
          </c:val>
        </c:ser>
        <c:ser>
          <c:idx val="1"/>
          <c:order val="1"/>
          <c:tx>
            <c:strRef>
              <c:f>Munka1!$C$11</c:f>
              <c:strCache>
                <c:ptCount val="1"/>
                <c:pt idx="0">
                  <c:v>Adatátvétel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Munka1!$A$12:$A$15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Munka1!$C$12:$C$15</c:f>
              <c:numCache>
                <c:formatCode>General</c:formatCode>
                <c:ptCount val="4"/>
                <c:pt idx="0">
                  <c:v>187</c:v>
                </c:pt>
                <c:pt idx="1">
                  <c:v>210</c:v>
                </c:pt>
                <c:pt idx="2">
                  <c:v>200</c:v>
                </c:pt>
                <c:pt idx="3">
                  <c:v>229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9926448"/>
        <c:axId val="249930760"/>
      </c:barChart>
      <c:catAx>
        <c:axId val="2499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30760"/>
        <c:crosses val="autoZero"/>
        <c:auto val="1"/>
        <c:lblAlgn val="ctr"/>
        <c:lblOffset val="100"/>
        <c:noMultiLvlLbl val="0"/>
      </c:catAx>
      <c:valAx>
        <c:axId val="249930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99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093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50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6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0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54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82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50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299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539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247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04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01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5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44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85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897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61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3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882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0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2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00648" y="1122363"/>
            <a:ext cx="8567351" cy="23876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Tájékoztatás a 2018 évi Országos Statisztikai Adatfelvételi Programról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00648" y="5301441"/>
            <a:ext cx="8567352" cy="1090733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OST-NSKT együttes ülése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2017. </a:t>
            </a:r>
            <a:r>
              <a:rPr lang="hu-HU" dirty="0">
                <a:solidFill>
                  <a:srgbClr val="002060"/>
                </a:solidFill>
              </a:rPr>
              <a:t>d</a:t>
            </a:r>
            <a:r>
              <a:rPr lang="hu-HU" dirty="0" smtClean="0">
                <a:solidFill>
                  <a:srgbClr val="002060"/>
                </a:solidFill>
              </a:rPr>
              <a:t>ecember 5.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Kárpáti József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További jogi felhatalmazás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</a:rPr>
              <a:t>2017. évi XLIV. Törvény egyes törvényeknek a hivatalos statisztikáról szóló 2016. évi CLV. törvény végrehajtásával összefüggő módosításáról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A </a:t>
            </a:r>
            <a:r>
              <a:rPr lang="hu-HU" dirty="0" err="1">
                <a:solidFill>
                  <a:srgbClr val="002060"/>
                </a:solidFill>
              </a:rPr>
              <a:t>szektorális</a:t>
            </a:r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adminisztratív </a:t>
            </a:r>
            <a:r>
              <a:rPr lang="hu-HU" dirty="0">
                <a:solidFill>
                  <a:srgbClr val="002060"/>
                </a:solidFill>
              </a:rPr>
              <a:t>adatforrások </a:t>
            </a:r>
            <a:r>
              <a:rPr lang="hu-HU" dirty="0" smtClean="0">
                <a:solidFill>
                  <a:srgbClr val="002060"/>
                </a:solidFill>
              </a:rPr>
              <a:t>jogszabályai módosultak, explicite lehetővé téve  a statisztikai célú felhasználást.</a:t>
            </a:r>
            <a:endParaRPr lang="hu-HU" dirty="0">
              <a:solidFill>
                <a:srgbClr val="002060"/>
              </a:solidFill>
            </a:endParaRPr>
          </a:p>
          <a:p>
            <a:pPr lvl="1"/>
            <a:r>
              <a:rPr lang="hu-HU" dirty="0">
                <a:solidFill>
                  <a:srgbClr val="002060"/>
                </a:solidFill>
              </a:rPr>
              <a:t>Adatszolgáltatói terhek csökkenése az elsődleges adatforrások körében </a:t>
            </a:r>
          </a:p>
        </p:txBody>
      </p:sp>
    </p:spTree>
    <p:extLst>
      <p:ext uri="{BB962C8B-B14F-4D97-AF65-F5344CB8AC3E}">
        <p14:creationId xmlns:p14="http://schemas.microsoft.com/office/powerpoint/2010/main" val="2805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Az új OSAP </a:t>
            </a:r>
            <a:r>
              <a:rPr lang="hu-HU" b="1" dirty="0" smtClean="0">
                <a:solidFill>
                  <a:srgbClr val="002060"/>
                </a:solidFill>
              </a:rPr>
              <a:t>felépítése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21" y="1690688"/>
            <a:ext cx="8107368" cy="452884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 rot="16200000">
            <a:off x="7984712" y="3269373"/>
            <a:ext cx="2182404" cy="30106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2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Népmozgalmi adatfelvételek és önkéntes adatgyűjtések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1877785"/>
            <a:ext cx="8294915" cy="47214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Ez a terület változatlan.</a:t>
            </a: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népmozgalmi adatfelvételeket az Stt. És végrehajtási rendelete határozza meg.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Az önkéntes közvetlen adatgyűjtések a KSH elnökének elrendelésén alapulnak, akárcsak korábban.</a:t>
            </a: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0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Az új OSAP </a:t>
            </a:r>
            <a:r>
              <a:rPr lang="hu-HU" b="1" dirty="0" smtClean="0">
                <a:solidFill>
                  <a:srgbClr val="002060"/>
                </a:solidFill>
              </a:rPr>
              <a:t>felépítése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21" y="1587181"/>
            <a:ext cx="8107368" cy="452884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 rot="16200000">
            <a:off x="5809962" y="1319770"/>
            <a:ext cx="996213" cy="87601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78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Egymás közötti adatátadások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100" dirty="0">
                <a:solidFill>
                  <a:srgbClr val="002060"/>
                </a:solidFill>
              </a:rPr>
              <a:t>A végleges adatokat adjuk </a:t>
            </a:r>
            <a:r>
              <a:rPr lang="hu-HU" sz="3100" dirty="0" smtClean="0">
                <a:solidFill>
                  <a:srgbClr val="002060"/>
                </a:solidFill>
              </a:rPr>
              <a:t>át egymásnak:</a:t>
            </a:r>
            <a:endParaRPr lang="hu-HU" sz="3100" dirty="0">
              <a:solidFill>
                <a:srgbClr val="002060"/>
              </a:solidFill>
            </a:endParaRPr>
          </a:p>
          <a:p>
            <a:pPr lvl="1"/>
            <a:r>
              <a:rPr lang="hu-HU" sz="2800" dirty="0" err="1">
                <a:solidFill>
                  <a:srgbClr val="002060"/>
                </a:solidFill>
              </a:rPr>
              <a:t>Stt</a:t>
            </a:r>
            <a:r>
              <a:rPr lang="hu-HU" sz="2800" dirty="0">
                <a:solidFill>
                  <a:srgbClr val="002060"/>
                </a:solidFill>
              </a:rPr>
              <a:t>. 23. § (5) A Hivatalos Statisztikai Szolgálat tagjai a 28. § (7) bekezdésében és a 43. §</a:t>
            </a:r>
            <a:r>
              <a:rPr lang="hu-HU" sz="2800" dirty="0" err="1">
                <a:solidFill>
                  <a:srgbClr val="002060"/>
                </a:solidFill>
              </a:rPr>
              <a:t>-ban</a:t>
            </a:r>
            <a:r>
              <a:rPr lang="hu-HU" sz="2800" dirty="0">
                <a:solidFill>
                  <a:srgbClr val="002060"/>
                </a:solidFill>
              </a:rPr>
              <a:t> foglaltak figyelembevételével egymás között, statisztikai célra, térítésmentesen jogosultak a statisztikai adatfelvételből származó, rendelkezésre álló végleges statisztikai adatok és kapcsolódó kiegészítő információk (</a:t>
            </a:r>
            <a:r>
              <a:rPr lang="hu-HU" sz="2800" dirty="0" err="1">
                <a:solidFill>
                  <a:srgbClr val="002060"/>
                </a:solidFill>
              </a:rPr>
              <a:t>metaadat</a:t>
            </a:r>
            <a:r>
              <a:rPr lang="hu-HU" sz="2800" dirty="0">
                <a:solidFill>
                  <a:srgbClr val="002060"/>
                </a:solidFill>
              </a:rPr>
              <a:t>) átadására, átvételére. A Hivatalos Statisztikai szolgálat tagja nem köteles átadni a statisztikai adat-előállítási folyamat során előálló, nem végleges adatokat.</a:t>
            </a:r>
          </a:p>
          <a:p>
            <a:pPr lvl="1"/>
            <a:r>
              <a:rPr lang="hu-HU" sz="2800" dirty="0">
                <a:solidFill>
                  <a:srgbClr val="002060"/>
                </a:solidFill>
              </a:rPr>
              <a:t>(6) Az adatátadásról a Hivatalos Statisztikai Szolgálat érintett tagjai megállapodást kötnek, amelyben rögzíteni kell az adatátadás célját, módját, az adatkezelés, illetve az adatok tájékoztatási tevékenység során történő felhasználásának feltételeit. A megállapodásokat a Hivatalos Statisztikai Szolgálat tagjai honlapjukon nyilvánosságra hozzák.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89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 2018. évi OSAP </a:t>
            </a:r>
            <a:r>
              <a:rPr lang="hu-HU" b="1" dirty="0" smtClean="0">
                <a:solidFill>
                  <a:srgbClr val="002060"/>
                </a:solidFill>
              </a:rPr>
              <a:t>elfogadási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1877785"/>
            <a:ext cx="8294915" cy="47214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rgbClr val="002060"/>
                </a:solidFill>
              </a:rPr>
              <a:t>31</a:t>
            </a:r>
            <a:r>
              <a:rPr lang="hu-HU" b="1" dirty="0">
                <a:solidFill>
                  <a:srgbClr val="002060"/>
                </a:solidFill>
              </a:rPr>
              <a:t>. § </a:t>
            </a:r>
            <a:r>
              <a:rPr lang="hu-HU" dirty="0">
                <a:solidFill>
                  <a:srgbClr val="002060"/>
                </a:solidFill>
              </a:rPr>
              <a:t>(1) Az adott tárgyévre vonatkozó, a Hivatalos Statisztikai Szolgálat által végzett statisztikai adatfelvételeket az Országos Statisztikai Adatfelvételi Program (a továbbiakban: OSAP) tartalmazza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hu-HU" dirty="0">
                <a:solidFill>
                  <a:srgbClr val="002060"/>
                </a:solidFill>
              </a:rPr>
              <a:t>(3) Az </a:t>
            </a:r>
            <a:r>
              <a:rPr lang="hu-HU" dirty="0" err="1">
                <a:solidFill>
                  <a:srgbClr val="002060"/>
                </a:solidFill>
              </a:rPr>
              <a:t>OSAP-ot</a:t>
            </a:r>
            <a:r>
              <a:rPr lang="hu-HU" dirty="0">
                <a:solidFill>
                  <a:srgbClr val="002060"/>
                </a:solidFill>
              </a:rPr>
              <a:t> a Hivatalos Statisztikai Szolgálat tagjainak javaslatai alapján a KSH állítja össze és - a Koordinációs Testület, valamint az OST véleményének kikérését követően - a KSH elnöke - a 26. § szerinti, adatszolgáltatási kötelezettséget elrendelő kormányrendeletben foglaltak figyelembevételével - minden tárgyévet megelőző év december 1-jéig hagyja jóvá.</a:t>
            </a:r>
          </a:p>
          <a:p>
            <a:pPr marL="0" indent="0">
              <a:buNone/>
            </a:pPr>
            <a:r>
              <a:rPr lang="hu-HU" dirty="0">
                <a:solidFill>
                  <a:srgbClr val="002060"/>
                </a:solidFill>
              </a:rPr>
              <a:t>(4) Az </a:t>
            </a:r>
            <a:r>
              <a:rPr lang="hu-HU" dirty="0" err="1">
                <a:solidFill>
                  <a:srgbClr val="002060"/>
                </a:solidFill>
              </a:rPr>
              <a:t>OSAP-ot</a:t>
            </a:r>
            <a:r>
              <a:rPr lang="hu-HU" dirty="0">
                <a:solidFill>
                  <a:srgbClr val="002060"/>
                </a:solidFill>
              </a:rPr>
              <a:t> a KSH elnöke nyilvánosságra hozza a KSH honlapján.</a:t>
            </a: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6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890784" cy="2852737"/>
          </a:xfrm>
        </p:spPr>
        <p:txBody>
          <a:bodyPr>
            <a:normAutofit/>
          </a:bodyPr>
          <a:lstStyle/>
          <a:p>
            <a:pPr algn="r"/>
            <a:r>
              <a:rPr lang="hu-HU" sz="4400" dirty="0" smtClean="0">
                <a:solidFill>
                  <a:srgbClr val="002060"/>
                </a:solidFill>
              </a:rPr>
              <a:t>A 2018. évi OSAP főbb számai</a:t>
            </a:r>
            <a:endParaRPr lang="hu-H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A 2018 évi OSAP elsődleges adatforrásból származó adatfelvételei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>
                <a:solidFill>
                  <a:srgbClr val="002060"/>
                </a:solidFill>
              </a:rPr>
              <a:t>Stt</a:t>
            </a:r>
            <a:r>
              <a:rPr lang="hu-HU" dirty="0">
                <a:solidFill>
                  <a:srgbClr val="002060"/>
                </a:solidFill>
              </a:rPr>
              <a:t>. 26. § szerinti Korm. rendelettel elrendelésre </a:t>
            </a:r>
            <a:r>
              <a:rPr lang="hu-HU" dirty="0" smtClean="0">
                <a:solidFill>
                  <a:srgbClr val="002060"/>
                </a:solidFill>
              </a:rPr>
              <a:t>kerültek a kötelező statisztikai adatgyűjtések és az </a:t>
            </a:r>
            <a:r>
              <a:rPr lang="hu-HU" dirty="0" err="1">
                <a:solidFill>
                  <a:srgbClr val="002060"/>
                </a:solidFill>
              </a:rPr>
              <a:t>Stt</a:t>
            </a:r>
            <a:r>
              <a:rPr lang="hu-HU" dirty="0">
                <a:solidFill>
                  <a:srgbClr val="002060"/>
                </a:solidFill>
              </a:rPr>
              <a:t>. 29. § szerinti egyéb statisztikai </a:t>
            </a:r>
            <a:r>
              <a:rPr lang="hu-HU" dirty="0" smtClean="0">
                <a:solidFill>
                  <a:srgbClr val="002060"/>
                </a:solidFill>
              </a:rPr>
              <a:t>adatátvételek</a:t>
            </a:r>
          </a:p>
          <a:p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2018. évre tervezett, az </a:t>
            </a:r>
            <a:r>
              <a:rPr lang="hu-HU" dirty="0" err="1">
                <a:solidFill>
                  <a:srgbClr val="002060"/>
                </a:solidFill>
              </a:rPr>
              <a:t>Stt</a:t>
            </a:r>
            <a:r>
              <a:rPr lang="hu-HU" dirty="0">
                <a:solidFill>
                  <a:srgbClr val="002060"/>
                </a:solidFill>
              </a:rPr>
              <a:t>. 26. §. (1) bekezdés szerinti elsődleges statisztikai adatgyűjtések száma: 256 db, az </a:t>
            </a:r>
            <a:r>
              <a:rPr lang="hu-HU" dirty="0" err="1">
                <a:solidFill>
                  <a:srgbClr val="002060"/>
                </a:solidFill>
              </a:rPr>
              <a:t>Stt</a:t>
            </a:r>
            <a:r>
              <a:rPr lang="hu-HU" dirty="0">
                <a:solidFill>
                  <a:srgbClr val="002060"/>
                </a:solidFill>
              </a:rPr>
              <a:t>. 29. §. (1) bekezdés szerinti statisztikai adatátvételek száma: 9 db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z újként bekerülő adatgyűjtések száma: </a:t>
            </a:r>
            <a:r>
              <a:rPr lang="hu-HU" dirty="0">
                <a:solidFill>
                  <a:srgbClr val="002060"/>
                </a:solidFill>
              </a:rPr>
              <a:t>9 db (ebből KSH: 5 db, ME: 1 db, NFM 1 db, AKI: 1 db és a MEKH 1 db</a:t>
            </a:r>
            <a:r>
              <a:rPr lang="hu-HU" dirty="0" smtClean="0">
                <a:solidFill>
                  <a:srgbClr val="002060"/>
                </a:solidFill>
              </a:rPr>
              <a:t>)</a:t>
            </a:r>
          </a:p>
          <a:p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 2018. évi OSAP kormányrendelet jelenleg kihirdetés alatt áll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774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OSAP kormányrendelet </a:t>
            </a:r>
            <a:r>
              <a:rPr lang="hu-HU" b="1" dirty="0" smtClean="0">
                <a:solidFill>
                  <a:srgbClr val="002060"/>
                </a:solidFill>
              </a:rPr>
              <a:t>tartalma, 2013-2018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582391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55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A kormányrendelet tartalma, 2018-ban a </a:t>
            </a:r>
            <a:r>
              <a:rPr lang="hu-HU" b="1" dirty="0" err="1" smtClean="0">
                <a:solidFill>
                  <a:srgbClr val="002060"/>
                </a:solidFill>
              </a:rPr>
              <a:t>HSSz</a:t>
            </a:r>
            <a:r>
              <a:rPr lang="hu-HU" b="1" dirty="0" smtClean="0">
                <a:solidFill>
                  <a:srgbClr val="002060"/>
                </a:solidFill>
              </a:rPr>
              <a:t> és a KSH bontásában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62983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14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2060"/>
                </a:solidFill>
              </a:rPr>
              <a:t>A 2018. évi OSAP új struktúrája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Az OSAP, mint fogalomkör tartalma kibővült.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2017-ig: OSAP = kormányrendelet</a:t>
            </a:r>
          </a:p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2018-tól: OSAP = a hivatalos statisztikai célra igénybe vett adatforrások teljes jegyzéke, amelynek elemei elrendelés jogi formátumát tekintve: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Külön kormányrendeletben jelennek meg 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Kormányrendeleti szabályozást nem igényel, közvetlenül a statisztikai törvény alapján elrendelve</a:t>
            </a:r>
          </a:p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Az így kibővült, teljes Országos Statisztikai Adatfelvételi Programot a KSH elnöke adja ki. </a:t>
            </a:r>
          </a:p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7275" y="693811"/>
            <a:ext cx="8542462" cy="841602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002060"/>
                </a:solidFill>
              </a:rPr>
              <a:t>A kormányrendelet tartalmának megoszlása a KSH-n kívüli HSSz tagok körében 2018-ban </a:t>
            </a:r>
            <a:endParaRPr lang="hu-H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573475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1716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15670" y="904842"/>
            <a:ext cx="8294915" cy="841602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A 2018. évi </a:t>
            </a:r>
            <a:r>
              <a:rPr lang="hu-HU" b="1" dirty="0">
                <a:solidFill>
                  <a:srgbClr val="002060"/>
                </a:solidFill>
              </a:rPr>
              <a:t>OSAP kormányrendeleten </a:t>
            </a:r>
            <a:r>
              <a:rPr lang="hu-HU" b="1" dirty="0" smtClean="0">
                <a:solidFill>
                  <a:srgbClr val="002060"/>
                </a:solidFill>
              </a:rPr>
              <a:t>kívüli adatfelvételei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 err="1">
                <a:solidFill>
                  <a:srgbClr val="002060"/>
                </a:solidFill>
              </a:rPr>
              <a:t>Stt</a:t>
            </a:r>
            <a:r>
              <a:rPr lang="hu-HU" dirty="0">
                <a:solidFill>
                  <a:srgbClr val="002060"/>
                </a:solidFill>
              </a:rPr>
              <a:t>. alapján közvetlenül elrendelésre kerülő </a:t>
            </a:r>
            <a:r>
              <a:rPr lang="hu-HU" dirty="0" smtClean="0">
                <a:solidFill>
                  <a:srgbClr val="002060"/>
                </a:solidFill>
              </a:rPr>
              <a:t>adatfelvételek</a:t>
            </a:r>
          </a:p>
          <a:p>
            <a:r>
              <a:rPr lang="hu-HU" dirty="0">
                <a:solidFill>
                  <a:srgbClr val="002060"/>
                </a:solidFill>
              </a:rPr>
              <a:t>két korábbi, különböző módon kezelt adatforrási kör </a:t>
            </a:r>
            <a:r>
              <a:rPr lang="hu-HU" dirty="0" smtClean="0">
                <a:solidFill>
                  <a:srgbClr val="002060"/>
                </a:solidFill>
              </a:rPr>
              <a:t>alkotja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A korábbi kormányrendeletből kikerült </a:t>
            </a:r>
            <a:r>
              <a:rPr lang="hu-HU" dirty="0" smtClean="0">
                <a:solidFill>
                  <a:srgbClr val="002060"/>
                </a:solidFill>
              </a:rPr>
              <a:t>adatfelvételek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Korábban „</a:t>
            </a:r>
            <a:r>
              <a:rPr lang="hu-HU" dirty="0" err="1">
                <a:solidFill>
                  <a:srgbClr val="002060"/>
                </a:solidFill>
              </a:rPr>
              <a:t>OSAP-on</a:t>
            </a:r>
            <a:r>
              <a:rPr lang="hu-HU" dirty="0">
                <a:solidFill>
                  <a:srgbClr val="002060"/>
                </a:solidFill>
              </a:rPr>
              <a:t> kívüli adatfelvételek”</a:t>
            </a:r>
            <a:r>
              <a:rPr lang="hu-HU" dirty="0" err="1">
                <a:solidFill>
                  <a:srgbClr val="002060"/>
                </a:solidFill>
              </a:rPr>
              <a:t>-ként</a:t>
            </a:r>
            <a:r>
              <a:rPr lang="hu-HU" dirty="0">
                <a:solidFill>
                  <a:srgbClr val="002060"/>
                </a:solidFill>
              </a:rPr>
              <a:t> nyilvántartott </a:t>
            </a:r>
            <a:r>
              <a:rPr lang="hu-HU" dirty="0" smtClean="0">
                <a:solidFill>
                  <a:srgbClr val="002060"/>
                </a:solidFill>
              </a:rPr>
              <a:t>adatfelvételek</a:t>
            </a:r>
          </a:p>
          <a:p>
            <a:pPr lvl="2"/>
            <a:r>
              <a:rPr lang="hu-HU" dirty="0">
                <a:solidFill>
                  <a:srgbClr val="002060"/>
                </a:solidFill>
              </a:rPr>
              <a:t>2018. évre az OSAP tervezése során bejelentett, újonnan regisztrált statisztikai adatátvételek száma összesen </a:t>
            </a:r>
            <a:r>
              <a:rPr lang="hu-HU" dirty="0" smtClean="0">
                <a:solidFill>
                  <a:srgbClr val="002060"/>
                </a:solidFill>
              </a:rPr>
              <a:t>16 </a:t>
            </a:r>
            <a:r>
              <a:rPr lang="hu-HU" dirty="0">
                <a:solidFill>
                  <a:srgbClr val="002060"/>
                </a:solidFill>
              </a:rPr>
              <a:t>db</a:t>
            </a:r>
          </a:p>
        </p:txBody>
      </p:sp>
    </p:spTree>
    <p:extLst>
      <p:ext uri="{BB962C8B-B14F-4D97-AF65-F5344CB8AC3E}">
        <p14:creationId xmlns:p14="http://schemas.microsoft.com/office/powerpoint/2010/main" val="3018464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 </a:t>
            </a:r>
            <a:r>
              <a:rPr lang="hu-HU" b="1" dirty="0" smtClean="0">
                <a:solidFill>
                  <a:srgbClr val="002060"/>
                </a:solidFill>
              </a:rPr>
              <a:t>kormányrendeleten kívüli tartalom, </a:t>
            </a:r>
            <a:r>
              <a:rPr lang="hu-HU" b="1" dirty="0">
                <a:solidFill>
                  <a:srgbClr val="002060"/>
                </a:solidFill>
              </a:rPr>
              <a:t>2018-ban a </a:t>
            </a:r>
            <a:r>
              <a:rPr lang="hu-HU" b="1" dirty="0" err="1">
                <a:solidFill>
                  <a:srgbClr val="002060"/>
                </a:solidFill>
              </a:rPr>
              <a:t>HSSz</a:t>
            </a:r>
            <a:r>
              <a:rPr lang="hu-HU" b="1" dirty="0">
                <a:solidFill>
                  <a:srgbClr val="002060"/>
                </a:solidFill>
              </a:rPr>
              <a:t> és a KSH bontásában</a:t>
            </a:r>
            <a:endParaRPr lang="hu-HU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141987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205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>
                <a:solidFill>
                  <a:srgbClr val="002060"/>
                </a:solidFill>
              </a:rPr>
              <a:t>A </a:t>
            </a:r>
            <a:r>
              <a:rPr lang="hu-HU" sz="3600" b="1" dirty="0" smtClean="0">
                <a:solidFill>
                  <a:srgbClr val="002060"/>
                </a:solidFill>
              </a:rPr>
              <a:t>kormányrendeleten kívüli adatfelvételek megoszlása a HSSz KSH-n kívüli tagjainál </a:t>
            </a:r>
            <a:r>
              <a:rPr lang="hu-HU" sz="3600" b="1" dirty="0">
                <a:solidFill>
                  <a:srgbClr val="002060"/>
                </a:solidFill>
              </a:rPr>
              <a:t>2018-ban 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436674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8571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2216" y="581457"/>
            <a:ext cx="8294915" cy="841602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002060"/>
                </a:solidFill>
              </a:rPr>
              <a:t>Új adatfelvételek 2018-ban</a:t>
            </a:r>
            <a:endParaRPr lang="hu-H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981953"/>
              </p:ext>
            </p:extLst>
          </p:nvPr>
        </p:nvGraphicFramePr>
        <p:xfrm>
          <a:off x="2319454" y="1282383"/>
          <a:ext cx="8374566" cy="5133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744"/>
                <a:gridCol w="7175822"/>
              </a:tblGrid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2438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Kassza adatok kiskereskedelmi üzletláncoktól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2439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Az üzleti funkciók nemzetközi kiszervezésének feltérképezése, 2017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2444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Jelentés a Szolgáltató Központok (</a:t>
                      </a:r>
                      <a:r>
                        <a:rPr lang="hu-H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Shared</a:t>
                      </a:r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u-H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Services</a:t>
                      </a:r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u-H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Centers</a:t>
                      </a:r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hu-H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SSC-k</a:t>
                      </a:r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tevékenységéről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2445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Jelentés a startup vállalkozások tevékenységéről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2449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Duna magyarországi szakaszán közlekedő szállodahajók forgalmi adatai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2450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Jelentés az Állami Digitális Megoldások exportjáról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2451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Anyajuhot tartó tenyészetek listája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2452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Forgalomba hozott növényvédőszerek mennyisége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2457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Magyarországon működő külföldi külképviseletek adatai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2458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Külföldre folyósított nyugdíj országonként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2459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Külképviseletek által foglalkoztatott nem-rezidens állampolgárok részére kifizetett munkavállalói jövedelem külképviseletenként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2460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Bejegyzett élettársi kapcsolat megszűnése lap bíróság által történő felbontás esetén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2461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Bejegyzett élettársi kapcsolat megszűnése lap közjegyző által történő felbontás esetén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2462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Élettársi kapcsolat fennállásáról szóló nyilatkozat nyilvántartásba vétele lap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2463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Élettársi kapcsolat fenn nem állásáról szóló nyilatkozat nyilvántartásba vétele lap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2464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Országos kompetenciateszt magánóra adatai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2465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Járműkilométer adatok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2467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Nyilvántartás a kisvasúton személyszállítási és árutovábbítási tevékenységet végző vasúti társaságokról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2466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Pénzügyi szervezetek negyedéves jelentései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2354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A közjegyzők által intézett fizetési meghagyásos ügyek és a fizetési meghagyással összefüggő végrehajtási ügyek adatai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2454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Statisztikai jelentés a hitelbiztosítéki nyilatkozatokról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2455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Statisztikai jelentés a közjegyzők által intézett ügyekről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2456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A közjegyzők által intézett fizetési meghagyásos ügyek és a fizetési meghagyással összefüggő végrehajtási ügyek adatai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2447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Társasházi statisztika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202089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2446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Jelentés az önkormányzatok által biztosított nyilvános elérésű vezeték nélküli internet-hozzáférési pontokról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>
                          <a:solidFill>
                            <a:schemeClr val="tx1"/>
                          </a:solidFill>
                          <a:effectLst/>
                        </a:rPr>
                        <a:t>2436</a:t>
                      </a:r>
                      <a:endParaRPr lang="hu-HU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Erőművek, fűtőművek szilárd biomassza felhasználása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  <a:tr h="1662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2437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Kőolajtermékek fogyasztói árai</a:t>
                      </a:r>
                      <a:endParaRPr lang="hu-HU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77" marR="4777" marT="477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544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</a:rPr>
              <a:t>Szünetelő Adatfelvételek 2018-ban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513507"/>
              </p:ext>
            </p:extLst>
          </p:nvPr>
        </p:nvGraphicFramePr>
        <p:xfrm>
          <a:off x="2720898" y="1878012"/>
          <a:ext cx="7192536" cy="4298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424"/>
                <a:gridCol w="5764112"/>
              </a:tblGrid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1114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Alapadatok a fizikai és szellemi foglalkozásúak munkaidő-mérlegéhez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1122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Anyagok és szolgáltatások felhasználása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37382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1670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Jelentés az információs és kommunikációs eszközök, illetve technológiák állományáról és felhasználásáról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1711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Időmérleg felvétel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37382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1970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Statisztikai adatlap az (állandó) tartózkodási kártyát vagy letelepedési engedélyt kapott külföldi állampolgárokról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2008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Miben élünk-Lakásviszonyok 2015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2051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Jelentés a vállalkozások szakmai képzési tevékenységéről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2054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A vasúti szállítás regionális adatai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2201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Európai Lakossági egészségfelmérés (ELEF)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2229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Felnőttképzési felvétel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2242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Gazdaságszerkezeti összeírás, 2016. (gazdasági szervezetek)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2243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Gazdaságszerkezeti összeírás, 2016. (egyéni gazdaságok)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2260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Növényvédőszerek mezőgazdasági felhasználása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37382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2267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Alapadatok a fizikai és szellemi foglalkozásúak munkaidőmérlegéhez a Központosított illetményszámfejtési rendszerben lévő szervezetekről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2278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Postai irányítószámok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2306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Hegyközségi Adatok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2311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Vetőmagtermelés adatai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2374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Gazdaságszerkezeti Összeírás, 2016. (kiemelt egyéni gazdaságok)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2440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PIAAC adatfelvétel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  <a:tr h="18691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8032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>
                          <a:effectLst/>
                        </a:rPr>
                        <a:t>PIAAC adatfelvétel (próba)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6" marR="9346" marT="93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57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</a:rPr>
              <a:t>Megszűnt adatfelvételek 2018-ra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463424"/>
              </p:ext>
            </p:extLst>
          </p:nvPr>
        </p:nvGraphicFramePr>
        <p:xfrm>
          <a:off x="2999678" y="2870084"/>
          <a:ext cx="7237142" cy="1368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283"/>
                <a:gridCol w="579985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 dirty="0">
                          <a:effectLst/>
                        </a:rPr>
                        <a:t>1723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Jelentés a településtisztasági tevékenységről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354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2042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 dirty="0">
                          <a:effectLst/>
                        </a:rPr>
                        <a:t>Az államháztartás központi és önkormányzati alrendszerének költségvetése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2431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A vízi és légi balesetek adatai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776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8041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Éves jelentés a nem üzleti céllal üzemeltetett közösségi, szabadidős szálláshelyekről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>
                          <a:effectLst/>
                        </a:rPr>
                        <a:t>9900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u="none" strike="noStrike" dirty="0">
                          <a:effectLst/>
                        </a:rPr>
                        <a:t>ELEF Európai Lakossági Egészségfelmérés kiegészítő modul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93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Az adatfelvételek szabályozás szerinti alakulása, 2015-2018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585851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4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Az adatgyűjtések és az </a:t>
            </a:r>
            <a:r>
              <a:rPr lang="hu-HU" b="1" dirty="0">
                <a:solidFill>
                  <a:srgbClr val="002060"/>
                </a:solidFill>
              </a:rPr>
              <a:t>a</a:t>
            </a:r>
            <a:r>
              <a:rPr lang="hu-HU" b="1" dirty="0" smtClean="0">
                <a:solidFill>
                  <a:srgbClr val="002060"/>
                </a:solidFill>
              </a:rPr>
              <a:t>datátvételek alakulása 2015-2018-ig</a:t>
            </a:r>
            <a:endParaRPr lang="hu-H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920724"/>
              </p:ext>
            </p:extLst>
          </p:nvPr>
        </p:nvGraphicFramePr>
        <p:xfrm>
          <a:off x="2327275" y="1878013"/>
          <a:ext cx="8294688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0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</a:rPr>
              <a:t>Köszönöm a figyelmet!</a:t>
            </a:r>
            <a:endParaRPr lang="hu-H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0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2060"/>
                </a:solidFill>
              </a:rPr>
              <a:t>A 2018. évi OSAP új struktúrája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Stt. 23</a:t>
            </a:r>
            <a:r>
              <a:rPr lang="hu-HU" dirty="0">
                <a:solidFill>
                  <a:srgbClr val="002060"/>
                </a:solidFill>
              </a:rPr>
              <a:t>. § (1) A statisztikai adatfelvétel módja lehet statisztikai </a:t>
            </a:r>
            <a:r>
              <a:rPr lang="hu-HU" b="1" dirty="0">
                <a:solidFill>
                  <a:srgbClr val="002060"/>
                </a:solidFill>
              </a:rPr>
              <a:t>adatgyűjtés</a:t>
            </a:r>
            <a:r>
              <a:rPr lang="hu-HU" dirty="0">
                <a:solidFill>
                  <a:srgbClr val="002060"/>
                </a:solidFill>
              </a:rPr>
              <a:t> vagy statisztikai </a:t>
            </a:r>
            <a:r>
              <a:rPr lang="hu-HU" b="1" dirty="0">
                <a:solidFill>
                  <a:srgbClr val="002060"/>
                </a:solidFill>
              </a:rPr>
              <a:t>adatátvétel</a:t>
            </a:r>
            <a:r>
              <a:rPr lang="hu-HU" dirty="0">
                <a:solidFill>
                  <a:srgbClr val="002060"/>
                </a:solidFill>
              </a:rPr>
              <a:t>. Statisztikai adatfelvétel elsődleges és másodlagos adatforrásból végezhető.</a:t>
            </a:r>
          </a:p>
          <a:p>
            <a:r>
              <a:rPr lang="hu-HU" dirty="0">
                <a:solidFill>
                  <a:srgbClr val="002060"/>
                </a:solidFill>
              </a:rPr>
              <a:t>(2) Elsődleges adatforrásként statisztikai adatgyűjtés végrehajtható adatszolgáltatási kötelezettség elrendelésével és önkéntes adatszolgáltatással.</a:t>
            </a:r>
          </a:p>
          <a:p>
            <a:r>
              <a:rPr lang="hu-HU" dirty="0">
                <a:solidFill>
                  <a:srgbClr val="002060"/>
                </a:solidFill>
              </a:rPr>
              <a:t>(3) Elsődleges adatforrást csak akkor lehet igénybe venni, ha nincs statisztikai célra alkalmas, hozzáférhető másodlagos adatforrás.</a:t>
            </a:r>
          </a:p>
          <a:p>
            <a:r>
              <a:rPr lang="hu-HU" dirty="0">
                <a:solidFill>
                  <a:srgbClr val="002060"/>
                </a:solidFill>
              </a:rPr>
              <a:t>(4) Az adatszolgáltatói terhek csökkentése érdekében ugyanazon adatra vonatkozóan csak különösen indokolt esetben rendelhető el több statisztikai adatfelvétel.</a:t>
            </a:r>
          </a:p>
          <a:p>
            <a:pPr lvl="1"/>
            <a:endParaRPr lang="hu-HU" dirty="0">
              <a:solidFill>
                <a:srgbClr val="00206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24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Az új OSAP </a:t>
            </a:r>
            <a:r>
              <a:rPr lang="hu-HU" b="1" dirty="0" smtClean="0">
                <a:solidFill>
                  <a:srgbClr val="002060"/>
                </a:solidFill>
              </a:rPr>
              <a:t>felépítése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21" y="1785686"/>
            <a:ext cx="8107368" cy="4528849"/>
          </a:xfrm>
          <a:prstGeom prst="rect">
            <a:avLst/>
          </a:prstGeom>
        </p:spPr>
      </p:pic>
      <p:sp>
        <p:nvSpPr>
          <p:cNvPr id="12" name="Ellipszis 11"/>
          <p:cNvSpPr/>
          <p:nvPr/>
        </p:nvSpPr>
        <p:spPr>
          <a:xfrm rot="16200000">
            <a:off x="1114964" y="2822905"/>
            <a:ext cx="4321834" cy="2057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400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2060"/>
                </a:solidFill>
              </a:rPr>
              <a:t>A 2018. évi OSAP új struktúrája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1877785"/>
            <a:ext cx="8294915" cy="47645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ADATGYŰJTÉSEK: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26</a:t>
            </a:r>
            <a:r>
              <a:rPr lang="hu-HU" dirty="0">
                <a:solidFill>
                  <a:srgbClr val="002060"/>
                </a:solidFill>
              </a:rPr>
              <a:t>. § (1) A Magyarországon gazdasági tevékenységet végző jogi személy, valamint a gazdasági tevékenységére vonatkozóan a gazdasági tevékenységet folytató természetes személy és a személyiségi joga szerint jogképes szervezet statisztikai adatszolgáltatási kötelezettségét minden év november 30-ig a Kormány rendelete állapítja meg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 kötelező válaszadást igénylő közvetlen adatgyűjtések a rendeletben maradtak.</a:t>
            </a:r>
            <a:endParaRPr lang="hu-HU" dirty="0">
              <a:solidFill>
                <a:srgbClr val="002060"/>
              </a:solidFill>
            </a:endParaRP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 korábbi évek során a rendelet által szabályozott adatátvételek egy része - nem elég precíz módon - statisztikai adatgyűjtésként szerepelt a programban, ezek fogalmi tisztázására, „profiltisztítására” is sor került.</a:t>
            </a:r>
          </a:p>
        </p:txBody>
      </p:sp>
    </p:spTree>
    <p:extLst>
      <p:ext uri="{BB962C8B-B14F-4D97-AF65-F5344CB8AC3E}">
        <p14:creationId xmlns:p14="http://schemas.microsoft.com/office/powerpoint/2010/main" val="2223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2060"/>
                </a:solidFill>
              </a:rPr>
              <a:t>A 2018. évi OSAP új struktúrája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8927" y="1690688"/>
            <a:ext cx="8712679" cy="5106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KORMÁNYRENDELETBEN MARADÓ ADATÁTVÉTELEK </a:t>
            </a: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lvl="1"/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sz="2800" dirty="0">
                <a:solidFill>
                  <a:srgbClr val="002060"/>
                </a:solidFill>
              </a:rPr>
              <a:t>29. § (1) A jogi személy, valamint a gazdasági tevékenységére vonatkozóan a gazdasági tevékenységet folytató természetes személy és a saját személyiségi joga szerint jogképes szervezet a Kormány rendelete alapján köteles az általa vezetett nyilvántartás adatait - a (3) bekezdésben foglalt kivétellel - egyedi azonosításra alkalmas módon statisztikai célból a Hivatalos Statisztikai Szolgálat tagjának átadni.</a:t>
            </a:r>
          </a:p>
          <a:p>
            <a:pPr lvl="1"/>
            <a:r>
              <a:rPr lang="hu-HU" sz="2800" dirty="0">
                <a:solidFill>
                  <a:srgbClr val="002060"/>
                </a:solidFill>
              </a:rPr>
              <a:t>(2) Az (1) bekezdés szerinti adatátvétel elrendeléséről a 26. § szerinti, adatgyűjtésekhez kapcsolódó adatszolgáltatási kötelezettséget elrendelő Kormányrendeletben kell rendelkezni. Az adatátadásra egyebekben a 26-27. §</a:t>
            </a:r>
            <a:r>
              <a:rPr lang="hu-HU" sz="2800" dirty="0" err="1">
                <a:solidFill>
                  <a:srgbClr val="002060"/>
                </a:solidFill>
              </a:rPr>
              <a:t>-ban</a:t>
            </a:r>
            <a:r>
              <a:rPr lang="hu-HU" sz="2800" dirty="0">
                <a:solidFill>
                  <a:srgbClr val="002060"/>
                </a:solidFill>
              </a:rPr>
              <a:t>, valamint a 28. § (7)-(9) bekezdésben foglaltakat kell megfelelően alkalmazni</a:t>
            </a:r>
            <a:r>
              <a:rPr lang="hu-HU" sz="2800" dirty="0" smtClean="0">
                <a:solidFill>
                  <a:srgbClr val="002060"/>
                </a:solidFill>
              </a:rPr>
              <a:t>.</a:t>
            </a:r>
          </a:p>
          <a:p>
            <a:pPr lvl="1"/>
            <a:r>
              <a:rPr lang="hu-HU" sz="2800" dirty="0" smtClean="0">
                <a:solidFill>
                  <a:srgbClr val="002060"/>
                </a:solidFill>
              </a:rPr>
              <a:t>Ezen adatátvételek esetében az alapul szolgáló nyilvántartás vezetésének kötelezettségéről nincs más jogszabályi forrás, ezért maradnak a rendeletben.</a:t>
            </a:r>
            <a:endParaRPr lang="hu-H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16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rgbClr val="002060"/>
                </a:solidFill>
              </a:rPr>
              <a:t>Az új OSAP </a:t>
            </a:r>
            <a:r>
              <a:rPr lang="hu-HU" b="1" dirty="0" smtClean="0">
                <a:solidFill>
                  <a:srgbClr val="002060"/>
                </a:solidFill>
              </a:rPr>
              <a:t>felépítése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21" y="1587181"/>
            <a:ext cx="8107368" cy="452884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 rot="16200000">
            <a:off x="4832989" y="2831581"/>
            <a:ext cx="2182404" cy="38171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737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2060"/>
                </a:solidFill>
              </a:rPr>
              <a:t>A 2018. évi OSAP új struktúrája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9351" y="1690688"/>
            <a:ext cx="8686800" cy="50637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Az </a:t>
            </a:r>
            <a:r>
              <a:rPr lang="hu-HU" u="sng" dirty="0">
                <a:solidFill>
                  <a:srgbClr val="002060"/>
                </a:solidFill>
              </a:rPr>
              <a:t>adminisztratív forrásból </a:t>
            </a:r>
            <a:r>
              <a:rPr lang="hu-HU" u="sng" dirty="0" smtClean="0">
                <a:solidFill>
                  <a:srgbClr val="002060"/>
                </a:solidFill>
              </a:rPr>
              <a:t>származó </a:t>
            </a:r>
            <a:r>
              <a:rPr lang="hu-HU" u="sng" dirty="0">
                <a:solidFill>
                  <a:srgbClr val="002060"/>
                </a:solidFill>
              </a:rPr>
              <a:t>statisztikai </a:t>
            </a:r>
            <a:r>
              <a:rPr lang="hu-HU" u="sng" dirty="0" smtClean="0">
                <a:solidFill>
                  <a:srgbClr val="002060"/>
                </a:solidFill>
              </a:rPr>
              <a:t>adatátvételek 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28</a:t>
            </a:r>
            <a:r>
              <a:rPr lang="hu-HU" dirty="0">
                <a:solidFill>
                  <a:srgbClr val="002060"/>
                </a:solidFill>
              </a:rPr>
              <a:t>. § (1) Az adminisztratív adatforrások adattartalma - a jelen törvényben foglaltak </a:t>
            </a:r>
            <a:r>
              <a:rPr lang="hu-HU" dirty="0" smtClean="0">
                <a:solidFill>
                  <a:srgbClr val="002060"/>
                </a:solidFill>
              </a:rPr>
              <a:t>figyelembevételével </a:t>
            </a:r>
            <a:r>
              <a:rPr lang="hu-HU" dirty="0">
                <a:solidFill>
                  <a:srgbClr val="002060"/>
                </a:solidFill>
              </a:rPr>
              <a:t>- hivatalos statisztikai célra korlátozás nélkül felhasználható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u="sng" dirty="0">
                <a:solidFill>
                  <a:srgbClr val="002060"/>
                </a:solidFill>
              </a:rPr>
              <a:t>Ezeket az adminisztratív adatforrásokat felhasználó adatátvételeket az Stt. általános felhatalmazása alapján kell a teljes Országos Statisztikai Adatfelvételi Programba </a:t>
            </a:r>
            <a:r>
              <a:rPr lang="hu-HU" u="sng" dirty="0" smtClean="0">
                <a:solidFill>
                  <a:srgbClr val="002060"/>
                </a:solidFill>
              </a:rPr>
              <a:t>felvenni:</a:t>
            </a:r>
          </a:p>
          <a:p>
            <a:pPr marL="0" indent="0">
              <a:buNone/>
            </a:pPr>
            <a:endParaRPr lang="hu-HU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28.§ (4</a:t>
            </a:r>
            <a:r>
              <a:rPr lang="hu-HU" dirty="0">
                <a:solidFill>
                  <a:srgbClr val="002060"/>
                </a:solidFill>
              </a:rPr>
              <a:t>) Az adminisztratív adatforrást kezelő szerv a Hivatalos Statisztikai Szolgálat tagjai részére hivatalos statisztikai célra - a minősített adat kivételével - az (1) és (5) bekezdésben foglaltakra tekintettel a hivatalos statisztikai célnak megfelelő, egyedi azonosításra alkalmas módon, a kapcsolódó kiegészítő információkkal (</a:t>
            </a:r>
            <a:r>
              <a:rPr lang="hu-HU" dirty="0" err="1">
                <a:solidFill>
                  <a:srgbClr val="002060"/>
                </a:solidFill>
              </a:rPr>
              <a:t>metaadat</a:t>
            </a:r>
            <a:r>
              <a:rPr lang="hu-HU" dirty="0">
                <a:solidFill>
                  <a:srgbClr val="002060"/>
                </a:solidFill>
              </a:rPr>
              <a:t>) köteles az általa jogszabály felhatalmazása alapján nyilvántartásban, mint adminisztratív adatforrásban kezelt adatot átadni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A KEZELÉS EGYSÉGES, NINCS MÁR „OSAP-OS” ÉS „OSAP-ON KÍVÜLI”.</a:t>
            </a:r>
          </a:p>
        </p:txBody>
      </p:sp>
    </p:spTree>
    <p:extLst>
      <p:ext uri="{BB962C8B-B14F-4D97-AF65-F5344CB8AC3E}">
        <p14:creationId xmlns:p14="http://schemas.microsoft.com/office/powerpoint/2010/main" val="7997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2060"/>
                </a:solidFill>
              </a:rPr>
              <a:t>A 2018. évi OSAP új struktúrája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</a:rPr>
              <a:t>a technikai részleteket együttműködési megállapodásban kell </a:t>
            </a:r>
            <a:r>
              <a:rPr lang="hu-HU" dirty="0" smtClean="0">
                <a:solidFill>
                  <a:srgbClr val="002060"/>
                </a:solidFill>
              </a:rPr>
              <a:t>rögzíteni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2017-ben 5 sikeresen lefolytatott megállapodás készült el.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2018-ban pedig folyamatosan a többi szervezettel is megköti a KSH </a:t>
            </a:r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 smtClean="0">
                <a:solidFill>
                  <a:srgbClr val="002060"/>
                </a:solidFill>
              </a:rPr>
              <a:t>együttműködési megállapodásokat</a:t>
            </a:r>
            <a:endParaRPr lang="hu-HU" dirty="0">
              <a:solidFill>
                <a:srgbClr val="00206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516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418DD3-29E5-4D01-A58F-55968D83CB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A142EE-99DC-4A8D-A00D-B3E199613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5021EE-A481-4A38-9D62-594EEC24975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</TotalTime>
  <Words>1603</Words>
  <Application>Microsoft Office PowerPoint</Application>
  <PresentationFormat>Szélesvásznú</PresentationFormat>
  <Paragraphs>195</Paragraphs>
  <Slides>29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1_Office-téma</vt:lpstr>
      <vt:lpstr>2_Office-téma</vt:lpstr>
      <vt:lpstr>Tájékoztatás a 2018 évi Országos Statisztikai Adatfelvételi Programról</vt:lpstr>
      <vt:lpstr>A 2018. évi OSAP új struktúrája</vt:lpstr>
      <vt:lpstr>A 2018. évi OSAP új struktúrája</vt:lpstr>
      <vt:lpstr>Az új OSAP felépítése</vt:lpstr>
      <vt:lpstr>A 2018. évi OSAP új struktúrája</vt:lpstr>
      <vt:lpstr>A 2018. évi OSAP új struktúrája</vt:lpstr>
      <vt:lpstr>Az új OSAP felépítése</vt:lpstr>
      <vt:lpstr>A 2018. évi OSAP új struktúrája</vt:lpstr>
      <vt:lpstr>A 2018. évi OSAP új struktúrája</vt:lpstr>
      <vt:lpstr>További jogi felhatalmazás </vt:lpstr>
      <vt:lpstr>Az új OSAP felépítése</vt:lpstr>
      <vt:lpstr>Népmozgalmi adatfelvételek és önkéntes adatgyűjtések</vt:lpstr>
      <vt:lpstr>Az új OSAP felépítése</vt:lpstr>
      <vt:lpstr>Egymás közötti adatátadások</vt:lpstr>
      <vt:lpstr>A 2018. évi OSAP elfogadási folyamata</vt:lpstr>
      <vt:lpstr>A 2018. évi OSAP főbb számai</vt:lpstr>
      <vt:lpstr>A 2018 évi OSAP elsődleges adatforrásból származó adatfelvételei</vt:lpstr>
      <vt:lpstr>OSAP kormányrendelet tartalma, 2013-2018</vt:lpstr>
      <vt:lpstr>A kormányrendelet tartalma, 2018-ban a HSSz és a KSH bontásában</vt:lpstr>
      <vt:lpstr>A kormányrendelet tartalmának megoszlása a KSH-n kívüli HSSz tagok körében 2018-ban </vt:lpstr>
      <vt:lpstr>A 2018. évi OSAP kormányrendeleten kívüli adatfelvételei</vt:lpstr>
      <vt:lpstr>A kormányrendeleten kívüli tartalom, 2018-ban a HSSz és a KSH bontásában</vt:lpstr>
      <vt:lpstr>A kormányrendeleten kívüli adatfelvételek megoszlása a HSSz KSH-n kívüli tagjainál 2018-ban </vt:lpstr>
      <vt:lpstr>Új adatfelvételek 2018-ban</vt:lpstr>
      <vt:lpstr>Szünetelő Adatfelvételek 2018-ban</vt:lpstr>
      <vt:lpstr>Megszűnt adatfelvételek 2018-ra</vt:lpstr>
      <vt:lpstr>Az adatfelvételek szabályozás szerinti alakulása, 2015-2018</vt:lpstr>
      <vt:lpstr>Az adatgyűjtések és az adatátvételek alakulása 2015-2018-ig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Kárpáti József</cp:lastModifiedBy>
  <cp:revision>35</cp:revision>
  <dcterms:created xsi:type="dcterms:W3CDTF">2017-05-08T13:28:33Z</dcterms:created>
  <dcterms:modified xsi:type="dcterms:W3CDTF">2017-12-05T08:12:35Z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