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sldIdLst>
    <p:sldId id="256" r:id="rId6"/>
    <p:sldId id="257" r:id="rId7"/>
    <p:sldId id="268" r:id="rId8"/>
    <p:sldId id="261" r:id="rId9"/>
    <p:sldId id="258" r:id="rId10"/>
    <p:sldId id="266" r:id="rId11"/>
    <p:sldId id="264" r:id="rId12"/>
    <p:sldId id="269" r:id="rId13"/>
    <p:sldId id="272" r:id="rId14"/>
    <p:sldId id="273" r:id="rId15"/>
    <p:sldId id="274" r:id="rId16"/>
    <p:sldId id="277" r:id="rId17"/>
    <p:sldId id="275" r:id="rId18"/>
    <p:sldId id="276" r:id="rId19"/>
    <p:sldId id="278" r:id="rId20"/>
    <p:sldId id="279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FC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093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50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93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26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060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354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882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50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29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253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24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90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0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5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7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85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889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99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67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8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661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30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882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21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40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82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kkreditacio@ksh.hu" TargetMode="Externa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sh.hu/hssz" TargetMode="Externa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89903" y="2259184"/>
            <a:ext cx="8567351" cy="23876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hu-HU" b="1" i="1" dirty="0" smtClean="0">
                <a:solidFill>
                  <a:srgbClr val="0070C0"/>
                </a:solidFill>
              </a:rPr>
              <a:t>Tájékoztató </a:t>
            </a:r>
            <a:r>
              <a:rPr lang="hu-HU" b="1" i="1" dirty="0">
                <a:solidFill>
                  <a:srgbClr val="0070C0"/>
                </a:solidFill>
              </a:rPr>
              <a:t>a Hivatalos Statisztikai Szolgálat koordinációját és </a:t>
            </a:r>
            <a:r>
              <a:rPr lang="hu-HU" b="1" i="1" dirty="0" smtClean="0">
                <a:solidFill>
                  <a:srgbClr val="0070C0"/>
                </a:solidFill>
              </a:rPr>
              <a:t/>
            </a:r>
            <a:br>
              <a:rPr lang="hu-HU" b="1" i="1" dirty="0" smtClean="0">
                <a:solidFill>
                  <a:srgbClr val="0070C0"/>
                </a:solidFill>
              </a:rPr>
            </a:br>
            <a:r>
              <a:rPr lang="hu-HU" b="1" i="1" dirty="0" smtClean="0">
                <a:solidFill>
                  <a:srgbClr val="0070C0"/>
                </a:solidFill>
              </a:rPr>
              <a:t>a </a:t>
            </a:r>
            <a:r>
              <a:rPr lang="hu-HU" b="1" i="1" dirty="0">
                <a:solidFill>
                  <a:srgbClr val="0070C0"/>
                </a:solidFill>
              </a:rPr>
              <a:t>tagok akkreditálását érintő feladatokról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89902" y="5348460"/>
            <a:ext cx="8567352" cy="1398329"/>
          </a:xfrm>
        </p:spPr>
        <p:txBody>
          <a:bodyPr>
            <a:normAutofit/>
          </a:bodyPr>
          <a:lstStyle/>
          <a:p>
            <a:r>
              <a:rPr lang="hu-HU" sz="2200" dirty="0" smtClean="0"/>
              <a:t>Előterjesztő: Dr. Kárpáti József</a:t>
            </a:r>
          </a:p>
          <a:p>
            <a:r>
              <a:rPr lang="hu-HU" sz="2200" dirty="0" smtClean="0"/>
              <a:t>OST – NSKT együttes ülése</a:t>
            </a:r>
          </a:p>
          <a:p>
            <a:r>
              <a:rPr lang="hu-HU" sz="2200" dirty="0" smtClean="0"/>
              <a:t>Budapest, 2017. december 5. 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325406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6821" y="1188468"/>
            <a:ext cx="8412479" cy="689317"/>
          </a:xfrm>
        </p:spPr>
        <p:txBody>
          <a:bodyPr>
            <a:noAutofit/>
          </a:bodyPr>
          <a:lstStyle/>
          <a:p>
            <a:r>
              <a:rPr lang="hu-HU" sz="4000" b="1" dirty="0">
                <a:solidFill>
                  <a:srgbClr val="0070C0"/>
                </a:solidFill>
              </a:rPr>
              <a:t>Az akkreditáció terjedelme és főbb lépései II.</a:t>
            </a:r>
            <a:br>
              <a:rPr lang="hu-HU" sz="4000" b="1" dirty="0">
                <a:solidFill>
                  <a:srgbClr val="0070C0"/>
                </a:solidFill>
              </a:rPr>
            </a:br>
            <a:endParaRPr lang="hu-HU" sz="4000" b="1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1795406"/>
            <a:ext cx="8294915" cy="48607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Szakértői vizsgálat szakasza</a:t>
            </a:r>
            <a:endParaRPr lang="hu-HU" u="sng" dirty="0">
              <a:solidFill>
                <a:srgbClr val="002060"/>
              </a:solidFill>
            </a:endParaRP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</a:t>
            </a:r>
            <a:r>
              <a:rPr lang="hu-HU" dirty="0" smtClean="0">
                <a:solidFill>
                  <a:srgbClr val="002060"/>
                </a:solidFill>
              </a:rPr>
              <a:t>z </a:t>
            </a:r>
            <a:r>
              <a:rPr lang="hu-HU" dirty="0">
                <a:solidFill>
                  <a:srgbClr val="002060"/>
                </a:solidFill>
              </a:rPr>
              <a:t>önértékelés mellé belép a külső audit nézőpontja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 kérdőívben adott válaszoknak, illetve a dokumentációknak megfelelő működés kerül ellenőrzésre, illetve további kiegészítő információk kerülnek </a:t>
            </a:r>
            <a:r>
              <a:rPr lang="hu-HU" dirty="0" smtClean="0">
                <a:solidFill>
                  <a:srgbClr val="002060"/>
                </a:solidFill>
              </a:rPr>
              <a:t>begyűjtésre.</a:t>
            </a: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KSH </a:t>
            </a:r>
            <a:r>
              <a:rPr lang="hu-HU" dirty="0" smtClean="0">
                <a:solidFill>
                  <a:srgbClr val="002060"/>
                </a:solidFill>
              </a:rPr>
              <a:t>által vezetett szakértői névjegyzékből a KSH elnöke által </a:t>
            </a:r>
            <a:r>
              <a:rPr lang="hu-HU" dirty="0">
                <a:solidFill>
                  <a:srgbClr val="002060"/>
                </a:solidFill>
              </a:rPr>
              <a:t>választott </a:t>
            </a:r>
            <a:r>
              <a:rPr lang="hu-HU" b="1" dirty="0">
                <a:solidFill>
                  <a:srgbClr val="002060"/>
                </a:solidFill>
              </a:rPr>
              <a:t>háromtagú szakértői bizottság (Akkreditációs Bizottság)</a:t>
            </a:r>
            <a:r>
              <a:rPr lang="hu-HU" dirty="0">
                <a:solidFill>
                  <a:srgbClr val="002060"/>
                </a:solidFill>
              </a:rPr>
              <a:t> végez értékelési – auditálási </a:t>
            </a:r>
            <a:r>
              <a:rPr lang="hu-HU" dirty="0" smtClean="0">
                <a:solidFill>
                  <a:srgbClr val="002060"/>
                </a:solidFill>
              </a:rPr>
              <a:t>tevékenységet.</a:t>
            </a: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 bizottság az önértékelő kérdőív tartalmáról, illetve az ahhoz mellékelt anyagokban foglalt információkról írásos konzultáció keretében is kérhet pontosításokat, kiegészítéseket az értékelt szervezettől, illetve a helyszíni értékelés folyamán interjúkat folytat le. A helyszíni értékelés során is kérhet további írott anyagokat. </a:t>
            </a:r>
            <a:endParaRPr lang="hu-HU" dirty="0" smtClean="0">
              <a:solidFill>
                <a:srgbClr val="002060"/>
              </a:solidFill>
            </a:endParaRPr>
          </a:p>
          <a:p>
            <a:pPr algn="just"/>
            <a:r>
              <a:rPr lang="hu-HU" dirty="0" smtClean="0">
                <a:solidFill>
                  <a:srgbClr val="002060"/>
                </a:solidFill>
              </a:rPr>
              <a:t>Pilot: a Legfőbb Ügyészségnél a látogatás tervezett időpontja a 2018. január 22-ei hét</a:t>
            </a:r>
            <a:endParaRPr lang="hu-HU" dirty="0">
              <a:solidFill>
                <a:srgbClr val="002060"/>
              </a:solidFill>
            </a:endParaRPr>
          </a:p>
          <a:p>
            <a:pPr algn="just"/>
            <a:endParaRPr lang="hu-HU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07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6821" y="1188468"/>
            <a:ext cx="8412479" cy="689317"/>
          </a:xfrm>
        </p:spPr>
        <p:txBody>
          <a:bodyPr>
            <a:noAutofit/>
          </a:bodyPr>
          <a:lstStyle/>
          <a:p>
            <a:r>
              <a:rPr lang="hu-HU" sz="4000" b="1" dirty="0">
                <a:solidFill>
                  <a:srgbClr val="0070C0"/>
                </a:solidFill>
              </a:rPr>
              <a:t>Az akkreditáció terjedelme és főbb lépései III.</a:t>
            </a:r>
            <a:br>
              <a:rPr lang="hu-HU" sz="4000" b="1" dirty="0">
                <a:solidFill>
                  <a:srgbClr val="0070C0"/>
                </a:solidFill>
              </a:rPr>
            </a:br>
            <a:endParaRPr lang="hu-HU" sz="4000" b="1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2116936"/>
            <a:ext cx="8294915" cy="42991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Vizsgálati jelentés elkészítési szakasza</a:t>
            </a:r>
            <a:endParaRPr lang="hu-HU" u="sng" dirty="0">
              <a:solidFill>
                <a:srgbClr val="002060"/>
              </a:solidFill>
            </a:endParaRP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</a:t>
            </a:r>
            <a:r>
              <a:rPr lang="hu-HU" dirty="0" smtClean="0">
                <a:solidFill>
                  <a:srgbClr val="002060"/>
                </a:solidFill>
              </a:rPr>
              <a:t>z </a:t>
            </a:r>
            <a:r>
              <a:rPr lang="hu-HU" dirty="0">
                <a:solidFill>
                  <a:srgbClr val="002060"/>
                </a:solidFill>
              </a:rPr>
              <a:t>Akkreditációs Bizottság elkészíti </a:t>
            </a:r>
            <a:r>
              <a:rPr lang="hu-HU" b="1" dirty="0">
                <a:solidFill>
                  <a:srgbClr val="002060"/>
                </a:solidFill>
              </a:rPr>
              <a:t>vizsgálati jelentését</a:t>
            </a:r>
            <a:r>
              <a:rPr lang="hu-HU" dirty="0">
                <a:solidFill>
                  <a:srgbClr val="002060"/>
                </a:solidFill>
              </a:rPr>
              <a:t>, amelyet egyeztetéseket követően a KSH elnökének ad át, az akkreditációról szóló </a:t>
            </a:r>
            <a:r>
              <a:rPr lang="hu-HU" b="1" dirty="0" smtClean="0">
                <a:solidFill>
                  <a:srgbClr val="002060"/>
                </a:solidFill>
              </a:rPr>
              <a:t>döntéshozatal </a:t>
            </a:r>
            <a:r>
              <a:rPr lang="hu-HU" dirty="0" smtClean="0">
                <a:solidFill>
                  <a:srgbClr val="002060"/>
                </a:solidFill>
              </a:rPr>
              <a:t>érdekében</a:t>
            </a:r>
            <a:r>
              <a:rPr lang="hu-HU" b="1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 jelentés szövege és megállapításai az Akkreditációs Bizottság szakértői állásfoglalását tükrözik, az értékelt szervezet javaslatára szövegszerű javításokra csak ténybeli tévedések esetén kerül sor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 KSH elnökének döntése értelmében az akkreditált szervezet a </a:t>
            </a:r>
            <a:r>
              <a:rPr lang="hu-HU" dirty="0" err="1">
                <a:solidFill>
                  <a:srgbClr val="002060"/>
                </a:solidFill>
              </a:rPr>
              <a:t>HSSz</a:t>
            </a:r>
            <a:r>
              <a:rPr lang="hu-HU" dirty="0">
                <a:solidFill>
                  <a:srgbClr val="002060"/>
                </a:solidFill>
              </a:rPr>
              <a:t> tagja lesz (illetve a </a:t>
            </a:r>
            <a:r>
              <a:rPr lang="hu-HU" dirty="0" err="1">
                <a:solidFill>
                  <a:srgbClr val="002060"/>
                </a:solidFill>
              </a:rPr>
              <a:t>HSSz</a:t>
            </a:r>
            <a:r>
              <a:rPr lang="hu-HU" dirty="0">
                <a:solidFill>
                  <a:srgbClr val="002060"/>
                </a:solidFill>
              </a:rPr>
              <a:t> tagja marad), vagy a KSH elnöke az akkreditációt nem adja meg (illetve visszavonja, a szervezet </a:t>
            </a:r>
            <a:r>
              <a:rPr lang="hu-HU" dirty="0" err="1">
                <a:solidFill>
                  <a:srgbClr val="002060"/>
                </a:solidFill>
              </a:rPr>
              <a:t>HSSz-tagságát</a:t>
            </a:r>
            <a:r>
              <a:rPr lang="hu-HU" dirty="0">
                <a:solidFill>
                  <a:srgbClr val="002060"/>
                </a:solidFill>
              </a:rPr>
              <a:t> megszünteti). </a:t>
            </a:r>
            <a:endParaRPr lang="hu-HU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3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33599" y="478383"/>
            <a:ext cx="8294915" cy="841602"/>
          </a:xfrm>
        </p:spPr>
        <p:txBody>
          <a:bodyPr>
            <a:normAutofit/>
          </a:bodyPr>
          <a:lstStyle/>
          <a:p>
            <a:r>
              <a:rPr lang="hu-HU" sz="4000" b="1" dirty="0">
                <a:solidFill>
                  <a:srgbClr val="0070C0"/>
                </a:solidFill>
              </a:rPr>
              <a:t>Tervezett ütemezés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2" y="1120346"/>
            <a:ext cx="9448799" cy="573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3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b="1" dirty="0">
                <a:solidFill>
                  <a:srgbClr val="0070C0"/>
                </a:solidFill>
              </a:rPr>
              <a:t>Az akkreditáció terjedelme és főbb lépései IV.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2034304"/>
            <a:ext cx="8294915" cy="46548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Az </a:t>
            </a:r>
            <a:r>
              <a:rPr lang="hu-HU" u="sng" dirty="0">
                <a:solidFill>
                  <a:srgbClr val="002060"/>
                </a:solidFill>
              </a:rPr>
              <a:t>akkreditációs jelentés és a döntés </a:t>
            </a:r>
            <a:r>
              <a:rPr lang="hu-HU" u="sng" dirty="0" smtClean="0">
                <a:solidFill>
                  <a:srgbClr val="002060"/>
                </a:solidFill>
              </a:rPr>
              <a:t>után</a:t>
            </a:r>
          </a:p>
          <a:p>
            <a:r>
              <a:rPr lang="hu-HU" dirty="0">
                <a:solidFill>
                  <a:srgbClr val="002060"/>
                </a:solidFill>
              </a:rPr>
              <a:t>A</a:t>
            </a:r>
            <a:r>
              <a:rPr lang="hu-HU" dirty="0" smtClean="0">
                <a:solidFill>
                  <a:srgbClr val="002060"/>
                </a:solidFill>
              </a:rPr>
              <a:t>z </a:t>
            </a:r>
            <a:r>
              <a:rPr lang="hu-HU" dirty="0">
                <a:solidFill>
                  <a:srgbClr val="002060"/>
                </a:solidFill>
              </a:rPr>
              <a:t>értékelt szervezetek a jelentésben foglalt ajánlásokra </a:t>
            </a:r>
            <a:r>
              <a:rPr lang="hu-HU" u="sng" dirty="0">
                <a:solidFill>
                  <a:srgbClr val="002060"/>
                </a:solidFill>
              </a:rPr>
              <a:t>fejlesztési intézkedéseket </a:t>
            </a:r>
            <a:r>
              <a:rPr lang="hu-HU" dirty="0">
                <a:solidFill>
                  <a:srgbClr val="002060"/>
                </a:solidFill>
              </a:rPr>
              <a:t>dolgoznak </a:t>
            </a:r>
            <a:r>
              <a:rPr lang="hu-HU" dirty="0" smtClean="0">
                <a:solidFill>
                  <a:srgbClr val="002060"/>
                </a:solidFill>
              </a:rPr>
              <a:t>ki.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>
                <a:solidFill>
                  <a:srgbClr val="002060"/>
                </a:solidFill>
              </a:rPr>
              <a:t>A KSH az akkreditációs jelentések tartalmi feldolgozása után a koordinációs szerepkörében eljárva javaslatokat tesz </a:t>
            </a:r>
            <a:endParaRPr lang="hu-HU" dirty="0" smtClean="0">
              <a:solidFill>
                <a:srgbClr val="002060"/>
              </a:solidFill>
            </a:endParaRP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azonosított </a:t>
            </a:r>
            <a:r>
              <a:rPr lang="hu-HU" dirty="0">
                <a:solidFill>
                  <a:srgbClr val="002060"/>
                </a:solidFill>
              </a:rPr>
              <a:t>jó gyakorlatok alkalmazására, illetve </a:t>
            </a:r>
            <a:endParaRPr lang="hu-HU" dirty="0" smtClean="0">
              <a:solidFill>
                <a:srgbClr val="002060"/>
              </a:solidFill>
            </a:endParaRP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Hivatalos Statisztikai Szolgálat több tagját, vagy akár egészét érintő fejlesztési intézkedésekre. 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Nemzeti Statisztikai Koordinációs Testület nyomon követi a fejlesztések </a:t>
            </a:r>
            <a:r>
              <a:rPr lang="hu-HU" dirty="0" smtClean="0">
                <a:solidFill>
                  <a:srgbClr val="002060"/>
                </a:solidFill>
              </a:rPr>
              <a:t>megvalósulását, rendszeres beszámoló jelentések révén.</a:t>
            </a:r>
            <a:endParaRPr lang="hu-HU" dirty="0">
              <a:solidFill>
                <a:srgbClr val="002060"/>
              </a:solidFill>
            </a:endParaRPr>
          </a:p>
          <a:p>
            <a:endParaRPr lang="hu-HU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23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b="1" dirty="0">
                <a:solidFill>
                  <a:srgbClr val="0070C0"/>
                </a:solidFill>
              </a:rPr>
              <a:t>Az eljárások lefolytatásának koordinációja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2141838"/>
            <a:ext cx="8294915" cy="4341340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Az akkreditációs eljárások végrehajtásának teljes körű koordinációját a KSH </a:t>
            </a:r>
            <a:r>
              <a:rPr lang="hu-HU" dirty="0" smtClean="0">
                <a:solidFill>
                  <a:srgbClr val="002060"/>
                </a:solidFill>
              </a:rPr>
              <a:t>látja el.</a:t>
            </a:r>
            <a:endParaRPr lang="hu-H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 Az értékelt szervezet és a </a:t>
            </a:r>
            <a:r>
              <a:rPr lang="hu-HU" dirty="0" smtClean="0">
                <a:solidFill>
                  <a:srgbClr val="002060"/>
                </a:solidFill>
              </a:rPr>
              <a:t>Akkreditációs Bizottság </a:t>
            </a:r>
            <a:r>
              <a:rPr lang="hu-HU" dirty="0" smtClean="0">
                <a:solidFill>
                  <a:srgbClr val="002060"/>
                </a:solidFill>
              </a:rPr>
              <a:t>tagjai számára elérhetővé tesszük a </a:t>
            </a:r>
            <a:r>
              <a:rPr lang="hu-HU" u="sng" dirty="0" smtClean="0">
                <a:solidFill>
                  <a:srgbClr val="002060"/>
                </a:solidFill>
              </a:rPr>
              <a:t>„HSSZ fájlmegosztó” rendszert</a:t>
            </a:r>
            <a:r>
              <a:rPr lang="hu-HU" dirty="0" smtClean="0">
                <a:solidFill>
                  <a:srgbClr val="00206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 smtClean="0">
                <a:solidFill>
                  <a:srgbClr val="002060"/>
                </a:solidFill>
              </a:rPr>
              <a:t>Biztonságos felület a fájlok megosztására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dirty="0" smtClean="0">
                <a:solidFill>
                  <a:srgbClr val="002060"/>
                </a:solidFill>
              </a:rPr>
              <a:t>Önértékelési szakaszban feltölthetőek lesznek az önértékelő kérdőív alátámasztó dokumentumai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Email cím:</a:t>
            </a:r>
            <a:r>
              <a:rPr lang="hu-HU" dirty="0" smtClean="0"/>
              <a:t> </a:t>
            </a:r>
            <a:r>
              <a:rPr lang="hu-HU" dirty="0" smtClean="0">
                <a:hlinkClick r:id="rId2"/>
              </a:rPr>
              <a:t>akkreditacio@</a:t>
            </a:r>
            <a:r>
              <a:rPr lang="hu-HU" dirty="0" err="1" smtClean="0">
                <a:hlinkClick r:id="rId2"/>
              </a:rPr>
              <a:t>ksh.hu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988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>
                <a:solidFill>
                  <a:srgbClr val="0070C0"/>
                </a:solidFill>
              </a:rPr>
              <a:t>2018 kiemelt feladatai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42985" y="1690688"/>
            <a:ext cx="8578752" cy="4874869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Akkreditációs szakértői és kapcsolattartói kör oktatásainak megszervezése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>
                <a:solidFill>
                  <a:srgbClr val="002060"/>
                </a:solidFill>
              </a:rPr>
              <a:t>eljárások elvégzése</a:t>
            </a:r>
          </a:p>
          <a:p>
            <a:r>
              <a:rPr lang="hu-HU" dirty="0">
                <a:solidFill>
                  <a:srgbClr val="002060"/>
                </a:solidFill>
              </a:rPr>
              <a:t>NSKT és munkabizottságok működtetése – </a:t>
            </a:r>
            <a:r>
              <a:rPr lang="hu-HU" dirty="0" err="1">
                <a:solidFill>
                  <a:srgbClr val="002060"/>
                </a:solidFill>
              </a:rPr>
              <a:t>információmegosztás</a:t>
            </a:r>
            <a:r>
              <a:rPr lang="hu-HU" dirty="0">
                <a:solidFill>
                  <a:srgbClr val="002060"/>
                </a:solidFill>
              </a:rPr>
              <a:t> és szakmai fejlesztés</a:t>
            </a:r>
          </a:p>
          <a:p>
            <a:r>
              <a:rPr lang="hu-HU" dirty="0">
                <a:solidFill>
                  <a:srgbClr val="002060"/>
                </a:solidFill>
              </a:rPr>
              <a:t>A közös fejlesztéseket igénylő pontok azonosítása az akkreditációk </a:t>
            </a:r>
            <a:r>
              <a:rPr lang="hu-HU" dirty="0" smtClean="0">
                <a:solidFill>
                  <a:srgbClr val="002060"/>
                </a:solidFill>
              </a:rPr>
              <a:t>alapján, konszenzuson alapuló szakmai iránymutatások meghonosítása</a:t>
            </a:r>
            <a:endParaRPr lang="hu-HU" dirty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Az akkreditációk nyomán kialakuló </a:t>
            </a:r>
            <a:r>
              <a:rPr lang="hu-HU" dirty="0">
                <a:solidFill>
                  <a:srgbClr val="002060"/>
                </a:solidFill>
              </a:rPr>
              <a:t>fejlesztési elképzelések becsatornázása a HSSZ együttműködési formáiba</a:t>
            </a:r>
          </a:p>
          <a:p>
            <a:r>
              <a:rPr lang="hu-HU" dirty="0">
                <a:solidFill>
                  <a:srgbClr val="002060"/>
                </a:solidFill>
              </a:rPr>
              <a:t>Hivatalos statisztikai képzési tervek megvalósítása</a:t>
            </a:r>
          </a:p>
          <a:p>
            <a:r>
              <a:rPr lang="hu-HU" dirty="0">
                <a:solidFill>
                  <a:srgbClr val="002060"/>
                </a:solidFill>
              </a:rPr>
              <a:t>A kibontakozott nagyon pozitív szakmai együttműködés fenntartása, </a:t>
            </a:r>
            <a:r>
              <a:rPr lang="hu-HU" dirty="0" smtClean="0">
                <a:solidFill>
                  <a:srgbClr val="002060"/>
                </a:solidFill>
              </a:rPr>
              <a:t>további </a:t>
            </a:r>
            <a:r>
              <a:rPr lang="hu-HU" dirty="0" smtClean="0">
                <a:solidFill>
                  <a:srgbClr val="002060"/>
                </a:solidFill>
              </a:rPr>
              <a:t>erősítése</a:t>
            </a:r>
            <a:endParaRPr lang="hu-H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0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66768" y="3340831"/>
            <a:ext cx="8394356" cy="89341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92" y="5451894"/>
            <a:ext cx="2683093" cy="93242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930" y="710492"/>
            <a:ext cx="2369551" cy="243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19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hu-HU" b="1" dirty="0" smtClean="0">
                <a:solidFill>
                  <a:srgbClr val="0070C0"/>
                </a:solidFill>
              </a:rPr>
              <a:t>2017. január 1.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0" y="1505538"/>
            <a:ext cx="8294915" cy="4299177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002060"/>
                </a:solidFill>
              </a:rPr>
              <a:t>a </a:t>
            </a:r>
            <a:r>
              <a:rPr lang="hu-HU" i="1" dirty="0">
                <a:solidFill>
                  <a:srgbClr val="002060"/>
                </a:solidFill>
              </a:rPr>
              <a:t>hivatalos statisztikáról szóló 2016. évi CLV. törvény </a:t>
            </a:r>
            <a:r>
              <a:rPr lang="hu-HU" dirty="0">
                <a:solidFill>
                  <a:srgbClr val="002060"/>
                </a:solidFill>
              </a:rPr>
              <a:t>(</a:t>
            </a:r>
            <a:r>
              <a:rPr lang="hu-HU" i="1" dirty="0" err="1">
                <a:solidFill>
                  <a:srgbClr val="002060"/>
                </a:solidFill>
              </a:rPr>
              <a:t>Stt</a:t>
            </a:r>
            <a:r>
              <a:rPr lang="hu-HU" i="1" dirty="0">
                <a:solidFill>
                  <a:srgbClr val="002060"/>
                </a:solidFill>
              </a:rPr>
              <a:t>.</a:t>
            </a:r>
            <a:r>
              <a:rPr lang="hu-HU" dirty="0">
                <a:solidFill>
                  <a:srgbClr val="002060"/>
                </a:solidFill>
              </a:rPr>
              <a:t>) </a:t>
            </a:r>
            <a:r>
              <a:rPr lang="hu-HU" dirty="0" smtClean="0">
                <a:solidFill>
                  <a:srgbClr val="002060"/>
                </a:solidFill>
              </a:rPr>
              <a:t>hatályba lépése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A KSH koordinációs feladatköre bővül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A korábbi Országos Statisztikai Tanács feladatainak szétválasztása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Lefelé nyíl 3"/>
          <p:cNvSpPr/>
          <p:nvPr/>
        </p:nvSpPr>
        <p:spPr>
          <a:xfrm>
            <a:off x="5173361" y="2407238"/>
            <a:ext cx="1565189" cy="947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felé nyíl 4"/>
          <p:cNvSpPr/>
          <p:nvPr/>
        </p:nvSpPr>
        <p:spPr>
          <a:xfrm rot="2366381">
            <a:off x="4763747" y="4391630"/>
            <a:ext cx="484632" cy="7426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Lefelé nyíl 6"/>
          <p:cNvSpPr/>
          <p:nvPr/>
        </p:nvSpPr>
        <p:spPr>
          <a:xfrm rot="19517917">
            <a:off x="7418332" y="4337039"/>
            <a:ext cx="484632" cy="755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288602"/>
              </p:ext>
            </p:extLst>
          </p:nvPr>
        </p:nvGraphicFramePr>
        <p:xfrm>
          <a:off x="2246184" y="5203641"/>
          <a:ext cx="8128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Nemzeti Statisztikai Koordinációs</a:t>
                      </a:r>
                      <a:r>
                        <a:rPr lang="hu-HU" baseline="0" dirty="0" smtClean="0"/>
                        <a:t> Testület (NSKT)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Országos Statisztikai Tanács (OST)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Adatelőállítók</a:t>
                      </a:r>
                      <a:r>
                        <a:rPr lang="hu-HU" dirty="0" smtClean="0"/>
                        <a:t> együttműködésének összehangolása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Szakmai</a:t>
                      </a:r>
                      <a:r>
                        <a:rPr lang="hu-HU" baseline="0" dirty="0" smtClean="0"/>
                        <a:t> tanácsadói </a:t>
                      </a:r>
                      <a:r>
                        <a:rPr lang="hu-HU" dirty="0" smtClean="0"/>
                        <a:t>feladatok</a:t>
                      </a:r>
                    </a:p>
                    <a:p>
                      <a:r>
                        <a:rPr lang="hu-HU" dirty="0" smtClean="0"/>
                        <a:t>Adatfelhasználók</a:t>
                      </a:r>
                      <a:r>
                        <a:rPr lang="hu-HU" baseline="0" dirty="0" smtClean="0"/>
                        <a:t> érdekeinek képviselete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42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79686" y="766708"/>
            <a:ext cx="8456510" cy="96323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Nemzeti Statisztikai Koordinációs Testület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18271" y="1894703"/>
            <a:ext cx="8765060" cy="4777946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Az </a:t>
            </a:r>
            <a:r>
              <a:rPr lang="hu-HU" dirty="0" err="1" smtClean="0">
                <a:solidFill>
                  <a:srgbClr val="002060"/>
                </a:solidFill>
              </a:rPr>
              <a:t>adatelőállítók</a:t>
            </a:r>
            <a:r>
              <a:rPr lang="hu-HU" dirty="0" smtClean="0">
                <a:solidFill>
                  <a:srgbClr val="002060"/>
                </a:solidFill>
              </a:rPr>
              <a:t> kapcsolattartásának legfelsőbb fóruma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Tagjai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KSH Elnöke</a:t>
            </a:r>
            <a:endParaRPr lang="hu-HU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Hivatalos Statisztikai Szolgálat (HSSz) tagjainak képviselői</a:t>
            </a:r>
            <a:endParaRPr lang="hu-H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A maival együtt eddigi működése 9 hónapja alatt 6 ülés és két </a:t>
            </a:r>
            <a:r>
              <a:rPr lang="hu-HU" dirty="0" err="1" smtClean="0">
                <a:solidFill>
                  <a:srgbClr val="002060"/>
                </a:solidFill>
              </a:rPr>
              <a:t>workshop</a:t>
            </a:r>
            <a:r>
              <a:rPr lang="hu-HU" dirty="0" smtClean="0">
                <a:solidFill>
                  <a:srgbClr val="002060"/>
                </a:solidFill>
              </a:rPr>
              <a:t>; ezek keretében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Ügyrend kialakítása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A Nemzeti Statisztika Gyakorlati Kódexének megvitatása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Akkreditációs önértékelő kérdőív és módszertan véleményezése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Szakmai Munkabizottságok megalakítása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Az OSAP teljesülésének és következő évi összeállításának figyelemmel kísérése, véleményezése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Akkreditációs módszertani anyagok és ütemezés véleményezése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37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96323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Országos Statisztikai Tanács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18271" y="1894703"/>
            <a:ext cx="8765060" cy="4777946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KSH elnökének az adatszolgáltatók és adatfelhasználók képviselőiből álló tanácsadó, véleményező testülete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  <a:endParaRPr lang="hu-H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A maival együtt újjáalakulása óta 3 ülés; ezek keretében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Elnök választása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Ügyrend szabályozása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Az OSAP teljesülésének és következő évi összeállításának figyelemmel kísérése, véleményezése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Szakstatisztikai kérdésekről szóló előadások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002060"/>
                </a:solidFill>
              </a:rPr>
              <a:t>Akkreditációs módszertani anyagok véleményezése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63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339839" y="590993"/>
            <a:ext cx="8294915" cy="99619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70C0"/>
                </a:solidFill>
              </a:rPr>
              <a:t>A Hivatalos Statisztikai Szolgálat </a:t>
            </a:r>
            <a:r>
              <a:rPr lang="hu-HU" b="1" dirty="0" smtClean="0">
                <a:solidFill>
                  <a:srgbClr val="0070C0"/>
                </a:solidFill>
              </a:rPr>
              <a:t>koordinációjának idei mérföldkövei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3262" y="2047258"/>
            <a:ext cx="8641492" cy="4629665"/>
          </a:xfrm>
        </p:spPr>
        <p:txBody>
          <a:bodyPr>
            <a:noAutofit/>
          </a:bodyPr>
          <a:lstStyle/>
          <a:p>
            <a:r>
              <a:rPr lang="hu-HU" sz="1800" dirty="0" smtClean="0">
                <a:solidFill>
                  <a:srgbClr val="002060"/>
                </a:solidFill>
              </a:rPr>
              <a:t>Hatályba </a:t>
            </a:r>
            <a:r>
              <a:rPr lang="hu-HU" sz="1800" dirty="0">
                <a:solidFill>
                  <a:srgbClr val="002060"/>
                </a:solidFill>
              </a:rPr>
              <a:t>lép a hivatalos statisztikáról szóló 2016. évi CLV. törvény végrehajtásáról szóló 184/2017. (VII. 5.) Korm. Rendelet (Vhr.) </a:t>
            </a:r>
            <a:endParaRPr lang="hu-HU" sz="1800" dirty="0" smtClean="0">
              <a:solidFill>
                <a:srgbClr val="002060"/>
              </a:solidFill>
            </a:endParaRPr>
          </a:p>
          <a:p>
            <a:r>
              <a:rPr lang="hu-HU" sz="1800" dirty="0" smtClean="0">
                <a:solidFill>
                  <a:srgbClr val="002060"/>
                </a:solidFill>
              </a:rPr>
              <a:t>A </a:t>
            </a:r>
            <a:r>
              <a:rPr lang="hu-HU" sz="1800" dirty="0">
                <a:solidFill>
                  <a:srgbClr val="002060"/>
                </a:solidFill>
              </a:rPr>
              <a:t>Nemzeti Statisztika Gyakorlati Kódexének elfogadása és a dokumentum publikálása</a:t>
            </a:r>
          </a:p>
          <a:p>
            <a:r>
              <a:rPr lang="hu-HU" sz="1800" dirty="0">
                <a:solidFill>
                  <a:srgbClr val="002060"/>
                </a:solidFill>
              </a:rPr>
              <a:t>A Kódex angol fordításának elkészítése</a:t>
            </a:r>
          </a:p>
          <a:p>
            <a:r>
              <a:rPr lang="hu-HU" sz="1800" dirty="0">
                <a:solidFill>
                  <a:srgbClr val="002060"/>
                </a:solidFill>
              </a:rPr>
              <a:t>Az új szemléletű OSAP tervezetének több körben történő megvitatása, elfogadása</a:t>
            </a:r>
          </a:p>
          <a:p>
            <a:r>
              <a:rPr lang="hu-HU" sz="1800" dirty="0">
                <a:solidFill>
                  <a:srgbClr val="002060"/>
                </a:solidFill>
              </a:rPr>
              <a:t>Akkreditációs önértékelő kérdőív </a:t>
            </a:r>
            <a:r>
              <a:rPr lang="hu-HU" sz="1800" dirty="0" smtClean="0">
                <a:solidFill>
                  <a:srgbClr val="002060"/>
                </a:solidFill>
              </a:rPr>
              <a:t>kialakítása, véglegesítése</a:t>
            </a:r>
            <a:endParaRPr lang="hu-HU" sz="1800" dirty="0">
              <a:solidFill>
                <a:srgbClr val="002060"/>
              </a:solidFill>
            </a:endParaRPr>
          </a:p>
          <a:p>
            <a:r>
              <a:rPr lang="hu-HU" sz="1800" dirty="0">
                <a:solidFill>
                  <a:srgbClr val="002060"/>
                </a:solidFill>
              </a:rPr>
              <a:t>Akkreditációs módszertani anyagok </a:t>
            </a:r>
            <a:r>
              <a:rPr lang="hu-HU" sz="1800" dirty="0" smtClean="0">
                <a:solidFill>
                  <a:srgbClr val="002060"/>
                </a:solidFill>
              </a:rPr>
              <a:t>megírása, véleményezése</a:t>
            </a:r>
            <a:endParaRPr lang="hu-HU" sz="1800" dirty="0">
              <a:solidFill>
                <a:srgbClr val="002060"/>
              </a:solidFill>
            </a:endParaRPr>
          </a:p>
          <a:p>
            <a:r>
              <a:rPr lang="hu-HU" sz="1800" dirty="0">
                <a:solidFill>
                  <a:srgbClr val="002060"/>
                </a:solidFill>
              </a:rPr>
              <a:t>Hivatalos Statisztikai Szolgálat weboldalának tartalmi összeállítása és elindítása</a:t>
            </a:r>
          </a:p>
          <a:p>
            <a:r>
              <a:rPr lang="hu-HU" sz="1800" dirty="0">
                <a:solidFill>
                  <a:srgbClr val="002060"/>
                </a:solidFill>
              </a:rPr>
              <a:t>Akkreditációs szakértői névjegyzék kialakítása</a:t>
            </a:r>
          </a:p>
          <a:p>
            <a:r>
              <a:rPr lang="hu-HU" sz="1800" dirty="0">
                <a:solidFill>
                  <a:srgbClr val="002060"/>
                </a:solidFill>
              </a:rPr>
              <a:t>Akkreditációs „pilot” eljárás elindítása (Legfőbb Ügyészség), </a:t>
            </a:r>
          </a:p>
          <a:p>
            <a:r>
              <a:rPr lang="hu-HU" sz="1800" dirty="0">
                <a:solidFill>
                  <a:srgbClr val="002060"/>
                </a:solidFill>
              </a:rPr>
              <a:t>„Próba oktatás” összeállítása, végrehajtása a pilot eljárás előkészítéseként</a:t>
            </a:r>
          </a:p>
        </p:txBody>
      </p:sp>
    </p:spTree>
    <p:extLst>
      <p:ext uri="{BB962C8B-B14F-4D97-AF65-F5344CB8AC3E}">
        <p14:creationId xmlns:p14="http://schemas.microsoft.com/office/powerpoint/2010/main" val="329555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hu-HU" b="1" dirty="0" smtClean="0">
                <a:solidFill>
                  <a:srgbClr val="0070C0"/>
                </a:solidFill>
              </a:rPr>
              <a:t>Az NSKT munkabizottságai</a:t>
            </a:r>
            <a:endParaRPr lang="hu-HU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05354"/>
              </p:ext>
            </p:extLst>
          </p:nvPr>
        </p:nvGraphicFramePr>
        <p:xfrm>
          <a:off x="2326821" y="2145204"/>
          <a:ext cx="8326802" cy="440374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51617"/>
                <a:gridCol w="4175185"/>
              </a:tblGrid>
              <a:tr h="546238">
                <a:tc>
                  <a:txBody>
                    <a:bodyPr/>
                    <a:lstStyle/>
                    <a:p>
                      <a:r>
                        <a:rPr lang="hu-HU" sz="1500" dirty="0" smtClean="0"/>
                        <a:t>Akkreditációs eljárások</a:t>
                      </a:r>
                      <a:r>
                        <a:rPr lang="hu-HU" sz="1500" baseline="0" dirty="0" smtClean="0"/>
                        <a:t> előkészítése</a:t>
                      </a:r>
                      <a:endParaRPr lang="hu-H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500" dirty="0" smtClean="0"/>
                        <a:t>Népszámláláshoz kapcsolódó adminisztratív források felmérése, következő népszámlálás előkészítése</a:t>
                      </a:r>
                      <a:endParaRPr lang="hu-HU" sz="1500" dirty="0"/>
                    </a:p>
                  </a:txBody>
                  <a:tcPr/>
                </a:tc>
              </a:tr>
              <a:tr h="370935">
                <a:tc>
                  <a:txBody>
                    <a:bodyPr/>
                    <a:lstStyle/>
                    <a:p>
                      <a:r>
                        <a:rPr lang="hu-HU" sz="1500" dirty="0" smtClean="0"/>
                        <a:t>Adatszolgáltatói terhek csökkentése</a:t>
                      </a:r>
                      <a:endParaRPr lang="hu-H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dirty="0" smtClean="0"/>
                        <a:t>Intézményi munkaügyi statisztika átfogó fejlesztése</a:t>
                      </a:r>
                    </a:p>
                  </a:txBody>
                  <a:tcPr/>
                </a:tc>
              </a:tr>
              <a:tr h="507134">
                <a:tc>
                  <a:txBody>
                    <a:bodyPr/>
                    <a:lstStyle/>
                    <a:p>
                      <a:r>
                        <a:rPr lang="hu-HU" sz="1500" dirty="0" smtClean="0"/>
                        <a:t>A HSSz honlapjának </a:t>
                      </a:r>
                      <a:r>
                        <a:rPr lang="hu-HU" sz="1500" dirty="0" smtClean="0"/>
                        <a:t>tartalomfejlesztése</a:t>
                      </a:r>
                      <a:endParaRPr lang="hu-H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500" dirty="0" smtClean="0"/>
                        <a:t>Szociális és felzárkózási statisztikák fejlesztése</a:t>
                      </a:r>
                      <a:endParaRPr lang="hu-HU" sz="1500" dirty="0"/>
                    </a:p>
                  </a:txBody>
                  <a:tcPr/>
                </a:tc>
              </a:tr>
              <a:tr h="1159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dirty="0" smtClean="0"/>
                        <a:t>A HSSZ statisztikai adatainak egységes, adatbázis vezérelt adatmegjelenítése, közzététele (hosszabb távú fejlesztés)</a:t>
                      </a:r>
                    </a:p>
                    <a:p>
                      <a:endParaRPr lang="hu-H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500" dirty="0" smtClean="0"/>
                        <a:t>Az energiahatékonysági indikátorok és a fizikai energiaáramlás-számlák összeállításához szükséges mutatók fejlesztése és összehangolása, az adatforrások bővítése</a:t>
                      </a:r>
                      <a:endParaRPr lang="hu-HU" sz="1500" dirty="0"/>
                    </a:p>
                  </a:txBody>
                  <a:tcPr/>
                </a:tc>
              </a:tr>
              <a:tr h="724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smtClean="0"/>
                        <a:t>Statisztikai feladatok elvégzéséhez szükséges humánerőforrás fejlesztés közös kérdései a HSSz-ben</a:t>
                      </a:r>
                    </a:p>
                    <a:p>
                      <a:endParaRPr lang="hu-H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500" smtClean="0"/>
                        <a:t>Kábítószer-statisztika fejlesztése</a:t>
                      </a:r>
                      <a:endParaRPr lang="hu-HU" sz="1500" dirty="0"/>
                    </a:p>
                  </a:txBody>
                  <a:tcPr/>
                </a:tc>
              </a:tr>
              <a:tr h="583430">
                <a:tc>
                  <a:txBody>
                    <a:bodyPr/>
                    <a:lstStyle/>
                    <a:p>
                      <a:r>
                        <a:rPr lang="hu-HU" sz="1500" dirty="0" smtClean="0"/>
                        <a:t>Kutatási célú adatkiadási gyakorlat összehangolása</a:t>
                      </a:r>
                      <a:endParaRPr lang="hu-H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500" dirty="0" smtClean="0"/>
                        <a:t>Kutatás- fejlesztés-innováció </a:t>
                      </a:r>
                      <a:r>
                        <a:rPr lang="hu-HU" sz="1500" dirty="0" smtClean="0"/>
                        <a:t>(KFI) indikátor munkacsoport</a:t>
                      </a:r>
                      <a:endParaRPr lang="hu-HU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2326821" y="1687266"/>
            <a:ext cx="4061193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Horizontális fejlesztések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6573328" y="1687266"/>
            <a:ext cx="404840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Szakstatisztikai fejlesztések</a:t>
            </a:r>
            <a:endParaRPr lang="hu-HU" dirty="0"/>
          </a:p>
        </p:txBody>
      </p:sp>
      <p:cxnSp>
        <p:nvCxnSpPr>
          <p:cNvPr id="9" name="Egyenes összekötő 8"/>
          <p:cNvCxnSpPr>
            <a:stCxn id="2" idx="2"/>
            <a:endCxn id="5" idx="2"/>
          </p:cNvCxnSpPr>
          <p:nvPr/>
        </p:nvCxnSpPr>
        <p:spPr>
          <a:xfrm>
            <a:off x="6474279" y="1690688"/>
            <a:ext cx="15943" cy="485825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48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840259"/>
            <a:ext cx="8294915" cy="4942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HSSz </a:t>
            </a:r>
            <a:r>
              <a:rPr lang="hu-HU" dirty="0" smtClean="0">
                <a:solidFill>
                  <a:srgbClr val="002060"/>
                </a:solidFill>
              </a:rPr>
              <a:t>weboldala </a:t>
            </a:r>
          </a:p>
          <a:p>
            <a:pPr marL="0" indent="0">
              <a:buNone/>
            </a:pPr>
            <a:endParaRPr lang="hu-HU" u="sng" dirty="0">
              <a:solidFill>
                <a:srgbClr val="002060"/>
              </a:solidFill>
              <a:hlinkClick r:id="rId2"/>
            </a:endParaRPr>
          </a:p>
          <a:p>
            <a:pPr marL="0" indent="0">
              <a:buNone/>
            </a:pPr>
            <a:endParaRPr lang="hu-HU" u="sng" dirty="0" smtClean="0">
              <a:hlinkClick r:id="rId2"/>
            </a:endParaRPr>
          </a:p>
          <a:p>
            <a:pPr marL="0" indent="0">
              <a:buNone/>
            </a:pPr>
            <a:r>
              <a:rPr lang="hu-HU" u="sng" dirty="0" smtClean="0">
                <a:hlinkClick r:id="rId2"/>
              </a:rPr>
              <a:t>http</a:t>
            </a:r>
            <a:r>
              <a:rPr lang="hu-HU" u="sng" dirty="0">
                <a:hlinkClick r:id="rId2"/>
              </a:rPr>
              <a:t>://</a:t>
            </a:r>
            <a:r>
              <a:rPr lang="hu-HU" u="sng" dirty="0" smtClean="0">
                <a:hlinkClick r:id="rId2"/>
              </a:rPr>
              <a:t>www.ksh.hu/hssz</a:t>
            </a:r>
            <a:endParaRPr lang="hu-HU" u="sng" dirty="0" smtClean="0"/>
          </a:p>
          <a:p>
            <a:pPr marL="457200" lvl="1" indent="0">
              <a:buNone/>
            </a:pPr>
            <a:endParaRPr lang="hu-HU" dirty="0" smtClean="0">
              <a:solidFill>
                <a:srgbClr val="002060"/>
              </a:solidFill>
            </a:endParaRP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Általános leírás </a:t>
            </a:r>
            <a:r>
              <a:rPr lang="hu-HU" dirty="0">
                <a:solidFill>
                  <a:srgbClr val="002060"/>
                </a:solidFill>
              </a:rPr>
              <a:t>a szolgálat </a:t>
            </a:r>
            <a:r>
              <a:rPr lang="hu-HU" dirty="0" smtClean="0">
                <a:solidFill>
                  <a:srgbClr val="002060"/>
                </a:solidFill>
              </a:rPr>
              <a:t>működéséről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Részletes információ a tagokról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NSKT ülések dokumentációi</a:t>
            </a:r>
          </a:p>
          <a:p>
            <a:pPr lvl="1"/>
            <a:r>
              <a:rPr lang="hu-HU" dirty="0" smtClean="0">
                <a:solidFill>
                  <a:srgbClr val="002060"/>
                </a:solidFill>
              </a:rPr>
              <a:t>Akkreditációhoz kötődő információk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397" y="840259"/>
            <a:ext cx="3142339" cy="103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6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99619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rgbClr val="0070C0"/>
                </a:solidFill>
              </a:rPr>
              <a:t>A </a:t>
            </a:r>
            <a:r>
              <a:rPr lang="hu-HU" b="1" dirty="0" smtClean="0">
                <a:solidFill>
                  <a:srgbClr val="0070C0"/>
                </a:solidFill>
              </a:rPr>
              <a:t>Nemzeti Statisztika Gyakorlati Kódexe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66551" y="2875005"/>
            <a:ext cx="8641492" cy="3739979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Konszenzuson alapuló minőségi </a:t>
            </a:r>
            <a:r>
              <a:rPr lang="hu-HU" dirty="0">
                <a:solidFill>
                  <a:srgbClr val="002060"/>
                </a:solidFill>
              </a:rPr>
              <a:t>elvárások </a:t>
            </a:r>
            <a:r>
              <a:rPr lang="hu-HU" dirty="0" smtClean="0">
                <a:solidFill>
                  <a:srgbClr val="002060"/>
                </a:solidFill>
              </a:rPr>
              <a:t>rendszere</a:t>
            </a:r>
          </a:p>
          <a:p>
            <a:pPr algn="just"/>
            <a:r>
              <a:rPr lang="hu-HU" dirty="0" smtClean="0">
                <a:solidFill>
                  <a:srgbClr val="000066"/>
                </a:solidFill>
              </a:rPr>
              <a:t>Az </a:t>
            </a:r>
            <a:r>
              <a:rPr lang="hu-HU" dirty="0">
                <a:solidFill>
                  <a:srgbClr val="000066"/>
                </a:solidFill>
              </a:rPr>
              <a:t>alapelveknek történő megfelelést gyakorlatias szempontokat tükröző </a:t>
            </a:r>
            <a:r>
              <a:rPr lang="hu-HU" dirty="0" smtClean="0">
                <a:solidFill>
                  <a:srgbClr val="000066"/>
                </a:solidFill>
              </a:rPr>
              <a:t>ismérvek jellemzik</a:t>
            </a:r>
            <a:r>
              <a:rPr lang="hu-HU" dirty="0" smtClean="0">
                <a:solidFill>
                  <a:srgbClr val="000066"/>
                </a:solidFill>
              </a:rPr>
              <a:t>.</a:t>
            </a:r>
            <a:r>
              <a:rPr lang="hu-HU" dirty="0">
                <a:solidFill>
                  <a:srgbClr val="000066"/>
                </a:solidFill>
              </a:rPr>
              <a:t> </a:t>
            </a:r>
            <a:endParaRPr lang="hu-HU" dirty="0" smtClean="0">
              <a:solidFill>
                <a:srgbClr val="000066"/>
              </a:solidFill>
            </a:endParaRPr>
          </a:p>
          <a:p>
            <a:pPr algn="just"/>
            <a:r>
              <a:rPr lang="hu-HU" dirty="0" smtClean="0">
                <a:solidFill>
                  <a:srgbClr val="000066"/>
                </a:solidFill>
              </a:rPr>
              <a:t>A </a:t>
            </a:r>
            <a:r>
              <a:rPr lang="hu-HU" dirty="0">
                <a:solidFill>
                  <a:srgbClr val="000066"/>
                </a:solidFill>
              </a:rPr>
              <a:t>Hivatalos Statisztikai Szolgálat tagjai a kódex </a:t>
            </a:r>
            <a:r>
              <a:rPr lang="hu-HU" dirty="0" smtClean="0">
                <a:solidFill>
                  <a:srgbClr val="000066"/>
                </a:solidFill>
              </a:rPr>
              <a:t>elveinek, ismérveinek </a:t>
            </a:r>
            <a:r>
              <a:rPr lang="hu-HU" dirty="0">
                <a:solidFill>
                  <a:srgbClr val="000066"/>
                </a:solidFill>
              </a:rPr>
              <a:t>történő megfelelés vizsgálatával kerülnek akkreditálásra.</a:t>
            </a:r>
          </a:p>
          <a:p>
            <a:pPr algn="just"/>
            <a:endParaRPr lang="hu-HU" dirty="0">
              <a:solidFill>
                <a:srgbClr val="000066"/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92" y="2949146"/>
            <a:ext cx="1879435" cy="192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6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6821" y="1188468"/>
            <a:ext cx="8412479" cy="689317"/>
          </a:xfrm>
        </p:spPr>
        <p:txBody>
          <a:bodyPr>
            <a:noAutofit/>
          </a:bodyPr>
          <a:lstStyle/>
          <a:p>
            <a:r>
              <a:rPr lang="hu-HU" sz="4000" b="1" dirty="0">
                <a:solidFill>
                  <a:srgbClr val="0070C0"/>
                </a:solidFill>
              </a:rPr>
              <a:t>Az akkreditáció terjedelme és főbb lépései I.</a:t>
            </a:r>
            <a:br>
              <a:rPr lang="hu-HU" sz="4000" b="1" dirty="0">
                <a:solidFill>
                  <a:srgbClr val="0070C0"/>
                </a:solidFill>
              </a:rPr>
            </a:br>
            <a:endParaRPr lang="hu-HU" sz="4000" b="1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26821" y="1877785"/>
            <a:ext cx="8294915" cy="49019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u="sng" dirty="0" smtClean="0">
                <a:solidFill>
                  <a:srgbClr val="002060"/>
                </a:solidFill>
              </a:rPr>
              <a:t>Önértékelési szakasz</a:t>
            </a:r>
            <a:endParaRPr lang="hu-HU" u="sng" dirty="0">
              <a:solidFill>
                <a:srgbClr val="002060"/>
              </a:solidFill>
            </a:endParaRP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Az értékelt szervezet az </a:t>
            </a:r>
            <a:r>
              <a:rPr lang="hu-HU" b="1" dirty="0">
                <a:solidFill>
                  <a:srgbClr val="002060"/>
                </a:solidFill>
              </a:rPr>
              <a:t>önértékelési szakaszban önértékelő kérdőívet tölt ki</a:t>
            </a:r>
            <a:r>
              <a:rPr lang="hu-HU" dirty="0">
                <a:solidFill>
                  <a:srgbClr val="002060"/>
                </a:solidFill>
              </a:rPr>
              <a:t> a Kódex összes alapelvének és azokon belüli ismérveinek történő megfelelésről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hu-HU" dirty="0">
                <a:solidFill>
                  <a:srgbClr val="002060"/>
                </a:solidFill>
              </a:rPr>
              <a:t>Ennek keretében az ismérvekre vonatkozó gyakorlatias kérdések megválaszolásával és a választ alátámasztó dokumentumok </a:t>
            </a:r>
            <a:r>
              <a:rPr lang="hu-HU" dirty="0" smtClean="0">
                <a:solidFill>
                  <a:srgbClr val="002060"/>
                </a:solidFill>
              </a:rPr>
              <a:t>csatolásával </a:t>
            </a:r>
            <a:r>
              <a:rPr lang="hu-HU" dirty="0">
                <a:solidFill>
                  <a:srgbClr val="002060"/>
                </a:solidFill>
              </a:rPr>
              <a:t>vagy internetes elérhetőségük (link) megadásával – </a:t>
            </a:r>
            <a:r>
              <a:rPr lang="hu-HU" dirty="0" smtClean="0">
                <a:solidFill>
                  <a:srgbClr val="002060"/>
                </a:solidFill>
              </a:rPr>
              <a:t>jellemzi, </a:t>
            </a:r>
            <a:r>
              <a:rPr lang="hu-HU" dirty="0">
                <a:solidFill>
                  <a:srgbClr val="002060"/>
                </a:solidFill>
              </a:rPr>
              <a:t>hogy az egyes ismérvekben szereplő követelményeket miképpen </a:t>
            </a:r>
            <a:r>
              <a:rPr lang="hu-HU" dirty="0" smtClean="0">
                <a:solidFill>
                  <a:srgbClr val="002060"/>
                </a:solidFill>
              </a:rPr>
              <a:t>teljesíti.</a:t>
            </a:r>
          </a:p>
          <a:p>
            <a:pPr algn="just"/>
            <a:r>
              <a:rPr lang="hu-HU" dirty="0" smtClean="0">
                <a:solidFill>
                  <a:srgbClr val="002060"/>
                </a:solidFill>
              </a:rPr>
              <a:t>Pilot: a Legfőbb Ügyészség jelenleg állítja össze</a:t>
            </a:r>
          </a:p>
          <a:p>
            <a:pPr algn="just"/>
            <a:endParaRPr lang="hu-HU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34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5021EE-A481-4A38-9D62-594EEC24975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B418DD3-29E5-4D01-A58F-55968D83CB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A142EE-99DC-4A8D-A00D-B3E1996137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860</Words>
  <Application>Microsoft Office PowerPoint</Application>
  <PresentationFormat>Szélesvásznú</PresentationFormat>
  <Paragraphs>115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1_Office-téma</vt:lpstr>
      <vt:lpstr>2_Office-téma</vt:lpstr>
      <vt:lpstr>Tájékoztató a Hivatalos Statisztikai Szolgálat koordinációját és  a tagok akkreditálását érintő feladatokról </vt:lpstr>
      <vt:lpstr>2017. január 1. </vt:lpstr>
      <vt:lpstr>Nemzeti Statisztikai Koordinációs Testület</vt:lpstr>
      <vt:lpstr>Országos Statisztikai Tanács</vt:lpstr>
      <vt:lpstr>A Hivatalos Statisztikai Szolgálat koordinációjának idei mérföldkövei</vt:lpstr>
      <vt:lpstr>Az NSKT munkabizottságai</vt:lpstr>
      <vt:lpstr>PowerPoint bemutató</vt:lpstr>
      <vt:lpstr>A Nemzeti Statisztika Gyakorlati Kódexe</vt:lpstr>
      <vt:lpstr>Az akkreditáció terjedelme és főbb lépései I. </vt:lpstr>
      <vt:lpstr>Az akkreditáció terjedelme és főbb lépései II. </vt:lpstr>
      <vt:lpstr>Az akkreditáció terjedelme és főbb lépései III. </vt:lpstr>
      <vt:lpstr>Tervezett ütemezés</vt:lpstr>
      <vt:lpstr>Az akkreditáció terjedelme és főbb lépései IV.</vt:lpstr>
      <vt:lpstr>Az eljárások lefolytatásának koordinációja</vt:lpstr>
      <vt:lpstr>2018 kiemelt feladatai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Kárpáti József</cp:lastModifiedBy>
  <cp:revision>50</cp:revision>
  <dcterms:created xsi:type="dcterms:W3CDTF">2017-05-08T13:28:33Z</dcterms:created>
  <dcterms:modified xsi:type="dcterms:W3CDTF">2017-12-04T13:48:05Z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