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2018.09.25.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2018.09.25.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2018.09.25.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2018.09.25.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2018.09.25.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2018.09.25.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2018.09.25.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633285" y="6249600"/>
            <a:ext cx="23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2018.09.26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134909"/>
            <a:ext cx="1059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3000" b="1" dirty="0">
                <a:solidFill>
                  <a:srgbClr val="002060"/>
                </a:solidFill>
                <a:latin typeface="Myriad "/>
              </a:rPr>
              <a:t>Tájékoztatás a 2019. évi </a:t>
            </a:r>
            <a:br>
              <a:rPr lang="hu-HU" altLang="hu-HU" sz="3000" b="1" dirty="0">
                <a:solidFill>
                  <a:srgbClr val="002060"/>
                </a:solidFill>
                <a:latin typeface="Myriad "/>
              </a:rPr>
            </a:br>
            <a:r>
              <a:rPr lang="hu-HU" altLang="hu-HU" sz="3000" b="1" dirty="0">
                <a:solidFill>
                  <a:srgbClr val="002060"/>
                </a:solidFill>
                <a:latin typeface="Myriad "/>
              </a:rPr>
              <a:t>Országos Statisztikai Adatfelvételi Programba tartozó elsődleges és másodlagos adatforrásokról</a:t>
            </a:r>
            <a:endParaRPr lang="hu-HU" sz="30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05450" y="5315714"/>
            <a:ext cx="2781300" cy="4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Dr. Nagy Eszter</a:t>
            </a:r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994448" y="4040980"/>
            <a:ext cx="6328792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000" b="1" dirty="0">
                <a:solidFill>
                  <a:srgbClr val="002060"/>
                </a:solidFill>
                <a:latin typeface="Myriad "/>
              </a:rPr>
              <a:t>az Országos Statisztikai Tanács és a Nemzeti Statisztikai Koordinációs Testület részére</a:t>
            </a:r>
            <a:endParaRPr lang="hu-HU" altLang="hu-HU" sz="2000" b="1" dirty="0">
              <a:solidFill>
                <a:srgbClr val="002060"/>
              </a:solidFill>
              <a:latin typeface="Myriad "/>
            </a:endParaRPr>
          </a:p>
          <a:p>
            <a:pPr eaLnBrk="1" hangingPunct="1"/>
            <a:endParaRPr lang="hu-HU" altLang="hu-H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10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39979" y="741078"/>
            <a:ext cx="361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KSH OSAP Korm. rendeleten kívüli adatátvételei </a:t>
            </a:r>
            <a:br>
              <a:rPr lang="hu-HU" sz="2000" b="1" dirty="0">
                <a:solidFill>
                  <a:srgbClr val="002060"/>
                </a:solidFill>
              </a:rPr>
            </a:br>
            <a:r>
              <a:rPr lang="hu-HU" sz="2000" b="1" dirty="0">
                <a:solidFill>
                  <a:srgbClr val="002060"/>
                </a:solidFill>
              </a:rPr>
              <a:t>szakstatisztikai területek szerint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10300" y="713439"/>
            <a:ext cx="4143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KSH-n kívüli </a:t>
            </a:r>
            <a:r>
              <a:rPr lang="hu-HU" sz="2000" b="1" dirty="0" err="1">
                <a:solidFill>
                  <a:srgbClr val="002060"/>
                </a:solidFill>
              </a:rPr>
              <a:t>HSSz</a:t>
            </a:r>
            <a:r>
              <a:rPr lang="hu-HU" sz="2000" b="1" dirty="0">
                <a:solidFill>
                  <a:srgbClr val="002060"/>
                </a:solidFill>
              </a:rPr>
              <a:t> tagok OSAP Korm. rendeleten kívüli adatátvételei szakstatisztikai területek szerint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1124588" y="1944237"/>
            <a:ext cx="3888432" cy="1008335"/>
          </a:xfrm>
        </p:spPr>
        <p:txBody>
          <a:bodyPr/>
          <a:lstStyle/>
          <a:p>
            <a:pPr marL="0" indent="0"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Jelentős területek: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Általános gazdasági mutatók (44%)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9" y="3140068"/>
            <a:ext cx="4501829" cy="279205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67" y="3140068"/>
            <a:ext cx="4266866" cy="2792055"/>
          </a:xfrm>
          <a:prstGeom prst="rect">
            <a:avLst/>
          </a:prstGeom>
        </p:spPr>
      </p:pic>
      <p:sp>
        <p:nvSpPr>
          <p:cNvPr id="11" name="Tartalom helye 2"/>
          <p:cNvSpPr txBox="1">
            <a:spLocks/>
          </p:cNvSpPr>
          <p:nvPr/>
        </p:nvSpPr>
        <p:spPr bwMode="auto">
          <a:xfrm>
            <a:off x="6666384" y="1944237"/>
            <a:ext cx="3888432" cy="7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Jelentős területek: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Környezet (25%)</a:t>
            </a:r>
          </a:p>
        </p:txBody>
      </p:sp>
    </p:spTree>
    <p:extLst>
      <p:ext uri="{BB962C8B-B14F-4D97-AF65-F5344CB8AC3E}">
        <p14:creationId xmlns:p14="http://schemas.microsoft.com/office/powerpoint/2010/main" val="128846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11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04803" y="713439"/>
            <a:ext cx="671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Adatfelvételekkel kapcsolatos változások III.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7294" y="1638325"/>
            <a:ext cx="9521131" cy="3162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>
                <a:solidFill>
                  <a:srgbClr val="002060"/>
                </a:solidFill>
              </a:rPr>
              <a:t>Új adatátvételek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KSH: 14 darab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Új adatátvételi igényt a </a:t>
            </a:r>
            <a:r>
              <a:rPr lang="hu-HU" sz="2400" dirty="0" err="1">
                <a:solidFill>
                  <a:srgbClr val="002060"/>
                </a:solidFill>
              </a:rPr>
              <a:t>HSSz</a:t>
            </a:r>
            <a:r>
              <a:rPr lang="hu-HU" sz="2400" dirty="0">
                <a:solidFill>
                  <a:srgbClr val="002060"/>
                </a:solidFill>
              </a:rPr>
              <a:t> tagjai nem jeleztek a KSH felé.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</a:rPr>
              <a:t>-   Módosuló adatátvételt a </a:t>
            </a:r>
            <a:r>
              <a:rPr lang="hu-HU" sz="2400" dirty="0" err="1">
                <a:solidFill>
                  <a:srgbClr val="002060"/>
                </a:solidFill>
              </a:rPr>
              <a:t>HSSz</a:t>
            </a:r>
            <a:r>
              <a:rPr lang="hu-HU" sz="2400" b="1" dirty="0">
                <a:solidFill>
                  <a:srgbClr val="002060"/>
                </a:solidFill>
              </a:rPr>
              <a:t> </a:t>
            </a:r>
            <a:r>
              <a:rPr lang="hu-HU" sz="2400" dirty="0">
                <a:solidFill>
                  <a:srgbClr val="002060"/>
                </a:solidFill>
              </a:rPr>
              <a:t>KSH-n kívüli tagjai és a KSH szakfőosztályai a második egyeztetési körben nem jeleztek, azonban adminisztratív jellegű módosítások, pontosítások érkeztek.  </a:t>
            </a:r>
          </a:p>
        </p:txBody>
      </p:sp>
    </p:spTree>
    <p:extLst>
      <p:ext uri="{BB962C8B-B14F-4D97-AF65-F5344CB8AC3E}">
        <p14:creationId xmlns:p14="http://schemas.microsoft.com/office/powerpoint/2010/main" val="147402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12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04803" y="713439"/>
            <a:ext cx="671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Adatfelvételekkel kapcsolatos változások IV.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7294" y="1638325"/>
            <a:ext cx="6168331" cy="257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>
                <a:solidFill>
                  <a:srgbClr val="002060"/>
                </a:solidFill>
              </a:rPr>
              <a:t>Szünetelő, megszűnő adatátvételek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i="1" dirty="0">
                <a:solidFill>
                  <a:srgbClr val="002060"/>
                </a:solidFill>
              </a:rPr>
              <a:t>KSH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Megszűnő: 2 darab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i="1" dirty="0" err="1">
                <a:solidFill>
                  <a:srgbClr val="002060"/>
                </a:solidFill>
              </a:rPr>
              <a:t>HSSz</a:t>
            </a:r>
            <a:r>
              <a:rPr lang="hu-HU" sz="2400" b="1" i="1" dirty="0">
                <a:solidFill>
                  <a:srgbClr val="002060"/>
                </a:solidFill>
              </a:rPr>
              <a:t> KSH-n kívüli tagjai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Megszűnő: PM (1db)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37294" y="4285853"/>
            <a:ext cx="884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solidFill>
                  <a:srgbClr val="002060"/>
                </a:solidFill>
                <a:latin typeface="+mn-lt"/>
              </a:rPr>
              <a:t>Népmozgalmi adatfelvételek</a:t>
            </a:r>
          </a:p>
          <a:p>
            <a:pPr>
              <a:spcBef>
                <a:spcPts val="1200"/>
              </a:spcBef>
            </a:pPr>
            <a:r>
              <a:rPr lang="hu-HU" sz="20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hu-HU" sz="2000" dirty="0">
                <a:solidFill>
                  <a:srgbClr val="002060"/>
                </a:solidFill>
              </a:rPr>
              <a:t>Az </a:t>
            </a:r>
            <a:r>
              <a:rPr lang="hu-HU" sz="2000" dirty="0" err="1">
                <a:solidFill>
                  <a:srgbClr val="002060"/>
                </a:solidFill>
              </a:rPr>
              <a:t>Stt</a:t>
            </a:r>
            <a:r>
              <a:rPr lang="hu-HU" sz="2000" dirty="0">
                <a:solidFill>
                  <a:srgbClr val="002060"/>
                </a:solidFill>
              </a:rPr>
              <a:t>. 28. § és 30. § szerint elrendelésre kerülő népmozgalmi adatfelvételek esetén változás nem történt a tavalyi évhez képest (17 db adatfelvétel). </a:t>
            </a:r>
          </a:p>
        </p:txBody>
      </p:sp>
    </p:spTree>
    <p:extLst>
      <p:ext uri="{BB962C8B-B14F-4D97-AF65-F5344CB8AC3E}">
        <p14:creationId xmlns:p14="http://schemas.microsoft.com/office/powerpoint/2010/main" val="350989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84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Köszönöm a figyelmet!</a:t>
            </a:r>
            <a:endParaRPr lang="hu-HU" sz="4800" b="1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01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8" name="Cím 5"/>
          <p:cNvSpPr>
            <a:spLocks noGrp="1"/>
          </p:cNvSpPr>
          <p:nvPr>
            <p:ph type="title"/>
          </p:nvPr>
        </p:nvSpPr>
        <p:spPr>
          <a:xfrm>
            <a:off x="3502224" y="987398"/>
            <a:ext cx="5184576" cy="48161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Felülvizsgálati </a:t>
            </a:r>
            <a:r>
              <a:rPr lang="hu-HU" altLang="hu-H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szempontok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493937" y="1682899"/>
            <a:ext cx="8229600" cy="3898751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Az adatfelvételek párhuzamosságának kiküszöbölése;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Az adatgyűjtések beérkezési határidőinek, gyakoriságának felülvizsgálata;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 kérdőíveken bekért adatmennyiség, az adatkörök racionalizálása;</a:t>
            </a:r>
          </a:p>
          <a:p>
            <a:pPr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Az adminisztratív forrásból származó adatok további feltérképezése, felhasználása, ezáltal adatgyűjtések kiváltása vagy adatátvétellé minősítése;</a:t>
            </a:r>
          </a:p>
          <a:p>
            <a:pPr>
              <a:spcBef>
                <a:spcPts val="1800"/>
              </a:spcBef>
            </a:pPr>
            <a:r>
              <a:rPr lang="hu-HU" sz="2000" dirty="0">
                <a:solidFill>
                  <a:srgbClr val="002060"/>
                </a:solidFill>
              </a:rPr>
              <a:t>Elektronikus rendszerben történő adatbegyűjtés, mely jelentős mértékben meggyorsítja a kötelezettségek nyomon követését, teljesítését, korrekcióját, és a szervezetek közötti kommunikációt.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492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3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81163" y="1412776"/>
            <a:ext cx="7805712" cy="774154"/>
          </a:xfrm>
        </p:spPr>
        <p:txBody>
          <a:bodyPr>
            <a:normAutofit fontScale="90000"/>
          </a:bodyPr>
          <a:lstStyle/>
          <a:p>
            <a:r>
              <a:rPr lang="hu-HU" altLang="hu-H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Kormányrendeleti tartalom és változásai</a:t>
            </a:r>
            <a:r>
              <a:rPr lang="hu-HU" altLang="hu-HU" b="1" dirty="0">
                <a:latin typeface="Calibri" panose="020F0502020204030204" pitchFamily="34" charset="0"/>
              </a:rPr>
              <a:t/>
            </a:r>
            <a:br>
              <a:rPr lang="hu-HU" altLang="hu-HU" b="1" dirty="0">
                <a:latin typeface="Calibri" panose="020F0502020204030204" pitchFamily="34" charset="0"/>
              </a:rPr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1368" y="1662687"/>
            <a:ext cx="10762431" cy="18722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sz="2200" b="1" dirty="0" smtClean="0">
                <a:solidFill>
                  <a:srgbClr val="002060"/>
                </a:solidFill>
              </a:rPr>
              <a:t>Az OSAP Korm. rendelet 2019. évre tervezett adatgyűjtéseinek száma: 231 db, a statisztikai célú adatátvételek száma: 8 db</a:t>
            </a:r>
            <a:r>
              <a:rPr lang="hu-HU" sz="39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hu-HU" sz="2200" dirty="0" smtClean="0">
                <a:solidFill>
                  <a:srgbClr val="002060"/>
                </a:solidFill>
              </a:rPr>
              <a:t>A </a:t>
            </a:r>
            <a:r>
              <a:rPr lang="hu-HU" sz="2200" dirty="0" err="1" smtClean="0">
                <a:solidFill>
                  <a:srgbClr val="002060"/>
                </a:solidFill>
              </a:rPr>
              <a:t>Stt</a:t>
            </a:r>
            <a:r>
              <a:rPr lang="hu-HU" sz="2200" dirty="0" smtClean="0">
                <a:solidFill>
                  <a:srgbClr val="002060"/>
                </a:solidFill>
              </a:rPr>
              <a:t>. felhatalmazása alapján az OSAP Korm. rendeletben a statisztikai célú adatátvételek száma csökkent </a:t>
            </a:r>
            <a:r>
              <a:rPr lang="hu-HU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adminisztratív adatátvételek</a:t>
            </a:r>
          </a:p>
          <a:p>
            <a:pPr marL="0" indent="0">
              <a:spcBef>
                <a:spcPts val="1200"/>
              </a:spcBef>
              <a:buNone/>
            </a:pPr>
            <a:endParaRPr lang="hu-HU" sz="1600" dirty="0" smtClean="0">
              <a:sym typeface="Wingdings" panose="05000000000000000000" pitchFamily="2" charset="2"/>
            </a:endParaRPr>
          </a:p>
          <a:p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592910" y="3678947"/>
            <a:ext cx="358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u-HU" sz="2400" b="1" dirty="0">
                <a:solidFill>
                  <a:srgbClr val="002060"/>
                </a:solidFill>
              </a:rPr>
              <a:t>Adatfelvételek 2018-2019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73450"/>
              </p:ext>
            </p:extLst>
          </p:nvPr>
        </p:nvGraphicFramePr>
        <p:xfrm>
          <a:off x="3475807" y="4272842"/>
          <a:ext cx="3816424" cy="1795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361"/>
                <a:gridCol w="979603"/>
                <a:gridCol w="980460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OSAP Korm. rendelet tartalma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2018. év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 év (terv)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Adatgyűjtés (db)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Adatátvétel (db)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8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4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542925" y="713439"/>
            <a:ext cx="10220326" cy="4544361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1800"/>
              </a:spcAft>
              <a:buNone/>
            </a:pP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Az OSAP Korm. Rendeletben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elrendelt </a:t>
            </a: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adatfelvételek az alábbi</a:t>
            </a:r>
            <a:r>
              <a:rPr lang="hu-HU" sz="2000" dirty="0">
                <a:solidFill>
                  <a:srgbClr val="002060"/>
                </a:solidFill>
              </a:rPr>
              <a:t> hét fő </a:t>
            </a:r>
            <a:r>
              <a:rPr lang="hu-HU" sz="2000" dirty="0" smtClean="0">
                <a:solidFill>
                  <a:srgbClr val="002060"/>
                </a:solidFill>
              </a:rPr>
              <a:t>szakstatisztikai területet </a:t>
            </a:r>
            <a:r>
              <a:rPr lang="hu-HU" sz="2000" dirty="0">
                <a:solidFill>
                  <a:srgbClr val="002060"/>
                </a:solidFill>
              </a:rPr>
              <a:t>fedik le: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Társadalom</a:t>
            </a:r>
            <a:r>
              <a:rPr lang="hu-HU" dirty="0" smtClean="0">
                <a:solidFill>
                  <a:srgbClr val="002060"/>
                </a:solidFill>
              </a:rPr>
              <a:t> (jövedelmi viszonyok, életkörülmények, fogyasztás, oktatás, sport…)</a:t>
            </a:r>
            <a:endParaRPr lang="hu-HU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Szociális- és egészségügy</a:t>
            </a:r>
            <a:endParaRPr lang="hu-HU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002060"/>
                </a:solidFill>
              </a:rPr>
              <a:t>Gazdasági </a:t>
            </a:r>
            <a:r>
              <a:rPr lang="hu-HU" b="1" dirty="0" smtClean="0">
                <a:solidFill>
                  <a:srgbClr val="002060"/>
                </a:solidFill>
              </a:rPr>
              <a:t>ágazatok </a:t>
            </a:r>
            <a:r>
              <a:rPr lang="hu-HU" dirty="0" smtClean="0">
                <a:solidFill>
                  <a:srgbClr val="002060"/>
                </a:solidFill>
              </a:rPr>
              <a:t>(mezőgazdaság, ipari területek, kereskedelem, K+F, turizmus, kommunikáció, innováció…)</a:t>
            </a:r>
            <a:endParaRPr lang="hu-HU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002060"/>
                </a:solidFill>
              </a:rPr>
              <a:t>Általános gazdasági </a:t>
            </a:r>
            <a:r>
              <a:rPr lang="hu-HU" b="1" dirty="0" smtClean="0">
                <a:solidFill>
                  <a:srgbClr val="002060"/>
                </a:solidFill>
              </a:rPr>
              <a:t>mutatók </a:t>
            </a:r>
            <a:r>
              <a:rPr lang="hu-HU" dirty="0" smtClean="0">
                <a:solidFill>
                  <a:srgbClr val="002060"/>
                </a:solidFill>
              </a:rPr>
              <a:t>(nemzeti számlák, GDP, beruházások, pénzügyek, árak, energiagazdálkodás…)</a:t>
            </a:r>
            <a:endParaRPr lang="hu-HU" b="1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Környezet </a:t>
            </a:r>
            <a:r>
              <a:rPr lang="hu-HU" dirty="0" smtClean="0">
                <a:solidFill>
                  <a:srgbClr val="002060"/>
                </a:solidFill>
              </a:rPr>
              <a:t>(levegő, víz, környezetvédelem, hulladékgazdálkodás…)</a:t>
            </a:r>
            <a:endParaRPr lang="hu-HU" dirty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Regiszterek </a:t>
            </a:r>
            <a:r>
              <a:rPr lang="hu-HU" dirty="0" smtClean="0">
                <a:solidFill>
                  <a:srgbClr val="002060"/>
                </a:solidFill>
              </a:rPr>
              <a:t>(nyilvántartások minden területről)</a:t>
            </a:r>
            <a:endParaRPr lang="hu-HU" b="1" dirty="0" smtClean="0">
              <a:solidFill>
                <a:srgbClr val="00206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solidFill>
                  <a:srgbClr val="002060"/>
                </a:solidFill>
              </a:rPr>
              <a:t>Népesség, népmozgalom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446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5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832960" y="1319610"/>
            <a:ext cx="3843815" cy="44459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200" b="1" dirty="0">
                <a:solidFill>
                  <a:srgbClr val="002060"/>
                </a:solidFill>
              </a:rPr>
              <a:t>KSH adatfelvételei SZAKSTATISZTIKAI TERÜLETEK szerint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939601" y="1640384"/>
            <a:ext cx="4232474" cy="1296367"/>
          </a:xfrm>
        </p:spPr>
        <p:txBody>
          <a:bodyPr/>
          <a:lstStyle/>
          <a:p>
            <a:pPr marL="0" indent="0"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Jelentős területek: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Gazdasági </a:t>
            </a:r>
            <a:r>
              <a:rPr lang="hu-HU" sz="1800" i="1" dirty="0" smtClean="0">
                <a:solidFill>
                  <a:srgbClr val="002060"/>
                </a:solidFill>
              </a:rPr>
              <a:t>ágazatok </a:t>
            </a:r>
            <a:r>
              <a:rPr lang="hu-HU" sz="1800" i="1" dirty="0" smtClean="0">
                <a:solidFill>
                  <a:srgbClr val="002060"/>
                </a:solidFill>
              </a:rPr>
              <a:t>(38%)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Általános gazdasági mutatók (27%)</a:t>
            </a:r>
            <a:endParaRPr lang="hu-HU" sz="1800" i="1" dirty="0">
              <a:solidFill>
                <a:srgbClr val="00206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0" y="2936751"/>
            <a:ext cx="4369183" cy="281886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460632" y="932498"/>
            <a:ext cx="404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KSH-n kívüli </a:t>
            </a:r>
            <a:r>
              <a:rPr lang="hu-HU" sz="2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HSSz</a:t>
            </a:r>
            <a:r>
              <a:rPr lang="hu-H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tagok adatfelvételei szakstatisztikai területek szerint</a:t>
            </a:r>
          </a:p>
        </p:txBody>
      </p:sp>
      <p:sp>
        <p:nvSpPr>
          <p:cNvPr id="11" name="Tartalom helye 2"/>
          <p:cNvSpPr txBox="1">
            <a:spLocks/>
          </p:cNvSpPr>
          <p:nvPr/>
        </p:nvSpPr>
        <p:spPr bwMode="auto">
          <a:xfrm>
            <a:off x="6460632" y="1640384"/>
            <a:ext cx="3888432" cy="129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Jelentős területek:</a:t>
            </a:r>
          </a:p>
          <a:p>
            <a:pPr lvl="1"/>
            <a:r>
              <a:rPr lang="hu-HU" sz="1800" i="1" smtClean="0">
                <a:solidFill>
                  <a:srgbClr val="002060"/>
                </a:solidFill>
              </a:rPr>
              <a:t>Gazdasági </a:t>
            </a:r>
            <a:r>
              <a:rPr lang="hu-HU" sz="1800" i="1" smtClean="0">
                <a:solidFill>
                  <a:srgbClr val="002060"/>
                </a:solidFill>
              </a:rPr>
              <a:t>ágazatok </a:t>
            </a:r>
            <a:r>
              <a:rPr lang="hu-HU" sz="1800" i="1" dirty="0" smtClean="0">
                <a:solidFill>
                  <a:srgbClr val="002060"/>
                </a:solidFill>
              </a:rPr>
              <a:t>(35%)</a:t>
            </a:r>
          </a:p>
          <a:p>
            <a:pPr lvl="1"/>
            <a:r>
              <a:rPr lang="hu-HU" sz="1800" i="1" dirty="0" smtClean="0">
                <a:solidFill>
                  <a:srgbClr val="002060"/>
                </a:solidFill>
              </a:rPr>
              <a:t>Társadalom (32%)</a:t>
            </a:r>
            <a:endParaRPr lang="hu-HU" sz="1800" i="1" dirty="0">
              <a:solidFill>
                <a:srgbClr val="00206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98" y="2936751"/>
            <a:ext cx="4361309" cy="28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6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04803" y="713439"/>
            <a:ext cx="654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Adatfelvételekkel kapcsolatos változások I.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7294" y="1638325"/>
            <a:ext cx="8595667" cy="3705200"/>
          </a:xfrm>
        </p:spPr>
        <p:txBody>
          <a:bodyPr/>
          <a:lstStyle/>
          <a:p>
            <a:pPr marL="0" indent="0">
              <a:buNone/>
            </a:pPr>
            <a:r>
              <a:rPr lang="hu-HU" u="sng" dirty="0">
                <a:solidFill>
                  <a:srgbClr val="002060"/>
                </a:solidFill>
              </a:rPr>
              <a:t>Új illetve újra elrendelésre kerülő </a:t>
            </a:r>
            <a:r>
              <a:rPr lang="hu-HU" u="sng" dirty="0" smtClean="0">
                <a:solidFill>
                  <a:srgbClr val="002060"/>
                </a:solidFill>
              </a:rPr>
              <a:t>adatfelvételek</a:t>
            </a:r>
            <a:endParaRPr lang="hu-HU" u="sng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</a:rPr>
              <a:t>KSH: 2 db önkéntes adatgyűjtés újraindul, EU-s jogszabályi kötelezettség alapján;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</a:rPr>
              <a:t>KSH:„Lakbérfelvétel” 2018. őszén, hazai adatigény alapján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OBH</a:t>
            </a: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: egy korábbi adatgyűjtés ketté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válik</a:t>
            </a: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1 Módosított, 1 Új</a:t>
            </a:r>
            <a:endParaRPr lang="hu-HU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000" u="sng" dirty="0" smtClean="0">
                <a:solidFill>
                  <a:srgbClr val="002060"/>
                </a:solidFill>
              </a:rPr>
              <a:t>További információk, minisztériumi változások miatt</a:t>
            </a:r>
            <a:endParaRPr lang="hu-HU" sz="20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- </a:t>
            </a:r>
            <a:r>
              <a:rPr lang="hu-HU" sz="2000" dirty="0" err="1" smtClean="0">
                <a:solidFill>
                  <a:srgbClr val="002060"/>
                </a:solidFill>
              </a:rPr>
              <a:t>PM-ből</a:t>
            </a:r>
            <a:r>
              <a:rPr lang="hu-HU" sz="2000" dirty="0" smtClean="0">
                <a:solidFill>
                  <a:srgbClr val="002060"/>
                </a:solidFill>
              </a:rPr>
              <a:t> 4 adatgyűjtés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KSH fejezetébe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- </a:t>
            </a:r>
            <a:r>
              <a:rPr lang="hu-HU" sz="2000" dirty="0" err="1" smtClean="0">
                <a:solidFill>
                  <a:srgbClr val="002060"/>
                </a:solidFill>
              </a:rPr>
              <a:t>ITM-ből</a:t>
            </a:r>
            <a:r>
              <a:rPr lang="hu-HU" sz="2000" dirty="0" smtClean="0">
                <a:solidFill>
                  <a:srgbClr val="002060"/>
                </a:solidFill>
              </a:rPr>
              <a:t>: 2 adatgyűjtés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KSH fejezetébe 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- </a:t>
            </a:r>
            <a:r>
              <a:rPr lang="hu-HU" sz="2000" dirty="0" err="1" smtClean="0">
                <a:solidFill>
                  <a:srgbClr val="002060"/>
                </a:solidFill>
              </a:rPr>
              <a:t>PM-ből</a:t>
            </a:r>
            <a:r>
              <a:rPr lang="hu-HU" sz="2000" dirty="0" smtClean="0">
                <a:solidFill>
                  <a:srgbClr val="002060"/>
                </a:solidFill>
              </a:rPr>
              <a:t> 1 </a:t>
            </a:r>
            <a:r>
              <a:rPr lang="hu-HU" sz="2000" dirty="0">
                <a:solidFill>
                  <a:srgbClr val="002060"/>
                </a:solidFill>
              </a:rPr>
              <a:t>adatgyűjtés </a:t>
            </a:r>
            <a:r>
              <a:rPr lang="hu-HU" sz="20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hu-HU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ITM fejezetébe</a:t>
            </a:r>
            <a:endParaRPr lang="hu-H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7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04803" y="713439"/>
            <a:ext cx="663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Adatfelvételekkel kapcsolatos változások II.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7294" y="1638325"/>
            <a:ext cx="8595667" cy="37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>
                <a:solidFill>
                  <a:srgbClr val="002060"/>
                </a:solidFill>
              </a:rPr>
              <a:t>Szünetelő, megszűnő adatfelvételek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i="1" dirty="0">
                <a:solidFill>
                  <a:srgbClr val="002060"/>
                </a:solidFill>
              </a:rPr>
              <a:t>KSH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Szünetelő: 6 darab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Beolvadással megszűnő: 3 </a:t>
            </a:r>
            <a:r>
              <a:rPr lang="hu-HU" sz="2400" dirty="0" smtClean="0">
                <a:solidFill>
                  <a:srgbClr val="002060"/>
                </a:solidFill>
              </a:rPr>
              <a:t>darab</a:t>
            </a: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i="1" dirty="0" err="1">
                <a:solidFill>
                  <a:srgbClr val="002060"/>
                </a:solidFill>
              </a:rPr>
              <a:t>HSSz</a:t>
            </a:r>
            <a:r>
              <a:rPr lang="hu-HU" sz="2400" b="1" i="1" dirty="0">
                <a:solidFill>
                  <a:srgbClr val="002060"/>
                </a:solidFill>
              </a:rPr>
              <a:t> KSH-n kívüli tagjai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Szünetelő: MEKH (1 db)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rgbClr val="002060"/>
                </a:solidFill>
              </a:rPr>
              <a:t>Beolvadással megszűnő: AM, OBH (1-1 db)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</a:rPr>
              <a:t>Megszűnő: BM (5 db), ITM (2 db), AKI (1 db)</a:t>
            </a:r>
            <a:endParaRPr lang="hu-HU" sz="2400" strike="sngStrik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6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8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845220" y="371333"/>
            <a:ext cx="8013155" cy="684212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 Statisztikai adatgyűjtések száma szervenként, részletes bontásban 2018, 2019</a:t>
            </a:r>
            <a:endParaRPr lang="hu-HU" sz="2000" dirty="0">
              <a:solidFill>
                <a:srgbClr val="00206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07193"/>
              </p:ext>
            </p:extLst>
          </p:nvPr>
        </p:nvGraphicFramePr>
        <p:xfrm>
          <a:off x="2547664" y="997320"/>
          <a:ext cx="6608266" cy="5075149"/>
        </p:xfrm>
        <a:graphic>
          <a:graphicData uri="http://schemas.openxmlformats.org/drawingml/2006/table">
            <a:tbl>
              <a:tblPr firstRow="1" firstCol="1" bandRow="1"/>
              <a:tblGrid>
                <a:gridCol w="1737682"/>
                <a:gridCol w="608823"/>
                <a:gridCol w="608823"/>
                <a:gridCol w="608823"/>
                <a:gridCol w="608823"/>
                <a:gridCol w="608823"/>
                <a:gridCol w="608823"/>
                <a:gridCol w="608823"/>
                <a:gridCol w="608823"/>
              </a:tblGrid>
              <a:tr h="20928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Szerv neve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Statisztikai adatgyűjtések száma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95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adatgyűjtések jellege szerint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97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változatlan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módosított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új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97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Központi Statisztikai Hivatal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Agrárminisztérium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Belügyminisztérium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Emberi Erőforrások Minisztériuma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Igazságügyi 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Innovációs és Technológiai 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Miniszterelnökség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Pénzügyminisztérium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Agrárgazdasági Kutató Intézet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Legfőbb Ügyészség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Magyar Energetikai és Közmű-szabályozási Hivatal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Országos Bírósági Hivatal 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 i n d ö s s z e s e n: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u-HU" sz="1100" b="1" u="sng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 dirty="0">
                          <a:solidFill>
                            <a:srgbClr val="00206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98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9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9800" y="713439"/>
            <a:ext cx="7591425" cy="720725"/>
          </a:xfrm>
        </p:spPr>
        <p:txBody>
          <a:bodyPr>
            <a:normAutofit/>
          </a:bodyPr>
          <a:lstStyle/>
          <a:p>
            <a:r>
              <a:rPr lang="hu-HU" altLang="hu-H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Kormányrendeleten kívüli tartalom és változásai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550564" y="1590286"/>
            <a:ext cx="10079335" cy="771914"/>
          </a:xfrm>
        </p:spPr>
        <p:txBody>
          <a:bodyPr/>
          <a:lstStyle/>
          <a:p>
            <a:r>
              <a:rPr lang="hu-HU" sz="1800" b="1" dirty="0" smtClean="0">
                <a:solidFill>
                  <a:srgbClr val="002060"/>
                </a:solidFill>
              </a:rPr>
              <a:t>Az OSAP Korm. rendeleten kívüli 2019. évre tervezett adatátvételeinek száma: 244 db, ebből a </a:t>
            </a:r>
            <a:r>
              <a:rPr lang="hu-HU" sz="1800" b="1" dirty="0" err="1" smtClean="0">
                <a:solidFill>
                  <a:srgbClr val="002060"/>
                </a:solidFill>
              </a:rPr>
              <a:t>HSSz</a:t>
            </a:r>
            <a:r>
              <a:rPr lang="hu-HU" sz="1800" b="1" dirty="0" smtClean="0">
                <a:solidFill>
                  <a:srgbClr val="002060"/>
                </a:solidFill>
              </a:rPr>
              <a:t> szerveinek elrendelésébe tartozik 32 db, a KSH elrendelésébe tartozik 212 db.  </a:t>
            </a:r>
          </a:p>
          <a:p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0376"/>
              </p:ext>
            </p:extLst>
          </p:nvPr>
        </p:nvGraphicFramePr>
        <p:xfrm>
          <a:off x="3539504" y="2518322"/>
          <a:ext cx="4932015" cy="303428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59845"/>
                <a:gridCol w="1634241"/>
                <a:gridCol w="1437929"/>
              </a:tblGrid>
              <a:tr h="33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2018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2019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KSH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212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1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• Ebből új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17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HSSz KSH-n kívüli tagjai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29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32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1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• Ebből új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Népmozgalmi adatfelvételek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Megszűnő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3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21412D4CFDAD740A8FC4A8E7FC7E55D" ma:contentTypeVersion="1" ma:contentTypeDescription="Új dokumentum létrehozása." ma:contentTypeScope="" ma:versionID="7ddd0dc62c68463062e66c3a5feebc29">
  <xsd:schema xmlns:xsd="http://www.w3.org/2001/XMLSchema" xmlns:xs="http://www.w3.org/2001/XMLSchema" xmlns:p="http://schemas.microsoft.com/office/2006/metadata/properties" xmlns:ns2="b0c1b768-9c45-4bba-a30a-5ddd61fd4a7f" targetNamespace="http://schemas.microsoft.com/office/2006/metadata/properties" ma:root="true" ma:fieldsID="31b0b4807f11b90b70611dd295619004" ns2:_="">
    <xsd:import namespace="b0c1b768-9c45-4bba-a30a-5ddd61fd4a7f"/>
    <xsd:element name="properties">
      <xsd:complexType>
        <xsd:sequence>
          <xsd:element name="documentManagement">
            <xsd:complexType>
              <xsd:all>
                <xsd:element ref="ns2:Alc_x00ed_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b768-9c45-4bba-a30a-5ddd61fd4a7f" elementFormDefault="qualified">
    <xsd:import namespace="http://schemas.microsoft.com/office/2006/documentManagement/types"/>
    <xsd:import namespace="http://schemas.microsoft.com/office/infopath/2007/PartnerControls"/>
    <xsd:element name="Alc_x00ed_m" ma:index="8" nillable="true" ma:displayName="Alcím" ma:internalName="Alc_x00ed_m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c_x00ed_m xmlns="b0c1b768-9c45-4bba-a30a-5ddd61fd4a7f" xsi:nil="true"/>
  </documentManagement>
</p:properties>
</file>

<file path=customXml/itemProps1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D40213-5A81-4019-9B14-948F8AB74702}"/>
</file>

<file path=customXml/itemProps3.xml><?xml version="1.0" encoding="utf-8"?>
<ds:datastoreItem xmlns:ds="http://schemas.openxmlformats.org/officeDocument/2006/customXml" ds:itemID="{8B81B3D9-2814-4C34-AE69-A758932FB0FE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831</Words>
  <Application>Microsoft Office PowerPoint</Application>
  <PresentationFormat>Szélesvásznú</PresentationFormat>
  <Paragraphs>258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Myriad </vt:lpstr>
      <vt:lpstr>Times New Roman</vt:lpstr>
      <vt:lpstr>Wingdings</vt:lpstr>
      <vt:lpstr>Office-téma</vt:lpstr>
      <vt:lpstr>PowerPoint bemutató</vt:lpstr>
      <vt:lpstr>Felülvizsgálati szempontok</vt:lpstr>
      <vt:lpstr>Kormányrendeleti tartalom és változásai  </vt:lpstr>
      <vt:lpstr>PowerPoint bemutató</vt:lpstr>
      <vt:lpstr>KSH adatfelvételei SZAKSTATISZTIKAI TERÜLETEK szerint </vt:lpstr>
      <vt:lpstr>PowerPoint bemutató</vt:lpstr>
      <vt:lpstr>PowerPoint bemutató</vt:lpstr>
      <vt:lpstr> Statisztikai adatgyűjtések száma szervenként, részletes bontásban 2018, 2019</vt:lpstr>
      <vt:lpstr>Kormányrendeleten kívüli tartalom és változásai</vt:lpstr>
      <vt:lpstr>PowerPoint bemutató</vt:lpstr>
      <vt:lpstr>PowerPoint bemutató</vt:lpstr>
      <vt:lpstr>PowerPoint bemutató</vt:lpstr>
      <vt:lpstr>Köszönöm a figyelmet!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Nagy Eszter dr.</cp:lastModifiedBy>
  <cp:revision>26</cp:revision>
  <dcterms:created xsi:type="dcterms:W3CDTF">2017-03-01T09:38:02Z</dcterms:created>
  <dcterms:modified xsi:type="dcterms:W3CDTF">2018-09-25T17:30:28Z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0x010100B21412D4CFDAD740A8FC4A8E7FC7E55D</vt:lpwstr>
  </property>
</Properties>
</file>