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2" r:id="rId5"/>
    <p:sldId id="269" r:id="rId6"/>
    <p:sldId id="266" r:id="rId7"/>
    <p:sldId id="271" r:id="rId8"/>
    <p:sldId id="267" r:id="rId9"/>
    <p:sldId id="273" r:id="rId10"/>
    <p:sldId id="261" r:id="rId11"/>
    <p:sldId id="262" r:id="rId12"/>
    <p:sldId id="263" r:id="rId13"/>
    <p:sldId id="264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6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2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4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283946"/>
            <a:ext cx="9144000" cy="2387600"/>
          </a:xfrm>
        </p:spPr>
        <p:txBody>
          <a:bodyPr>
            <a:normAutofit/>
          </a:bodyPr>
          <a:lstStyle/>
          <a:p>
            <a:r>
              <a:rPr lang="hu-HU" sz="3600" b="1" smtClean="0"/>
              <a:t>A KSH </a:t>
            </a:r>
            <a:r>
              <a:rPr lang="hu-HU" sz="3600" b="1" smtClean="0">
                <a:solidFill>
                  <a:schemeClr val="bg1">
                    <a:lumMod val="85000"/>
                  </a:schemeClr>
                </a:solidFill>
              </a:rPr>
              <a:t>(és más hivatalok) </a:t>
            </a:r>
            <a:r>
              <a:rPr lang="hu-HU" sz="3600" b="1" smtClean="0"/>
              <a:t>adatainak </a:t>
            </a:r>
            <a:r>
              <a:rPr lang="hu-HU" sz="3600" b="1" smtClean="0"/>
              <a:t>használata kutatószobában és azon kívül</a:t>
            </a:r>
            <a:endParaRPr lang="en-US" sz="3600" b="1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smtClean="0"/>
          </a:p>
          <a:p>
            <a:r>
              <a:rPr lang="hu-HU" smtClean="0"/>
              <a:t>Köllő János</a:t>
            </a:r>
          </a:p>
          <a:p>
            <a:r>
              <a:rPr lang="hu-HU" smtClean="0"/>
              <a:t>MTA KTI</a:t>
            </a:r>
            <a:endParaRPr lang="en-US"/>
          </a:p>
        </p:txBody>
      </p:sp>
      <p:sp>
        <p:nvSpPr>
          <p:cNvPr id="4" name="Szövegdoboz 3"/>
          <p:cNvSpPr txBox="1"/>
          <p:nvPr/>
        </p:nvSpPr>
        <p:spPr>
          <a:xfrm>
            <a:off x="807309" y="707122"/>
            <a:ext cx="264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mtClean="0"/>
              <a:t>OST és NSKT együttes ülés</a:t>
            </a:r>
          </a:p>
          <a:p>
            <a:r>
              <a:rPr lang="hu-HU" smtClean="0"/>
              <a:t>2018. Szeptember 26.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04738" y="800808"/>
            <a:ext cx="1026873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KSH-MTA Kutatószoba</a:t>
            </a:r>
          </a:p>
          <a:p>
            <a:endParaRPr lang="hu-HU"/>
          </a:p>
          <a:p>
            <a:r>
              <a:rPr lang="hu-HU" sz="2000" smtClean="0"/>
              <a:t>Új világok nyíltak meg. Ilyen szinvonalú kutatószoba (technika, hozzáférési feltételek, adatvagyon) a régióban nincs, és a világban sincs sok.</a:t>
            </a:r>
          </a:p>
          <a:p>
            <a:endParaRPr lang="hu-HU" sz="2000" smtClean="0"/>
          </a:p>
          <a:p>
            <a:r>
              <a:rPr lang="hu-HU" sz="2000" smtClean="0"/>
              <a:t>A korlátozásokat (belépés, OC, stb.) természetesnek tekintjük és elfogadjuk</a:t>
            </a:r>
          </a:p>
          <a:p>
            <a:endParaRPr lang="hu-HU" sz="2000" smtClean="0"/>
          </a:p>
          <a:p>
            <a:r>
              <a:rPr lang="hu-HU" sz="2000" smtClean="0"/>
              <a:t>Projektindítás: időnként túlterjeszkedés</a:t>
            </a:r>
          </a:p>
          <a:p>
            <a:endParaRPr lang="hu-HU" sz="2000"/>
          </a:p>
          <a:p>
            <a:r>
              <a:rPr lang="hu-HU" sz="2000" smtClean="0"/>
              <a:t>Használat technikai feltételei: rendben, megbízhatóan működik</a:t>
            </a:r>
          </a:p>
          <a:p>
            <a:endParaRPr lang="hu-HU" sz="2000"/>
          </a:p>
          <a:p>
            <a:r>
              <a:rPr lang="hu-HU" sz="2000" smtClean="0"/>
              <a:t>OC: rendben. Kölcsönös tanulás. </a:t>
            </a:r>
          </a:p>
          <a:p>
            <a:endParaRPr lang="hu-HU" sz="2000"/>
          </a:p>
          <a:p>
            <a:r>
              <a:rPr lang="hu-HU" sz="2000" smtClean="0"/>
              <a:t>Időkeret: 32 óra, kevés. A KSH-felügyelet folyamatos, de informatikus/döntéshozó nem áll készenlétben 16h után. Készenlét megfelelő díjazással? Azonnali piros gomb?</a:t>
            </a:r>
          </a:p>
          <a:p>
            <a:endParaRPr lang="hu-HU" sz="2000"/>
          </a:p>
          <a:p>
            <a:r>
              <a:rPr lang="hu-HU" sz="2000" smtClean="0"/>
              <a:t>Finanszírozás: MTA pályázatok. Nincs kőbe vésve, hogy megkapjuk</a:t>
            </a:r>
            <a:endParaRPr lang="hu-HU" sz="2000"/>
          </a:p>
        </p:txBody>
      </p:sp>
    </p:spTree>
    <p:extLst>
      <p:ext uri="{BB962C8B-B14F-4D97-AF65-F5344CB8AC3E}">
        <p14:creationId xmlns:p14="http://schemas.microsoft.com/office/powerpoint/2010/main" val="26355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985063" y="696361"/>
            <a:ext cx="847673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Admin adatok</a:t>
            </a:r>
          </a:p>
          <a:p>
            <a:endParaRPr lang="hu-HU" smtClean="0"/>
          </a:p>
          <a:p>
            <a:r>
              <a:rPr lang="hu-HU" sz="2000" smtClean="0"/>
              <a:t>Az admin adat „olcsó és megbízható”</a:t>
            </a:r>
          </a:p>
          <a:p>
            <a:endParaRPr lang="hu-HU" sz="2000"/>
          </a:p>
          <a:p>
            <a:r>
              <a:rPr lang="hu-HU" sz="2000" b="1" smtClean="0"/>
              <a:t>Olcsó: igen, csak nem nekünk.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Indítástól az elemzésre kész adatig kb. 2.5 év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L</a:t>
            </a:r>
            <a:r>
              <a:rPr lang="hu-HU" sz="2000" smtClean="0"/>
              <a:t>egalább 25 mFt.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2007. CI: mindent újra Ádámtól-Évától</a:t>
            </a:r>
          </a:p>
          <a:p>
            <a:endParaRPr lang="hu-HU" sz="2000"/>
          </a:p>
          <a:p>
            <a:r>
              <a:rPr lang="hu-HU" sz="2000" b="1" smtClean="0"/>
              <a:t>Megbízható: igen, csak nem mindenben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L</a:t>
            </a:r>
            <a:r>
              <a:rPr lang="hu-HU" sz="2000" smtClean="0"/>
              <a:t>ezáratlan spellek </a:t>
            </a:r>
            <a:r>
              <a:rPr lang="hu-HU" sz="2000" smtClean="0"/>
              <a:t>(MÁK)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Éves </a:t>
            </a:r>
            <a:r>
              <a:rPr lang="hu-HU" sz="2000" smtClean="0"/>
              <a:t>nem-jelentés (NAV/ONYF)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Inkonzisztencia: összeférhetetlen státuszok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Korlátozott adattartalom: iskolázottság, földrajz, család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/>
          </a:p>
          <a:p>
            <a:r>
              <a:rPr lang="hu-HU" sz="2000" smtClean="0"/>
              <a:t>A LEED panel fantasztikus erőforrás, de komoly korlátokkal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8067" y="284470"/>
            <a:ext cx="106463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KSH anonimizált mikroadat-kiadás</a:t>
            </a:r>
          </a:p>
          <a:p>
            <a:r>
              <a:rPr lang="hu-HU" sz="2000" smtClean="0"/>
              <a:t>„Ne kerüljön ki adat a </a:t>
            </a:r>
            <a:r>
              <a:rPr lang="hu-HU" sz="2000"/>
              <a:t>H</a:t>
            </a:r>
            <a:r>
              <a:rPr lang="hu-HU" sz="2000" smtClean="0"/>
              <a:t>ivatalból”?</a:t>
            </a:r>
          </a:p>
          <a:p>
            <a:endParaRPr lang="hu-HU" sz="2000"/>
          </a:p>
          <a:p>
            <a:r>
              <a:rPr lang="hu-HU" sz="2000" b="1" smtClean="0"/>
              <a:t>Jelenleg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Nehézkes a hozzáférés, minden egyes projekthez és változtatáshoz egy (üresen) 11 oldalas adatlapot kell kitölteni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Öszvér megoldás: bizonyos adatok csak a kutatószobai verziókban érhetők el. </a:t>
            </a:r>
            <a:endParaRPr lang="hu-HU" sz="2000"/>
          </a:p>
          <a:p>
            <a:endParaRPr lang="hu-HU" sz="2000" smtClean="0"/>
          </a:p>
          <a:p>
            <a:r>
              <a:rPr lang="hu-HU" sz="2000" b="1" smtClean="0"/>
              <a:t>Kutatószóbai használat</a:t>
            </a:r>
          </a:p>
          <a:p>
            <a:endParaRPr lang="hu-HU" sz="2000"/>
          </a:p>
          <a:p>
            <a:r>
              <a:rPr lang="hu-HU" sz="2000" smtClean="0"/>
              <a:t>MEF: Mire használják a kutatók és mire nem? Apró információk esetén az időigény több ezerszerese a jelenleginek.</a:t>
            </a:r>
          </a:p>
          <a:p>
            <a:endParaRPr lang="hu-HU" sz="2000"/>
          </a:p>
          <a:p>
            <a:r>
              <a:rPr lang="hu-HU" sz="2000" smtClean="0"/>
              <a:t>HKF, Időmérleg: nagy munkabefektetéssel hozhatók kutatásra alkalmas állapotba. Eközben:</a:t>
            </a:r>
          </a:p>
          <a:p>
            <a:endParaRPr lang="hu-HU" sz="20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smtClean="0"/>
              <a:t>Elérhetetlen a munkatárs (nincs telefon, nincs internet, nem mehet be hozzá más)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/>
              <a:t>N</a:t>
            </a:r>
            <a:r>
              <a:rPr lang="hu-HU" sz="2000" smtClean="0"/>
              <a:t>incs folyamatos kommunikáció </a:t>
            </a:r>
            <a:r>
              <a:rPr lang="hu-HU" sz="2000" smtClean="0"/>
              <a:t>a munkatársak között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smtClean="0"/>
              <a:t>A </a:t>
            </a:r>
            <a:r>
              <a:rPr lang="hu-HU" sz="2000" smtClean="0"/>
              <a:t>kontrolláláshoz és a kiegészítésekhez hozzáférés kell saját géphez, a szerverhez, internethez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20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33168" y="930876"/>
            <a:ext cx="103714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Interface-ügyek</a:t>
            </a:r>
          </a:p>
          <a:p>
            <a:endParaRPr lang="hu-HU"/>
          </a:p>
          <a:p>
            <a:r>
              <a:rPr lang="hu-HU" sz="2000" b="1" smtClean="0"/>
              <a:t>Zavarokat okoz, hogy:</a:t>
            </a:r>
          </a:p>
          <a:p>
            <a:endParaRPr lang="hu-HU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A</a:t>
            </a:r>
            <a:r>
              <a:rPr lang="hu-HU" sz="2000" smtClean="0"/>
              <a:t> KSH egyéni hozzáférések kiadására épített protokollt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Ha azonban az adatbázis-építés, -tisztítás egyénileg történik, az rengeteg felesleges, párhuzamos munkával jár </a:t>
            </a:r>
          </a:p>
          <a:p>
            <a:endParaRPr lang="hu-HU" sz="2000"/>
          </a:p>
          <a:p>
            <a:endParaRPr lang="hu-HU" sz="2000"/>
          </a:p>
          <a:p>
            <a:r>
              <a:rPr lang="hu-HU" sz="2000" b="1" smtClean="0"/>
              <a:t>Jó megoldás, ha:</a:t>
            </a:r>
          </a:p>
          <a:p>
            <a:endParaRPr lang="hu-HU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Az adatkérő valamilyen köztes szereplő (pl. KRTK </a:t>
            </a:r>
            <a:r>
              <a:rPr lang="hu-HU" sz="2000" smtClean="0"/>
              <a:t>Adatbank)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Az egyes kutatók onnét kérik ki a kutatásra alkalmas állapotba hozott adatot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Ehhez jelenleg egyedi KSH engedély kell </a:t>
            </a:r>
            <a:r>
              <a:rPr lang="hu-HU" sz="2000" smtClean="0">
                <a:sym typeface="Wingdings" panose="05000000000000000000" pitchFamily="2" charset="2"/>
              </a:rPr>
              <a:t></a:t>
            </a:r>
            <a:r>
              <a:rPr lang="hu-HU" sz="2000" smtClean="0"/>
              <a:t> nagy adminisztrációs teher</a:t>
            </a:r>
            <a:endParaRPr lang="hu-HU" sz="2000"/>
          </a:p>
          <a:p>
            <a:endParaRPr lang="hu-HU" sz="2000" smtClean="0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2575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91048" y="3006810"/>
            <a:ext cx="4544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smtClean="0"/>
              <a:t>Köszönöm a figyelmet !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72324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153298" y="1018561"/>
            <a:ext cx="81307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Társadalomtudományi adatforradalom</a:t>
            </a:r>
          </a:p>
          <a:p>
            <a:endParaRPr lang="hu-HU" smtClean="0"/>
          </a:p>
          <a:p>
            <a:r>
              <a:rPr lang="hu-HU" sz="2000" b="1" smtClean="0"/>
              <a:t>Három ágon zajlik:</a:t>
            </a:r>
          </a:p>
          <a:p>
            <a:r>
              <a:rPr lang="hu-HU" sz="200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Big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Államigazgatási regiszterek összekapcsolása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Hozzáférés nagyméretű mikroadat-állományokhoz kutatószobában. </a:t>
            </a:r>
          </a:p>
          <a:p>
            <a:pPr marL="342900" indent="-342900">
              <a:buAutoNum type="arabicPlain" startAt="3"/>
            </a:pPr>
            <a:endParaRPr lang="hu-HU" sz="2000" smtClean="0"/>
          </a:p>
          <a:p>
            <a:r>
              <a:rPr lang="hu-HU" sz="2000" b="1" smtClean="0"/>
              <a:t>Óriási lökést adott a kutatásnak, legalább négy területen: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ágens alapú modellezés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hálózatkutatás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hosszú távú társadalmi folyamatok kutatása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kereskedelmi és egyéb vállalatközi kapcsolatok kutatása </a:t>
            </a:r>
          </a:p>
          <a:p>
            <a:endParaRPr lang="hu-HU" sz="2000" smtClean="0"/>
          </a:p>
        </p:txBody>
      </p:sp>
    </p:spTree>
    <p:extLst>
      <p:ext uri="{BB962C8B-B14F-4D97-AF65-F5344CB8AC3E}">
        <p14:creationId xmlns:p14="http://schemas.microsoft.com/office/powerpoint/2010/main" val="13142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3784" y="766119"/>
            <a:ext cx="101407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A fejlődés lépcsői Magyarországon</a:t>
            </a:r>
          </a:p>
          <a:p>
            <a:endParaRPr lang="hu-HU" sz="2800"/>
          </a:p>
          <a:p>
            <a:r>
              <a:rPr lang="hu-HU" sz="2000"/>
              <a:t>Magyarország mind a négy területen öles léptekkel halad</a:t>
            </a:r>
          </a:p>
          <a:p>
            <a:endParaRPr lang="hu-HU" sz="2800" smtClean="0"/>
          </a:p>
          <a:p>
            <a:r>
              <a:rPr lang="hu-HU" sz="2000" b="1" smtClean="0"/>
              <a:t>Mikroadatok</a:t>
            </a:r>
          </a:p>
          <a:p>
            <a:r>
              <a:rPr lang="hu-HU" sz="2000" smtClean="0"/>
              <a:t>Hozzáférés a 90’ évek közepe óta (Bértarifa, MEF, mérlegek), majd HKF, Időmérleg, Véka, stb.</a:t>
            </a:r>
          </a:p>
          <a:p>
            <a:endParaRPr lang="hu-HU" sz="2000"/>
          </a:p>
          <a:p>
            <a:r>
              <a:rPr lang="hu-HU" sz="2000" b="1"/>
              <a:t>Admin </a:t>
            </a:r>
            <a:r>
              <a:rPr lang="hu-HU" sz="2000" b="1" smtClean="0"/>
              <a:t>adatok</a:t>
            </a:r>
          </a:p>
          <a:p>
            <a:r>
              <a:rPr lang="hu-HU" sz="2000" smtClean="0"/>
              <a:t>Két nagy kapcsolt adatbázis 2012</a:t>
            </a:r>
            <a:r>
              <a:rPr lang="hu-HU" sz="2000"/>
              <a:t>, </a:t>
            </a:r>
            <a:r>
              <a:rPr lang="hu-HU" sz="2000" smtClean="0"/>
              <a:t>2015. Kb. 4 millió ember x 108 hónap, gazdag adattartalom. Egy harmadik, még gazdagabb kapcsolt adatbázis (5 millió ember x 15 év, több oktatási és eü adattal) folyamatban.</a:t>
            </a:r>
            <a:endParaRPr lang="hu-HU" sz="2000"/>
          </a:p>
          <a:p>
            <a:endParaRPr lang="hu-HU" sz="2000"/>
          </a:p>
          <a:p>
            <a:r>
              <a:rPr lang="hu-HU" sz="2000" b="1" smtClean="0"/>
              <a:t>Kutatószoba (MTA-KSH)</a:t>
            </a:r>
          </a:p>
          <a:p>
            <a:r>
              <a:rPr lang="hu-HU" sz="2000" smtClean="0"/>
              <a:t>2014 január 1. Kutatószoba a Keleti Károly utcában 3 munkaállomással. Kihelyezett kutatószoba 2018 február 1.: 12 zéró kliens, 20 virtuális gép. Teljes cenzusok. Öszekapcsolhatók. </a:t>
            </a:r>
            <a:endParaRPr lang="hu-HU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845275" y="2809103"/>
            <a:ext cx="84300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smtClean="0"/>
              <a:t>Négy </a:t>
            </a:r>
            <a:r>
              <a:rPr lang="hu-HU" sz="6600" smtClean="0"/>
              <a:t>példa kutatásokra </a:t>
            </a:r>
            <a:endParaRPr lang="en-US" sz="6600"/>
          </a:p>
        </p:txBody>
      </p:sp>
    </p:spTree>
    <p:extLst>
      <p:ext uri="{BB962C8B-B14F-4D97-AF65-F5344CB8AC3E}">
        <p14:creationId xmlns:p14="http://schemas.microsoft.com/office/powerpoint/2010/main" val="425748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47134" y="6412233"/>
            <a:ext cx="1112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mtClean="0"/>
              <a:t>INCARCERATION </a:t>
            </a:r>
            <a:r>
              <a:rPr lang="en-US" sz="1400"/>
              <a:t>SPILLOVERS IN CRIMINAL AND FAMILY </a:t>
            </a:r>
            <a:r>
              <a:rPr lang="en-US" sz="1400" smtClean="0"/>
              <a:t>NETWORKS</a:t>
            </a:r>
            <a:r>
              <a:rPr lang="hu-HU" sz="1400" smtClean="0"/>
              <a:t>, </a:t>
            </a:r>
            <a:r>
              <a:rPr lang="en-US" sz="1400" smtClean="0"/>
              <a:t>Manudeep Bhuller</a:t>
            </a:r>
            <a:r>
              <a:rPr lang="hu-HU" sz="1400" smtClean="0"/>
              <a:t>, </a:t>
            </a:r>
            <a:r>
              <a:rPr lang="en-US" sz="1400" smtClean="0"/>
              <a:t>Gordon </a:t>
            </a:r>
            <a:r>
              <a:rPr lang="en-US" sz="1400"/>
              <a:t>B. </a:t>
            </a:r>
            <a:r>
              <a:rPr lang="en-US" sz="1400" smtClean="0"/>
              <a:t>Dahl</a:t>
            </a:r>
            <a:r>
              <a:rPr lang="hu-HU" sz="1400" smtClean="0"/>
              <a:t>, </a:t>
            </a:r>
            <a:r>
              <a:rPr lang="en-US" sz="1400" smtClean="0"/>
              <a:t>Katrine </a:t>
            </a:r>
            <a:r>
              <a:rPr lang="en-US" sz="1400"/>
              <a:t>V. </a:t>
            </a:r>
            <a:r>
              <a:rPr lang="en-US" sz="1400" smtClean="0"/>
              <a:t>Løken</a:t>
            </a:r>
            <a:r>
              <a:rPr lang="hu-HU" sz="1400" smtClean="0"/>
              <a:t>, </a:t>
            </a:r>
            <a:r>
              <a:rPr lang="en-US" sz="1400" smtClean="0"/>
              <a:t>Magne Mogstad</a:t>
            </a:r>
            <a:r>
              <a:rPr lang="hu-HU" sz="1400" smtClean="0"/>
              <a:t>, NBER </a:t>
            </a:r>
            <a:r>
              <a:rPr lang="en-US" sz="1400" smtClean="0"/>
              <a:t>24878</a:t>
            </a:r>
            <a:endParaRPr lang="en-US" sz="1400"/>
          </a:p>
        </p:txBody>
      </p:sp>
      <p:sp>
        <p:nvSpPr>
          <p:cNvPr id="4" name="Téglalap 3"/>
          <p:cNvSpPr/>
          <p:nvPr/>
        </p:nvSpPr>
        <p:spPr>
          <a:xfrm>
            <a:off x="469556" y="401550"/>
            <a:ext cx="108986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/>
              <a:t>Van-e </a:t>
            </a:r>
            <a:r>
              <a:rPr lang="hu-HU" sz="2800" b="1" smtClean="0"/>
              <a:t>visszatartó </a:t>
            </a:r>
            <a:r>
              <a:rPr lang="hu-HU" sz="2800" b="1"/>
              <a:t>ereje a börtönbüntetésnek az </a:t>
            </a:r>
            <a:r>
              <a:rPr lang="hu-HU" sz="2800" b="1" smtClean="0"/>
              <a:t>elítélt bűntársaira </a:t>
            </a:r>
            <a:r>
              <a:rPr lang="hu-HU" sz="2800" b="1"/>
              <a:t>és rokonaira</a:t>
            </a:r>
            <a:r>
              <a:rPr lang="hu-HU" sz="2800" b="1" smtClean="0"/>
              <a:t>? Bhuller et al. 2018, Norvégia</a:t>
            </a:r>
            <a:endParaRPr lang="hu-HU" sz="2800" b="1"/>
          </a:p>
          <a:p>
            <a:endParaRPr lang="hu-HU" sz="2000" smtClean="0"/>
          </a:p>
          <a:p>
            <a:r>
              <a:rPr lang="hu-HU" sz="2000" smtClean="0"/>
              <a:t>Probléma</a:t>
            </a:r>
            <a:r>
              <a:rPr lang="hu-HU" sz="2000"/>
              <a:t>: bűnözésre hajlamosító </a:t>
            </a:r>
            <a:r>
              <a:rPr lang="hu-HU" sz="2000" smtClean="0"/>
              <a:t>környezet </a:t>
            </a:r>
            <a:r>
              <a:rPr lang="hu-HU" sz="2000" smtClean="0">
                <a:sym typeface="Wingdings" panose="05000000000000000000" pitchFamily="2" charset="2"/>
              </a:rPr>
              <a:t> </a:t>
            </a:r>
            <a:r>
              <a:rPr lang="hu-HU" sz="2000" smtClean="0"/>
              <a:t>annak</a:t>
            </a:r>
            <a:r>
              <a:rPr lang="hu-HU" sz="2000"/>
              <a:t>, hogy A-t </a:t>
            </a:r>
            <a:r>
              <a:rPr lang="hu-HU" sz="2000" smtClean="0"/>
              <a:t>letöltendőre ítélték </a:t>
            </a:r>
            <a:r>
              <a:rPr lang="hu-HU" sz="2000"/>
              <a:t>és társa, B később bűnt követ el, közös oka </a:t>
            </a:r>
            <a:r>
              <a:rPr lang="hu-HU" sz="2000" smtClean="0"/>
              <a:t>van </a:t>
            </a:r>
            <a:r>
              <a:rPr lang="hu-HU" sz="2000" smtClean="0">
                <a:sym typeface="Wingdings" panose="05000000000000000000" pitchFamily="2" charset="2"/>
              </a:rPr>
              <a:t> </a:t>
            </a:r>
            <a:r>
              <a:rPr lang="hu-HU" sz="2000" smtClean="0"/>
              <a:t>OLS</a:t>
            </a:r>
            <a:r>
              <a:rPr lang="hu-HU" sz="2000"/>
              <a:t>: </a:t>
            </a:r>
            <a:r>
              <a:rPr lang="hu-HU" sz="2000" smtClean="0"/>
              <a:t>pozitív </a:t>
            </a:r>
            <a:r>
              <a:rPr lang="hu-HU" sz="2000"/>
              <a:t>kapcsolat A </a:t>
            </a:r>
            <a:r>
              <a:rPr lang="hu-HU" sz="2000" smtClean="0"/>
              <a:t>bebörtönzése és </a:t>
            </a:r>
            <a:r>
              <a:rPr lang="hu-HU" sz="2000"/>
              <a:t>B </a:t>
            </a:r>
            <a:r>
              <a:rPr lang="hu-HU" sz="2000" smtClean="0"/>
              <a:t>későbbi bűnelkövetése között </a:t>
            </a:r>
            <a:r>
              <a:rPr lang="hu-HU" sz="2000" smtClean="0">
                <a:sym typeface="Wingdings" panose="05000000000000000000" pitchFamily="2" charset="2"/>
              </a:rPr>
              <a:t> megfelelő instrumentumra (IV) van szükség </a:t>
            </a:r>
          </a:p>
          <a:p>
            <a:endParaRPr lang="hu-HU" sz="2000" smtClean="0">
              <a:sym typeface="Wingdings" panose="05000000000000000000" pitchFamily="2" charset="2"/>
            </a:endParaRPr>
          </a:p>
          <a:p>
            <a:r>
              <a:rPr lang="hu-HU" sz="2000" smtClean="0">
                <a:sym typeface="Wingdings" panose="05000000000000000000" pitchFamily="2" charset="2"/>
              </a:rPr>
              <a:t>IV: az ítéletet meghozó bíró </a:t>
            </a:r>
            <a:r>
              <a:rPr lang="hu-HU" sz="2000" i="1" smtClean="0">
                <a:sym typeface="Wingdings" panose="05000000000000000000" pitchFamily="2" charset="2"/>
              </a:rPr>
              <a:t>átlagos</a:t>
            </a:r>
            <a:r>
              <a:rPr lang="hu-HU" sz="2000" smtClean="0">
                <a:sym typeface="Wingdings" panose="05000000000000000000" pitchFamily="2" charset="2"/>
              </a:rPr>
              <a:t> ítélkezési szigora (Kling 1999, Bhuller et al. 2016)</a:t>
            </a:r>
            <a:endParaRPr lang="hu-HU" sz="200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/>
          <a:srcRect t="11026" b="41173"/>
          <a:stretch/>
        </p:blipFill>
        <p:spPr>
          <a:xfrm>
            <a:off x="469556" y="3309409"/>
            <a:ext cx="7935096" cy="21336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69556" y="5674020"/>
            <a:ext cx="10337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smtClean="0"/>
              <a:t>Eredmény: tettestársak későbbi bűnelkövetése: -51%., Fiatalabb fiútestvér: - 32</a:t>
            </a:r>
            <a:r>
              <a:rPr lang="hu-HU" sz="2000" smtClean="0"/>
              <a:t>%, 4 éves időtávon.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1322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568411" y="258630"/>
            <a:ext cx="1100575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/>
          </a:p>
          <a:p>
            <a:r>
              <a:rPr lang="hu-HU" sz="2800" b="1" smtClean="0"/>
              <a:t>Milyen hatást gyakorolnak a kognitív és nem kognitív készségek a munkaerőpiaci kimenetekre? Lindquist &amp; Vestman 2011, Svédország</a:t>
            </a:r>
          </a:p>
          <a:p>
            <a:endParaRPr lang="hu-HU"/>
          </a:p>
          <a:p>
            <a:endParaRPr lang="hu-HU" sz="2000" smtClean="0"/>
          </a:p>
          <a:p>
            <a:r>
              <a:rPr lang="hu-HU" sz="2000" smtClean="0"/>
              <a:t>Probléma: a sikeres munkaerőpiaci karrier maga is fejleszti a </a:t>
            </a:r>
            <a:r>
              <a:rPr lang="hu-HU" sz="2000" smtClean="0">
                <a:sym typeface="Symbol" panose="05050102010706020507" pitchFamily="18" charset="2"/>
              </a:rPr>
              <a:t> készségeket. Korábbi információ kell.</a:t>
            </a:r>
            <a:endParaRPr lang="hu-HU" sz="2000" smtClean="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r>
              <a:rPr lang="hu-HU" sz="2000" smtClean="0"/>
              <a:t>Eredmény: a nem kognitív készségek erősebb szerepet játszanak, különösen a munkaerőpiac „alsóbb” régiójában + (kapcsolódó kutatásból) a szerepük időben rendkívüli mértékben erősödött.</a:t>
            </a:r>
            <a:endParaRPr lang="hu-HU" sz="2000"/>
          </a:p>
        </p:txBody>
      </p:sp>
      <p:sp>
        <p:nvSpPr>
          <p:cNvPr id="2" name="Téglalap 1"/>
          <p:cNvSpPr/>
          <p:nvPr/>
        </p:nvSpPr>
        <p:spPr>
          <a:xfrm>
            <a:off x="280087" y="6165162"/>
            <a:ext cx="11351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/>
              <a:t>Lindqvist, Erik and Roine Vestman, 'The Labor Market Returns to Cognitive and Noncognitive Ability: Evidence from the Swedish Enlistment' in American Economic Journal: Applied Economics, 2011, pages 101-128.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t="9105" b="38290"/>
          <a:stretch/>
        </p:blipFill>
        <p:spPr>
          <a:xfrm>
            <a:off x="568411" y="2373254"/>
            <a:ext cx="9019998" cy="266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7837" y="424930"/>
            <a:ext cx="106103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Mekkora az orvoselvándorlás és visszavándorlás? Varga Júlia (2017), Magyarország</a:t>
            </a:r>
          </a:p>
          <a:p>
            <a:endParaRPr lang="hu-HU"/>
          </a:p>
          <a:p>
            <a:r>
              <a:rPr lang="hu-HU" sz="2000" smtClean="0"/>
              <a:t>Probléma: a kivándorlási szándékfelmérések és engedély-kiváltások nem mérvadóak, a visszavándorlásról pedig végképp semmit sem mondanak. </a:t>
            </a:r>
          </a:p>
          <a:p>
            <a:endParaRPr lang="hu-HU" sz="2000"/>
          </a:p>
          <a:p>
            <a:r>
              <a:rPr lang="hu-HU" sz="2000" smtClean="0"/>
              <a:t>Feltevés: ha egy orvos nyomtalanul eltűnik a rendszerből (és nem halt meg), az nagy valószínűséggel külföldön van</a:t>
            </a:r>
          </a:p>
          <a:p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350106" y="6181636"/>
            <a:ext cx="11228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smtClean="0"/>
              <a:t>Varga, Júlia: </a:t>
            </a:r>
            <a:r>
              <a:rPr lang="en-US" sz="1400" smtClean="0"/>
              <a:t>Out-migration </a:t>
            </a:r>
            <a:r>
              <a:rPr lang="en-US" sz="1400"/>
              <a:t>and attrition of physicians and dentists before and after EU accession (2003 and 2011</a:t>
            </a:r>
            <a:r>
              <a:rPr lang="en-US" sz="1400" smtClean="0"/>
              <a:t>)</a:t>
            </a:r>
            <a:r>
              <a:rPr lang="hu-HU" sz="1400" smtClean="0"/>
              <a:t>. </a:t>
            </a:r>
            <a:r>
              <a:rPr lang="en-US" sz="1400" smtClean="0"/>
              <a:t>The </a:t>
            </a:r>
            <a:r>
              <a:rPr lang="en-US" sz="1400"/>
              <a:t>case of Hungary. </a:t>
            </a:r>
            <a:r>
              <a:rPr lang="en-US" sz="1400" smtClean="0"/>
              <a:t>The </a:t>
            </a:r>
            <a:r>
              <a:rPr lang="en-US" sz="1400"/>
              <a:t>European Journal of Health Economics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-270" t="12874" r="270" b="43701"/>
          <a:stretch/>
        </p:blipFill>
        <p:spPr>
          <a:xfrm>
            <a:off x="2240338" y="3012787"/>
            <a:ext cx="7853065" cy="1918258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617837" y="4931045"/>
            <a:ext cx="106103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smtClean="0"/>
              <a:t>Eredmény: </a:t>
            </a:r>
            <a:r>
              <a:rPr lang="en-US" sz="2000" smtClean="0"/>
              <a:t>2003 </a:t>
            </a:r>
            <a:r>
              <a:rPr lang="hu-HU" sz="2000" smtClean="0"/>
              <a:t>január és 2011 december között a praktizáló orvosok 12%-a hagyta el az országot (az inaktívvá válókat leszámítva 14%). Nagyobb hullámok: 2010 tavasza, 2013 (A, D). 50% visszatért. Ennél is nagyobb veszteséget okozott a belföldi pályaelhagyás.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90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26075" y="638596"/>
            <a:ext cx="1111284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Csökkentették-e a csecsemőhalálozást a </a:t>
            </a:r>
            <a:r>
              <a:rPr lang="en-US" sz="2800" b="1" smtClean="0"/>
              <a:t>Perinatális </a:t>
            </a:r>
            <a:r>
              <a:rPr lang="en-US" sz="2800" b="1"/>
              <a:t>Intenzív </a:t>
            </a:r>
            <a:r>
              <a:rPr lang="en-US" sz="2800" b="1" smtClean="0"/>
              <a:t>Centrumok</a:t>
            </a:r>
            <a:r>
              <a:rPr lang="hu-HU" sz="2800" b="1" smtClean="0"/>
              <a:t>? Hajdu et al. (2018), Magyarország</a:t>
            </a:r>
          </a:p>
          <a:p>
            <a:endParaRPr lang="hu-HU" smtClean="0"/>
          </a:p>
          <a:p>
            <a:r>
              <a:rPr lang="hu-HU" sz="2000" smtClean="0"/>
              <a:t>Probléma: nem biztos, hogy csökkentették, empirikus kérdés.</a:t>
            </a:r>
          </a:p>
          <a:p>
            <a:endParaRPr lang="hu-HU" sz="2000"/>
          </a:p>
          <a:p>
            <a:r>
              <a:rPr lang="hu-HU" sz="2000" smtClean="0"/>
              <a:t>Kulcs: a PIC-III hálózat fokozatosan épült ki. Kihasználható információ a PIC elérhetőségének változása. </a:t>
            </a:r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/>
          </a:p>
          <a:p>
            <a:endParaRPr lang="hu-HU" sz="2000" smtClean="0"/>
          </a:p>
          <a:p>
            <a:endParaRPr lang="hu-HU" sz="2000" smtClean="0"/>
          </a:p>
          <a:p>
            <a:r>
              <a:rPr lang="hu-HU" sz="2000" smtClean="0"/>
              <a:t>Eredmény: a c</a:t>
            </a:r>
            <a:r>
              <a:rPr lang="en-US" sz="2000" smtClean="0"/>
              <a:t>secsemőhalandósági </a:t>
            </a:r>
            <a:r>
              <a:rPr lang="en-US" sz="2000"/>
              <a:t>ráta 2011-2015 között e </a:t>
            </a:r>
            <a:r>
              <a:rPr lang="hu-HU" sz="2000" smtClean="0"/>
              <a:t>h</a:t>
            </a:r>
            <a:r>
              <a:rPr lang="en-US" sz="2000" smtClean="0"/>
              <a:t>atás </a:t>
            </a:r>
            <a:r>
              <a:rPr lang="en-US" sz="2000"/>
              <a:t>nélkül a ténylegesen megfigyelt érték közel kétszerese lenne</a:t>
            </a:r>
            <a:r>
              <a:rPr lang="en-US" sz="2000" smtClean="0"/>
              <a:t>.</a:t>
            </a:r>
            <a:r>
              <a:rPr lang="hu-HU" sz="2000" smtClean="0"/>
              <a:t> Különösen erős hatás a nagyon kis súllyal születettekre.</a:t>
            </a:r>
          </a:p>
          <a:p>
            <a:endParaRPr lang="hu-HU"/>
          </a:p>
          <a:p>
            <a:endParaRPr lang="hu-HU" sz="1400" smtClean="0"/>
          </a:p>
          <a:p>
            <a:r>
              <a:rPr lang="en-US" sz="1400" smtClean="0"/>
              <a:t>Hajdu </a:t>
            </a:r>
            <a:r>
              <a:rPr lang="en-US" sz="1400"/>
              <a:t>Tamás, Kézdi Gábor, Szabó </a:t>
            </a:r>
            <a:r>
              <a:rPr lang="en-US" sz="1400" smtClean="0"/>
              <a:t>Miklós</a:t>
            </a:r>
            <a:r>
              <a:rPr lang="hu-HU" sz="1400" smtClean="0"/>
              <a:t>, </a:t>
            </a:r>
            <a:r>
              <a:rPr lang="en-US" sz="1400" smtClean="0"/>
              <a:t>Szabó-Morvai </a:t>
            </a:r>
            <a:r>
              <a:rPr lang="en-US" sz="1400"/>
              <a:t>Ágnes </a:t>
            </a:r>
            <a:r>
              <a:rPr lang="hu-HU" sz="1400" smtClean="0"/>
              <a:t>(2018): </a:t>
            </a:r>
            <a:r>
              <a:rPr lang="en-US" sz="1400"/>
              <a:t>Az intenzív koraszülött-ellátó rendszer kiépítésének hatása a magyarországi csecsemőhalandóság alakulására, </a:t>
            </a:r>
            <a:r>
              <a:rPr lang="en-US" sz="1400" smtClean="0"/>
              <a:t>1970-2015</a:t>
            </a:r>
            <a:r>
              <a:rPr lang="hu-HU" sz="1400" smtClean="0"/>
              <a:t>, MTA KTI és SOTE</a:t>
            </a:r>
            <a:endParaRPr lang="en-US" sz="140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/>
          <a:srcRect t="11027" r="25138" b="40931"/>
          <a:stretch/>
        </p:blipFill>
        <p:spPr>
          <a:xfrm>
            <a:off x="189045" y="2784388"/>
            <a:ext cx="6458327" cy="233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900522" y="2771616"/>
            <a:ext cx="7201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smtClean="0"/>
              <a:t>Akadémiai kutatói tapasztalatok Magyarországon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884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B21412D4CFDAD740A8FC4A8E7FC7E55D" ma:contentTypeVersion="1" ma:contentTypeDescription="Új dokumentum létrehozása." ma:contentTypeScope="" ma:versionID="7ddd0dc62c68463062e66c3a5feebc29">
  <xsd:schema xmlns:xsd="http://www.w3.org/2001/XMLSchema" xmlns:xs="http://www.w3.org/2001/XMLSchema" xmlns:p="http://schemas.microsoft.com/office/2006/metadata/properties" xmlns:ns2="b0c1b768-9c45-4bba-a30a-5ddd61fd4a7f" targetNamespace="http://schemas.microsoft.com/office/2006/metadata/properties" ma:root="true" ma:fieldsID="31b0b4807f11b90b70611dd295619004" ns2:_="">
    <xsd:import namespace="b0c1b768-9c45-4bba-a30a-5ddd61fd4a7f"/>
    <xsd:element name="properties">
      <xsd:complexType>
        <xsd:sequence>
          <xsd:element name="documentManagement">
            <xsd:complexType>
              <xsd:all>
                <xsd:element ref="ns2:Alc_x00ed_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b768-9c45-4bba-a30a-5ddd61fd4a7f" elementFormDefault="qualified">
    <xsd:import namespace="http://schemas.microsoft.com/office/2006/documentManagement/types"/>
    <xsd:import namespace="http://schemas.microsoft.com/office/infopath/2007/PartnerControls"/>
    <xsd:element name="Alc_x00ed_m" ma:index="8" nillable="true" ma:displayName="Alcím" ma:internalName="Alc_x00ed_m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c_x00ed_m xmlns="b0c1b768-9c45-4bba-a30a-5ddd61fd4a7f" xsi:nil="true"/>
  </documentManagement>
</p:properties>
</file>

<file path=customXml/itemProps1.xml><?xml version="1.0" encoding="utf-8"?>
<ds:datastoreItem xmlns:ds="http://schemas.openxmlformats.org/officeDocument/2006/customXml" ds:itemID="{39DC2C23-3B2C-4B14-90CF-769004E85CCB}"/>
</file>

<file path=customXml/itemProps2.xml><?xml version="1.0" encoding="utf-8"?>
<ds:datastoreItem xmlns:ds="http://schemas.openxmlformats.org/officeDocument/2006/customXml" ds:itemID="{F1173777-D8BD-4FA6-ABFC-5D9927161283}"/>
</file>

<file path=customXml/itemProps3.xml><?xml version="1.0" encoding="utf-8"?>
<ds:datastoreItem xmlns:ds="http://schemas.openxmlformats.org/officeDocument/2006/customXml" ds:itemID="{13C445FF-A519-4F21-9950-0D835CA2E306}"/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994</Words>
  <Application>Microsoft Office PowerPoint</Application>
  <PresentationFormat>Szélesvásznú</PresentationFormat>
  <Paragraphs>144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Office-téma</vt:lpstr>
      <vt:lpstr>A KSH (és más hivatalok) adatainak használata kutatószobában és azon kívül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Köllő János</dc:creator>
  <cp:lastModifiedBy>Köllő János</cp:lastModifiedBy>
  <cp:revision>39</cp:revision>
  <dcterms:created xsi:type="dcterms:W3CDTF">2018-09-16T16:13:11Z</dcterms:created>
  <dcterms:modified xsi:type="dcterms:W3CDTF">2018-09-24T14:03:50Z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0x010100B21412D4CFDAD740A8FC4A8E7FC7E55D</vt:lpwstr>
  </property>
</Properties>
</file>