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1" r:id="rId1"/>
    <p:sldMasterId id="2147483672" r:id="rId2"/>
  </p:sldMasterIdLst>
  <p:notesMasterIdLst>
    <p:notesMasterId r:id="rId3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Lst>
  <p:sldSz cx="9144000" cy="5143500" type="screen16x9"/>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237A1A5-DCC4-4BF2-85E1-A9D70F84FE0F}">
  <a:tblStyle styleId="{4237A1A5-DCC4-4BF2-85E1-A9D70F84FE0F}"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7C8B7C5-D11A-4D8D-B19E-DA92B7574D91}" styleName="Table_1">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14" y="7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33150" y="744475"/>
            <a:ext cx="4532000" cy="37224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50" y="4715125"/>
            <a:ext cx="5438125" cy="446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37206564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kutatoszoba.hu/"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notes"/>
          <p:cNvSpPr txBox="1">
            <a:spLocks noGrp="1"/>
          </p:cNvSpPr>
          <p:nvPr>
            <p:ph type="body" idx="1"/>
          </p:nvPr>
        </p:nvSpPr>
        <p:spPr>
          <a:xfrm>
            <a:off x="679750" y="4715125"/>
            <a:ext cx="5438125" cy="446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4" name="Google Shape;164;p1: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27396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g70b0d64083_0_0: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ts val="0"/>
              </a:spcBef>
              <a:spcAft>
                <a:spcPts val="0"/>
              </a:spcAft>
              <a:buSzPts val="1100"/>
              <a:buNone/>
            </a:pPr>
            <a:r>
              <a:rPr lang="hu-HU" sz="1100" b="1" i="0" u="sng" strike="noStrike" cap="none">
                <a:solidFill>
                  <a:srgbClr val="000000"/>
                </a:solidFill>
                <a:latin typeface="Arial"/>
                <a:ea typeface="Arial"/>
                <a:cs typeface="Arial"/>
                <a:sym typeface="Arial"/>
              </a:rPr>
              <a:t>DIA 3: I. Kutatási, piaci és társadalmi MI ökoszisztéma építés: Definiáljuk az intézményeket!</a:t>
            </a:r>
            <a:endParaRPr sz="1100" b="0" i="0" u="none" strike="noStrike" cap="none">
              <a:solidFill>
                <a:srgbClr val="000000"/>
              </a:solidFill>
              <a:latin typeface="Arial"/>
              <a:ea typeface="Arial"/>
              <a:cs typeface="Arial"/>
              <a:sym typeface="Arial"/>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Az</a:t>
            </a:r>
            <a:r>
              <a:rPr lang="hu-HU" sz="1100" b="1" i="0" u="none" strike="noStrike" cap="none">
                <a:solidFill>
                  <a:srgbClr val="000000"/>
                </a:solidFill>
                <a:latin typeface="Arial"/>
                <a:ea typeface="Arial"/>
                <a:cs typeface="Arial"/>
                <a:sym typeface="Arial"/>
              </a:rPr>
              <a:t> MI Kiválósági Központot </a:t>
            </a:r>
            <a:r>
              <a:rPr lang="hu-HU" sz="1100" b="0" i="0" u="none" strike="noStrike" cap="none">
                <a:solidFill>
                  <a:srgbClr val="000000"/>
                </a:solidFill>
                <a:latin typeface="Arial"/>
                <a:ea typeface="Arial"/>
                <a:cs typeface="Arial"/>
                <a:sym typeface="Arial"/>
              </a:rPr>
              <a:t>a SZTAKI vezetése mellett a felsőoktatási intézményekből, valamint az ELKH intézeteiből álló tagságra épülő konzorcium hozza létre. 2020-ban tehát megalapítjuk a magyar MI National Lab-et, amely: </a:t>
            </a:r>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 </a:t>
            </a:r>
            <a:r>
              <a:rPr lang="hu-HU" sz="1100" b="1" i="0" u="none" strike="noStrike" cap="none">
                <a:solidFill>
                  <a:srgbClr val="000000"/>
                </a:solidFill>
                <a:latin typeface="Arial"/>
                <a:ea typeface="Arial"/>
                <a:cs typeface="Arial"/>
                <a:sym typeface="Arial"/>
              </a:rPr>
              <a:t>szervezni, koordinálni tudja az (i) alapkutatási és (ii) alkalmazott kutatási erőfeszítéseket</a:t>
            </a:r>
            <a:r>
              <a:rPr lang="hu-HU" sz="1100" b="0" i="0" u="none" strike="noStrike" cap="none">
                <a:solidFill>
                  <a:srgbClr val="000000"/>
                </a:solidFill>
                <a:latin typeface="Arial"/>
                <a:ea typeface="Arial"/>
                <a:cs typeface="Arial"/>
                <a:sym typeface="Arial"/>
              </a:rPr>
              <a:t>, hogy ezáltal bekapcsolódjon az európai AI Excellence Centerek munkájába.</a:t>
            </a:r>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a:t>
            </a:r>
            <a:r>
              <a:rPr lang="hu-HU" sz="1100" b="1" i="0" u="none" strike="noStrike" cap="none">
                <a:solidFill>
                  <a:srgbClr val="000000"/>
                </a:solidFill>
                <a:latin typeface="Arial"/>
                <a:ea typeface="Arial"/>
                <a:cs typeface="Arial"/>
                <a:sym typeface="Arial"/>
              </a:rPr>
              <a:t>iii) bekapcsolódik a nemzetközi MI kutatási együttműködésekbe</a:t>
            </a:r>
            <a:r>
              <a:rPr lang="hu-HU" sz="1100" b="0" i="0" u="none" strike="noStrike" cap="none">
                <a:solidFill>
                  <a:srgbClr val="000000"/>
                </a:solidFill>
                <a:latin typeface="Arial"/>
                <a:ea typeface="Arial"/>
                <a:cs typeface="Arial"/>
                <a:sym typeface="Arial"/>
              </a:rPr>
              <a:t>, és szerepet vállal az </a:t>
            </a:r>
            <a:r>
              <a:rPr lang="hu-HU" sz="1100" b="1" i="0" u="none" strike="noStrike" cap="none">
                <a:solidFill>
                  <a:srgbClr val="000000"/>
                </a:solidFill>
                <a:latin typeface="Arial"/>
                <a:ea typeface="Arial"/>
                <a:cs typeface="Arial"/>
                <a:sym typeface="Arial"/>
              </a:rPr>
              <a:t>(iv) MI oktatás és (v) fejlesztés </a:t>
            </a:r>
            <a:r>
              <a:rPr lang="hu-HU" sz="1100" b="0" i="0" u="none" strike="noStrike" cap="none">
                <a:solidFill>
                  <a:srgbClr val="000000"/>
                </a:solidFill>
                <a:latin typeface="Arial"/>
                <a:ea typeface="Arial"/>
                <a:cs typeface="Arial"/>
                <a:sym typeface="Arial"/>
              </a:rPr>
              <a:t>terén is.</a:t>
            </a:r>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 </a:t>
            </a:r>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Az </a:t>
            </a:r>
            <a:r>
              <a:rPr lang="hu-HU" sz="1100" b="1" i="0" u="none" strike="noStrike" cap="none">
                <a:solidFill>
                  <a:srgbClr val="000000"/>
                </a:solidFill>
                <a:latin typeface="Arial"/>
                <a:ea typeface="Arial"/>
                <a:cs typeface="Arial"/>
                <a:sym typeface="Arial"/>
              </a:rPr>
              <a:t>MI Koalíció</a:t>
            </a:r>
            <a:r>
              <a:rPr lang="hu-HU" sz="1100" b="0" i="0" u="none" strike="noStrike" cap="none">
                <a:solidFill>
                  <a:srgbClr val="000000"/>
                </a:solidFill>
                <a:latin typeface="Arial"/>
                <a:ea typeface="Arial"/>
                <a:cs typeface="Arial"/>
                <a:sym typeface="Arial"/>
              </a:rPr>
              <a:t> a stratégia megalkotása </a:t>
            </a:r>
            <a:r>
              <a:rPr lang="hu-HU" sz="1100" b="1" i="0" u="none" strike="noStrike" cap="none">
                <a:solidFill>
                  <a:srgbClr val="000000"/>
                </a:solidFill>
                <a:latin typeface="Arial"/>
                <a:ea typeface="Arial"/>
                <a:cs typeface="Arial"/>
                <a:sym typeface="Arial"/>
              </a:rPr>
              <a:t>után a SZTAKI által vezetett Kiválósági Központtal együttműködésben a már jelenleg is végzett piacszervezési, ökoszisztéma építési és disszeminációs</a:t>
            </a:r>
            <a:r>
              <a:rPr lang="hu-HU" sz="1100" b="0" i="0" u="none" strike="noStrike" cap="none">
                <a:solidFill>
                  <a:srgbClr val="000000"/>
                </a:solidFill>
                <a:latin typeface="Arial"/>
                <a:ea typeface="Arial"/>
                <a:cs typeface="Arial"/>
                <a:sym typeface="Arial"/>
              </a:rPr>
              <a:t> feladatait látja el, fokozatosan bekapcsolódva az európai AI Innovation Hub-ok hálózatába. Valamit brókeri funkcióban ökoszisztéma menedzsmentet és MI képzésszervezést végez, részt vesz az MI piac bővítésében; továbbá elősegíti a nemzetközi ökoszisztéma építési folyamatokat.</a:t>
            </a:r>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 </a:t>
            </a:r>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Az oktatási és kutatási erőfeszítések koordinálása mellett ugyanis fontos a </a:t>
            </a:r>
            <a:r>
              <a:rPr lang="hu-HU" sz="1100" b="1" i="0" u="none" strike="noStrike" cap="none">
                <a:solidFill>
                  <a:srgbClr val="000000"/>
                </a:solidFill>
                <a:latin typeface="Arial"/>
                <a:ea typeface="Arial"/>
                <a:cs typeface="Arial"/>
                <a:sym typeface="Arial"/>
              </a:rPr>
              <a:t>piacszervezési, információadási feladatok ellátása is</a:t>
            </a:r>
            <a:r>
              <a:rPr lang="hu-HU" sz="1100" b="0" i="0" u="none" strike="noStrike" cap="none">
                <a:solidFill>
                  <a:srgbClr val="000000"/>
                </a:solidFill>
                <a:latin typeface="Arial"/>
                <a:ea typeface="Arial"/>
                <a:cs typeface="Arial"/>
                <a:sym typeface="Arial"/>
              </a:rPr>
              <a:t> (pl. alkalmazott kutatási igények begyűjtése, KKV tanácsadás, piacterek működtetése, AI-hungary weboldal üzemeltetése, társadalmi érzékenyítés, széles körű disszeminációs funkciók, MI kiállítások szervezése).</a:t>
            </a:r>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 </a:t>
            </a:r>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Ezáltal egy </a:t>
            </a:r>
            <a:r>
              <a:rPr lang="hu-HU" sz="1100" b="1" i="0" u="none" strike="noStrike" cap="none">
                <a:solidFill>
                  <a:srgbClr val="000000"/>
                </a:solidFill>
                <a:latin typeface="Arial"/>
                <a:ea typeface="Arial"/>
                <a:cs typeface="Arial"/>
                <a:sym typeface="Arial"/>
              </a:rPr>
              <a:t>európai gondolkodási rendszerhez jól illeszkedő intézményi struktúrát </a:t>
            </a:r>
            <a:r>
              <a:rPr lang="hu-HU" sz="1100" b="0" i="0" u="none" strike="noStrike" cap="none">
                <a:solidFill>
                  <a:srgbClr val="000000"/>
                </a:solidFill>
                <a:latin typeface="Arial"/>
                <a:ea typeface="Arial"/>
                <a:cs typeface="Arial"/>
                <a:sym typeface="Arial"/>
              </a:rPr>
              <a:t>kapunk két, a területen már erős legitimitással rendelkező intézményre építve, amelyek piaccal való kapcsolatrendszerét ábra mutatja be a dián kivetített ábra. </a:t>
            </a:r>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Ebben a modellben szervezetileg elválik egymástól a magas szintű kutatási és oktatási tevékenység és az elsősorban szervezést és kommunikációt igénylő feladatok. </a:t>
            </a:r>
            <a:endParaRPr/>
          </a:p>
          <a:p>
            <a:pPr marL="0" lvl="0" indent="0" algn="l" rtl="0">
              <a:lnSpc>
                <a:spcPct val="100000"/>
              </a:lnSpc>
              <a:spcBef>
                <a:spcPts val="0"/>
              </a:spcBef>
              <a:spcAft>
                <a:spcPts val="0"/>
              </a:spcAft>
              <a:buSzPts val="1100"/>
              <a:buNone/>
            </a:pPr>
            <a:endParaRPr/>
          </a:p>
        </p:txBody>
      </p:sp>
      <p:sp>
        <p:nvSpPr>
          <p:cNvPr id="362" name="Google Shape;362;g70b0d64083_0_0: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42754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
        <p:cNvGrpSpPr/>
        <p:nvPr/>
      </p:nvGrpSpPr>
      <p:grpSpPr>
        <a:xfrm>
          <a:off x="0" y="0"/>
          <a:ext cx="0" cy="0"/>
          <a:chOff x="0" y="0"/>
          <a:chExt cx="0" cy="0"/>
        </a:xfrm>
      </p:grpSpPr>
      <p:sp>
        <p:nvSpPr>
          <p:cNvPr id="406" name="Google Shape;406;g70b0d64083_0_70: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ts val="0"/>
              </a:spcBef>
              <a:spcAft>
                <a:spcPts val="0"/>
              </a:spcAft>
              <a:buSzPts val="1100"/>
              <a:buNone/>
            </a:pPr>
            <a:r>
              <a:rPr lang="hu-HU" sz="1100" b="1" i="0" u="sng" strike="noStrike" cap="none">
                <a:solidFill>
                  <a:srgbClr val="000000"/>
                </a:solidFill>
                <a:latin typeface="Arial"/>
                <a:ea typeface="Arial"/>
                <a:cs typeface="Arial"/>
                <a:sym typeface="Arial"/>
              </a:rPr>
              <a:t>DIA 7.: A széleskörű társadalmi megértés támogatása érdekében az alábbi célokat tűztük magunk elé:</a:t>
            </a:r>
            <a:endParaRPr sz="1100" b="0" i="0" u="none" strike="noStrike" cap="none">
              <a:solidFill>
                <a:srgbClr val="000000"/>
              </a:solidFill>
              <a:latin typeface="Arial"/>
              <a:ea typeface="Arial"/>
              <a:cs typeface="Arial"/>
              <a:sym typeface="Arial"/>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 	Célunk, hogy 2020 végére legalább </a:t>
            </a:r>
            <a:r>
              <a:rPr lang="hu-HU" sz="1100" b="1" i="0" u="none" strike="noStrike" cap="none">
                <a:solidFill>
                  <a:srgbClr val="000000"/>
                </a:solidFill>
                <a:latin typeface="Arial"/>
                <a:ea typeface="Arial"/>
                <a:cs typeface="Arial"/>
                <a:sym typeface="Arial"/>
              </a:rPr>
              <a:t>100 000 magyar ember végezzen el az AI Challenge keretében egy alapozó kurzust</a:t>
            </a:r>
            <a:r>
              <a:rPr lang="hu-HU" sz="1100" b="0" i="0" u="none" strike="noStrike" cap="none">
                <a:solidFill>
                  <a:srgbClr val="000000"/>
                </a:solidFill>
                <a:latin typeface="Arial"/>
                <a:ea typeface="Arial"/>
                <a:cs typeface="Arial"/>
                <a:sym typeface="Arial"/>
              </a:rPr>
              <a:t> a mesterséges intelligencia alapfogalmaival kapcsolatban</a:t>
            </a:r>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 	Az ismeretek egyrészt egy online közegben teljesíthető tananyagokból sajátíthatók el, amelynek elvégzéséről oklevél szerezhető; másrészt a </a:t>
            </a:r>
            <a:r>
              <a:rPr lang="hu-HU" sz="1100" b="1" i="0" u="none" strike="noStrike" cap="none">
                <a:solidFill>
                  <a:srgbClr val="000000"/>
                </a:solidFill>
                <a:latin typeface="Arial"/>
                <a:ea typeface="Arial"/>
                <a:cs typeface="Arial"/>
                <a:sym typeface="Arial"/>
              </a:rPr>
              <a:t>Csodák Palotájában létrehozandó állandó MI kiállításon való részvételből tevődik össze.</a:t>
            </a:r>
            <a:endParaRPr sz="1100" b="0" i="0" u="none" strike="noStrike" cap="none">
              <a:solidFill>
                <a:srgbClr val="000000"/>
              </a:solidFill>
              <a:latin typeface="Arial"/>
              <a:ea typeface="Arial"/>
              <a:cs typeface="Arial"/>
              <a:sym typeface="Arial"/>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-Ez utóbbi </a:t>
            </a:r>
            <a:r>
              <a:rPr lang="hu-HU" sz="1100" b="1" i="0" u="none" strike="noStrike" cap="none">
                <a:solidFill>
                  <a:srgbClr val="000000"/>
                </a:solidFill>
                <a:latin typeface="Arial"/>
                <a:ea typeface="Arial"/>
                <a:cs typeface="Arial"/>
                <a:sym typeface="Arial"/>
              </a:rPr>
              <a:t>a Csodák Palotájával és az MI fejlesztő cégekkel együttműködésben létrehozandó állandó MI kiállítás</a:t>
            </a:r>
            <a:r>
              <a:rPr lang="hu-HU" sz="1100" b="0" i="0" u="none" strike="noStrike" cap="none">
                <a:solidFill>
                  <a:srgbClr val="000000"/>
                </a:solidFill>
                <a:latin typeface="Arial"/>
                <a:ea typeface="Arial"/>
                <a:cs typeface="Arial"/>
                <a:sym typeface="Arial"/>
              </a:rPr>
              <a:t> keretében zajlik, ahol a látogatók különböző MI-alapú </a:t>
            </a:r>
            <a:r>
              <a:rPr lang="hu-HU" sz="1100" b="1" i="0" u="none" strike="noStrike" cap="none">
                <a:solidFill>
                  <a:srgbClr val="000000"/>
                </a:solidFill>
                <a:latin typeface="Arial"/>
                <a:ea typeface="Arial"/>
                <a:cs typeface="Arial"/>
                <a:sym typeface="Arial"/>
              </a:rPr>
              <a:t>élménytechnológiákat próbálhatnak</a:t>
            </a:r>
            <a:r>
              <a:rPr lang="hu-HU" sz="1100" b="0" i="0" u="none" strike="noStrike" cap="none">
                <a:solidFill>
                  <a:srgbClr val="000000"/>
                </a:solidFill>
                <a:latin typeface="Arial"/>
                <a:ea typeface="Arial"/>
                <a:cs typeface="Arial"/>
                <a:sym typeface="Arial"/>
              </a:rPr>
              <a:t> ki egy-egy állomáson, illetve </a:t>
            </a:r>
            <a:r>
              <a:rPr lang="hu-HU" sz="1100" b="1" i="0" u="none" strike="noStrike" cap="none">
                <a:solidFill>
                  <a:srgbClr val="000000"/>
                </a:solidFill>
                <a:latin typeface="Arial"/>
                <a:ea typeface="Arial"/>
                <a:cs typeface="Arial"/>
                <a:sym typeface="Arial"/>
              </a:rPr>
              <a:t>videókat tekinthetnek</a:t>
            </a:r>
            <a:r>
              <a:rPr lang="hu-HU" sz="1100" b="0" i="0" u="none" strike="noStrike" cap="none">
                <a:solidFill>
                  <a:srgbClr val="000000"/>
                </a:solidFill>
                <a:latin typeface="Arial"/>
                <a:ea typeface="Arial"/>
                <a:cs typeface="Arial"/>
                <a:sym typeface="Arial"/>
              </a:rPr>
              <a:t> meg az MI való életben történő felhasználásáról. Az így szerzett </a:t>
            </a:r>
            <a:r>
              <a:rPr lang="hu-HU" sz="1100" b="1" i="0" u="none" strike="noStrike" cap="none">
                <a:solidFill>
                  <a:srgbClr val="000000"/>
                </a:solidFill>
                <a:latin typeface="Arial"/>
                <a:ea typeface="Arial"/>
                <a:cs typeface="Arial"/>
                <a:sym typeface="Arial"/>
              </a:rPr>
              <a:t>ismeretekről a résztvevők szintén tanúsítványt </a:t>
            </a:r>
            <a:r>
              <a:rPr lang="hu-HU" sz="1100" b="0" i="0" u="none" strike="noStrike" cap="none">
                <a:solidFill>
                  <a:srgbClr val="000000"/>
                </a:solidFill>
                <a:latin typeface="Arial"/>
                <a:ea typeface="Arial"/>
                <a:cs typeface="Arial"/>
                <a:sym typeface="Arial"/>
              </a:rPr>
              <a:t>kaphatnak</a:t>
            </a:r>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-A társadalmi léptékű elérést biztosítja, hogy a </a:t>
            </a:r>
            <a:r>
              <a:rPr lang="hu-HU" sz="1100" b="1" i="0" u="none" strike="noStrike" cap="none">
                <a:solidFill>
                  <a:srgbClr val="000000"/>
                </a:solidFill>
                <a:latin typeface="Arial"/>
                <a:ea typeface="Arial"/>
                <a:cs typeface="Arial"/>
                <a:sym typeface="Arial"/>
              </a:rPr>
              <a:t>Csodák Palotájába évi több tízezer ember, köztük 50%-ban diákok látogatnak el</a:t>
            </a:r>
            <a:r>
              <a:rPr lang="hu-HU" sz="1100" b="0" i="0" u="none" strike="noStrike" cap="none">
                <a:solidFill>
                  <a:srgbClr val="000000"/>
                </a:solidFill>
                <a:latin typeface="Arial"/>
                <a:ea typeface="Arial"/>
                <a:cs typeface="Arial"/>
                <a:sym typeface="Arial"/>
              </a:rPr>
              <a:t>, illetve az élménytechnológiákra felfűzött interaktív eszközökön túl </a:t>
            </a:r>
            <a:r>
              <a:rPr lang="hu-HU" sz="1100" b="1" i="0" u="none" strike="noStrike" cap="none">
                <a:solidFill>
                  <a:srgbClr val="000000"/>
                </a:solidFill>
                <a:latin typeface="Arial"/>
                <a:ea typeface="Arial"/>
                <a:cs typeface="Arial"/>
                <a:sym typeface="Arial"/>
              </a:rPr>
              <a:t>MI témanapok</a:t>
            </a:r>
            <a:r>
              <a:rPr lang="hu-HU" sz="1100" b="0" i="0" u="none" strike="noStrike" cap="none">
                <a:solidFill>
                  <a:srgbClr val="000000"/>
                </a:solidFill>
                <a:latin typeface="Arial"/>
                <a:ea typeface="Arial"/>
                <a:cs typeface="Arial"/>
                <a:sym typeface="Arial"/>
              </a:rPr>
              <a:t> tartásával is intenzívebbé tehető az ismeretátadás folyamata</a:t>
            </a:r>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Létrehozunk egy </a:t>
            </a:r>
            <a:r>
              <a:rPr lang="hu-HU" sz="1100" b="1" i="0" u="none" strike="noStrike" cap="none">
                <a:solidFill>
                  <a:srgbClr val="000000"/>
                </a:solidFill>
                <a:latin typeface="Arial"/>
                <a:ea typeface="Arial"/>
                <a:cs typeface="Arial"/>
                <a:sym typeface="Arial"/>
              </a:rPr>
              <a:t>AI-Hungary weboldalt</a:t>
            </a:r>
            <a:r>
              <a:rPr lang="hu-HU" sz="1100" b="0" i="0" u="none" strike="noStrike" cap="none">
                <a:solidFill>
                  <a:srgbClr val="000000"/>
                </a:solidFill>
                <a:latin typeface="Arial"/>
                <a:ea typeface="Arial"/>
                <a:cs typeface="Arial"/>
                <a:sym typeface="Arial"/>
              </a:rPr>
              <a:t>, ahol minden információ megtalálható a Magyarországon zajló MI tevékenységekről magyar és angol nyelven. Az oldal érzékenyítő és szórakoztató tartalmak révén lát el </a:t>
            </a:r>
            <a:r>
              <a:rPr lang="hu-HU" sz="1100" b="1" i="0" u="none" strike="noStrike" cap="none">
                <a:solidFill>
                  <a:srgbClr val="000000"/>
                </a:solidFill>
                <a:latin typeface="Arial"/>
                <a:ea typeface="Arial"/>
                <a:cs typeface="Arial"/>
                <a:sym typeface="Arial"/>
              </a:rPr>
              <a:t>népszerűsítő funkciót</a:t>
            </a:r>
            <a:r>
              <a:rPr lang="hu-HU" sz="1100" b="0" i="0" u="none" strike="noStrike" cap="none">
                <a:solidFill>
                  <a:srgbClr val="000000"/>
                </a:solidFill>
                <a:latin typeface="Arial"/>
                <a:ea typeface="Arial"/>
                <a:cs typeface="Arial"/>
                <a:sym typeface="Arial"/>
              </a:rPr>
              <a:t>, de még inkább egy olyan platformnak ígérkezik, ahol a témával kapcsolatos </a:t>
            </a:r>
            <a:r>
              <a:rPr lang="hu-HU" sz="1100" b="1" i="0" u="none" strike="noStrike" cap="none">
                <a:solidFill>
                  <a:srgbClr val="000000"/>
                </a:solidFill>
                <a:latin typeface="Arial"/>
                <a:ea typeface="Arial"/>
                <a:cs typeface="Arial"/>
                <a:sym typeface="Arial"/>
              </a:rPr>
              <a:t>valamennyi információ elérhető lesz üzleti, kompetencia-alapú és képzés fókuszú kereső funkciókkal, szabályozást összefoglaló menüpontokkal.</a:t>
            </a:r>
            <a:endParaRPr sz="1100" b="0" i="0" u="none" strike="noStrike" cap="none">
              <a:solidFill>
                <a:srgbClr val="000000"/>
              </a:solidFill>
              <a:latin typeface="Arial"/>
              <a:ea typeface="Arial"/>
              <a:cs typeface="Arial"/>
              <a:sym typeface="Arial"/>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Az oldal a</a:t>
            </a:r>
            <a:r>
              <a:rPr lang="hu-HU" sz="1100" b="1" i="0" u="none" strike="noStrike" cap="none">
                <a:solidFill>
                  <a:srgbClr val="000000"/>
                </a:solidFill>
                <a:latin typeface="Arial"/>
                <a:ea typeface="Arial"/>
                <a:cs typeface="Arial"/>
                <a:sym typeface="Arial"/>
              </a:rPr>
              <a:t> Csodák Palotájába,</a:t>
            </a:r>
            <a:r>
              <a:rPr lang="hu-HU" sz="1100" b="0" i="0" u="none" strike="noStrike" cap="none">
                <a:solidFill>
                  <a:srgbClr val="000000"/>
                </a:solidFill>
                <a:latin typeface="Arial"/>
                <a:ea typeface="Arial"/>
                <a:cs typeface="Arial"/>
                <a:sym typeface="Arial"/>
              </a:rPr>
              <a:t> illetve </a:t>
            </a:r>
            <a:r>
              <a:rPr lang="hu-HU" sz="1100" b="1" i="0" u="none" strike="noStrike" cap="none">
                <a:solidFill>
                  <a:srgbClr val="000000"/>
                </a:solidFill>
                <a:latin typeface="Arial"/>
                <a:ea typeface="Arial"/>
                <a:cs typeface="Arial"/>
                <a:sym typeface="Arial"/>
              </a:rPr>
              <a:t>a tévés vetélkedőben megjelenített technológiák megtapasztalásának platformja </a:t>
            </a:r>
            <a:r>
              <a:rPr lang="hu-HU" sz="1100" b="0" i="0" u="none" strike="noStrike" cap="none">
                <a:solidFill>
                  <a:srgbClr val="000000"/>
                </a:solidFill>
                <a:latin typeface="Arial"/>
                <a:ea typeface="Arial"/>
                <a:cs typeface="Arial"/>
                <a:sym typeface="Arial"/>
              </a:rPr>
              <a:t>is lehet.</a:t>
            </a:r>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Az AI Hungary oldal további funkciója, </a:t>
            </a:r>
            <a:r>
              <a:rPr lang="hu-HU" sz="1100" b="1" i="0" u="none" strike="noStrike" cap="none">
                <a:solidFill>
                  <a:srgbClr val="000000"/>
                </a:solidFill>
                <a:latin typeface="Arial"/>
                <a:ea typeface="Arial"/>
                <a:cs typeface="Arial"/>
                <a:sym typeface="Arial"/>
              </a:rPr>
              <a:t>hogy áttekintést adjon a teljes hazai MI ökoszisztémáról, és könnyen kereshetővé tegye az adott szereplőket a kül- és belföldi érdeklődők számára. </a:t>
            </a:r>
            <a:endParaRPr sz="1100" b="0" i="0" u="none" strike="noStrike" cap="none">
              <a:solidFill>
                <a:srgbClr val="000000"/>
              </a:solidFill>
              <a:latin typeface="Arial"/>
              <a:ea typeface="Arial"/>
              <a:cs typeface="Arial"/>
              <a:sym typeface="Arial"/>
            </a:endParaRPr>
          </a:p>
          <a:p>
            <a:pPr marL="0" lvl="0" indent="0" algn="l" rtl="0">
              <a:lnSpc>
                <a:spcPct val="100000"/>
              </a:lnSpc>
              <a:spcBef>
                <a:spcPts val="0"/>
              </a:spcBef>
              <a:spcAft>
                <a:spcPts val="0"/>
              </a:spcAft>
              <a:buSzPts val="1100"/>
              <a:buNone/>
            </a:pPr>
            <a:endParaRPr/>
          </a:p>
        </p:txBody>
      </p:sp>
      <p:sp>
        <p:nvSpPr>
          <p:cNvPr id="407" name="Google Shape;407;g70b0d64083_0_70: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780563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1"/>
        <p:cNvGrpSpPr/>
        <p:nvPr/>
      </p:nvGrpSpPr>
      <p:grpSpPr>
        <a:xfrm>
          <a:off x="0" y="0"/>
          <a:ext cx="0" cy="0"/>
          <a:chOff x="0" y="0"/>
          <a:chExt cx="0" cy="0"/>
        </a:xfrm>
      </p:grpSpPr>
      <p:sp>
        <p:nvSpPr>
          <p:cNvPr id="452" name="Google Shape;452;g7598dbd41b_4_988: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53" name="Google Shape;453;g7598dbd41b_4_988: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635680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Google Shape;482;g6b110efb30_2_89: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83" name="Google Shape;483;g6b110efb30_2_89: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008028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g6c0d57a781_0_0: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23" name="Google Shape;523;g6c0d57a781_0_0: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856049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5"/>
        <p:cNvGrpSpPr/>
        <p:nvPr/>
      </p:nvGrpSpPr>
      <p:grpSpPr>
        <a:xfrm>
          <a:off x="0" y="0"/>
          <a:ext cx="0" cy="0"/>
          <a:chOff x="0" y="0"/>
          <a:chExt cx="0" cy="0"/>
        </a:xfrm>
      </p:grpSpPr>
      <p:sp>
        <p:nvSpPr>
          <p:cNvPr id="566" name="Google Shape;566;g7598dbd41b_4_0: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67" name="Google Shape;567;g7598dbd41b_4_0: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56870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5"/>
        <p:cNvGrpSpPr/>
        <p:nvPr/>
      </p:nvGrpSpPr>
      <p:grpSpPr>
        <a:xfrm>
          <a:off x="0" y="0"/>
          <a:ext cx="0" cy="0"/>
          <a:chOff x="0" y="0"/>
          <a:chExt cx="0" cy="0"/>
        </a:xfrm>
      </p:grpSpPr>
      <p:sp>
        <p:nvSpPr>
          <p:cNvPr id="626" name="Google Shape;626;g7598dbd41b_4_141: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27" name="Google Shape;627;g7598dbd41b_4_141: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180133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3"/>
        <p:cNvGrpSpPr/>
        <p:nvPr/>
      </p:nvGrpSpPr>
      <p:grpSpPr>
        <a:xfrm>
          <a:off x="0" y="0"/>
          <a:ext cx="0" cy="0"/>
          <a:chOff x="0" y="0"/>
          <a:chExt cx="0" cy="0"/>
        </a:xfrm>
      </p:grpSpPr>
      <p:sp>
        <p:nvSpPr>
          <p:cNvPr id="664" name="Google Shape;664;g7598dbd41b_4_260: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65" name="Google Shape;665;g7598dbd41b_4_260: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352154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7"/>
        <p:cNvGrpSpPr/>
        <p:nvPr/>
      </p:nvGrpSpPr>
      <p:grpSpPr>
        <a:xfrm>
          <a:off x="0" y="0"/>
          <a:ext cx="0" cy="0"/>
          <a:chOff x="0" y="0"/>
          <a:chExt cx="0" cy="0"/>
        </a:xfrm>
      </p:grpSpPr>
      <p:sp>
        <p:nvSpPr>
          <p:cNvPr id="728" name="Google Shape;728;g7598dbd41b_4_1099: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29" name="Google Shape;729;g7598dbd41b_4_1099: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258128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8"/>
        <p:cNvGrpSpPr/>
        <p:nvPr/>
      </p:nvGrpSpPr>
      <p:grpSpPr>
        <a:xfrm>
          <a:off x="0" y="0"/>
          <a:ext cx="0" cy="0"/>
          <a:chOff x="0" y="0"/>
          <a:chExt cx="0" cy="0"/>
        </a:xfrm>
      </p:grpSpPr>
      <p:sp>
        <p:nvSpPr>
          <p:cNvPr id="759" name="Google Shape;759;g7598dbd41b_0_0: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60" name="Google Shape;760;g7598dbd41b_0_0: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11315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75d48a205c_0_0: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0" name="Google Shape;170;g75d48a205c_0_0: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076558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1"/>
        <p:cNvGrpSpPr/>
        <p:nvPr/>
      </p:nvGrpSpPr>
      <p:grpSpPr>
        <a:xfrm>
          <a:off x="0" y="0"/>
          <a:ext cx="0" cy="0"/>
          <a:chOff x="0" y="0"/>
          <a:chExt cx="0" cy="0"/>
        </a:xfrm>
      </p:grpSpPr>
      <p:sp>
        <p:nvSpPr>
          <p:cNvPr id="802" name="Google Shape;802;g6b7e80cecf_0_270: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03" name="Google Shape;803;g6b7e80cecf_0_270: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422306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5"/>
        <p:cNvGrpSpPr/>
        <p:nvPr/>
      </p:nvGrpSpPr>
      <p:grpSpPr>
        <a:xfrm>
          <a:off x="0" y="0"/>
          <a:ext cx="0" cy="0"/>
          <a:chOff x="0" y="0"/>
          <a:chExt cx="0" cy="0"/>
        </a:xfrm>
      </p:grpSpPr>
      <p:sp>
        <p:nvSpPr>
          <p:cNvPr id="846" name="Google Shape;846;g6bb3f3ea77_0_0: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47" name="Google Shape;847;g6bb3f3ea77_0_0: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226335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1"/>
        <p:cNvGrpSpPr/>
        <p:nvPr/>
      </p:nvGrpSpPr>
      <p:grpSpPr>
        <a:xfrm>
          <a:off x="0" y="0"/>
          <a:ext cx="0" cy="0"/>
          <a:chOff x="0" y="0"/>
          <a:chExt cx="0" cy="0"/>
        </a:xfrm>
      </p:grpSpPr>
      <p:sp>
        <p:nvSpPr>
          <p:cNvPr id="922" name="Google Shape;922;g6bb3f3ea77_0_43: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23" name="Google Shape;923;g6bb3f3ea77_0_43: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086629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5"/>
        <p:cNvGrpSpPr/>
        <p:nvPr/>
      </p:nvGrpSpPr>
      <p:grpSpPr>
        <a:xfrm>
          <a:off x="0" y="0"/>
          <a:ext cx="0" cy="0"/>
          <a:chOff x="0" y="0"/>
          <a:chExt cx="0" cy="0"/>
        </a:xfrm>
      </p:grpSpPr>
      <p:sp>
        <p:nvSpPr>
          <p:cNvPr id="956" name="Google Shape;956;g6bb3f3ea77_0_47: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57" name="Google Shape;957;g6bb3f3ea77_0_47: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04773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1"/>
        <p:cNvGrpSpPr/>
        <p:nvPr/>
      </p:nvGrpSpPr>
      <p:grpSpPr>
        <a:xfrm>
          <a:off x="0" y="0"/>
          <a:ext cx="0" cy="0"/>
          <a:chOff x="0" y="0"/>
          <a:chExt cx="0" cy="0"/>
        </a:xfrm>
      </p:grpSpPr>
      <p:sp>
        <p:nvSpPr>
          <p:cNvPr id="992" name="Google Shape;992;g7598dbd41b_4_1211: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93" name="Google Shape;993;g7598dbd41b_4_1211: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089086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1"/>
        <p:cNvGrpSpPr/>
        <p:nvPr/>
      </p:nvGrpSpPr>
      <p:grpSpPr>
        <a:xfrm>
          <a:off x="0" y="0"/>
          <a:ext cx="0" cy="0"/>
          <a:chOff x="0" y="0"/>
          <a:chExt cx="0" cy="0"/>
        </a:xfrm>
      </p:grpSpPr>
      <p:sp>
        <p:nvSpPr>
          <p:cNvPr id="1022" name="Google Shape;1022;g7598dbd41b_4_507: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23" name="Google Shape;1023;g7598dbd41b_4_507: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342888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8"/>
        <p:cNvGrpSpPr/>
        <p:nvPr/>
      </p:nvGrpSpPr>
      <p:grpSpPr>
        <a:xfrm>
          <a:off x="0" y="0"/>
          <a:ext cx="0" cy="0"/>
          <a:chOff x="0" y="0"/>
          <a:chExt cx="0" cy="0"/>
        </a:xfrm>
      </p:grpSpPr>
      <p:sp>
        <p:nvSpPr>
          <p:cNvPr id="1069" name="Google Shape;1069;p3: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0" name="Google Shape;1070;p3: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873877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1"/>
        <p:cNvGrpSpPr/>
        <p:nvPr/>
      </p:nvGrpSpPr>
      <p:grpSpPr>
        <a:xfrm>
          <a:off x="0" y="0"/>
          <a:ext cx="0" cy="0"/>
          <a:chOff x="0" y="0"/>
          <a:chExt cx="0" cy="0"/>
        </a:xfrm>
      </p:grpSpPr>
      <p:sp>
        <p:nvSpPr>
          <p:cNvPr id="1092" name="Google Shape;1092;g7598dbd41b_4_635: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93" name="Google Shape;1093;g7598dbd41b_4_635: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399304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8"/>
        <p:cNvGrpSpPr/>
        <p:nvPr/>
      </p:nvGrpSpPr>
      <p:grpSpPr>
        <a:xfrm>
          <a:off x="0" y="0"/>
          <a:ext cx="0" cy="0"/>
          <a:chOff x="0" y="0"/>
          <a:chExt cx="0" cy="0"/>
        </a:xfrm>
      </p:grpSpPr>
      <p:sp>
        <p:nvSpPr>
          <p:cNvPr id="1129" name="Google Shape;1129;g7598dbd41b_4_861: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30" name="Google Shape;1130;g7598dbd41b_4_861: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924403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4"/>
        <p:cNvGrpSpPr/>
        <p:nvPr/>
      </p:nvGrpSpPr>
      <p:grpSpPr>
        <a:xfrm>
          <a:off x="0" y="0"/>
          <a:ext cx="0" cy="0"/>
          <a:chOff x="0" y="0"/>
          <a:chExt cx="0" cy="0"/>
        </a:xfrm>
      </p:grpSpPr>
      <p:sp>
        <p:nvSpPr>
          <p:cNvPr id="1175" name="Google Shape;1175;p8: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6" name="Google Shape;1176;p8: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86107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6b110efb30_2_176: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1" name="Google Shape;201;g6b110efb30_2_176: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1279153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3"/>
        <p:cNvGrpSpPr/>
        <p:nvPr/>
      </p:nvGrpSpPr>
      <p:grpSpPr>
        <a:xfrm>
          <a:off x="0" y="0"/>
          <a:ext cx="0" cy="0"/>
          <a:chOff x="0" y="0"/>
          <a:chExt cx="0" cy="0"/>
        </a:xfrm>
      </p:grpSpPr>
      <p:sp>
        <p:nvSpPr>
          <p:cNvPr id="1194" name="Google Shape;1194;g6b110efb30_2_52: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95" name="Google Shape;1195;g6b110efb30_2_52: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285577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7"/>
        <p:cNvGrpSpPr/>
        <p:nvPr/>
      </p:nvGrpSpPr>
      <p:grpSpPr>
        <a:xfrm>
          <a:off x="0" y="0"/>
          <a:ext cx="0" cy="0"/>
          <a:chOff x="0" y="0"/>
          <a:chExt cx="0" cy="0"/>
        </a:xfrm>
      </p:grpSpPr>
      <p:sp>
        <p:nvSpPr>
          <p:cNvPr id="1208" name="Google Shape;1208;p9:notes"/>
          <p:cNvSpPr txBox="1">
            <a:spLocks noGrp="1"/>
          </p:cNvSpPr>
          <p:nvPr>
            <p:ph type="body" idx="1"/>
          </p:nvPr>
        </p:nvSpPr>
        <p:spPr>
          <a:xfrm>
            <a:off x="679750" y="4715125"/>
            <a:ext cx="5438125" cy="446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9" name="Google Shape;1209;p9: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1082357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2"/>
        <p:cNvGrpSpPr/>
        <p:nvPr/>
      </p:nvGrpSpPr>
      <p:grpSpPr>
        <a:xfrm>
          <a:off x="0" y="0"/>
          <a:ext cx="0" cy="0"/>
          <a:chOff x="0" y="0"/>
          <a:chExt cx="0" cy="0"/>
        </a:xfrm>
      </p:grpSpPr>
      <p:sp>
        <p:nvSpPr>
          <p:cNvPr id="1213" name="Google Shape;1213;p6: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14" name="Google Shape;1214;p6: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724030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5"/>
        <p:cNvGrpSpPr/>
        <p:nvPr/>
      </p:nvGrpSpPr>
      <p:grpSpPr>
        <a:xfrm>
          <a:off x="0" y="0"/>
          <a:ext cx="0" cy="0"/>
          <a:chOff x="0" y="0"/>
          <a:chExt cx="0" cy="0"/>
        </a:xfrm>
      </p:grpSpPr>
      <p:sp>
        <p:nvSpPr>
          <p:cNvPr id="1336" name="Google Shape;1336;g6b110efb30_2_172: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37" name="Google Shape;1337;g6b110efb30_2_172: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623656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5"/>
        <p:cNvGrpSpPr/>
        <p:nvPr/>
      </p:nvGrpSpPr>
      <p:grpSpPr>
        <a:xfrm>
          <a:off x="0" y="0"/>
          <a:ext cx="0" cy="0"/>
          <a:chOff x="0" y="0"/>
          <a:chExt cx="0" cy="0"/>
        </a:xfrm>
      </p:grpSpPr>
      <p:sp>
        <p:nvSpPr>
          <p:cNvPr id="1366" name="Google Shape;1366;g6b110efb30_2_164: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67" name="Google Shape;1367;g6b110efb30_2_164: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06383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70b0d64083_0_44: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6" name="Google Shape;236;g70b0d64083_0_44: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ts val="0"/>
              </a:spcBef>
              <a:spcAft>
                <a:spcPts val="0"/>
              </a:spcAft>
              <a:buSzPts val="1100"/>
              <a:buNone/>
            </a:pPr>
            <a:r>
              <a:rPr lang="hu-HU" sz="1100" b="1" i="0" u="sng" strike="noStrike" cap="none">
                <a:solidFill>
                  <a:srgbClr val="000000"/>
                </a:solidFill>
                <a:latin typeface="Arial"/>
                <a:ea typeface="Arial"/>
                <a:cs typeface="Arial"/>
                <a:sym typeface="Arial"/>
              </a:rPr>
              <a:t>DIA 5: Mindezen célok támogatására már kész eredményekkel is rendelkezik a Koalíció:</a:t>
            </a:r>
            <a:endParaRPr sz="1100" b="0" i="0" u="none" strike="noStrike" cap="none">
              <a:solidFill>
                <a:srgbClr val="000000"/>
              </a:solidFill>
              <a:latin typeface="Arial"/>
              <a:ea typeface="Arial"/>
              <a:cs typeface="Arial"/>
              <a:sym typeface="Arial"/>
            </a:endParaRPr>
          </a:p>
          <a:p>
            <a:pPr marL="457200" lvl="0" indent="-298450" algn="l" rtl="0">
              <a:lnSpc>
                <a:spcPct val="100000"/>
              </a:lnSpc>
              <a:spcBef>
                <a:spcPts val="0"/>
              </a:spcBef>
              <a:spcAft>
                <a:spcPts val="0"/>
              </a:spcAft>
              <a:buSzPts val="1100"/>
              <a:buChar char="●"/>
            </a:pPr>
            <a:r>
              <a:rPr lang="hu-HU" sz="1100" b="1" i="0" u="none" strike="noStrike" cap="none">
                <a:solidFill>
                  <a:srgbClr val="000000"/>
                </a:solidFill>
                <a:latin typeface="Arial"/>
                <a:ea typeface="Arial"/>
                <a:cs typeface="Arial"/>
                <a:sym typeface="Arial"/>
              </a:rPr>
              <a:t>Adatpiac Platformot</a:t>
            </a:r>
            <a:r>
              <a:rPr lang="hu-HU" sz="1100" b="0" i="0" u="none" strike="noStrike" cap="none">
                <a:solidFill>
                  <a:srgbClr val="000000"/>
                </a:solidFill>
                <a:latin typeface="Arial"/>
                <a:ea typeface="Arial"/>
                <a:cs typeface="Arial"/>
                <a:sym typeface="Arial"/>
              </a:rPr>
              <a:t> hozunk létre GDPR kompatibilis megosztásról szóló ajánlási rendszerrel, egy zárt Alfa tesztkörnyezet következő fél évben való létrehozása mellett, azaz </a:t>
            </a:r>
            <a:r>
              <a:rPr lang="hu-HU" sz="1100" b="1" i="0" u="none" strike="noStrike" cap="none">
                <a:solidFill>
                  <a:srgbClr val="000000"/>
                </a:solidFill>
                <a:latin typeface="Arial"/>
                <a:ea typeface="Arial"/>
                <a:cs typeface="Arial"/>
                <a:sym typeface="Arial"/>
              </a:rPr>
              <a:t>adatpiactereket építünk</a:t>
            </a:r>
            <a:r>
              <a:rPr lang="hu-HU" sz="1100" b="0" i="0" u="none" strike="noStrike" cap="none">
                <a:solidFill>
                  <a:srgbClr val="000000"/>
                </a:solidFill>
                <a:latin typeface="Arial"/>
                <a:ea typeface="Arial"/>
                <a:cs typeface="Arial"/>
                <a:sym typeface="Arial"/>
              </a:rPr>
              <a:t>, </a:t>
            </a:r>
            <a:r>
              <a:rPr lang="hu-HU" sz="1100" b="1" i="0" u="none" strike="noStrike" cap="none">
                <a:solidFill>
                  <a:srgbClr val="000000"/>
                </a:solidFill>
                <a:latin typeface="Arial"/>
                <a:ea typeface="Arial"/>
                <a:cs typeface="Arial"/>
                <a:sym typeface="Arial"/>
              </a:rPr>
              <a:t>összekötjük az adatpiac keresleti és kínálati oldalát:</a:t>
            </a:r>
            <a:endParaRPr sz="1100" b="0" i="0" u="none" strike="noStrike" cap="none">
              <a:solidFill>
                <a:srgbClr val="000000"/>
              </a:solidFill>
              <a:latin typeface="Arial"/>
              <a:ea typeface="Arial"/>
              <a:cs typeface="Arial"/>
              <a:sym typeface="Arial"/>
            </a:endParaRPr>
          </a:p>
          <a:p>
            <a:pPr marL="457200" marR="0" lvl="0" indent="-298450" algn="l" rtl="0">
              <a:lnSpc>
                <a:spcPct val="100000"/>
              </a:lnSpc>
              <a:spcBef>
                <a:spcPts val="0"/>
              </a:spcBef>
              <a:spcAft>
                <a:spcPts val="0"/>
              </a:spcAft>
              <a:buClr>
                <a:srgbClr val="000000"/>
              </a:buClr>
              <a:buSzPts val="1100"/>
              <a:buFont typeface="Arial"/>
              <a:buChar char="●"/>
            </a:pPr>
            <a:r>
              <a:rPr lang="hu-HU" sz="1100" b="0" i="0" u="none" strike="noStrike" cap="none">
                <a:solidFill>
                  <a:srgbClr val="000000"/>
                </a:solidFill>
                <a:latin typeface="Arial"/>
                <a:ea typeface="Arial"/>
                <a:cs typeface="Arial"/>
                <a:sym typeface="Arial"/>
              </a:rPr>
              <a:t> </a:t>
            </a:r>
            <a:r>
              <a:rPr lang="hu-HU" sz="1100" b="1" i="0" u="none" strike="noStrike" cap="none">
                <a:solidFill>
                  <a:srgbClr val="000000"/>
                </a:solidFill>
                <a:latin typeface="Arial"/>
                <a:ea typeface="Arial"/>
                <a:cs typeface="Arial"/>
                <a:sym typeface="Arial"/>
              </a:rPr>
              <a:t>Kereshetővé tesszük a nem személyhez kötött vagy teljes mértékben anonimizált közadatokat</a:t>
            </a:r>
            <a:r>
              <a:rPr lang="hu-HU" sz="1100" b="0" i="0" u="none" strike="noStrike" cap="none">
                <a:solidFill>
                  <a:srgbClr val="000000"/>
                </a:solidFill>
                <a:latin typeface="Arial"/>
                <a:ea typeface="Arial"/>
                <a:cs typeface="Arial"/>
                <a:sym typeface="Arial"/>
              </a:rPr>
              <a:t>: 2020 tavaszáig elérhetővé tesszük a metaadatok gyűjteményét az adatgazdák megszólíthatósága érdekében. Ehhez felhasználjuk a </a:t>
            </a:r>
            <a:r>
              <a:rPr lang="hu-HU" sz="1100" b="1" i="0" u="none" strike="noStrike" cap="none">
                <a:solidFill>
                  <a:srgbClr val="000000"/>
                </a:solidFill>
                <a:latin typeface="Arial"/>
                <a:ea typeface="Arial"/>
                <a:cs typeface="Arial"/>
                <a:sym typeface="Arial"/>
              </a:rPr>
              <a:t>közadatvagyon katasztert</a:t>
            </a:r>
            <a:r>
              <a:rPr lang="hu-HU" sz="1100" b="0" i="0" u="none" strike="noStrike" cap="none">
                <a:solidFill>
                  <a:srgbClr val="000000"/>
                </a:solidFill>
                <a:latin typeface="Arial"/>
                <a:ea typeface="Arial"/>
                <a:cs typeface="Arial"/>
                <a:sym typeface="Arial"/>
              </a:rPr>
              <a:t> és </a:t>
            </a:r>
            <a:r>
              <a:rPr lang="hu-HU" sz="1100" b="1" i="0" u="none" strike="noStrike" cap="none">
                <a:solidFill>
                  <a:srgbClr val="000000"/>
                </a:solidFill>
                <a:latin typeface="Arial"/>
                <a:ea typeface="Arial"/>
                <a:cs typeface="Arial"/>
                <a:sym typeface="Arial"/>
              </a:rPr>
              <a:t>adatpiac jógyakorlatokat</a:t>
            </a:r>
            <a:r>
              <a:rPr lang="hu-HU" sz="1100" b="0" i="0" u="none" strike="noStrike" cap="none">
                <a:solidFill>
                  <a:srgbClr val="000000"/>
                </a:solidFill>
                <a:latin typeface="Arial"/>
                <a:ea typeface="Arial"/>
                <a:cs typeface="Arial"/>
                <a:sym typeface="Arial"/>
              </a:rPr>
              <a:t> gyűjtünk be.</a:t>
            </a:r>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-Elkészült egy </a:t>
            </a:r>
            <a:r>
              <a:rPr lang="hu-HU" sz="1100" b="1" i="0" u="none" strike="noStrike" cap="none">
                <a:solidFill>
                  <a:srgbClr val="000000"/>
                </a:solidFill>
                <a:latin typeface="Arial"/>
                <a:ea typeface="Arial"/>
                <a:cs typeface="Arial"/>
                <a:sym typeface="Arial"/>
              </a:rPr>
              <a:t>adathasználati esetgyűjtemény valós piaci szereplők igényei alapján, </a:t>
            </a:r>
            <a:r>
              <a:rPr lang="hu-HU" sz="1100" b="0" i="0" u="none" strike="noStrike" cap="none">
                <a:solidFill>
                  <a:srgbClr val="000000"/>
                </a:solidFill>
                <a:latin typeface="Arial"/>
                <a:ea typeface="Arial"/>
                <a:cs typeface="Arial"/>
                <a:sym typeface="Arial"/>
              </a:rPr>
              <a:t>amelyben adatmegosztási és adatigénylési esetek szerepelnek, amelyekben az adatpiac/közadatportál segíthet.</a:t>
            </a:r>
            <a:endParaRPr/>
          </a:p>
          <a:p>
            <a:pPr marL="457200" lvl="0" indent="-298450" algn="l" rtl="0">
              <a:lnSpc>
                <a:spcPct val="100000"/>
              </a:lnSpc>
              <a:spcBef>
                <a:spcPts val="0"/>
              </a:spcBef>
              <a:spcAft>
                <a:spcPts val="0"/>
              </a:spcAft>
              <a:buSzPts val="1100"/>
              <a:buChar char="●"/>
            </a:pPr>
            <a:r>
              <a:rPr lang="hu-HU" sz="1100" b="1" i="0" u="none" strike="noStrike" cap="none">
                <a:solidFill>
                  <a:srgbClr val="000000"/>
                </a:solidFill>
                <a:latin typeface="Arial"/>
                <a:ea typeface="Arial"/>
                <a:cs typeface="Arial"/>
                <a:sym typeface="Arial"/>
              </a:rPr>
              <a:t>Csökkentjük az adatmegosztáshoz kapcsolódó bizonytalanságokat </a:t>
            </a:r>
            <a:r>
              <a:rPr lang="hu-HU" sz="1100" b="0" i="0" u="none" strike="noStrike" cap="none">
                <a:solidFill>
                  <a:srgbClr val="000000"/>
                </a:solidFill>
                <a:latin typeface="Arial"/>
                <a:ea typeface="Arial"/>
                <a:cs typeface="Arial"/>
                <a:sym typeface="Arial"/>
              </a:rPr>
              <a:t>adatvagyon törvény javaslat készítésével.</a:t>
            </a:r>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-Elkészült egy elemzés arról, hogy milyen jogi keretben lehet értelmezni az adat fogalmát, hogy ezáltal lehetővé váljon az adatvagyon értékelése és szabályozott eladása, amely egy minisztériumok által kidolgozandó adatvagyon törvény alapját tudja képezni. </a:t>
            </a:r>
            <a:endParaRPr/>
          </a:p>
          <a:p>
            <a:pPr marL="158750" lvl="0" indent="0" algn="l" rtl="0">
              <a:lnSpc>
                <a:spcPct val="100000"/>
              </a:lnSpc>
              <a:spcBef>
                <a:spcPts val="0"/>
              </a:spcBef>
              <a:spcAft>
                <a:spcPts val="0"/>
              </a:spcAft>
              <a:buSzPts val="1100"/>
              <a:buNone/>
            </a:pPr>
            <a:r>
              <a:rPr lang="hu-HU" sz="1100" b="0" i="0" u="none" strike="noStrike" cap="none">
                <a:solidFill>
                  <a:srgbClr val="000000"/>
                </a:solidFill>
                <a:latin typeface="Arial"/>
                <a:ea typeface="Arial"/>
                <a:cs typeface="Arial"/>
                <a:sym typeface="Arial"/>
              </a:rPr>
              <a:t>-Valamint elkészült egy ajánlás gyűjtemény az NHIT elnökének, a KSH elnökségének és multinacionális cégek adatjogászainak bevonásával, hogy milyen típusú érzékeny adatokat tartalmazó adatkészletek megosztásához milyen jellegű adat transzformációkra van szükség </a:t>
            </a:r>
            <a:endParaRPr/>
          </a:p>
          <a:p>
            <a:pPr marL="158750" marR="0" lvl="0" indent="0" algn="l" rtl="0">
              <a:lnSpc>
                <a:spcPct val="100000"/>
              </a:lnSpc>
              <a:spcBef>
                <a:spcPts val="0"/>
              </a:spcBef>
              <a:spcAft>
                <a:spcPts val="0"/>
              </a:spcAft>
              <a:buClr>
                <a:srgbClr val="000000"/>
              </a:buClr>
              <a:buSzPts val="1100"/>
              <a:buFont typeface="Arial"/>
              <a:buNone/>
            </a:pPr>
            <a:r>
              <a:rPr lang="hu-HU" sz="1100" b="0" i="1" u="none" strike="noStrike" cap="none">
                <a:solidFill>
                  <a:srgbClr val="000000"/>
                </a:solidFill>
                <a:highlight>
                  <a:srgbClr val="00FFFF"/>
                </a:highlight>
                <a:latin typeface="Arial"/>
                <a:ea typeface="Arial"/>
                <a:cs typeface="Arial"/>
                <a:sym typeface="Arial"/>
              </a:rPr>
              <a:t>-Kiemelten fontosnak tartjuk a felelősségteljes bevezetéseseket, melyet az állami szabályozási oldalon a fogyasztóvédelmi és biztonsági szempontok szem előtt tartásával szükséges majd elvégezni.</a:t>
            </a:r>
            <a:r>
              <a:rPr lang="hu-HU" sz="1100" b="1" i="0" u="none" strike="noStrike" cap="none">
                <a:solidFill>
                  <a:srgbClr val="000000"/>
                </a:solidFill>
                <a:highlight>
                  <a:srgbClr val="00FFFF"/>
                </a:highlight>
                <a:latin typeface="Arial"/>
                <a:ea typeface="Arial"/>
                <a:cs typeface="Arial"/>
                <a:sym typeface="Arial"/>
              </a:rPr>
              <a:t> </a:t>
            </a:r>
            <a:endParaRPr/>
          </a:p>
          <a:p>
            <a:pPr marL="457200" marR="0" lvl="0" indent="-298450" algn="l" rtl="0">
              <a:lnSpc>
                <a:spcPct val="100000"/>
              </a:lnSpc>
              <a:spcBef>
                <a:spcPts val="0"/>
              </a:spcBef>
              <a:spcAft>
                <a:spcPts val="0"/>
              </a:spcAft>
              <a:buClr>
                <a:srgbClr val="000000"/>
              </a:buClr>
              <a:buSzPts val="1100"/>
              <a:buFont typeface="Arial"/>
              <a:buChar char="●"/>
            </a:pPr>
            <a:r>
              <a:rPr lang="hu-HU" sz="1100" b="1" i="0" u="none" strike="noStrike" cap="none">
                <a:solidFill>
                  <a:srgbClr val="000000"/>
                </a:solidFill>
                <a:latin typeface="Arial"/>
                <a:ea typeface="Arial"/>
                <a:cs typeface="Arial"/>
                <a:sym typeface="Arial"/>
              </a:rPr>
              <a:t>Létrehozzuk a Nemzeti Adatvagyon Ügynökséget</a:t>
            </a:r>
            <a:r>
              <a:rPr lang="hu-HU" sz="1100" b="0" i="0" u="none" strike="noStrike" cap="none">
                <a:solidFill>
                  <a:srgbClr val="000000"/>
                </a:solidFill>
                <a:latin typeface="Arial"/>
                <a:ea typeface="Arial"/>
                <a:cs typeface="Arial"/>
                <a:sym typeface="Arial"/>
              </a:rPr>
              <a:t>: elkészült egy javaslattétel a munkanevén Nemzeti Adatvagyon Ügynökségnek nevezett intézményről, annak feladatkörére és működésére vonatkozóan. </a:t>
            </a:r>
            <a:r>
              <a:rPr lang="hu-HU" sz="1100" b="0" i="1" u="none" strike="noStrike" cap="none">
                <a:solidFill>
                  <a:srgbClr val="000000"/>
                </a:solidFill>
                <a:latin typeface="Arial"/>
                <a:ea typeface="Arial"/>
                <a:cs typeface="Arial"/>
                <a:sym typeface="Arial"/>
              </a:rPr>
              <a:t>A javaslat szerint az ügynökség felelősségi körébe kerül, a progresszív és hatékony állami adatgazdálkodás. Célunk az elkészült Közadatportál magas színvonalú működtetése a Belügyminisztériummal együttműködésben.</a:t>
            </a:r>
            <a:endParaRPr/>
          </a:p>
          <a:p>
            <a:pPr marL="158750" marR="0" lvl="0" indent="0" algn="l" rtl="0">
              <a:lnSpc>
                <a:spcPct val="100000"/>
              </a:lnSpc>
              <a:spcBef>
                <a:spcPts val="0"/>
              </a:spcBef>
              <a:spcAft>
                <a:spcPts val="0"/>
              </a:spcAft>
              <a:buClr>
                <a:srgbClr val="000000"/>
              </a:buClr>
              <a:buSzPts val="1100"/>
              <a:buFont typeface="Arial"/>
              <a:buNone/>
            </a:pPr>
            <a:r>
              <a:rPr lang="hu-HU" sz="1100" b="0" i="0" u="none" strike="noStrike" cap="none">
                <a:solidFill>
                  <a:srgbClr val="000000"/>
                </a:solidFill>
                <a:latin typeface="Arial"/>
                <a:ea typeface="Arial"/>
                <a:cs typeface="Arial"/>
                <a:sym typeface="Arial"/>
              </a:rPr>
              <a:t>-Elkezdődtek </a:t>
            </a:r>
            <a:r>
              <a:rPr lang="hu-HU" sz="1100" b="1" i="0" u="none" strike="noStrike" cap="none">
                <a:solidFill>
                  <a:srgbClr val="000000"/>
                </a:solidFill>
                <a:latin typeface="Arial"/>
                <a:ea typeface="Arial"/>
                <a:cs typeface="Arial"/>
                <a:sym typeface="Arial"/>
              </a:rPr>
              <a:t>beszélgetések nagy tömegű és nagy értékű adatok felmérésével</a:t>
            </a:r>
            <a:r>
              <a:rPr lang="hu-HU" sz="1100" b="0" i="0" u="none" strike="noStrike" cap="none">
                <a:solidFill>
                  <a:srgbClr val="000000"/>
                </a:solidFill>
                <a:latin typeface="Arial"/>
                <a:ea typeface="Arial"/>
                <a:cs typeface="Arial"/>
                <a:sym typeface="Arial"/>
              </a:rPr>
              <a:t>, begyűjtésével kapcsolatban, mint </a:t>
            </a:r>
            <a:r>
              <a:rPr lang="hu-HU" sz="1100" b="1" i="0" u="none" strike="noStrike" cap="none">
                <a:solidFill>
                  <a:srgbClr val="000000"/>
                </a:solidFill>
                <a:latin typeface="Arial"/>
                <a:ea typeface="Arial"/>
                <a:cs typeface="Arial"/>
                <a:sym typeface="Arial"/>
              </a:rPr>
              <a:t>oktatási adatok (OH, KIFÜ), egészségügyi adato</a:t>
            </a:r>
            <a:r>
              <a:rPr lang="hu-HU" sz="1100" b="0" i="0" u="none" strike="noStrike" cap="none">
                <a:solidFill>
                  <a:srgbClr val="000000"/>
                </a:solidFill>
                <a:latin typeface="Arial"/>
                <a:ea typeface="Arial"/>
                <a:cs typeface="Arial"/>
                <a:sym typeface="Arial"/>
              </a:rPr>
              <a:t>k (KIFÜ, Rényi,</a:t>
            </a:r>
            <a:r>
              <a:rPr lang="hu-HU" sz="1100" b="0" i="0" u="sng" strike="noStrike" cap="none">
                <a:solidFill>
                  <a:srgbClr val="000000"/>
                </a:solidFill>
                <a:latin typeface="Arial"/>
                <a:ea typeface="Arial"/>
                <a:cs typeface="Arial"/>
                <a:sym typeface="Arial"/>
                <a:hlinkClick r:id="rId3"/>
              </a:rPr>
              <a:t> www.kutatoszoba.hu</a:t>
            </a:r>
            <a:r>
              <a:rPr lang="hu-HU" sz="1100" b="0" i="0" u="none" strike="noStrike" cap="none">
                <a:solidFill>
                  <a:srgbClr val="000000"/>
                </a:solidFill>
                <a:latin typeface="Arial"/>
                <a:ea typeface="Arial"/>
                <a:cs typeface="Arial"/>
                <a:sym typeface="Arial"/>
              </a:rPr>
              <a:t>), </a:t>
            </a:r>
            <a:r>
              <a:rPr lang="hu-HU" sz="1100" b="1" i="0" u="none" strike="noStrike" cap="none">
                <a:solidFill>
                  <a:srgbClr val="000000"/>
                </a:solidFill>
                <a:latin typeface="Arial"/>
                <a:ea typeface="Arial"/>
                <a:cs typeface="Arial"/>
                <a:sym typeface="Arial"/>
              </a:rPr>
              <a:t>térinformatikai és közlekedési adatok </a:t>
            </a:r>
            <a:r>
              <a:rPr lang="hu-HU" sz="1100" b="0" i="0" u="none" strike="noStrike" cap="none">
                <a:solidFill>
                  <a:srgbClr val="000000"/>
                </a:solidFill>
                <a:latin typeface="Arial"/>
                <a:ea typeface="Arial"/>
                <a:cs typeface="Arial"/>
                <a:sym typeface="Arial"/>
              </a:rPr>
              <a:t>(Lechner, BKK, KIFÜ). </a:t>
            </a:r>
            <a:endParaRPr/>
          </a:p>
          <a:p>
            <a:pPr marL="457200" marR="0" lvl="0" indent="-22860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Arial"/>
              <a:ea typeface="Arial"/>
              <a:cs typeface="Arial"/>
              <a:sym typeface="Arial"/>
            </a:endParaRPr>
          </a:p>
          <a:p>
            <a:pPr marL="457200" marR="0" lvl="0" indent="-22860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Arial"/>
              <a:ea typeface="Arial"/>
              <a:cs typeface="Arial"/>
              <a:sym typeface="Arial"/>
            </a:endParaRPr>
          </a:p>
          <a:p>
            <a:pPr marL="457200" lvl="0" indent="0" algn="l" rtl="0">
              <a:lnSpc>
                <a:spcPct val="100000"/>
              </a:lnSpc>
              <a:spcBef>
                <a:spcPts val="0"/>
              </a:spcBef>
              <a:spcAft>
                <a:spcPts val="0"/>
              </a:spcAft>
              <a:buSzPts val="1100"/>
              <a:buNone/>
            </a:pPr>
            <a:endParaRPr b="1"/>
          </a:p>
          <a:p>
            <a:pPr marL="0" lvl="0" indent="0" algn="l" rtl="0">
              <a:lnSpc>
                <a:spcPct val="115000"/>
              </a:lnSpc>
              <a:spcBef>
                <a:spcPts val="1200"/>
              </a:spcBef>
              <a:spcAft>
                <a:spcPts val="0"/>
              </a:spcAft>
              <a:buClr>
                <a:schemeClr val="dk1"/>
              </a:buClr>
              <a:buSzPts val="1100"/>
              <a:buFont typeface="Arial"/>
              <a:buNone/>
            </a:pPr>
            <a:endParaRPr>
              <a:solidFill>
                <a:schemeClr val="dk1"/>
              </a:solidFill>
            </a:endParaRPr>
          </a:p>
        </p:txBody>
      </p:sp>
    </p:spTree>
    <p:extLst>
      <p:ext uri="{BB962C8B-B14F-4D97-AF65-F5344CB8AC3E}">
        <p14:creationId xmlns:p14="http://schemas.microsoft.com/office/powerpoint/2010/main" val="776115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6c2f2bcce8_0_0:notes"/>
          <p:cNvSpPr txBox="1">
            <a:spLocks noGrp="1"/>
          </p:cNvSpPr>
          <p:nvPr>
            <p:ph type="body" idx="1"/>
          </p:nvPr>
        </p:nvSpPr>
        <p:spPr>
          <a:xfrm>
            <a:off x="679768" y="4715147"/>
            <a:ext cx="5438100" cy="4467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5" name="Google Shape;265;g6c2f2bcce8_0_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30634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6b110efb30_2_168: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74" name="Google Shape;274;g6b110efb30_2_168: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23574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g7598dbd41b_4_405: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08" name="Google Shape;308;g7598dbd41b_4_405: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25886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7598dbd41b_4_753: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29" name="Google Shape;329;g7598dbd41b_4_753: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369841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g70b0d64083_0_203:notes"/>
          <p:cNvSpPr txBox="1">
            <a:spLocks noGrp="1"/>
          </p:cNvSpPr>
          <p:nvPr>
            <p:ph type="body" idx="1"/>
          </p:nvPr>
        </p:nvSpPr>
        <p:spPr>
          <a:xfrm>
            <a:off x="679750" y="4715125"/>
            <a:ext cx="5438100" cy="446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56" name="Google Shape;356;g70b0d64083_0_203: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32779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ím és tartalom" type="obj">
  <p:cSld name="OBJECT">
    <p:spTree>
      <p:nvGrpSpPr>
        <p:cNvPr id="1" name="Shape 11"/>
        <p:cNvGrpSpPr/>
        <p:nvPr/>
      </p:nvGrpSpPr>
      <p:grpSpPr>
        <a:xfrm>
          <a:off x="0" y="0"/>
          <a:ext cx="0" cy="0"/>
          <a:chOff x="0" y="0"/>
          <a:chExt cx="0" cy="0"/>
        </a:xfrm>
      </p:grpSpPr>
      <p:sp>
        <p:nvSpPr>
          <p:cNvPr id="12" name="Google Shape;12;p2"/>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2"/>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4" name="Google Shape;14;p2"/>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ím és függőleges szöveg"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874764" y="-1217413"/>
            <a:ext cx="3394472" cy="82296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Függőleges cím és szöveg"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6012656" y="771525"/>
            <a:ext cx="3290888" cy="20574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1821656" y="-1209675"/>
            <a:ext cx="3290888" cy="60198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Full Content - Subtitle">
  <p:cSld name="Title and Full Content - Subtitle">
    <p:spTree>
      <p:nvGrpSpPr>
        <p:cNvPr id="1" name="Shape 80"/>
        <p:cNvGrpSpPr/>
        <p:nvPr/>
      </p:nvGrpSpPr>
      <p:grpSpPr>
        <a:xfrm>
          <a:off x="0" y="0"/>
          <a:ext cx="0" cy="0"/>
          <a:chOff x="0" y="0"/>
          <a:chExt cx="0" cy="0"/>
        </a:xfrm>
      </p:grpSpPr>
      <p:sp>
        <p:nvSpPr>
          <p:cNvPr id="81" name="Google Shape;81;p13"/>
          <p:cNvSpPr txBox="1">
            <a:spLocks noGrp="1"/>
          </p:cNvSpPr>
          <p:nvPr>
            <p:ph type="title"/>
          </p:nvPr>
        </p:nvSpPr>
        <p:spPr>
          <a:xfrm>
            <a:off x="332185" y="322886"/>
            <a:ext cx="8479500" cy="3771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chemeClr val="dk1"/>
              </a:buClr>
              <a:buSzPts val="2400"/>
              <a:buFont typeface="Georgia"/>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2" name="Google Shape;82;p13"/>
          <p:cNvSpPr txBox="1">
            <a:spLocks noGrp="1"/>
          </p:cNvSpPr>
          <p:nvPr>
            <p:ph type="subTitle" idx="1"/>
          </p:nvPr>
        </p:nvSpPr>
        <p:spPr>
          <a:xfrm>
            <a:off x="332184" y="700075"/>
            <a:ext cx="8479500" cy="664500"/>
          </a:xfrm>
          <a:prstGeom prst="rect">
            <a:avLst/>
          </a:prstGeom>
          <a:noFill/>
          <a:ln>
            <a:noFill/>
          </a:ln>
        </p:spPr>
        <p:txBody>
          <a:bodyPr spcFirstLastPara="1" wrap="square" lIns="0" tIns="0" rIns="0" bIns="0" anchor="t" anchorCtr="0">
            <a:noAutofit/>
          </a:bodyPr>
          <a:lstStyle>
            <a:lvl1pPr lvl="0" algn="l" rtl="0">
              <a:lnSpc>
                <a:spcPct val="85000"/>
              </a:lnSpc>
              <a:spcBef>
                <a:spcPts val="0"/>
              </a:spcBef>
              <a:spcAft>
                <a:spcPts val="0"/>
              </a:spcAft>
              <a:buClr>
                <a:schemeClr val="dk1"/>
              </a:buClr>
              <a:buSzPts val="1800"/>
              <a:buNone/>
              <a:defRPr sz="1800" b="0">
                <a:solidFill>
                  <a:schemeClr val="dk1"/>
                </a:solidFill>
              </a:defRPr>
            </a:lvl1pPr>
            <a:lvl2pPr lvl="1" algn="l" rtl="0">
              <a:lnSpc>
                <a:spcPct val="85000"/>
              </a:lnSpc>
              <a:spcBef>
                <a:spcPts val="0"/>
              </a:spcBef>
              <a:spcAft>
                <a:spcPts val="0"/>
              </a:spcAft>
              <a:buClr>
                <a:schemeClr val="dk1"/>
              </a:buClr>
              <a:buSzPts val="1800"/>
              <a:buNone/>
              <a:defRPr sz="1800"/>
            </a:lvl2pPr>
            <a:lvl3pPr lvl="2" algn="l" rtl="0">
              <a:lnSpc>
                <a:spcPct val="85000"/>
              </a:lnSpc>
              <a:spcBef>
                <a:spcPts val="0"/>
              </a:spcBef>
              <a:spcAft>
                <a:spcPts val="0"/>
              </a:spcAft>
              <a:buClr>
                <a:schemeClr val="dk1"/>
              </a:buClr>
              <a:buSzPts val="1800"/>
              <a:buNone/>
              <a:defRPr sz="1800"/>
            </a:lvl3pPr>
            <a:lvl4pPr lvl="3" algn="l" rtl="0">
              <a:lnSpc>
                <a:spcPct val="85000"/>
              </a:lnSpc>
              <a:spcBef>
                <a:spcPts val="0"/>
              </a:spcBef>
              <a:spcAft>
                <a:spcPts val="0"/>
              </a:spcAft>
              <a:buClr>
                <a:schemeClr val="dk1"/>
              </a:buClr>
              <a:buSzPts val="1800"/>
              <a:buNone/>
              <a:defRPr sz="1800"/>
            </a:lvl4pPr>
            <a:lvl5pPr lvl="4" algn="l" rtl="0">
              <a:lnSpc>
                <a:spcPct val="85000"/>
              </a:lnSpc>
              <a:spcBef>
                <a:spcPts val="0"/>
              </a:spcBef>
              <a:spcAft>
                <a:spcPts val="0"/>
              </a:spcAft>
              <a:buClr>
                <a:schemeClr val="dk1"/>
              </a:buClr>
              <a:buSzPts val="1800"/>
              <a:buNone/>
              <a:defRPr sz="1800"/>
            </a:lvl5pPr>
            <a:lvl6pPr lvl="5" algn="l" rtl="0">
              <a:lnSpc>
                <a:spcPct val="85000"/>
              </a:lnSpc>
              <a:spcBef>
                <a:spcPts val="0"/>
              </a:spcBef>
              <a:spcAft>
                <a:spcPts val="0"/>
              </a:spcAft>
              <a:buClr>
                <a:schemeClr val="dk1"/>
              </a:buClr>
              <a:buSzPts val="1800"/>
              <a:buNone/>
              <a:defRPr sz="1800"/>
            </a:lvl6pPr>
            <a:lvl7pPr lvl="6" algn="l" rtl="0">
              <a:lnSpc>
                <a:spcPct val="85000"/>
              </a:lnSpc>
              <a:spcBef>
                <a:spcPts val="0"/>
              </a:spcBef>
              <a:spcAft>
                <a:spcPts val="0"/>
              </a:spcAft>
              <a:buClr>
                <a:schemeClr val="dk1"/>
              </a:buClr>
              <a:buSzPts val="1800"/>
              <a:buNone/>
              <a:defRPr sz="1800"/>
            </a:lvl7pPr>
            <a:lvl8pPr lvl="7" algn="l" rtl="0">
              <a:lnSpc>
                <a:spcPct val="85000"/>
              </a:lnSpc>
              <a:spcBef>
                <a:spcPts val="0"/>
              </a:spcBef>
              <a:spcAft>
                <a:spcPts val="0"/>
              </a:spcAft>
              <a:buClr>
                <a:schemeClr val="dk1"/>
              </a:buClr>
              <a:buSzPts val="1800"/>
              <a:buNone/>
              <a:defRPr sz="1800"/>
            </a:lvl8pPr>
            <a:lvl9pPr lvl="8" algn="l" rtl="0">
              <a:lnSpc>
                <a:spcPct val="85000"/>
              </a:lnSpc>
              <a:spcBef>
                <a:spcPts val="0"/>
              </a:spcBef>
              <a:spcAft>
                <a:spcPts val="0"/>
              </a:spcAft>
              <a:buClr>
                <a:schemeClr val="dk1"/>
              </a:buClr>
              <a:buSzPts val="1800"/>
              <a:buNone/>
              <a:defRPr sz="1800"/>
            </a:lvl9pPr>
          </a:lstStyle>
          <a:p>
            <a:endParaRPr/>
          </a:p>
        </p:txBody>
      </p:sp>
      <p:sp>
        <p:nvSpPr>
          <p:cNvPr id="83" name="Google Shape;83;p13"/>
          <p:cNvSpPr txBox="1">
            <a:spLocks noGrp="1"/>
          </p:cNvSpPr>
          <p:nvPr>
            <p:ph type="body" idx="2"/>
          </p:nvPr>
        </p:nvSpPr>
        <p:spPr>
          <a:xfrm>
            <a:off x="332185" y="1577579"/>
            <a:ext cx="8479500" cy="3051600"/>
          </a:xfrm>
          <a:prstGeom prst="rect">
            <a:avLst/>
          </a:prstGeom>
          <a:noFill/>
          <a:ln>
            <a:noFill/>
          </a:ln>
        </p:spPr>
        <p:txBody>
          <a:bodyPr spcFirstLastPara="1" wrap="square" lIns="0" tIns="0" rIns="0" bIns="0" anchor="t" anchorCtr="0">
            <a:noAutofit/>
          </a:bodyPr>
          <a:lstStyle>
            <a:lvl1pPr marL="457200" lvl="0" indent="-317500" algn="l" rtl="0">
              <a:lnSpc>
                <a:spcPct val="100000"/>
              </a:lnSpc>
              <a:spcBef>
                <a:spcPts val="0"/>
              </a:spcBef>
              <a:spcAft>
                <a:spcPts val="0"/>
              </a:spcAft>
              <a:buClr>
                <a:schemeClr val="accent1"/>
              </a:buClr>
              <a:buSzPts val="1400"/>
              <a:buChar char="•"/>
              <a:defRPr/>
            </a:lvl1pPr>
            <a:lvl2pPr marL="914400" lvl="1" indent="-317500" algn="l" rtl="0">
              <a:lnSpc>
                <a:spcPct val="100000"/>
              </a:lnSpc>
              <a:spcBef>
                <a:spcPts val="900"/>
              </a:spcBef>
              <a:spcAft>
                <a:spcPts val="0"/>
              </a:spcAft>
              <a:buClr>
                <a:schemeClr val="dk1"/>
              </a:buClr>
              <a:buSzPts val="1400"/>
              <a:buChar char="–"/>
              <a:defRPr/>
            </a:lvl2pPr>
            <a:lvl3pPr marL="1371600" lvl="2" indent="-317500" algn="l" rtl="0">
              <a:lnSpc>
                <a:spcPct val="100000"/>
              </a:lnSpc>
              <a:spcBef>
                <a:spcPts val="500"/>
              </a:spcBef>
              <a:spcAft>
                <a:spcPts val="0"/>
              </a:spcAft>
              <a:buClr>
                <a:schemeClr val="dk1"/>
              </a:buClr>
              <a:buSzPts val="1400"/>
              <a:buChar char="•"/>
              <a:defRPr/>
            </a:lvl3pPr>
            <a:lvl4pPr marL="1828800" lvl="3" indent="-317500" algn="l" rtl="0">
              <a:lnSpc>
                <a:spcPct val="100000"/>
              </a:lnSpc>
              <a:spcBef>
                <a:spcPts val="500"/>
              </a:spcBef>
              <a:spcAft>
                <a:spcPts val="0"/>
              </a:spcAft>
              <a:buClr>
                <a:schemeClr val="dk1"/>
              </a:buClr>
              <a:buSzPts val="1400"/>
              <a:buChar char="–"/>
              <a:defRPr/>
            </a:lvl4pPr>
            <a:lvl5pPr marL="2286000" lvl="4" indent="-304800" algn="l" rtl="0">
              <a:lnSpc>
                <a:spcPct val="100000"/>
              </a:lnSpc>
              <a:spcBef>
                <a:spcPts val="500"/>
              </a:spcBef>
              <a:spcAft>
                <a:spcPts val="0"/>
              </a:spcAft>
              <a:buClr>
                <a:schemeClr val="dk1"/>
              </a:buClr>
              <a:buSzPts val="1200"/>
              <a:buChar char="»"/>
              <a:defRPr/>
            </a:lvl5pPr>
            <a:lvl6pPr marL="2743200" lvl="5" indent="-317500" algn="l" rtl="0">
              <a:lnSpc>
                <a:spcPct val="100000"/>
              </a:lnSpc>
              <a:spcBef>
                <a:spcPts val="500"/>
              </a:spcBef>
              <a:spcAft>
                <a:spcPts val="0"/>
              </a:spcAft>
              <a:buClr>
                <a:schemeClr val="dk1"/>
              </a:buClr>
              <a:buSzPts val="1400"/>
              <a:buChar char="•"/>
              <a:defRPr/>
            </a:lvl6pPr>
            <a:lvl7pPr marL="3200400" lvl="6" indent="-317500" algn="l" rtl="0">
              <a:lnSpc>
                <a:spcPct val="100000"/>
              </a:lnSpc>
              <a:spcBef>
                <a:spcPts val="500"/>
              </a:spcBef>
              <a:spcAft>
                <a:spcPts val="0"/>
              </a:spcAft>
              <a:buClr>
                <a:schemeClr val="dk1"/>
              </a:buClr>
              <a:buSzPts val="1400"/>
              <a:buChar char="•"/>
              <a:defRPr/>
            </a:lvl7pPr>
            <a:lvl8pPr marL="3657600" lvl="7" indent="-317500" algn="l" rtl="0">
              <a:lnSpc>
                <a:spcPct val="100000"/>
              </a:lnSpc>
              <a:spcBef>
                <a:spcPts val="500"/>
              </a:spcBef>
              <a:spcAft>
                <a:spcPts val="0"/>
              </a:spcAft>
              <a:buClr>
                <a:schemeClr val="dk1"/>
              </a:buClr>
              <a:buSzPts val="1400"/>
              <a:buChar char="•"/>
              <a:defRPr/>
            </a:lvl8pPr>
            <a:lvl9pPr marL="4114800" lvl="8" indent="-317500" algn="l" rtl="0">
              <a:lnSpc>
                <a:spcPct val="100000"/>
              </a:lnSpc>
              <a:spcBef>
                <a:spcPts val="500"/>
              </a:spcBef>
              <a:spcAft>
                <a:spcPts val="500"/>
              </a:spcAft>
              <a:buClr>
                <a:schemeClr val="dk1"/>
              </a:buClr>
              <a:buSzPts val="1400"/>
              <a:buChar char="•"/>
              <a:defRPr/>
            </a:lvl9pPr>
          </a:lstStyle>
          <a:p>
            <a:endParaRPr/>
          </a:p>
        </p:txBody>
      </p:sp>
      <p:sp>
        <p:nvSpPr>
          <p:cNvPr id="84" name="Google Shape;84;p13"/>
          <p:cNvSpPr txBox="1">
            <a:spLocks noGrp="1"/>
          </p:cNvSpPr>
          <p:nvPr>
            <p:ph type="ftr" idx="11"/>
          </p:nvPr>
        </p:nvSpPr>
        <p:spPr>
          <a:xfrm>
            <a:off x="332184" y="4766310"/>
            <a:ext cx="4105200" cy="102900"/>
          </a:xfrm>
          <a:prstGeom prst="rect">
            <a:avLst/>
          </a:prstGeom>
          <a:noFill/>
          <a:ln>
            <a:noFill/>
          </a:ln>
        </p:spPr>
        <p:txBody>
          <a:bodyPr spcFirstLastPara="1" wrap="square" lIns="0" tIns="0" rIns="0" bIns="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5" name="Google Shape;85;p13"/>
          <p:cNvSpPr txBox="1">
            <a:spLocks noGrp="1"/>
          </p:cNvSpPr>
          <p:nvPr>
            <p:ph type="dt" idx="10"/>
          </p:nvPr>
        </p:nvSpPr>
        <p:spPr>
          <a:xfrm>
            <a:off x="7488222" y="4766310"/>
            <a:ext cx="1323600" cy="102900"/>
          </a:xfrm>
          <a:prstGeom prst="rect">
            <a:avLst/>
          </a:prstGeom>
          <a:noFill/>
          <a:ln>
            <a:noFill/>
          </a:ln>
        </p:spPr>
        <p:txBody>
          <a:bodyPr spcFirstLastPara="1" wrap="square" lIns="0" tIns="0" rIns="0" bIns="0" anchor="b" anchorCtr="0">
            <a:noAutofit/>
          </a:bodyPr>
          <a:lstStyle>
            <a:lvl1pPr lvl="0" algn="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6" name="Google Shape;86;p13"/>
          <p:cNvSpPr txBox="1">
            <a:spLocks noGrp="1"/>
          </p:cNvSpPr>
          <p:nvPr>
            <p:ph type="sldNum" idx="12"/>
          </p:nvPr>
        </p:nvSpPr>
        <p:spPr>
          <a:xfrm>
            <a:off x="7488222" y="4869180"/>
            <a:ext cx="1323600" cy="102900"/>
          </a:xfrm>
          <a:prstGeom prst="rect">
            <a:avLst/>
          </a:prstGeom>
          <a:noFill/>
          <a:ln>
            <a:noFill/>
          </a:ln>
        </p:spPr>
        <p:txBody>
          <a:bodyPr spcFirstLastPara="1" wrap="square" lIns="0" tIns="0" rIns="0" bIns="0" anchor="b"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ím és tartalom" type="obj">
  <p:cSld name="OBJECT">
    <p:spTree>
      <p:nvGrpSpPr>
        <p:cNvPr id="1" name="Shape 93"/>
        <p:cNvGrpSpPr/>
        <p:nvPr/>
      </p:nvGrpSpPr>
      <p:grpSpPr>
        <a:xfrm>
          <a:off x="0" y="0"/>
          <a:ext cx="0" cy="0"/>
          <a:chOff x="0" y="0"/>
          <a:chExt cx="0" cy="0"/>
        </a:xfrm>
      </p:grpSpPr>
      <p:sp>
        <p:nvSpPr>
          <p:cNvPr id="94" name="Google Shape;94;p15"/>
          <p:cNvSpPr txBox="1">
            <a:spLocks noGrp="1"/>
          </p:cNvSpPr>
          <p:nvPr>
            <p:ph type="title"/>
          </p:nvPr>
        </p:nvSpPr>
        <p:spPr>
          <a:xfrm>
            <a:off x="457200" y="205979"/>
            <a:ext cx="8229600" cy="8574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Clr>
                <a:schemeClr val="dk1"/>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95" name="Google Shape;95;p15"/>
          <p:cNvSpPr txBox="1">
            <a:spLocks noGrp="1"/>
          </p:cNvSpPr>
          <p:nvPr>
            <p:ph type="body" idx="1"/>
          </p:nvPr>
        </p:nvSpPr>
        <p:spPr>
          <a:xfrm>
            <a:off x="457200" y="1200151"/>
            <a:ext cx="8229600" cy="3394500"/>
          </a:xfrm>
          <a:prstGeom prst="rect">
            <a:avLst/>
          </a:prstGeom>
          <a:noFill/>
          <a:ln>
            <a:noFill/>
          </a:ln>
        </p:spPr>
        <p:txBody>
          <a:bodyPr spcFirstLastPara="1" wrap="square" lIns="91425" tIns="45700" rIns="91425" bIns="45700"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96" name="Google Shape;96;p15"/>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97" name="Google Shape;97;p15"/>
          <p:cNvSpPr txBox="1">
            <a:spLocks noGrp="1"/>
          </p:cNvSpPr>
          <p:nvPr>
            <p:ph type="ftr" idx="11"/>
          </p:nvPr>
        </p:nvSpPr>
        <p:spPr>
          <a:xfrm>
            <a:off x="3124200" y="4767263"/>
            <a:ext cx="2895600" cy="2739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98" name="Google Shape;98;p15"/>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ímdia" type="title">
  <p:cSld name="TITLE">
    <p:spTree>
      <p:nvGrpSpPr>
        <p:cNvPr id="1" name="Shape 99"/>
        <p:cNvGrpSpPr/>
        <p:nvPr/>
      </p:nvGrpSpPr>
      <p:grpSpPr>
        <a:xfrm>
          <a:off x="0" y="0"/>
          <a:ext cx="0" cy="0"/>
          <a:chOff x="0" y="0"/>
          <a:chExt cx="0" cy="0"/>
        </a:xfrm>
      </p:grpSpPr>
      <p:sp>
        <p:nvSpPr>
          <p:cNvPr id="100" name="Google Shape;100;p16"/>
          <p:cNvSpPr txBox="1">
            <a:spLocks noGrp="1"/>
          </p:cNvSpPr>
          <p:nvPr>
            <p:ph type="ctrTitle"/>
          </p:nvPr>
        </p:nvSpPr>
        <p:spPr>
          <a:xfrm>
            <a:off x="685800" y="1597819"/>
            <a:ext cx="7772400" cy="11025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Clr>
                <a:schemeClr val="dk1"/>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01" name="Google Shape;101;p16"/>
          <p:cNvSpPr txBox="1">
            <a:spLocks noGrp="1"/>
          </p:cNvSpPr>
          <p:nvPr>
            <p:ph type="subTitle" idx="1"/>
          </p:nvPr>
        </p:nvSpPr>
        <p:spPr>
          <a:xfrm>
            <a:off x="1371600" y="2914650"/>
            <a:ext cx="6400800" cy="1314300"/>
          </a:xfrm>
          <a:prstGeom prst="rect">
            <a:avLst/>
          </a:prstGeom>
          <a:noFill/>
          <a:ln>
            <a:noFill/>
          </a:ln>
        </p:spPr>
        <p:txBody>
          <a:bodyPr spcFirstLastPara="1" wrap="square" lIns="91425" tIns="45700" rIns="91425" bIns="45700" anchor="t" anchorCtr="0">
            <a:noAutofit/>
          </a:bodyPr>
          <a:lstStyle>
            <a:lvl1pPr lvl="0" algn="ctr" rtl="0">
              <a:lnSpc>
                <a:spcPct val="100000"/>
              </a:lnSpc>
              <a:spcBef>
                <a:spcPts val="640"/>
              </a:spcBef>
              <a:spcAft>
                <a:spcPts val="0"/>
              </a:spcAft>
              <a:buClr>
                <a:srgbClr val="888888"/>
              </a:buClr>
              <a:buSzPts val="3200"/>
              <a:buNone/>
              <a:defRPr>
                <a:solidFill>
                  <a:srgbClr val="888888"/>
                </a:solidFill>
              </a:defRPr>
            </a:lvl1pPr>
            <a:lvl2pPr lvl="1" algn="ctr" rtl="0">
              <a:lnSpc>
                <a:spcPct val="100000"/>
              </a:lnSpc>
              <a:spcBef>
                <a:spcPts val="560"/>
              </a:spcBef>
              <a:spcAft>
                <a:spcPts val="0"/>
              </a:spcAft>
              <a:buClr>
                <a:srgbClr val="888888"/>
              </a:buClr>
              <a:buSzPts val="2800"/>
              <a:buNone/>
              <a:defRPr>
                <a:solidFill>
                  <a:srgbClr val="888888"/>
                </a:solidFill>
              </a:defRPr>
            </a:lvl2pPr>
            <a:lvl3pPr lvl="2" algn="ctr" rtl="0">
              <a:lnSpc>
                <a:spcPct val="100000"/>
              </a:lnSpc>
              <a:spcBef>
                <a:spcPts val="480"/>
              </a:spcBef>
              <a:spcAft>
                <a:spcPts val="0"/>
              </a:spcAft>
              <a:buClr>
                <a:srgbClr val="888888"/>
              </a:buClr>
              <a:buSzPts val="2400"/>
              <a:buNone/>
              <a:defRPr>
                <a:solidFill>
                  <a:srgbClr val="888888"/>
                </a:solidFill>
              </a:defRPr>
            </a:lvl3pPr>
            <a:lvl4pPr lvl="3" algn="ctr" rtl="0">
              <a:lnSpc>
                <a:spcPct val="100000"/>
              </a:lnSpc>
              <a:spcBef>
                <a:spcPts val="400"/>
              </a:spcBef>
              <a:spcAft>
                <a:spcPts val="0"/>
              </a:spcAft>
              <a:buClr>
                <a:srgbClr val="888888"/>
              </a:buClr>
              <a:buSzPts val="2000"/>
              <a:buNone/>
              <a:defRPr>
                <a:solidFill>
                  <a:srgbClr val="888888"/>
                </a:solidFill>
              </a:defRPr>
            </a:lvl4pPr>
            <a:lvl5pPr lvl="4" algn="ctr" rtl="0">
              <a:lnSpc>
                <a:spcPct val="100000"/>
              </a:lnSpc>
              <a:spcBef>
                <a:spcPts val="400"/>
              </a:spcBef>
              <a:spcAft>
                <a:spcPts val="0"/>
              </a:spcAft>
              <a:buClr>
                <a:srgbClr val="888888"/>
              </a:buClr>
              <a:buSzPts val="2000"/>
              <a:buNone/>
              <a:defRPr>
                <a:solidFill>
                  <a:srgbClr val="888888"/>
                </a:solidFill>
              </a:defRPr>
            </a:lvl5pPr>
            <a:lvl6pPr lvl="5" algn="ctr" rtl="0">
              <a:lnSpc>
                <a:spcPct val="100000"/>
              </a:lnSpc>
              <a:spcBef>
                <a:spcPts val="400"/>
              </a:spcBef>
              <a:spcAft>
                <a:spcPts val="0"/>
              </a:spcAft>
              <a:buClr>
                <a:srgbClr val="888888"/>
              </a:buClr>
              <a:buSzPts val="2000"/>
              <a:buNone/>
              <a:defRPr>
                <a:solidFill>
                  <a:srgbClr val="888888"/>
                </a:solidFill>
              </a:defRPr>
            </a:lvl6pPr>
            <a:lvl7pPr lvl="6" algn="ctr" rtl="0">
              <a:lnSpc>
                <a:spcPct val="100000"/>
              </a:lnSpc>
              <a:spcBef>
                <a:spcPts val="400"/>
              </a:spcBef>
              <a:spcAft>
                <a:spcPts val="0"/>
              </a:spcAft>
              <a:buClr>
                <a:srgbClr val="888888"/>
              </a:buClr>
              <a:buSzPts val="2000"/>
              <a:buNone/>
              <a:defRPr>
                <a:solidFill>
                  <a:srgbClr val="888888"/>
                </a:solidFill>
              </a:defRPr>
            </a:lvl7pPr>
            <a:lvl8pPr lvl="7" algn="ctr" rtl="0">
              <a:lnSpc>
                <a:spcPct val="100000"/>
              </a:lnSpc>
              <a:spcBef>
                <a:spcPts val="400"/>
              </a:spcBef>
              <a:spcAft>
                <a:spcPts val="0"/>
              </a:spcAft>
              <a:buClr>
                <a:srgbClr val="888888"/>
              </a:buClr>
              <a:buSzPts val="2000"/>
              <a:buNone/>
              <a:defRPr>
                <a:solidFill>
                  <a:srgbClr val="888888"/>
                </a:solidFill>
              </a:defRPr>
            </a:lvl8pPr>
            <a:lvl9pPr lvl="8" algn="ctr" rtl="0">
              <a:lnSpc>
                <a:spcPct val="100000"/>
              </a:lnSpc>
              <a:spcBef>
                <a:spcPts val="400"/>
              </a:spcBef>
              <a:spcAft>
                <a:spcPts val="0"/>
              </a:spcAft>
              <a:buClr>
                <a:srgbClr val="888888"/>
              </a:buClr>
              <a:buSzPts val="2000"/>
              <a:buNone/>
              <a:defRPr>
                <a:solidFill>
                  <a:srgbClr val="888888"/>
                </a:solidFill>
              </a:defRPr>
            </a:lvl9pPr>
          </a:lstStyle>
          <a:p>
            <a:endParaRPr/>
          </a:p>
        </p:txBody>
      </p:sp>
      <p:sp>
        <p:nvSpPr>
          <p:cNvPr id="102" name="Google Shape;102;p16"/>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03" name="Google Shape;103;p16"/>
          <p:cNvSpPr txBox="1">
            <a:spLocks noGrp="1"/>
          </p:cNvSpPr>
          <p:nvPr>
            <p:ph type="ftr" idx="11"/>
          </p:nvPr>
        </p:nvSpPr>
        <p:spPr>
          <a:xfrm>
            <a:off x="3124200" y="4767263"/>
            <a:ext cx="2895600" cy="2739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04" name="Google Shape;104;p16"/>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zakaszfejléc" type="secHead">
  <p:cSld name="SECTION_HEADER">
    <p:spTree>
      <p:nvGrpSpPr>
        <p:cNvPr id="1" name="Shape 105"/>
        <p:cNvGrpSpPr/>
        <p:nvPr/>
      </p:nvGrpSpPr>
      <p:grpSpPr>
        <a:xfrm>
          <a:off x="0" y="0"/>
          <a:ext cx="0" cy="0"/>
          <a:chOff x="0" y="0"/>
          <a:chExt cx="0" cy="0"/>
        </a:xfrm>
      </p:grpSpPr>
      <p:sp>
        <p:nvSpPr>
          <p:cNvPr id="106" name="Google Shape;106;p17"/>
          <p:cNvSpPr txBox="1">
            <a:spLocks noGrp="1"/>
          </p:cNvSpPr>
          <p:nvPr>
            <p:ph type="title"/>
          </p:nvPr>
        </p:nvSpPr>
        <p:spPr>
          <a:xfrm>
            <a:off x="722313" y="3305176"/>
            <a:ext cx="7772400" cy="1021500"/>
          </a:xfrm>
          <a:prstGeom prst="rect">
            <a:avLst/>
          </a:prstGeom>
          <a:noFill/>
          <a:ln>
            <a:noFill/>
          </a:ln>
        </p:spPr>
        <p:txBody>
          <a:bodyPr spcFirstLastPara="1" wrap="square" lIns="91425" tIns="45700" rIns="91425" bIns="45700" anchor="t" anchorCtr="0">
            <a:noAutofit/>
          </a:bodyPr>
          <a:lstStyle>
            <a:lvl1pPr lvl="0" algn="l" rtl="0">
              <a:lnSpc>
                <a:spcPct val="100000"/>
              </a:lnSpc>
              <a:spcBef>
                <a:spcPts val="0"/>
              </a:spcBef>
              <a:spcAft>
                <a:spcPts val="0"/>
              </a:spcAft>
              <a:buClr>
                <a:schemeClr val="dk1"/>
              </a:buClr>
              <a:buSzPts val="4000"/>
              <a:buFont typeface="Calibri"/>
              <a:buNone/>
              <a:defRPr sz="4000" b="1" cap="none"/>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07" name="Google Shape;107;p17"/>
          <p:cNvSpPr txBox="1">
            <a:spLocks noGrp="1"/>
          </p:cNvSpPr>
          <p:nvPr>
            <p:ph type="body" idx="1"/>
          </p:nvPr>
        </p:nvSpPr>
        <p:spPr>
          <a:xfrm>
            <a:off x="722313" y="2180035"/>
            <a:ext cx="7772400" cy="1125000"/>
          </a:xfrm>
          <a:prstGeom prst="rect">
            <a:avLst/>
          </a:prstGeom>
          <a:noFill/>
          <a:ln>
            <a:noFill/>
          </a:ln>
        </p:spPr>
        <p:txBody>
          <a:bodyPr spcFirstLastPara="1" wrap="square" lIns="91425" tIns="45700" rIns="91425" bIns="45700" anchor="b" anchorCtr="0">
            <a:noAutofit/>
          </a:bodyPr>
          <a:lstStyle>
            <a:lvl1pPr marL="457200" lvl="0" indent="-228600" algn="l" rtl="0">
              <a:lnSpc>
                <a:spcPct val="100000"/>
              </a:lnSpc>
              <a:spcBef>
                <a:spcPts val="400"/>
              </a:spcBef>
              <a:spcAft>
                <a:spcPts val="0"/>
              </a:spcAft>
              <a:buClr>
                <a:srgbClr val="888888"/>
              </a:buClr>
              <a:buSzPts val="2000"/>
              <a:buNone/>
              <a:defRPr sz="2000">
                <a:solidFill>
                  <a:srgbClr val="888888"/>
                </a:solidFill>
              </a:defRPr>
            </a:lvl1pPr>
            <a:lvl2pPr marL="914400" lvl="1" indent="-228600" algn="l" rtl="0">
              <a:lnSpc>
                <a:spcPct val="100000"/>
              </a:lnSpc>
              <a:spcBef>
                <a:spcPts val="360"/>
              </a:spcBef>
              <a:spcAft>
                <a:spcPts val="0"/>
              </a:spcAft>
              <a:buClr>
                <a:srgbClr val="888888"/>
              </a:buClr>
              <a:buSzPts val="1800"/>
              <a:buNone/>
              <a:defRPr sz="1800">
                <a:solidFill>
                  <a:srgbClr val="888888"/>
                </a:solidFill>
              </a:defRPr>
            </a:lvl2pPr>
            <a:lvl3pPr marL="1371600" lvl="2" indent="-228600" algn="l" rtl="0">
              <a:lnSpc>
                <a:spcPct val="100000"/>
              </a:lnSpc>
              <a:spcBef>
                <a:spcPts val="320"/>
              </a:spcBef>
              <a:spcAft>
                <a:spcPts val="0"/>
              </a:spcAft>
              <a:buClr>
                <a:srgbClr val="888888"/>
              </a:buClr>
              <a:buSzPts val="1600"/>
              <a:buNone/>
              <a:defRPr sz="1600">
                <a:solidFill>
                  <a:srgbClr val="888888"/>
                </a:solidFill>
              </a:defRPr>
            </a:lvl3pPr>
            <a:lvl4pPr marL="1828800" lvl="3" indent="-228600" algn="l" rtl="0">
              <a:lnSpc>
                <a:spcPct val="100000"/>
              </a:lnSpc>
              <a:spcBef>
                <a:spcPts val="280"/>
              </a:spcBef>
              <a:spcAft>
                <a:spcPts val="0"/>
              </a:spcAft>
              <a:buClr>
                <a:srgbClr val="888888"/>
              </a:buClr>
              <a:buSzPts val="1400"/>
              <a:buNone/>
              <a:defRPr sz="1400">
                <a:solidFill>
                  <a:srgbClr val="888888"/>
                </a:solidFill>
              </a:defRPr>
            </a:lvl4pPr>
            <a:lvl5pPr marL="2286000" lvl="4" indent="-228600" algn="l" rtl="0">
              <a:lnSpc>
                <a:spcPct val="100000"/>
              </a:lnSpc>
              <a:spcBef>
                <a:spcPts val="280"/>
              </a:spcBef>
              <a:spcAft>
                <a:spcPts val="0"/>
              </a:spcAft>
              <a:buClr>
                <a:srgbClr val="888888"/>
              </a:buClr>
              <a:buSzPts val="1400"/>
              <a:buNone/>
              <a:defRPr sz="1400">
                <a:solidFill>
                  <a:srgbClr val="888888"/>
                </a:solidFill>
              </a:defRPr>
            </a:lvl5pPr>
            <a:lvl6pPr marL="2743200" lvl="5" indent="-228600" algn="l" rtl="0">
              <a:lnSpc>
                <a:spcPct val="100000"/>
              </a:lnSpc>
              <a:spcBef>
                <a:spcPts val="280"/>
              </a:spcBef>
              <a:spcAft>
                <a:spcPts val="0"/>
              </a:spcAft>
              <a:buClr>
                <a:srgbClr val="888888"/>
              </a:buClr>
              <a:buSzPts val="1400"/>
              <a:buNone/>
              <a:defRPr sz="1400">
                <a:solidFill>
                  <a:srgbClr val="888888"/>
                </a:solidFill>
              </a:defRPr>
            </a:lvl6pPr>
            <a:lvl7pPr marL="3200400" lvl="6" indent="-228600" algn="l" rtl="0">
              <a:lnSpc>
                <a:spcPct val="100000"/>
              </a:lnSpc>
              <a:spcBef>
                <a:spcPts val="280"/>
              </a:spcBef>
              <a:spcAft>
                <a:spcPts val="0"/>
              </a:spcAft>
              <a:buClr>
                <a:srgbClr val="888888"/>
              </a:buClr>
              <a:buSzPts val="1400"/>
              <a:buNone/>
              <a:defRPr sz="1400">
                <a:solidFill>
                  <a:srgbClr val="888888"/>
                </a:solidFill>
              </a:defRPr>
            </a:lvl7pPr>
            <a:lvl8pPr marL="3657600" lvl="7" indent="-228600" algn="l" rtl="0">
              <a:lnSpc>
                <a:spcPct val="100000"/>
              </a:lnSpc>
              <a:spcBef>
                <a:spcPts val="280"/>
              </a:spcBef>
              <a:spcAft>
                <a:spcPts val="0"/>
              </a:spcAft>
              <a:buClr>
                <a:srgbClr val="888888"/>
              </a:buClr>
              <a:buSzPts val="1400"/>
              <a:buNone/>
              <a:defRPr sz="1400">
                <a:solidFill>
                  <a:srgbClr val="888888"/>
                </a:solidFill>
              </a:defRPr>
            </a:lvl8pPr>
            <a:lvl9pPr marL="4114800" lvl="8" indent="-228600" algn="l" rtl="0">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108" name="Google Shape;108;p17"/>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09" name="Google Shape;109;p17"/>
          <p:cNvSpPr txBox="1">
            <a:spLocks noGrp="1"/>
          </p:cNvSpPr>
          <p:nvPr>
            <p:ph type="ftr" idx="11"/>
          </p:nvPr>
        </p:nvSpPr>
        <p:spPr>
          <a:xfrm>
            <a:off x="3124200" y="4767263"/>
            <a:ext cx="2895600" cy="2739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10" name="Google Shape;110;p17"/>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2 tartalomrész" type="twoObj">
  <p:cSld name="TWO_OBJECTS">
    <p:spTree>
      <p:nvGrpSpPr>
        <p:cNvPr id="1" name="Shape 111"/>
        <p:cNvGrpSpPr/>
        <p:nvPr/>
      </p:nvGrpSpPr>
      <p:grpSpPr>
        <a:xfrm>
          <a:off x="0" y="0"/>
          <a:ext cx="0" cy="0"/>
          <a:chOff x="0" y="0"/>
          <a:chExt cx="0" cy="0"/>
        </a:xfrm>
      </p:grpSpPr>
      <p:sp>
        <p:nvSpPr>
          <p:cNvPr id="112" name="Google Shape;112;p18"/>
          <p:cNvSpPr txBox="1">
            <a:spLocks noGrp="1"/>
          </p:cNvSpPr>
          <p:nvPr>
            <p:ph type="title"/>
          </p:nvPr>
        </p:nvSpPr>
        <p:spPr>
          <a:xfrm>
            <a:off x="457200" y="205979"/>
            <a:ext cx="8229600" cy="8574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Clr>
                <a:schemeClr val="dk1"/>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13" name="Google Shape;113;p18"/>
          <p:cNvSpPr txBox="1">
            <a:spLocks noGrp="1"/>
          </p:cNvSpPr>
          <p:nvPr>
            <p:ph type="body" idx="1"/>
          </p:nvPr>
        </p:nvSpPr>
        <p:spPr>
          <a:xfrm>
            <a:off x="457200" y="900113"/>
            <a:ext cx="4038600" cy="2545500"/>
          </a:xfrm>
          <a:prstGeom prst="rect">
            <a:avLst/>
          </a:prstGeom>
          <a:noFill/>
          <a:ln>
            <a:noFill/>
          </a:ln>
        </p:spPr>
        <p:txBody>
          <a:bodyPr spcFirstLastPara="1" wrap="square" lIns="91425" tIns="45700" rIns="91425" bIns="45700" anchor="t" anchorCtr="0">
            <a:noAutofit/>
          </a:bodyPr>
          <a:lstStyle>
            <a:lvl1pPr marL="457200" lvl="0" indent="-406400" algn="l" rtl="0">
              <a:lnSpc>
                <a:spcPct val="100000"/>
              </a:lnSpc>
              <a:spcBef>
                <a:spcPts val="560"/>
              </a:spcBef>
              <a:spcAft>
                <a:spcPts val="0"/>
              </a:spcAft>
              <a:buClr>
                <a:schemeClr val="dk1"/>
              </a:buClr>
              <a:buSzPts val="2800"/>
              <a:buChar char="•"/>
              <a:defRPr sz="2800"/>
            </a:lvl1pPr>
            <a:lvl2pPr marL="914400" lvl="1" indent="-381000" algn="l" rtl="0">
              <a:lnSpc>
                <a:spcPct val="100000"/>
              </a:lnSpc>
              <a:spcBef>
                <a:spcPts val="480"/>
              </a:spcBef>
              <a:spcAft>
                <a:spcPts val="0"/>
              </a:spcAft>
              <a:buClr>
                <a:schemeClr val="dk1"/>
              </a:buClr>
              <a:buSzPts val="2400"/>
              <a:buChar char="–"/>
              <a:defRPr sz="2400"/>
            </a:lvl2pPr>
            <a:lvl3pPr marL="1371600" lvl="2" indent="-355600" algn="l" rtl="0">
              <a:lnSpc>
                <a:spcPct val="100000"/>
              </a:lnSpc>
              <a:spcBef>
                <a:spcPts val="400"/>
              </a:spcBef>
              <a:spcAft>
                <a:spcPts val="0"/>
              </a:spcAft>
              <a:buClr>
                <a:schemeClr val="dk1"/>
              </a:buClr>
              <a:buSzPts val="2000"/>
              <a:buChar char="•"/>
              <a:defRPr sz="2000"/>
            </a:lvl3pPr>
            <a:lvl4pPr marL="1828800" lvl="3" indent="-342900" algn="l" rtl="0">
              <a:lnSpc>
                <a:spcPct val="100000"/>
              </a:lnSpc>
              <a:spcBef>
                <a:spcPts val="360"/>
              </a:spcBef>
              <a:spcAft>
                <a:spcPts val="0"/>
              </a:spcAft>
              <a:buClr>
                <a:schemeClr val="dk1"/>
              </a:buClr>
              <a:buSzPts val="1800"/>
              <a:buChar char="–"/>
              <a:defRPr sz="1800"/>
            </a:lvl4pPr>
            <a:lvl5pPr marL="2286000" lvl="4" indent="-342900" algn="l" rtl="0">
              <a:lnSpc>
                <a:spcPct val="100000"/>
              </a:lnSpc>
              <a:spcBef>
                <a:spcPts val="360"/>
              </a:spcBef>
              <a:spcAft>
                <a:spcPts val="0"/>
              </a:spcAft>
              <a:buClr>
                <a:schemeClr val="dk1"/>
              </a:buClr>
              <a:buSzPts val="1800"/>
              <a:buChar char="»"/>
              <a:defRPr sz="1800"/>
            </a:lvl5pPr>
            <a:lvl6pPr marL="2743200" lvl="5" indent="-342900" algn="l" rtl="0">
              <a:lnSpc>
                <a:spcPct val="100000"/>
              </a:lnSpc>
              <a:spcBef>
                <a:spcPts val="360"/>
              </a:spcBef>
              <a:spcAft>
                <a:spcPts val="0"/>
              </a:spcAft>
              <a:buClr>
                <a:schemeClr val="dk1"/>
              </a:buClr>
              <a:buSzPts val="1800"/>
              <a:buChar char="•"/>
              <a:defRPr sz="1800"/>
            </a:lvl6pPr>
            <a:lvl7pPr marL="3200400" lvl="6" indent="-342900" algn="l" rtl="0">
              <a:lnSpc>
                <a:spcPct val="100000"/>
              </a:lnSpc>
              <a:spcBef>
                <a:spcPts val="360"/>
              </a:spcBef>
              <a:spcAft>
                <a:spcPts val="0"/>
              </a:spcAft>
              <a:buClr>
                <a:schemeClr val="dk1"/>
              </a:buClr>
              <a:buSzPts val="1800"/>
              <a:buChar char="•"/>
              <a:defRPr sz="1800"/>
            </a:lvl7pPr>
            <a:lvl8pPr marL="3657600" lvl="7" indent="-342900" algn="l" rtl="0">
              <a:lnSpc>
                <a:spcPct val="100000"/>
              </a:lnSpc>
              <a:spcBef>
                <a:spcPts val="360"/>
              </a:spcBef>
              <a:spcAft>
                <a:spcPts val="0"/>
              </a:spcAft>
              <a:buClr>
                <a:schemeClr val="dk1"/>
              </a:buClr>
              <a:buSzPts val="1800"/>
              <a:buChar char="•"/>
              <a:defRPr sz="1800"/>
            </a:lvl8pPr>
            <a:lvl9pPr marL="4114800" lvl="8" indent="-342900" algn="l" rtl="0">
              <a:lnSpc>
                <a:spcPct val="100000"/>
              </a:lnSpc>
              <a:spcBef>
                <a:spcPts val="360"/>
              </a:spcBef>
              <a:spcAft>
                <a:spcPts val="0"/>
              </a:spcAft>
              <a:buClr>
                <a:schemeClr val="dk1"/>
              </a:buClr>
              <a:buSzPts val="1800"/>
              <a:buChar char="•"/>
              <a:defRPr sz="1800"/>
            </a:lvl9pPr>
          </a:lstStyle>
          <a:p>
            <a:endParaRPr/>
          </a:p>
        </p:txBody>
      </p:sp>
      <p:sp>
        <p:nvSpPr>
          <p:cNvPr id="114" name="Google Shape;114;p18"/>
          <p:cNvSpPr txBox="1">
            <a:spLocks noGrp="1"/>
          </p:cNvSpPr>
          <p:nvPr>
            <p:ph type="body" idx="2"/>
          </p:nvPr>
        </p:nvSpPr>
        <p:spPr>
          <a:xfrm>
            <a:off x="4648200" y="900113"/>
            <a:ext cx="4038600" cy="2545500"/>
          </a:xfrm>
          <a:prstGeom prst="rect">
            <a:avLst/>
          </a:prstGeom>
          <a:noFill/>
          <a:ln>
            <a:noFill/>
          </a:ln>
        </p:spPr>
        <p:txBody>
          <a:bodyPr spcFirstLastPara="1" wrap="square" lIns="91425" tIns="45700" rIns="91425" bIns="45700" anchor="t" anchorCtr="0">
            <a:noAutofit/>
          </a:bodyPr>
          <a:lstStyle>
            <a:lvl1pPr marL="457200" lvl="0" indent="-406400" algn="l" rtl="0">
              <a:lnSpc>
                <a:spcPct val="100000"/>
              </a:lnSpc>
              <a:spcBef>
                <a:spcPts val="560"/>
              </a:spcBef>
              <a:spcAft>
                <a:spcPts val="0"/>
              </a:spcAft>
              <a:buClr>
                <a:schemeClr val="dk1"/>
              </a:buClr>
              <a:buSzPts val="2800"/>
              <a:buChar char="•"/>
              <a:defRPr sz="2800"/>
            </a:lvl1pPr>
            <a:lvl2pPr marL="914400" lvl="1" indent="-381000" algn="l" rtl="0">
              <a:lnSpc>
                <a:spcPct val="100000"/>
              </a:lnSpc>
              <a:spcBef>
                <a:spcPts val="480"/>
              </a:spcBef>
              <a:spcAft>
                <a:spcPts val="0"/>
              </a:spcAft>
              <a:buClr>
                <a:schemeClr val="dk1"/>
              </a:buClr>
              <a:buSzPts val="2400"/>
              <a:buChar char="–"/>
              <a:defRPr sz="2400"/>
            </a:lvl2pPr>
            <a:lvl3pPr marL="1371600" lvl="2" indent="-355600" algn="l" rtl="0">
              <a:lnSpc>
                <a:spcPct val="100000"/>
              </a:lnSpc>
              <a:spcBef>
                <a:spcPts val="400"/>
              </a:spcBef>
              <a:spcAft>
                <a:spcPts val="0"/>
              </a:spcAft>
              <a:buClr>
                <a:schemeClr val="dk1"/>
              </a:buClr>
              <a:buSzPts val="2000"/>
              <a:buChar char="•"/>
              <a:defRPr sz="2000"/>
            </a:lvl3pPr>
            <a:lvl4pPr marL="1828800" lvl="3" indent="-342900" algn="l" rtl="0">
              <a:lnSpc>
                <a:spcPct val="100000"/>
              </a:lnSpc>
              <a:spcBef>
                <a:spcPts val="360"/>
              </a:spcBef>
              <a:spcAft>
                <a:spcPts val="0"/>
              </a:spcAft>
              <a:buClr>
                <a:schemeClr val="dk1"/>
              </a:buClr>
              <a:buSzPts val="1800"/>
              <a:buChar char="–"/>
              <a:defRPr sz="1800"/>
            </a:lvl4pPr>
            <a:lvl5pPr marL="2286000" lvl="4" indent="-342900" algn="l" rtl="0">
              <a:lnSpc>
                <a:spcPct val="100000"/>
              </a:lnSpc>
              <a:spcBef>
                <a:spcPts val="360"/>
              </a:spcBef>
              <a:spcAft>
                <a:spcPts val="0"/>
              </a:spcAft>
              <a:buClr>
                <a:schemeClr val="dk1"/>
              </a:buClr>
              <a:buSzPts val="1800"/>
              <a:buChar char="»"/>
              <a:defRPr sz="1800"/>
            </a:lvl5pPr>
            <a:lvl6pPr marL="2743200" lvl="5" indent="-342900" algn="l" rtl="0">
              <a:lnSpc>
                <a:spcPct val="100000"/>
              </a:lnSpc>
              <a:spcBef>
                <a:spcPts val="360"/>
              </a:spcBef>
              <a:spcAft>
                <a:spcPts val="0"/>
              </a:spcAft>
              <a:buClr>
                <a:schemeClr val="dk1"/>
              </a:buClr>
              <a:buSzPts val="1800"/>
              <a:buChar char="•"/>
              <a:defRPr sz="1800"/>
            </a:lvl6pPr>
            <a:lvl7pPr marL="3200400" lvl="6" indent="-342900" algn="l" rtl="0">
              <a:lnSpc>
                <a:spcPct val="100000"/>
              </a:lnSpc>
              <a:spcBef>
                <a:spcPts val="360"/>
              </a:spcBef>
              <a:spcAft>
                <a:spcPts val="0"/>
              </a:spcAft>
              <a:buClr>
                <a:schemeClr val="dk1"/>
              </a:buClr>
              <a:buSzPts val="1800"/>
              <a:buChar char="•"/>
              <a:defRPr sz="1800"/>
            </a:lvl7pPr>
            <a:lvl8pPr marL="3657600" lvl="7" indent="-342900" algn="l" rtl="0">
              <a:lnSpc>
                <a:spcPct val="100000"/>
              </a:lnSpc>
              <a:spcBef>
                <a:spcPts val="360"/>
              </a:spcBef>
              <a:spcAft>
                <a:spcPts val="0"/>
              </a:spcAft>
              <a:buClr>
                <a:schemeClr val="dk1"/>
              </a:buClr>
              <a:buSzPts val="1800"/>
              <a:buChar char="•"/>
              <a:defRPr sz="1800"/>
            </a:lvl8pPr>
            <a:lvl9pPr marL="4114800" lvl="8" indent="-342900" algn="l" rtl="0">
              <a:lnSpc>
                <a:spcPct val="100000"/>
              </a:lnSpc>
              <a:spcBef>
                <a:spcPts val="360"/>
              </a:spcBef>
              <a:spcAft>
                <a:spcPts val="0"/>
              </a:spcAft>
              <a:buClr>
                <a:schemeClr val="dk1"/>
              </a:buClr>
              <a:buSzPts val="1800"/>
              <a:buChar char="•"/>
              <a:defRPr sz="1800"/>
            </a:lvl9pPr>
          </a:lstStyle>
          <a:p>
            <a:endParaRPr/>
          </a:p>
        </p:txBody>
      </p:sp>
      <p:sp>
        <p:nvSpPr>
          <p:cNvPr id="115" name="Google Shape;115;p18"/>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16" name="Google Shape;116;p18"/>
          <p:cNvSpPr txBox="1">
            <a:spLocks noGrp="1"/>
          </p:cNvSpPr>
          <p:nvPr>
            <p:ph type="ftr" idx="11"/>
          </p:nvPr>
        </p:nvSpPr>
        <p:spPr>
          <a:xfrm>
            <a:off x="3124200" y="4767263"/>
            <a:ext cx="2895600" cy="2739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17" name="Google Shape;117;p18"/>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Összehasonlítás" type="twoTxTwoObj">
  <p:cSld name="TWO_OBJECTS_WITH_TEXT">
    <p:spTree>
      <p:nvGrpSpPr>
        <p:cNvPr id="1" name="Shape 118"/>
        <p:cNvGrpSpPr/>
        <p:nvPr/>
      </p:nvGrpSpPr>
      <p:grpSpPr>
        <a:xfrm>
          <a:off x="0" y="0"/>
          <a:ext cx="0" cy="0"/>
          <a:chOff x="0" y="0"/>
          <a:chExt cx="0" cy="0"/>
        </a:xfrm>
      </p:grpSpPr>
      <p:sp>
        <p:nvSpPr>
          <p:cNvPr id="119" name="Google Shape;119;p19"/>
          <p:cNvSpPr txBox="1">
            <a:spLocks noGrp="1"/>
          </p:cNvSpPr>
          <p:nvPr>
            <p:ph type="title"/>
          </p:nvPr>
        </p:nvSpPr>
        <p:spPr>
          <a:xfrm>
            <a:off x="457200" y="205979"/>
            <a:ext cx="8229600" cy="8574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Clr>
                <a:schemeClr val="dk1"/>
              </a:buClr>
              <a:buSzPts val="4400"/>
              <a:buFont typeface="Calibri"/>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20" name="Google Shape;120;p19"/>
          <p:cNvSpPr txBox="1">
            <a:spLocks noGrp="1"/>
          </p:cNvSpPr>
          <p:nvPr>
            <p:ph type="body" idx="1"/>
          </p:nvPr>
        </p:nvSpPr>
        <p:spPr>
          <a:xfrm>
            <a:off x="457200" y="1151335"/>
            <a:ext cx="4040100" cy="479700"/>
          </a:xfrm>
          <a:prstGeom prst="rect">
            <a:avLst/>
          </a:prstGeom>
          <a:noFill/>
          <a:ln>
            <a:noFill/>
          </a:ln>
        </p:spPr>
        <p:txBody>
          <a:bodyPr spcFirstLastPara="1" wrap="square" lIns="91425" tIns="45700" rIns="91425" bIns="45700" anchor="b" anchorCtr="0">
            <a:noAutofit/>
          </a:bodyPr>
          <a:lstStyle>
            <a:lvl1pPr marL="457200" lvl="0" indent="-228600" algn="l" rtl="0">
              <a:lnSpc>
                <a:spcPct val="100000"/>
              </a:lnSpc>
              <a:spcBef>
                <a:spcPts val="480"/>
              </a:spcBef>
              <a:spcAft>
                <a:spcPts val="0"/>
              </a:spcAft>
              <a:buClr>
                <a:schemeClr val="dk1"/>
              </a:buClr>
              <a:buSzPts val="2400"/>
              <a:buNone/>
              <a:defRPr sz="2400" b="1"/>
            </a:lvl1pPr>
            <a:lvl2pPr marL="914400" lvl="1" indent="-228600" algn="l" rtl="0">
              <a:lnSpc>
                <a:spcPct val="100000"/>
              </a:lnSpc>
              <a:spcBef>
                <a:spcPts val="400"/>
              </a:spcBef>
              <a:spcAft>
                <a:spcPts val="0"/>
              </a:spcAft>
              <a:buClr>
                <a:schemeClr val="dk1"/>
              </a:buClr>
              <a:buSzPts val="2000"/>
              <a:buNone/>
              <a:defRPr sz="2000" b="1"/>
            </a:lvl2pPr>
            <a:lvl3pPr marL="1371600" lvl="2" indent="-228600" algn="l" rtl="0">
              <a:lnSpc>
                <a:spcPct val="100000"/>
              </a:lnSpc>
              <a:spcBef>
                <a:spcPts val="360"/>
              </a:spcBef>
              <a:spcAft>
                <a:spcPts val="0"/>
              </a:spcAft>
              <a:buClr>
                <a:schemeClr val="dk1"/>
              </a:buClr>
              <a:buSzPts val="1800"/>
              <a:buNone/>
              <a:defRPr sz="1800" b="1"/>
            </a:lvl3pPr>
            <a:lvl4pPr marL="1828800" lvl="3" indent="-228600" algn="l" rtl="0">
              <a:lnSpc>
                <a:spcPct val="100000"/>
              </a:lnSpc>
              <a:spcBef>
                <a:spcPts val="320"/>
              </a:spcBef>
              <a:spcAft>
                <a:spcPts val="0"/>
              </a:spcAft>
              <a:buClr>
                <a:schemeClr val="dk1"/>
              </a:buClr>
              <a:buSzPts val="1600"/>
              <a:buNone/>
              <a:defRPr sz="1600" b="1"/>
            </a:lvl4pPr>
            <a:lvl5pPr marL="2286000" lvl="4" indent="-228600" algn="l" rtl="0">
              <a:lnSpc>
                <a:spcPct val="100000"/>
              </a:lnSpc>
              <a:spcBef>
                <a:spcPts val="320"/>
              </a:spcBef>
              <a:spcAft>
                <a:spcPts val="0"/>
              </a:spcAft>
              <a:buClr>
                <a:schemeClr val="dk1"/>
              </a:buClr>
              <a:buSzPts val="1600"/>
              <a:buNone/>
              <a:defRPr sz="1600" b="1"/>
            </a:lvl5pPr>
            <a:lvl6pPr marL="2743200" lvl="5" indent="-228600" algn="l" rtl="0">
              <a:lnSpc>
                <a:spcPct val="100000"/>
              </a:lnSpc>
              <a:spcBef>
                <a:spcPts val="320"/>
              </a:spcBef>
              <a:spcAft>
                <a:spcPts val="0"/>
              </a:spcAft>
              <a:buClr>
                <a:schemeClr val="dk1"/>
              </a:buClr>
              <a:buSzPts val="1600"/>
              <a:buNone/>
              <a:defRPr sz="1600" b="1"/>
            </a:lvl6pPr>
            <a:lvl7pPr marL="3200400" lvl="6" indent="-228600" algn="l" rtl="0">
              <a:lnSpc>
                <a:spcPct val="100000"/>
              </a:lnSpc>
              <a:spcBef>
                <a:spcPts val="320"/>
              </a:spcBef>
              <a:spcAft>
                <a:spcPts val="0"/>
              </a:spcAft>
              <a:buClr>
                <a:schemeClr val="dk1"/>
              </a:buClr>
              <a:buSzPts val="1600"/>
              <a:buNone/>
              <a:defRPr sz="1600" b="1"/>
            </a:lvl7pPr>
            <a:lvl8pPr marL="3657600" lvl="7" indent="-228600" algn="l" rtl="0">
              <a:lnSpc>
                <a:spcPct val="100000"/>
              </a:lnSpc>
              <a:spcBef>
                <a:spcPts val="320"/>
              </a:spcBef>
              <a:spcAft>
                <a:spcPts val="0"/>
              </a:spcAft>
              <a:buClr>
                <a:schemeClr val="dk1"/>
              </a:buClr>
              <a:buSzPts val="1600"/>
              <a:buNone/>
              <a:defRPr sz="1600" b="1"/>
            </a:lvl8pPr>
            <a:lvl9pPr marL="4114800" lvl="8" indent="-228600" algn="l" rtl="0">
              <a:lnSpc>
                <a:spcPct val="100000"/>
              </a:lnSpc>
              <a:spcBef>
                <a:spcPts val="320"/>
              </a:spcBef>
              <a:spcAft>
                <a:spcPts val="0"/>
              </a:spcAft>
              <a:buClr>
                <a:schemeClr val="dk1"/>
              </a:buClr>
              <a:buSzPts val="1600"/>
              <a:buNone/>
              <a:defRPr sz="1600" b="1"/>
            </a:lvl9pPr>
          </a:lstStyle>
          <a:p>
            <a:endParaRPr/>
          </a:p>
        </p:txBody>
      </p:sp>
      <p:sp>
        <p:nvSpPr>
          <p:cNvPr id="121" name="Google Shape;121;p19"/>
          <p:cNvSpPr txBox="1">
            <a:spLocks noGrp="1"/>
          </p:cNvSpPr>
          <p:nvPr>
            <p:ph type="body" idx="2"/>
          </p:nvPr>
        </p:nvSpPr>
        <p:spPr>
          <a:xfrm>
            <a:off x="457200" y="1631156"/>
            <a:ext cx="4040100" cy="2963400"/>
          </a:xfrm>
          <a:prstGeom prst="rect">
            <a:avLst/>
          </a:prstGeom>
          <a:noFill/>
          <a:ln>
            <a:noFill/>
          </a:ln>
        </p:spPr>
        <p:txBody>
          <a:bodyPr spcFirstLastPara="1" wrap="square" lIns="91425" tIns="45700" rIns="91425" bIns="45700" anchor="t" anchorCtr="0">
            <a:noAutofit/>
          </a:bodyPr>
          <a:lstStyle>
            <a:lvl1pPr marL="457200" lvl="0" indent="-381000" algn="l" rtl="0">
              <a:lnSpc>
                <a:spcPct val="100000"/>
              </a:lnSpc>
              <a:spcBef>
                <a:spcPts val="480"/>
              </a:spcBef>
              <a:spcAft>
                <a:spcPts val="0"/>
              </a:spcAft>
              <a:buClr>
                <a:schemeClr val="dk1"/>
              </a:buClr>
              <a:buSzPts val="2400"/>
              <a:buChar char="•"/>
              <a:defRPr sz="2400"/>
            </a:lvl1pPr>
            <a:lvl2pPr marL="914400" lvl="1" indent="-355600" algn="l" rtl="0">
              <a:lnSpc>
                <a:spcPct val="100000"/>
              </a:lnSpc>
              <a:spcBef>
                <a:spcPts val="400"/>
              </a:spcBef>
              <a:spcAft>
                <a:spcPts val="0"/>
              </a:spcAft>
              <a:buClr>
                <a:schemeClr val="dk1"/>
              </a:buClr>
              <a:buSzPts val="2000"/>
              <a:buChar char="–"/>
              <a:defRPr sz="2000"/>
            </a:lvl2pPr>
            <a:lvl3pPr marL="1371600" lvl="2" indent="-342900" algn="l" rtl="0">
              <a:lnSpc>
                <a:spcPct val="100000"/>
              </a:lnSpc>
              <a:spcBef>
                <a:spcPts val="360"/>
              </a:spcBef>
              <a:spcAft>
                <a:spcPts val="0"/>
              </a:spcAft>
              <a:buClr>
                <a:schemeClr val="dk1"/>
              </a:buClr>
              <a:buSzPts val="1800"/>
              <a:buChar char="•"/>
              <a:defRPr sz="1800"/>
            </a:lvl3pPr>
            <a:lvl4pPr marL="1828800" lvl="3" indent="-330200" algn="l" rtl="0">
              <a:lnSpc>
                <a:spcPct val="100000"/>
              </a:lnSpc>
              <a:spcBef>
                <a:spcPts val="320"/>
              </a:spcBef>
              <a:spcAft>
                <a:spcPts val="0"/>
              </a:spcAft>
              <a:buClr>
                <a:schemeClr val="dk1"/>
              </a:buClr>
              <a:buSzPts val="1600"/>
              <a:buChar char="–"/>
              <a:defRPr sz="1600"/>
            </a:lvl4pPr>
            <a:lvl5pPr marL="2286000" lvl="4" indent="-330200" algn="l" rtl="0">
              <a:lnSpc>
                <a:spcPct val="100000"/>
              </a:lnSpc>
              <a:spcBef>
                <a:spcPts val="320"/>
              </a:spcBef>
              <a:spcAft>
                <a:spcPts val="0"/>
              </a:spcAft>
              <a:buClr>
                <a:schemeClr val="dk1"/>
              </a:buClr>
              <a:buSzPts val="1600"/>
              <a:buChar char="»"/>
              <a:defRPr sz="1600"/>
            </a:lvl5pPr>
            <a:lvl6pPr marL="2743200" lvl="5" indent="-330200" algn="l" rtl="0">
              <a:lnSpc>
                <a:spcPct val="100000"/>
              </a:lnSpc>
              <a:spcBef>
                <a:spcPts val="320"/>
              </a:spcBef>
              <a:spcAft>
                <a:spcPts val="0"/>
              </a:spcAft>
              <a:buClr>
                <a:schemeClr val="dk1"/>
              </a:buClr>
              <a:buSzPts val="1600"/>
              <a:buChar char="•"/>
              <a:defRPr sz="1600"/>
            </a:lvl6pPr>
            <a:lvl7pPr marL="3200400" lvl="6" indent="-330200" algn="l" rtl="0">
              <a:lnSpc>
                <a:spcPct val="100000"/>
              </a:lnSpc>
              <a:spcBef>
                <a:spcPts val="320"/>
              </a:spcBef>
              <a:spcAft>
                <a:spcPts val="0"/>
              </a:spcAft>
              <a:buClr>
                <a:schemeClr val="dk1"/>
              </a:buClr>
              <a:buSzPts val="1600"/>
              <a:buChar char="•"/>
              <a:defRPr sz="1600"/>
            </a:lvl7pPr>
            <a:lvl8pPr marL="3657600" lvl="7" indent="-330200" algn="l" rtl="0">
              <a:lnSpc>
                <a:spcPct val="100000"/>
              </a:lnSpc>
              <a:spcBef>
                <a:spcPts val="320"/>
              </a:spcBef>
              <a:spcAft>
                <a:spcPts val="0"/>
              </a:spcAft>
              <a:buClr>
                <a:schemeClr val="dk1"/>
              </a:buClr>
              <a:buSzPts val="1600"/>
              <a:buChar char="•"/>
              <a:defRPr sz="1600"/>
            </a:lvl8pPr>
            <a:lvl9pPr marL="4114800" lvl="8" indent="-330200" algn="l" rtl="0">
              <a:lnSpc>
                <a:spcPct val="100000"/>
              </a:lnSpc>
              <a:spcBef>
                <a:spcPts val="320"/>
              </a:spcBef>
              <a:spcAft>
                <a:spcPts val="0"/>
              </a:spcAft>
              <a:buClr>
                <a:schemeClr val="dk1"/>
              </a:buClr>
              <a:buSzPts val="1600"/>
              <a:buChar char="•"/>
              <a:defRPr sz="1600"/>
            </a:lvl9pPr>
          </a:lstStyle>
          <a:p>
            <a:endParaRPr/>
          </a:p>
        </p:txBody>
      </p:sp>
      <p:sp>
        <p:nvSpPr>
          <p:cNvPr id="122" name="Google Shape;122;p19"/>
          <p:cNvSpPr txBox="1">
            <a:spLocks noGrp="1"/>
          </p:cNvSpPr>
          <p:nvPr>
            <p:ph type="body" idx="3"/>
          </p:nvPr>
        </p:nvSpPr>
        <p:spPr>
          <a:xfrm>
            <a:off x="4645026" y="1151335"/>
            <a:ext cx="4041900" cy="479700"/>
          </a:xfrm>
          <a:prstGeom prst="rect">
            <a:avLst/>
          </a:prstGeom>
          <a:noFill/>
          <a:ln>
            <a:noFill/>
          </a:ln>
        </p:spPr>
        <p:txBody>
          <a:bodyPr spcFirstLastPara="1" wrap="square" lIns="91425" tIns="45700" rIns="91425" bIns="45700" anchor="b" anchorCtr="0">
            <a:noAutofit/>
          </a:bodyPr>
          <a:lstStyle>
            <a:lvl1pPr marL="457200" lvl="0" indent="-228600" algn="l" rtl="0">
              <a:lnSpc>
                <a:spcPct val="100000"/>
              </a:lnSpc>
              <a:spcBef>
                <a:spcPts val="480"/>
              </a:spcBef>
              <a:spcAft>
                <a:spcPts val="0"/>
              </a:spcAft>
              <a:buClr>
                <a:schemeClr val="dk1"/>
              </a:buClr>
              <a:buSzPts val="2400"/>
              <a:buNone/>
              <a:defRPr sz="2400" b="1"/>
            </a:lvl1pPr>
            <a:lvl2pPr marL="914400" lvl="1" indent="-228600" algn="l" rtl="0">
              <a:lnSpc>
                <a:spcPct val="100000"/>
              </a:lnSpc>
              <a:spcBef>
                <a:spcPts val="400"/>
              </a:spcBef>
              <a:spcAft>
                <a:spcPts val="0"/>
              </a:spcAft>
              <a:buClr>
                <a:schemeClr val="dk1"/>
              </a:buClr>
              <a:buSzPts val="2000"/>
              <a:buNone/>
              <a:defRPr sz="2000" b="1"/>
            </a:lvl2pPr>
            <a:lvl3pPr marL="1371600" lvl="2" indent="-228600" algn="l" rtl="0">
              <a:lnSpc>
                <a:spcPct val="100000"/>
              </a:lnSpc>
              <a:spcBef>
                <a:spcPts val="360"/>
              </a:spcBef>
              <a:spcAft>
                <a:spcPts val="0"/>
              </a:spcAft>
              <a:buClr>
                <a:schemeClr val="dk1"/>
              </a:buClr>
              <a:buSzPts val="1800"/>
              <a:buNone/>
              <a:defRPr sz="1800" b="1"/>
            </a:lvl3pPr>
            <a:lvl4pPr marL="1828800" lvl="3" indent="-228600" algn="l" rtl="0">
              <a:lnSpc>
                <a:spcPct val="100000"/>
              </a:lnSpc>
              <a:spcBef>
                <a:spcPts val="320"/>
              </a:spcBef>
              <a:spcAft>
                <a:spcPts val="0"/>
              </a:spcAft>
              <a:buClr>
                <a:schemeClr val="dk1"/>
              </a:buClr>
              <a:buSzPts val="1600"/>
              <a:buNone/>
              <a:defRPr sz="1600" b="1"/>
            </a:lvl4pPr>
            <a:lvl5pPr marL="2286000" lvl="4" indent="-228600" algn="l" rtl="0">
              <a:lnSpc>
                <a:spcPct val="100000"/>
              </a:lnSpc>
              <a:spcBef>
                <a:spcPts val="320"/>
              </a:spcBef>
              <a:spcAft>
                <a:spcPts val="0"/>
              </a:spcAft>
              <a:buClr>
                <a:schemeClr val="dk1"/>
              </a:buClr>
              <a:buSzPts val="1600"/>
              <a:buNone/>
              <a:defRPr sz="1600" b="1"/>
            </a:lvl5pPr>
            <a:lvl6pPr marL="2743200" lvl="5" indent="-228600" algn="l" rtl="0">
              <a:lnSpc>
                <a:spcPct val="100000"/>
              </a:lnSpc>
              <a:spcBef>
                <a:spcPts val="320"/>
              </a:spcBef>
              <a:spcAft>
                <a:spcPts val="0"/>
              </a:spcAft>
              <a:buClr>
                <a:schemeClr val="dk1"/>
              </a:buClr>
              <a:buSzPts val="1600"/>
              <a:buNone/>
              <a:defRPr sz="1600" b="1"/>
            </a:lvl6pPr>
            <a:lvl7pPr marL="3200400" lvl="6" indent="-228600" algn="l" rtl="0">
              <a:lnSpc>
                <a:spcPct val="100000"/>
              </a:lnSpc>
              <a:spcBef>
                <a:spcPts val="320"/>
              </a:spcBef>
              <a:spcAft>
                <a:spcPts val="0"/>
              </a:spcAft>
              <a:buClr>
                <a:schemeClr val="dk1"/>
              </a:buClr>
              <a:buSzPts val="1600"/>
              <a:buNone/>
              <a:defRPr sz="1600" b="1"/>
            </a:lvl7pPr>
            <a:lvl8pPr marL="3657600" lvl="7" indent="-228600" algn="l" rtl="0">
              <a:lnSpc>
                <a:spcPct val="100000"/>
              </a:lnSpc>
              <a:spcBef>
                <a:spcPts val="320"/>
              </a:spcBef>
              <a:spcAft>
                <a:spcPts val="0"/>
              </a:spcAft>
              <a:buClr>
                <a:schemeClr val="dk1"/>
              </a:buClr>
              <a:buSzPts val="1600"/>
              <a:buNone/>
              <a:defRPr sz="1600" b="1"/>
            </a:lvl8pPr>
            <a:lvl9pPr marL="4114800" lvl="8" indent="-228600" algn="l" rtl="0">
              <a:lnSpc>
                <a:spcPct val="100000"/>
              </a:lnSpc>
              <a:spcBef>
                <a:spcPts val="320"/>
              </a:spcBef>
              <a:spcAft>
                <a:spcPts val="0"/>
              </a:spcAft>
              <a:buClr>
                <a:schemeClr val="dk1"/>
              </a:buClr>
              <a:buSzPts val="1600"/>
              <a:buNone/>
              <a:defRPr sz="1600" b="1"/>
            </a:lvl9pPr>
          </a:lstStyle>
          <a:p>
            <a:endParaRPr/>
          </a:p>
        </p:txBody>
      </p:sp>
      <p:sp>
        <p:nvSpPr>
          <p:cNvPr id="123" name="Google Shape;123;p19"/>
          <p:cNvSpPr txBox="1">
            <a:spLocks noGrp="1"/>
          </p:cNvSpPr>
          <p:nvPr>
            <p:ph type="body" idx="4"/>
          </p:nvPr>
        </p:nvSpPr>
        <p:spPr>
          <a:xfrm>
            <a:off x="4645026" y="1631156"/>
            <a:ext cx="4041900" cy="2963400"/>
          </a:xfrm>
          <a:prstGeom prst="rect">
            <a:avLst/>
          </a:prstGeom>
          <a:noFill/>
          <a:ln>
            <a:noFill/>
          </a:ln>
        </p:spPr>
        <p:txBody>
          <a:bodyPr spcFirstLastPara="1" wrap="square" lIns="91425" tIns="45700" rIns="91425" bIns="45700" anchor="t" anchorCtr="0">
            <a:noAutofit/>
          </a:bodyPr>
          <a:lstStyle>
            <a:lvl1pPr marL="457200" lvl="0" indent="-381000" algn="l" rtl="0">
              <a:lnSpc>
                <a:spcPct val="100000"/>
              </a:lnSpc>
              <a:spcBef>
                <a:spcPts val="480"/>
              </a:spcBef>
              <a:spcAft>
                <a:spcPts val="0"/>
              </a:spcAft>
              <a:buClr>
                <a:schemeClr val="dk1"/>
              </a:buClr>
              <a:buSzPts val="2400"/>
              <a:buChar char="•"/>
              <a:defRPr sz="2400"/>
            </a:lvl1pPr>
            <a:lvl2pPr marL="914400" lvl="1" indent="-355600" algn="l" rtl="0">
              <a:lnSpc>
                <a:spcPct val="100000"/>
              </a:lnSpc>
              <a:spcBef>
                <a:spcPts val="400"/>
              </a:spcBef>
              <a:spcAft>
                <a:spcPts val="0"/>
              </a:spcAft>
              <a:buClr>
                <a:schemeClr val="dk1"/>
              </a:buClr>
              <a:buSzPts val="2000"/>
              <a:buChar char="–"/>
              <a:defRPr sz="2000"/>
            </a:lvl2pPr>
            <a:lvl3pPr marL="1371600" lvl="2" indent="-342900" algn="l" rtl="0">
              <a:lnSpc>
                <a:spcPct val="100000"/>
              </a:lnSpc>
              <a:spcBef>
                <a:spcPts val="360"/>
              </a:spcBef>
              <a:spcAft>
                <a:spcPts val="0"/>
              </a:spcAft>
              <a:buClr>
                <a:schemeClr val="dk1"/>
              </a:buClr>
              <a:buSzPts val="1800"/>
              <a:buChar char="•"/>
              <a:defRPr sz="1800"/>
            </a:lvl3pPr>
            <a:lvl4pPr marL="1828800" lvl="3" indent="-330200" algn="l" rtl="0">
              <a:lnSpc>
                <a:spcPct val="100000"/>
              </a:lnSpc>
              <a:spcBef>
                <a:spcPts val="320"/>
              </a:spcBef>
              <a:spcAft>
                <a:spcPts val="0"/>
              </a:spcAft>
              <a:buClr>
                <a:schemeClr val="dk1"/>
              </a:buClr>
              <a:buSzPts val="1600"/>
              <a:buChar char="–"/>
              <a:defRPr sz="1600"/>
            </a:lvl4pPr>
            <a:lvl5pPr marL="2286000" lvl="4" indent="-330200" algn="l" rtl="0">
              <a:lnSpc>
                <a:spcPct val="100000"/>
              </a:lnSpc>
              <a:spcBef>
                <a:spcPts val="320"/>
              </a:spcBef>
              <a:spcAft>
                <a:spcPts val="0"/>
              </a:spcAft>
              <a:buClr>
                <a:schemeClr val="dk1"/>
              </a:buClr>
              <a:buSzPts val="1600"/>
              <a:buChar char="»"/>
              <a:defRPr sz="1600"/>
            </a:lvl5pPr>
            <a:lvl6pPr marL="2743200" lvl="5" indent="-330200" algn="l" rtl="0">
              <a:lnSpc>
                <a:spcPct val="100000"/>
              </a:lnSpc>
              <a:spcBef>
                <a:spcPts val="320"/>
              </a:spcBef>
              <a:spcAft>
                <a:spcPts val="0"/>
              </a:spcAft>
              <a:buClr>
                <a:schemeClr val="dk1"/>
              </a:buClr>
              <a:buSzPts val="1600"/>
              <a:buChar char="•"/>
              <a:defRPr sz="1600"/>
            </a:lvl6pPr>
            <a:lvl7pPr marL="3200400" lvl="6" indent="-330200" algn="l" rtl="0">
              <a:lnSpc>
                <a:spcPct val="100000"/>
              </a:lnSpc>
              <a:spcBef>
                <a:spcPts val="320"/>
              </a:spcBef>
              <a:spcAft>
                <a:spcPts val="0"/>
              </a:spcAft>
              <a:buClr>
                <a:schemeClr val="dk1"/>
              </a:buClr>
              <a:buSzPts val="1600"/>
              <a:buChar char="•"/>
              <a:defRPr sz="1600"/>
            </a:lvl7pPr>
            <a:lvl8pPr marL="3657600" lvl="7" indent="-330200" algn="l" rtl="0">
              <a:lnSpc>
                <a:spcPct val="100000"/>
              </a:lnSpc>
              <a:spcBef>
                <a:spcPts val="320"/>
              </a:spcBef>
              <a:spcAft>
                <a:spcPts val="0"/>
              </a:spcAft>
              <a:buClr>
                <a:schemeClr val="dk1"/>
              </a:buClr>
              <a:buSzPts val="1600"/>
              <a:buChar char="•"/>
              <a:defRPr sz="1600"/>
            </a:lvl8pPr>
            <a:lvl9pPr marL="4114800" lvl="8" indent="-330200" algn="l" rtl="0">
              <a:lnSpc>
                <a:spcPct val="100000"/>
              </a:lnSpc>
              <a:spcBef>
                <a:spcPts val="320"/>
              </a:spcBef>
              <a:spcAft>
                <a:spcPts val="0"/>
              </a:spcAft>
              <a:buClr>
                <a:schemeClr val="dk1"/>
              </a:buClr>
              <a:buSzPts val="1600"/>
              <a:buChar char="•"/>
              <a:defRPr sz="1600"/>
            </a:lvl9pPr>
          </a:lstStyle>
          <a:p>
            <a:endParaRPr/>
          </a:p>
        </p:txBody>
      </p:sp>
      <p:sp>
        <p:nvSpPr>
          <p:cNvPr id="124" name="Google Shape;124;p19"/>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25" name="Google Shape;125;p19"/>
          <p:cNvSpPr txBox="1">
            <a:spLocks noGrp="1"/>
          </p:cNvSpPr>
          <p:nvPr>
            <p:ph type="ftr" idx="11"/>
          </p:nvPr>
        </p:nvSpPr>
        <p:spPr>
          <a:xfrm>
            <a:off x="3124200" y="4767263"/>
            <a:ext cx="2895600" cy="2739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26" name="Google Shape;126;p19"/>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sak cím" type="titleOnly">
  <p:cSld name="TITLE_ONLY">
    <p:spTree>
      <p:nvGrpSpPr>
        <p:cNvPr id="1" name="Shape 127"/>
        <p:cNvGrpSpPr/>
        <p:nvPr/>
      </p:nvGrpSpPr>
      <p:grpSpPr>
        <a:xfrm>
          <a:off x="0" y="0"/>
          <a:ext cx="0" cy="0"/>
          <a:chOff x="0" y="0"/>
          <a:chExt cx="0" cy="0"/>
        </a:xfrm>
      </p:grpSpPr>
      <p:sp>
        <p:nvSpPr>
          <p:cNvPr id="128" name="Google Shape;128;p20"/>
          <p:cNvSpPr txBox="1">
            <a:spLocks noGrp="1"/>
          </p:cNvSpPr>
          <p:nvPr>
            <p:ph type="title"/>
          </p:nvPr>
        </p:nvSpPr>
        <p:spPr>
          <a:xfrm>
            <a:off x="457200" y="205979"/>
            <a:ext cx="8229600" cy="8574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Clr>
                <a:schemeClr val="dk1"/>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29" name="Google Shape;129;p20"/>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0" name="Google Shape;130;p20"/>
          <p:cNvSpPr txBox="1">
            <a:spLocks noGrp="1"/>
          </p:cNvSpPr>
          <p:nvPr>
            <p:ph type="ftr" idx="11"/>
          </p:nvPr>
        </p:nvSpPr>
        <p:spPr>
          <a:xfrm>
            <a:off x="3124200" y="4767263"/>
            <a:ext cx="2895600" cy="2739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1" name="Google Shape;131;p20"/>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Üres" type="blank">
  <p:cSld name="BLANK">
    <p:spTree>
      <p:nvGrpSpPr>
        <p:cNvPr id="1" name="Shape 132"/>
        <p:cNvGrpSpPr/>
        <p:nvPr/>
      </p:nvGrpSpPr>
      <p:grpSpPr>
        <a:xfrm>
          <a:off x="0" y="0"/>
          <a:ext cx="0" cy="0"/>
          <a:chOff x="0" y="0"/>
          <a:chExt cx="0" cy="0"/>
        </a:xfrm>
      </p:grpSpPr>
      <p:sp>
        <p:nvSpPr>
          <p:cNvPr id="133" name="Google Shape;133;p21"/>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4" name="Google Shape;134;p21"/>
          <p:cNvSpPr txBox="1">
            <a:spLocks noGrp="1"/>
          </p:cNvSpPr>
          <p:nvPr>
            <p:ph type="ftr" idx="11"/>
          </p:nvPr>
        </p:nvSpPr>
        <p:spPr>
          <a:xfrm>
            <a:off x="3124200" y="4767263"/>
            <a:ext cx="2895600" cy="2739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5" name="Google Shape;135;p21"/>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ímdia" type="title">
  <p:cSld name="TITLE">
    <p:spTree>
      <p:nvGrpSpPr>
        <p:cNvPr id="1" name="Shape 17"/>
        <p:cNvGrpSpPr/>
        <p:nvPr/>
      </p:nvGrpSpPr>
      <p:grpSpPr>
        <a:xfrm>
          <a:off x="0" y="0"/>
          <a:ext cx="0" cy="0"/>
          <a:chOff x="0" y="0"/>
          <a:chExt cx="0" cy="0"/>
        </a:xfrm>
      </p:grpSpPr>
      <p:sp>
        <p:nvSpPr>
          <p:cNvPr id="18" name="Google Shape;18;p3"/>
          <p:cNvSpPr txBox="1">
            <a:spLocks noGrp="1"/>
          </p:cNvSpPr>
          <p:nvPr>
            <p:ph type="ctrTitle"/>
          </p:nvPr>
        </p:nvSpPr>
        <p:spPr>
          <a:xfrm>
            <a:off x="685800" y="1597819"/>
            <a:ext cx="7772400" cy="1102519"/>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subTitle" idx="1"/>
          </p:nvPr>
        </p:nvSpPr>
        <p:spPr>
          <a:xfrm>
            <a:off x="1371600" y="2914650"/>
            <a:ext cx="6400800" cy="13144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20" name="Google Shape;20;p3"/>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artalomrész képaláírással" type="objTx">
  <p:cSld name="OBJECT_WITH_CAPTION_TEXT">
    <p:spTree>
      <p:nvGrpSpPr>
        <p:cNvPr id="1" name="Shape 136"/>
        <p:cNvGrpSpPr/>
        <p:nvPr/>
      </p:nvGrpSpPr>
      <p:grpSpPr>
        <a:xfrm>
          <a:off x="0" y="0"/>
          <a:ext cx="0" cy="0"/>
          <a:chOff x="0" y="0"/>
          <a:chExt cx="0" cy="0"/>
        </a:xfrm>
      </p:grpSpPr>
      <p:sp>
        <p:nvSpPr>
          <p:cNvPr id="137" name="Google Shape;137;p22"/>
          <p:cNvSpPr txBox="1">
            <a:spLocks noGrp="1"/>
          </p:cNvSpPr>
          <p:nvPr>
            <p:ph type="title"/>
          </p:nvPr>
        </p:nvSpPr>
        <p:spPr>
          <a:xfrm>
            <a:off x="457201" y="204787"/>
            <a:ext cx="3008400" cy="8715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Clr>
                <a:schemeClr val="dk1"/>
              </a:buClr>
              <a:buSzPts val="2000"/>
              <a:buFont typeface="Calibri"/>
              <a:buNone/>
              <a:defRPr sz="2000" b="1"/>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8" name="Google Shape;138;p22"/>
          <p:cNvSpPr txBox="1">
            <a:spLocks noGrp="1"/>
          </p:cNvSpPr>
          <p:nvPr>
            <p:ph type="body" idx="1"/>
          </p:nvPr>
        </p:nvSpPr>
        <p:spPr>
          <a:xfrm>
            <a:off x="3575050" y="204788"/>
            <a:ext cx="5111700" cy="4389900"/>
          </a:xfrm>
          <a:prstGeom prst="rect">
            <a:avLst/>
          </a:prstGeom>
          <a:noFill/>
          <a:ln>
            <a:noFill/>
          </a:ln>
        </p:spPr>
        <p:txBody>
          <a:bodyPr spcFirstLastPara="1" wrap="square" lIns="91425" tIns="45700" rIns="91425" bIns="45700" anchor="t" anchorCtr="0">
            <a:noAutofit/>
          </a:bodyPr>
          <a:lstStyle>
            <a:lvl1pPr marL="457200" lvl="0" indent="-431800" algn="l" rtl="0">
              <a:lnSpc>
                <a:spcPct val="100000"/>
              </a:lnSpc>
              <a:spcBef>
                <a:spcPts val="640"/>
              </a:spcBef>
              <a:spcAft>
                <a:spcPts val="0"/>
              </a:spcAft>
              <a:buClr>
                <a:schemeClr val="dk1"/>
              </a:buClr>
              <a:buSzPts val="3200"/>
              <a:buChar char="•"/>
              <a:defRPr sz="3200"/>
            </a:lvl1pPr>
            <a:lvl2pPr marL="914400" lvl="1" indent="-406400" algn="l" rtl="0">
              <a:lnSpc>
                <a:spcPct val="100000"/>
              </a:lnSpc>
              <a:spcBef>
                <a:spcPts val="560"/>
              </a:spcBef>
              <a:spcAft>
                <a:spcPts val="0"/>
              </a:spcAft>
              <a:buClr>
                <a:schemeClr val="dk1"/>
              </a:buClr>
              <a:buSzPts val="2800"/>
              <a:buChar char="–"/>
              <a:defRPr sz="2800"/>
            </a:lvl2pPr>
            <a:lvl3pPr marL="1371600" lvl="2" indent="-381000" algn="l" rtl="0">
              <a:lnSpc>
                <a:spcPct val="100000"/>
              </a:lnSpc>
              <a:spcBef>
                <a:spcPts val="480"/>
              </a:spcBef>
              <a:spcAft>
                <a:spcPts val="0"/>
              </a:spcAft>
              <a:buClr>
                <a:schemeClr val="dk1"/>
              </a:buClr>
              <a:buSzPts val="2400"/>
              <a:buChar char="•"/>
              <a:defRPr sz="2400"/>
            </a:lvl3pPr>
            <a:lvl4pPr marL="1828800" lvl="3" indent="-355600" algn="l" rtl="0">
              <a:lnSpc>
                <a:spcPct val="100000"/>
              </a:lnSpc>
              <a:spcBef>
                <a:spcPts val="400"/>
              </a:spcBef>
              <a:spcAft>
                <a:spcPts val="0"/>
              </a:spcAft>
              <a:buClr>
                <a:schemeClr val="dk1"/>
              </a:buClr>
              <a:buSzPts val="2000"/>
              <a:buChar char="–"/>
              <a:defRPr sz="2000"/>
            </a:lvl4pPr>
            <a:lvl5pPr marL="2286000" lvl="4" indent="-355600" algn="l" rtl="0">
              <a:lnSpc>
                <a:spcPct val="100000"/>
              </a:lnSpc>
              <a:spcBef>
                <a:spcPts val="400"/>
              </a:spcBef>
              <a:spcAft>
                <a:spcPts val="0"/>
              </a:spcAft>
              <a:buClr>
                <a:schemeClr val="dk1"/>
              </a:buClr>
              <a:buSzPts val="2000"/>
              <a:buChar char="»"/>
              <a:defRPr sz="2000"/>
            </a:lvl5pPr>
            <a:lvl6pPr marL="2743200" lvl="5" indent="-355600" algn="l" rtl="0">
              <a:lnSpc>
                <a:spcPct val="100000"/>
              </a:lnSpc>
              <a:spcBef>
                <a:spcPts val="400"/>
              </a:spcBef>
              <a:spcAft>
                <a:spcPts val="0"/>
              </a:spcAft>
              <a:buClr>
                <a:schemeClr val="dk1"/>
              </a:buClr>
              <a:buSzPts val="2000"/>
              <a:buChar char="•"/>
              <a:defRPr sz="2000"/>
            </a:lvl6pPr>
            <a:lvl7pPr marL="3200400" lvl="6" indent="-355600" algn="l" rtl="0">
              <a:lnSpc>
                <a:spcPct val="100000"/>
              </a:lnSpc>
              <a:spcBef>
                <a:spcPts val="400"/>
              </a:spcBef>
              <a:spcAft>
                <a:spcPts val="0"/>
              </a:spcAft>
              <a:buClr>
                <a:schemeClr val="dk1"/>
              </a:buClr>
              <a:buSzPts val="2000"/>
              <a:buChar char="•"/>
              <a:defRPr sz="2000"/>
            </a:lvl7pPr>
            <a:lvl8pPr marL="3657600" lvl="7" indent="-355600" algn="l" rtl="0">
              <a:lnSpc>
                <a:spcPct val="100000"/>
              </a:lnSpc>
              <a:spcBef>
                <a:spcPts val="400"/>
              </a:spcBef>
              <a:spcAft>
                <a:spcPts val="0"/>
              </a:spcAft>
              <a:buClr>
                <a:schemeClr val="dk1"/>
              </a:buClr>
              <a:buSzPts val="2000"/>
              <a:buChar char="•"/>
              <a:defRPr sz="2000"/>
            </a:lvl8pPr>
            <a:lvl9pPr marL="4114800" lvl="8" indent="-355600" algn="l" rtl="0">
              <a:lnSpc>
                <a:spcPct val="100000"/>
              </a:lnSpc>
              <a:spcBef>
                <a:spcPts val="400"/>
              </a:spcBef>
              <a:spcAft>
                <a:spcPts val="0"/>
              </a:spcAft>
              <a:buClr>
                <a:schemeClr val="dk1"/>
              </a:buClr>
              <a:buSzPts val="2000"/>
              <a:buChar char="•"/>
              <a:defRPr sz="2000"/>
            </a:lvl9pPr>
          </a:lstStyle>
          <a:p>
            <a:endParaRPr/>
          </a:p>
        </p:txBody>
      </p:sp>
      <p:sp>
        <p:nvSpPr>
          <p:cNvPr id="139" name="Google Shape;139;p22"/>
          <p:cNvSpPr txBox="1">
            <a:spLocks noGrp="1"/>
          </p:cNvSpPr>
          <p:nvPr>
            <p:ph type="body" idx="2"/>
          </p:nvPr>
        </p:nvSpPr>
        <p:spPr>
          <a:xfrm>
            <a:off x="457201" y="1076326"/>
            <a:ext cx="3008400" cy="3518400"/>
          </a:xfrm>
          <a:prstGeom prst="rect">
            <a:avLst/>
          </a:prstGeom>
          <a:noFill/>
          <a:ln>
            <a:noFill/>
          </a:ln>
        </p:spPr>
        <p:txBody>
          <a:bodyPr spcFirstLastPara="1" wrap="square" lIns="91425" tIns="45700" rIns="91425" bIns="45700" anchor="t" anchorCtr="0">
            <a:noAutofit/>
          </a:bodyPr>
          <a:lstStyle>
            <a:lvl1pPr marL="457200" lvl="0" indent="-228600" algn="l" rtl="0">
              <a:lnSpc>
                <a:spcPct val="100000"/>
              </a:lnSpc>
              <a:spcBef>
                <a:spcPts val="280"/>
              </a:spcBef>
              <a:spcAft>
                <a:spcPts val="0"/>
              </a:spcAft>
              <a:buClr>
                <a:schemeClr val="dk1"/>
              </a:buClr>
              <a:buSzPts val="1400"/>
              <a:buNone/>
              <a:defRPr sz="1400"/>
            </a:lvl1pPr>
            <a:lvl2pPr marL="914400" lvl="1" indent="-228600" algn="l" rtl="0">
              <a:lnSpc>
                <a:spcPct val="100000"/>
              </a:lnSpc>
              <a:spcBef>
                <a:spcPts val="240"/>
              </a:spcBef>
              <a:spcAft>
                <a:spcPts val="0"/>
              </a:spcAft>
              <a:buClr>
                <a:schemeClr val="dk1"/>
              </a:buClr>
              <a:buSzPts val="1200"/>
              <a:buNone/>
              <a:defRPr sz="1200"/>
            </a:lvl2pPr>
            <a:lvl3pPr marL="1371600" lvl="2" indent="-228600" algn="l" rtl="0">
              <a:lnSpc>
                <a:spcPct val="100000"/>
              </a:lnSpc>
              <a:spcBef>
                <a:spcPts val="200"/>
              </a:spcBef>
              <a:spcAft>
                <a:spcPts val="0"/>
              </a:spcAft>
              <a:buClr>
                <a:schemeClr val="dk1"/>
              </a:buClr>
              <a:buSzPts val="1000"/>
              <a:buNone/>
              <a:defRPr sz="1000"/>
            </a:lvl3pPr>
            <a:lvl4pPr marL="1828800" lvl="3" indent="-228600" algn="l" rtl="0">
              <a:lnSpc>
                <a:spcPct val="100000"/>
              </a:lnSpc>
              <a:spcBef>
                <a:spcPts val="180"/>
              </a:spcBef>
              <a:spcAft>
                <a:spcPts val="0"/>
              </a:spcAft>
              <a:buClr>
                <a:schemeClr val="dk1"/>
              </a:buClr>
              <a:buSzPts val="900"/>
              <a:buNone/>
              <a:defRPr sz="900"/>
            </a:lvl4pPr>
            <a:lvl5pPr marL="2286000" lvl="4" indent="-228600" algn="l" rtl="0">
              <a:lnSpc>
                <a:spcPct val="100000"/>
              </a:lnSpc>
              <a:spcBef>
                <a:spcPts val="180"/>
              </a:spcBef>
              <a:spcAft>
                <a:spcPts val="0"/>
              </a:spcAft>
              <a:buClr>
                <a:schemeClr val="dk1"/>
              </a:buClr>
              <a:buSzPts val="900"/>
              <a:buNone/>
              <a:defRPr sz="900"/>
            </a:lvl5pPr>
            <a:lvl6pPr marL="2743200" lvl="5" indent="-228600" algn="l" rtl="0">
              <a:lnSpc>
                <a:spcPct val="100000"/>
              </a:lnSpc>
              <a:spcBef>
                <a:spcPts val="180"/>
              </a:spcBef>
              <a:spcAft>
                <a:spcPts val="0"/>
              </a:spcAft>
              <a:buClr>
                <a:schemeClr val="dk1"/>
              </a:buClr>
              <a:buSzPts val="900"/>
              <a:buNone/>
              <a:defRPr sz="900"/>
            </a:lvl6pPr>
            <a:lvl7pPr marL="3200400" lvl="6" indent="-228600" algn="l" rtl="0">
              <a:lnSpc>
                <a:spcPct val="100000"/>
              </a:lnSpc>
              <a:spcBef>
                <a:spcPts val="180"/>
              </a:spcBef>
              <a:spcAft>
                <a:spcPts val="0"/>
              </a:spcAft>
              <a:buClr>
                <a:schemeClr val="dk1"/>
              </a:buClr>
              <a:buSzPts val="900"/>
              <a:buNone/>
              <a:defRPr sz="900"/>
            </a:lvl7pPr>
            <a:lvl8pPr marL="3657600" lvl="7" indent="-228600" algn="l" rtl="0">
              <a:lnSpc>
                <a:spcPct val="100000"/>
              </a:lnSpc>
              <a:spcBef>
                <a:spcPts val="180"/>
              </a:spcBef>
              <a:spcAft>
                <a:spcPts val="0"/>
              </a:spcAft>
              <a:buClr>
                <a:schemeClr val="dk1"/>
              </a:buClr>
              <a:buSzPts val="900"/>
              <a:buNone/>
              <a:defRPr sz="900"/>
            </a:lvl8pPr>
            <a:lvl9pPr marL="4114800" lvl="8" indent="-228600" algn="l" rtl="0">
              <a:lnSpc>
                <a:spcPct val="100000"/>
              </a:lnSpc>
              <a:spcBef>
                <a:spcPts val="180"/>
              </a:spcBef>
              <a:spcAft>
                <a:spcPts val="0"/>
              </a:spcAft>
              <a:buClr>
                <a:schemeClr val="dk1"/>
              </a:buClr>
              <a:buSzPts val="900"/>
              <a:buNone/>
              <a:defRPr sz="900"/>
            </a:lvl9pPr>
          </a:lstStyle>
          <a:p>
            <a:endParaRPr/>
          </a:p>
        </p:txBody>
      </p:sp>
      <p:sp>
        <p:nvSpPr>
          <p:cNvPr id="140" name="Google Shape;140;p22"/>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41" name="Google Shape;141;p22"/>
          <p:cNvSpPr txBox="1">
            <a:spLocks noGrp="1"/>
          </p:cNvSpPr>
          <p:nvPr>
            <p:ph type="ftr" idx="11"/>
          </p:nvPr>
        </p:nvSpPr>
        <p:spPr>
          <a:xfrm>
            <a:off x="3124200" y="4767263"/>
            <a:ext cx="2895600" cy="2739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42" name="Google Shape;142;p22"/>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Kép képaláírással" type="picTx">
  <p:cSld name="PICTURE_WITH_CAPTION_TEXT">
    <p:spTree>
      <p:nvGrpSpPr>
        <p:cNvPr id="1" name="Shape 143"/>
        <p:cNvGrpSpPr/>
        <p:nvPr/>
      </p:nvGrpSpPr>
      <p:grpSpPr>
        <a:xfrm>
          <a:off x="0" y="0"/>
          <a:ext cx="0" cy="0"/>
          <a:chOff x="0" y="0"/>
          <a:chExt cx="0" cy="0"/>
        </a:xfrm>
      </p:grpSpPr>
      <p:sp>
        <p:nvSpPr>
          <p:cNvPr id="144" name="Google Shape;144;p23"/>
          <p:cNvSpPr txBox="1">
            <a:spLocks noGrp="1"/>
          </p:cNvSpPr>
          <p:nvPr>
            <p:ph type="title"/>
          </p:nvPr>
        </p:nvSpPr>
        <p:spPr>
          <a:xfrm>
            <a:off x="1792288" y="3600450"/>
            <a:ext cx="5486400" cy="425100"/>
          </a:xfrm>
          <a:prstGeom prst="rect">
            <a:avLst/>
          </a:prstGeom>
          <a:noFill/>
          <a:ln>
            <a:noFill/>
          </a:ln>
        </p:spPr>
        <p:txBody>
          <a:bodyPr spcFirstLastPara="1" wrap="square" lIns="91425" tIns="45700" rIns="91425" bIns="45700" anchor="b" anchorCtr="0">
            <a:noAutofit/>
          </a:bodyPr>
          <a:lstStyle>
            <a:lvl1pPr lvl="0" algn="l" rtl="0">
              <a:lnSpc>
                <a:spcPct val="100000"/>
              </a:lnSpc>
              <a:spcBef>
                <a:spcPts val="0"/>
              </a:spcBef>
              <a:spcAft>
                <a:spcPts val="0"/>
              </a:spcAft>
              <a:buClr>
                <a:schemeClr val="dk1"/>
              </a:buClr>
              <a:buSzPts val="2000"/>
              <a:buFont typeface="Calibri"/>
              <a:buNone/>
              <a:defRPr sz="2000" b="1"/>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45" name="Google Shape;145;p23"/>
          <p:cNvSpPr>
            <a:spLocks noGrp="1"/>
          </p:cNvSpPr>
          <p:nvPr>
            <p:ph type="pic" idx="2"/>
          </p:nvPr>
        </p:nvSpPr>
        <p:spPr>
          <a:xfrm>
            <a:off x="1792288" y="459581"/>
            <a:ext cx="5486400" cy="30861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46" name="Google Shape;146;p23"/>
          <p:cNvSpPr txBox="1">
            <a:spLocks noGrp="1"/>
          </p:cNvSpPr>
          <p:nvPr>
            <p:ph type="body" idx="1"/>
          </p:nvPr>
        </p:nvSpPr>
        <p:spPr>
          <a:xfrm>
            <a:off x="1792288" y="4025503"/>
            <a:ext cx="5486400" cy="603600"/>
          </a:xfrm>
          <a:prstGeom prst="rect">
            <a:avLst/>
          </a:prstGeom>
          <a:noFill/>
          <a:ln>
            <a:noFill/>
          </a:ln>
        </p:spPr>
        <p:txBody>
          <a:bodyPr spcFirstLastPara="1" wrap="square" lIns="91425" tIns="45700" rIns="91425" bIns="45700" anchor="t" anchorCtr="0">
            <a:noAutofit/>
          </a:bodyPr>
          <a:lstStyle>
            <a:lvl1pPr marL="457200" lvl="0" indent="-228600" algn="l" rtl="0">
              <a:lnSpc>
                <a:spcPct val="100000"/>
              </a:lnSpc>
              <a:spcBef>
                <a:spcPts val="280"/>
              </a:spcBef>
              <a:spcAft>
                <a:spcPts val="0"/>
              </a:spcAft>
              <a:buClr>
                <a:schemeClr val="dk1"/>
              </a:buClr>
              <a:buSzPts val="1400"/>
              <a:buNone/>
              <a:defRPr sz="1400"/>
            </a:lvl1pPr>
            <a:lvl2pPr marL="914400" lvl="1" indent="-228600" algn="l" rtl="0">
              <a:lnSpc>
                <a:spcPct val="100000"/>
              </a:lnSpc>
              <a:spcBef>
                <a:spcPts val="240"/>
              </a:spcBef>
              <a:spcAft>
                <a:spcPts val="0"/>
              </a:spcAft>
              <a:buClr>
                <a:schemeClr val="dk1"/>
              </a:buClr>
              <a:buSzPts val="1200"/>
              <a:buNone/>
              <a:defRPr sz="1200"/>
            </a:lvl2pPr>
            <a:lvl3pPr marL="1371600" lvl="2" indent="-228600" algn="l" rtl="0">
              <a:lnSpc>
                <a:spcPct val="100000"/>
              </a:lnSpc>
              <a:spcBef>
                <a:spcPts val="200"/>
              </a:spcBef>
              <a:spcAft>
                <a:spcPts val="0"/>
              </a:spcAft>
              <a:buClr>
                <a:schemeClr val="dk1"/>
              </a:buClr>
              <a:buSzPts val="1000"/>
              <a:buNone/>
              <a:defRPr sz="1000"/>
            </a:lvl3pPr>
            <a:lvl4pPr marL="1828800" lvl="3" indent="-228600" algn="l" rtl="0">
              <a:lnSpc>
                <a:spcPct val="100000"/>
              </a:lnSpc>
              <a:spcBef>
                <a:spcPts val="180"/>
              </a:spcBef>
              <a:spcAft>
                <a:spcPts val="0"/>
              </a:spcAft>
              <a:buClr>
                <a:schemeClr val="dk1"/>
              </a:buClr>
              <a:buSzPts val="900"/>
              <a:buNone/>
              <a:defRPr sz="900"/>
            </a:lvl4pPr>
            <a:lvl5pPr marL="2286000" lvl="4" indent="-228600" algn="l" rtl="0">
              <a:lnSpc>
                <a:spcPct val="100000"/>
              </a:lnSpc>
              <a:spcBef>
                <a:spcPts val="180"/>
              </a:spcBef>
              <a:spcAft>
                <a:spcPts val="0"/>
              </a:spcAft>
              <a:buClr>
                <a:schemeClr val="dk1"/>
              </a:buClr>
              <a:buSzPts val="900"/>
              <a:buNone/>
              <a:defRPr sz="900"/>
            </a:lvl5pPr>
            <a:lvl6pPr marL="2743200" lvl="5" indent="-228600" algn="l" rtl="0">
              <a:lnSpc>
                <a:spcPct val="100000"/>
              </a:lnSpc>
              <a:spcBef>
                <a:spcPts val="180"/>
              </a:spcBef>
              <a:spcAft>
                <a:spcPts val="0"/>
              </a:spcAft>
              <a:buClr>
                <a:schemeClr val="dk1"/>
              </a:buClr>
              <a:buSzPts val="900"/>
              <a:buNone/>
              <a:defRPr sz="900"/>
            </a:lvl6pPr>
            <a:lvl7pPr marL="3200400" lvl="6" indent="-228600" algn="l" rtl="0">
              <a:lnSpc>
                <a:spcPct val="100000"/>
              </a:lnSpc>
              <a:spcBef>
                <a:spcPts val="180"/>
              </a:spcBef>
              <a:spcAft>
                <a:spcPts val="0"/>
              </a:spcAft>
              <a:buClr>
                <a:schemeClr val="dk1"/>
              </a:buClr>
              <a:buSzPts val="900"/>
              <a:buNone/>
              <a:defRPr sz="900"/>
            </a:lvl7pPr>
            <a:lvl8pPr marL="3657600" lvl="7" indent="-228600" algn="l" rtl="0">
              <a:lnSpc>
                <a:spcPct val="100000"/>
              </a:lnSpc>
              <a:spcBef>
                <a:spcPts val="180"/>
              </a:spcBef>
              <a:spcAft>
                <a:spcPts val="0"/>
              </a:spcAft>
              <a:buClr>
                <a:schemeClr val="dk1"/>
              </a:buClr>
              <a:buSzPts val="900"/>
              <a:buNone/>
              <a:defRPr sz="900"/>
            </a:lvl8pPr>
            <a:lvl9pPr marL="4114800" lvl="8" indent="-228600" algn="l" rtl="0">
              <a:lnSpc>
                <a:spcPct val="100000"/>
              </a:lnSpc>
              <a:spcBef>
                <a:spcPts val="180"/>
              </a:spcBef>
              <a:spcAft>
                <a:spcPts val="0"/>
              </a:spcAft>
              <a:buClr>
                <a:schemeClr val="dk1"/>
              </a:buClr>
              <a:buSzPts val="900"/>
              <a:buNone/>
              <a:defRPr sz="900"/>
            </a:lvl9pPr>
          </a:lstStyle>
          <a:p>
            <a:endParaRPr/>
          </a:p>
        </p:txBody>
      </p:sp>
      <p:sp>
        <p:nvSpPr>
          <p:cNvPr id="147" name="Google Shape;147;p23"/>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48" name="Google Shape;148;p23"/>
          <p:cNvSpPr txBox="1">
            <a:spLocks noGrp="1"/>
          </p:cNvSpPr>
          <p:nvPr>
            <p:ph type="ftr" idx="11"/>
          </p:nvPr>
        </p:nvSpPr>
        <p:spPr>
          <a:xfrm>
            <a:off x="3124200" y="4767263"/>
            <a:ext cx="2895600" cy="2739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49" name="Google Shape;149;p23"/>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ím és függőleges szöveg" type="vertTx">
  <p:cSld name="VERTICAL_TEXT">
    <p:spTree>
      <p:nvGrpSpPr>
        <p:cNvPr id="1" name="Shape 150"/>
        <p:cNvGrpSpPr/>
        <p:nvPr/>
      </p:nvGrpSpPr>
      <p:grpSpPr>
        <a:xfrm>
          <a:off x="0" y="0"/>
          <a:ext cx="0" cy="0"/>
          <a:chOff x="0" y="0"/>
          <a:chExt cx="0" cy="0"/>
        </a:xfrm>
      </p:grpSpPr>
      <p:sp>
        <p:nvSpPr>
          <p:cNvPr id="151" name="Google Shape;151;p24"/>
          <p:cNvSpPr txBox="1">
            <a:spLocks noGrp="1"/>
          </p:cNvSpPr>
          <p:nvPr>
            <p:ph type="title"/>
          </p:nvPr>
        </p:nvSpPr>
        <p:spPr>
          <a:xfrm>
            <a:off x="457200" y="205979"/>
            <a:ext cx="8229600" cy="8574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Clr>
                <a:schemeClr val="dk1"/>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2" name="Google Shape;152;p24"/>
          <p:cNvSpPr txBox="1">
            <a:spLocks noGrp="1"/>
          </p:cNvSpPr>
          <p:nvPr>
            <p:ph type="body" idx="1"/>
          </p:nvPr>
        </p:nvSpPr>
        <p:spPr>
          <a:xfrm rot="5400000">
            <a:off x="2874750" y="-1217399"/>
            <a:ext cx="3394500" cy="8229600"/>
          </a:xfrm>
          <a:prstGeom prst="rect">
            <a:avLst/>
          </a:prstGeom>
          <a:noFill/>
          <a:ln>
            <a:noFill/>
          </a:ln>
        </p:spPr>
        <p:txBody>
          <a:bodyPr spcFirstLastPara="1" wrap="square" lIns="91425" tIns="45700" rIns="91425" bIns="45700"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153" name="Google Shape;153;p24"/>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4" name="Google Shape;154;p24"/>
          <p:cNvSpPr txBox="1">
            <a:spLocks noGrp="1"/>
          </p:cNvSpPr>
          <p:nvPr>
            <p:ph type="ftr" idx="11"/>
          </p:nvPr>
        </p:nvSpPr>
        <p:spPr>
          <a:xfrm>
            <a:off x="3124200" y="4767263"/>
            <a:ext cx="2895600" cy="2739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5" name="Google Shape;155;p24"/>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Függőleges cím és szöveg" type="vertTitleAndTx">
  <p:cSld name="VERTICAL_TITLE_AND_VERTICAL_TEXT">
    <p:spTree>
      <p:nvGrpSpPr>
        <p:cNvPr id="1" name="Shape 156"/>
        <p:cNvGrpSpPr/>
        <p:nvPr/>
      </p:nvGrpSpPr>
      <p:grpSpPr>
        <a:xfrm>
          <a:off x="0" y="0"/>
          <a:ext cx="0" cy="0"/>
          <a:chOff x="0" y="0"/>
          <a:chExt cx="0" cy="0"/>
        </a:xfrm>
      </p:grpSpPr>
      <p:sp>
        <p:nvSpPr>
          <p:cNvPr id="157" name="Google Shape;157;p25"/>
          <p:cNvSpPr txBox="1">
            <a:spLocks noGrp="1"/>
          </p:cNvSpPr>
          <p:nvPr>
            <p:ph type="title"/>
          </p:nvPr>
        </p:nvSpPr>
        <p:spPr>
          <a:xfrm rot="5400000">
            <a:off x="6012600" y="771581"/>
            <a:ext cx="3291000" cy="20574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Clr>
                <a:schemeClr val="dk1"/>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8" name="Google Shape;158;p25"/>
          <p:cNvSpPr txBox="1">
            <a:spLocks noGrp="1"/>
          </p:cNvSpPr>
          <p:nvPr>
            <p:ph type="body" idx="1"/>
          </p:nvPr>
        </p:nvSpPr>
        <p:spPr>
          <a:xfrm rot="5400000">
            <a:off x="1821600" y="-1209619"/>
            <a:ext cx="3291000" cy="6019800"/>
          </a:xfrm>
          <a:prstGeom prst="rect">
            <a:avLst/>
          </a:prstGeom>
          <a:noFill/>
          <a:ln>
            <a:noFill/>
          </a:ln>
        </p:spPr>
        <p:txBody>
          <a:bodyPr spcFirstLastPara="1" wrap="square" lIns="91425" tIns="45700" rIns="91425" bIns="45700"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159" name="Google Shape;159;p25"/>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60" name="Google Shape;160;p25"/>
          <p:cNvSpPr txBox="1">
            <a:spLocks noGrp="1"/>
          </p:cNvSpPr>
          <p:nvPr>
            <p:ph type="ftr" idx="11"/>
          </p:nvPr>
        </p:nvSpPr>
        <p:spPr>
          <a:xfrm>
            <a:off x="3124200" y="4767263"/>
            <a:ext cx="2895600" cy="2739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61" name="Google Shape;161;p25"/>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zakaszfejléc"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722313" y="3305176"/>
            <a:ext cx="7772400" cy="1021556"/>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Clr>
                <a:schemeClr val="dk1"/>
              </a:buClr>
              <a:buSzPts val="4000"/>
              <a:buFont typeface="Calibri"/>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722313" y="2180035"/>
            <a:ext cx="7772400" cy="1125140"/>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26" name="Google Shape;26;p4"/>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 tartalomrész"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457200" y="900113"/>
            <a:ext cx="4038600" cy="2545556"/>
          </a:xfrm>
          <a:prstGeom prst="rect">
            <a:avLst/>
          </a:prstGeom>
          <a:noFill/>
          <a:ln>
            <a:noFill/>
          </a:ln>
        </p:spPr>
        <p:txBody>
          <a:bodyPr spcFirstLastPara="1" wrap="square" lIns="91425" tIns="45700" rIns="91425" bIns="45700" anchor="t" anchorCtr="0">
            <a:no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2" name="Google Shape;32;p5"/>
          <p:cNvSpPr txBox="1">
            <a:spLocks noGrp="1"/>
          </p:cNvSpPr>
          <p:nvPr>
            <p:ph type="body" idx="2"/>
          </p:nvPr>
        </p:nvSpPr>
        <p:spPr>
          <a:xfrm>
            <a:off x="4648200" y="900113"/>
            <a:ext cx="4038600" cy="2545556"/>
          </a:xfrm>
          <a:prstGeom prst="rect">
            <a:avLst/>
          </a:prstGeom>
          <a:noFill/>
          <a:ln>
            <a:noFill/>
          </a:ln>
        </p:spPr>
        <p:txBody>
          <a:bodyPr spcFirstLastPara="1" wrap="square" lIns="91425" tIns="45700" rIns="91425" bIns="45700" anchor="t" anchorCtr="0">
            <a:no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3" name="Google Shape;33;p5"/>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Összehasonlítás"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457200" y="1151335"/>
            <a:ext cx="4040188" cy="47982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457200" y="1631156"/>
            <a:ext cx="4040188" cy="2963466"/>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0" name="Google Shape;40;p6"/>
          <p:cNvSpPr txBox="1">
            <a:spLocks noGrp="1"/>
          </p:cNvSpPr>
          <p:nvPr>
            <p:ph type="body" idx="3"/>
          </p:nvPr>
        </p:nvSpPr>
        <p:spPr>
          <a:xfrm>
            <a:off x="4645026" y="1151335"/>
            <a:ext cx="4041775" cy="47982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4645026" y="1631156"/>
            <a:ext cx="4041775" cy="2963466"/>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2" name="Google Shape;42;p6"/>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sak cím"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Üres"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rtalomrész képaláírással"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457201" y="204787"/>
            <a:ext cx="3008313" cy="871538"/>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3575050" y="204788"/>
            <a:ext cx="5111750" cy="4389835"/>
          </a:xfrm>
          <a:prstGeom prst="rect">
            <a:avLst/>
          </a:prstGeom>
          <a:noFill/>
          <a:ln>
            <a:noFill/>
          </a:ln>
        </p:spPr>
        <p:txBody>
          <a:bodyPr spcFirstLastPara="1" wrap="square" lIns="91425" tIns="45700" rIns="91425" bIns="45700" anchor="t" anchorCtr="0">
            <a:no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457201" y="1076326"/>
            <a:ext cx="3008313" cy="3518297"/>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58" name="Google Shape;58;p9"/>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Kép képaláírással"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1792288" y="3600450"/>
            <a:ext cx="5486400" cy="425054"/>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0"/>
          <p:cNvSpPr>
            <a:spLocks noGrp="1"/>
          </p:cNvSpPr>
          <p:nvPr>
            <p:ph type="pic" idx="2"/>
          </p:nvPr>
        </p:nvSpPr>
        <p:spPr>
          <a:xfrm>
            <a:off x="1792288" y="459581"/>
            <a:ext cx="5486400" cy="30861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1792288" y="4025503"/>
            <a:ext cx="5486400" cy="603647"/>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5" name="Google Shape;65;p10"/>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7"/>
        <p:cNvGrpSpPr/>
        <p:nvPr/>
      </p:nvGrpSpPr>
      <p:grpSpPr>
        <a:xfrm>
          <a:off x="0" y="0"/>
          <a:ext cx="0" cy="0"/>
          <a:chOff x="0" y="0"/>
          <a:chExt cx="0" cy="0"/>
        </a:xfrm>
      </p:grpSpPr>
      <p:sp>
        <p:nvSpPr>
          <p:cNvPr id="88" name="Google Shape;88;p14"/>
          <p:cNvSpPr txBox="1">
            <a:spLocks noGrp="1"/>
          </p:cNvSpPr>
          <p:nvPr>
            <p:ph type="title"/>
          </p:nvPr>
        </p:nvSpPr>
        <p:spPr>
          <a:xfrm>
            <a:off x="457200" y="205979"/>
            <a:ext cx="8229600" cy="8574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9" name="Google Shape;89;p14"/>
          <p:cNvSpPr txBox="1">
            <a:spLocks noGrp="1"/>
          </p:cNvSpPr>
          <p:nvPr>
            <p:ph type="body" idx="1"/>
          </p:nvPr>
        </p:nvSpPr>
        <p:spPr>
          <a:xfrm>
            <a:off x="457200" y="1200151"/>
            <a:ext cx="8229600" cy="3394500"/>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0" name="Google Shape;90;p14"/>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1" name="Google Shape;91;p14"/>
          <p:cNvSpPr txBox="1">
            <a:spLocks noGrp="1"/>
          </p:cNvSpPr>
          <p:nvPr>
            <p:ph type="ftr" idx="11"/>
          </p:nvPr>
        </p:nvSpPr>
        <p:spPr>
          <a:xfrm>
            <a:off x="3124200" y="4767263"/>
            <a:ext cx="2895600" cy="2739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2" name="Google Shape;92;p14"/>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hu-HU"/>
              <a:t>‹#›</a:t>
            </a:fld>
            <a:endParaRPr/>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5"/>
        <p:cNvGrpSpPr/>
        <p:nvPr/>
      </p:nvGrpSpPr>
      <p:grpSpPr>
        <a:xfrm>
          <a:off x="0" y="0"/>
          <a:ext cx="0" cy="0"/>
          <a:chOff x="0" y="0"/>
          <a:chExt cx="0" cy="0"/>
        </a:xfrm>
      </p:grpSpPr>
      <p:sp>
        <p:nvSpPr>
          <p:cNvPr id="166" name="Google Shape;166;p26"/>
          <p:cNvSpPr/>
          <p:nvPr/>
        </p:nvSpPr>
        <p:spPr>
          <a:xfrm>
            <a:off x="1295150" y="3347225"/>
            <a:ext cx="6712500" cy="1269600"/>
          </a:xfrm>
          <a:prstGeom prst="rect">
            <a:avLst/>
          </a:prstGeom>
          <a:noFill/>
          <a:ln>
            <a:noFill/>
          </a:ln>
        </p:spPr>
        <p:txBody>
          <a:bodyPr spcFirstLastPara="1" wrap="square" lIns="34275" tIns="34275" rIns="34275" bIns="34275" anchor="t"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1E281E"/>
              </a:solidFill>
              <a:latin typeface="Arial"/>
              <a:ea typeface="Arial"/>
              <a:cs typeface="Arial"/>
              <a:sym typeface="Arial"/>
            </a:endParaRPr>
          </a:p>
        </p:txBody>
      </p:sp>
      <p:sp>
        <p:nvSpPr>
          <p:cNvPr id="167" name="Google Shape;167;p26"/>
          <p:cNvSpPr/>
          <p:nvPr/>
        </p:nvSpPr>
        <p:spPr>
          <a:xfrm>
            <a:off x="1295150" y="3566806"/>
            <a:ext cx="6712500" cy="1269600"/>
          </a:xfrm>
          <a:prstGeom prst="rect">
            <a:avLst/>
          </a:prstGeom>
          <a:noFill/>
          <a:ln>
            <a:noFill/>
          </a:ln>
        </p:spPr>
        <p:txBody>
          <a:bodyPr spcFirstLastPara="1" wrap="square" lIns="34275" tIns="34275" rIns="34275" bIns="34275" anchor="t" anchorCtr="0">
            <a:noAutofit/>
          </a:bodyPr>
          <a:lstStyle/>
          <a:p>
            <a:pPr marL="0" marR="0" lvl="0" indent="0" algn="ctr" rtl="0">
              <a:lnSpc>
                <a:spcPct val="100000"/>
              </a:lnSpc>
              <a:spcBef>
                <a:spcPts val="0"/>
              </a:spcBef>
              <a:spcAft>
                <a:spcPts val="0"/>
              </a:spcAft>
              <a:buClr>
                <a:srgbClr val="000000"/>
              </a:buClr>
              <a:buSzPts val="2400"/>
              <a:buFont typeface="Arial"/>
              <a:buNone/>
            </a:pPr>
            <a:r>
              <a:rPr lang="hu-HU" sz="2400" b="1">
                <a:solidFill>
                  <a:srgbClr val="1E281E"/>
                </a:solidFill>
              </a:rPr>
              <a:t>MI Stratégia - Adatgazdálkodás</a:t>
            </a:r>
            <a:endParaRPr sz="2400" b="1">
              <a:solidFill>
                <a:srgbClr val="1E281E"/>
              </a:solidFill>
            </a:endParaRPr>
          </a:p>
          <a:p>
            <a:pPr marL="0" marR="0" lvl="0" indent="0" algn="ctr" rtl="0">
              <a:lnSpc>
                <a:spcPct val="100000"/>
              </a:lnSpc>
              <a:spcBef>
                <a:spcPts val="0"/>
              </a:spcBef>
              <a:spcAft>
                <a:spcPts val="0"/>
              </a:spcAft>
              <a:buClr>
                <a:srgbClr val="000000"/>
              </a:buClr>
              <a:buSzPts val="2400"/>
              <a:buFont typeface="Arial"/>
              <a:buNone/>
            </a:pPr>
            <a:endParaRPr sz="2400" b="1">
              <a:solidFill>
                <a:srgbClr val="1E281E"/>
              </a:solidFill>
            </a:endParaRPr>
          </a:p>
          <a:p>
            <a:pPr marL="0" marR="0" lvl="0" indent="0" algn="ctr" rtl="0">
              <a:lnSpc>
                <a:spcPct val="100000"/>
              </a:lnSpc>
              <a:spcBef>
                <a:spcPts val="0"/>
              </a:spcBef>
              <a:spcAft>
                <a:spcPts val="0"/>
              </a:spcAft>
              <a:buClr>
                <a:srgbClr val="000000"/>
              </a:buClr>
              <a:buSzPts val="2400"/>
              <a:buFont typeface="Arial"/>
              <a:buNone/>
            </a:pPr>
            <a:r>
              <a:rPr lang="hu-HU" sz="2400" b="1">
                <a:solidFill>
                  <a:srgbClr val="1E281E"/>
                </a:solidFill>
              </a:rPr>
              <a:t>2019. 12. 09. </a:t>
            </a:r>
            <a:endParaRPr sz="2400" b="1">
              <a:solidFill>
                <a:srgbClr val="1E281E"/>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63"/>
        <p:cNvGrpSpPr/>
        <p:nvPr/>
      </p:nvGrpSpPr>
      <p:grpSpPr>
        <a:xfrm>
          <a:off x="0" y="0"/>
          <a:ext cx="0" cy="0"/>
          <a:chOff x="0" y="0"/>
          <a:chExt cx="0" cy="0"/>
        </a:xfrm>
      </p:grpSpPr>
      <p:cxnSp>
        <p:nvCxnSpPr>
          <p:cNvPr id="364" name="Google Shape;364;p35"/>
          <p:cNvCxnSpPr>
            <a:stCxn id="365" idx="2"/>
          </p:cNvCxnSpPr>
          <p:nvPr/>
        </p:nvCxnSpPr>
        <p:spPr>
          <a:xfrm>
            <a:off x="4735885" y="2766545"/>
            <a:ext cx="17100" cy="522900"/>
          </a:xfrm>
          <a:prstGeom prst="straightConnector1">
            <a:avLst/>
          </a:prstGeom>
          <a:noFill/>
          <a:ln w="9525" cap="flat" cmpd="sng">
            <a:solidFill>
              <a:schemeClr val="dk2"/>
            </a:solidFill>
            <a:prstDash val="solid"/>
            <a:round/>
            <a:headEnd type="none" w="sm" len="sm"/>
            <a:tailEnd type="triangle" w="med" len="med"/>
          </a:ln>
        </p:spPr>
      </p:cxnSp>
      <p:sp>
        <p:nvSpPr>
          <p:cNvPr id="366" name="Google Shape;366;p35"/>
          <p:cNvSpPr txBox="1"/>
          <p:nvPr/>
        </p:nvSpPr>
        <p:spPr>
          <a:xfrm>
            <a:off x="433200" y="233250"/>
            <a:ext cx="8165400" cy="504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hu-HU" sz="2400" b="0" i="0" u="none" strike="noStrike" cap="none">
                <a:solidFill>
                  <a:srgbClr val="000000"/>
                </a:solidFill>
                <a:latin typeface="Arial"/>
                <a:ea typeface="Arial"/>
                <a:cs typeface="Arial"/>
                <a:sym typeface="Arial"/>
              </a:rPr>
              <a:t>I. Kutatási, piaci és társadalmi MI ökoszisztéma építés </a:t>
            </a:r>
            <a:endParaRPr sz="1400" b="0" i="0" u="none" strike="noStrike" cap="none">
              <a:solidFill>
                <a:srgbClr val="000000"/>
              </a:solidFill>
              <a:latin typeface="Arial"/>
              <a:ea typeface="Arial"/>
              <a:cs typeface="Arial"/>
              <a:sym typeface="Arial"/>
            </a:endParaRPr>
          </a:p>
        </p:txBody>
      </p:sp>
      <p:sp>
        <p:nvSpPr>
          <p:cNvPr id="367" name="Google Shape;367;p35"/>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hu-HU" sz="1200" b="0" i="0" u="none" strike="noStrike" cap="none">
                <a:solidFill>
                  <a:srgbClr val="888888"/>
                </a:solidFill>
                <a:latin typeface="Arial"/>
                <a:ea typeface="Arial"/>
                <a:cs typeface="Arial"/>
                <a:sym typeface="Arial"/>
              </a:rPr>
              <a:t>10</a:t>
            </a:fld>
            <a:endParaRPr sz="1200" b="0" i="0" u="none" strike="noStrike" cap="none">
              <a:solidFill>
                <a:srgbClr val="888888"/>
              </a:solidFill>
              <a:latin typeface="Arial"/>
              <a:ea typeface="Arial"/>
              <a:cs typeface="Arial"/>
              <a:sym typeface="Arial"/>
            </a:endParaRPr>
          </a:p>
        </p:txBody>
      </p:sp>
      <p:sp>
        <p:nvSpPr>
          <p:cNvPr id="368" name="Google Shape;368;p35"/>
          <p:cNvSpPr/>
          <p:nvPr/>
        </p:nvSpPr>
        <p:spPr>
          <a:xfrm>
            <a:off x="10967048" y="5046832"/>
            <a:ext cx="144000" cy="144000"/>
          </a:xfrm>
          <a:prstGeom prst="ellipse">
            <a:avLst/>
          </a:prstGeom>
          <a:solidFill>
            <a:schemeClr val="dk2"/>
          </a:solidFill>
          <a:ln w="9525" cap="flat" cmpd="sng">
            <a:solidFill>
              <a:schemeClr val="dk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Arial"/>
              <a:ea typeface="Arial"/>
              <a:cs typeface="Arial"/>
              <a:sym typeface="Arial"/>
            </a:endParaRPr>
          </a:p>
        </p:txBody>
      </p:sp>
      <p:sp>
        <p:nvSpPr>
          <p:cNvPr id="369" name="Google Shape;369;p35"/>
          <p:cNvSpPr/>
          <p:nvPr/>
        </p:nvSpPr>
        <p:spPr>
          <a:xfrm>
            <a:off x="832827" y="2561824"/>
            <a:ext cx="1823100" cy="675300"/>
          </a:xfrm>
          <a:prstGeom prst="roundRect">
            <a:avLst>
              <a:gd name="adj" fmla="val 16667"/>
            </a:avLst>
          </a:prstGeom>
          <a:solidFill>
            <a:srgbClr val="3D85C6"/>
          </a:solidFill>
          <a:ln w="9525" cap="flat" cmpd="sng">
            <a:solidFill>
              <a:srgbClr val="00589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1100" b="1" i="0" u="none" strike="noStrike" cap="none">
                <a:solidFill>
                  <a:srgbClr val="FFFFFF"/>
                </a:solidFill>
                <a:latin typeface="Arial"/>
                <a:ea typeface="Arial"/>
                <a:cs typeface="Arial"/>
                <a:sym typeface="Arial"/>
              </a:rPr>
              <a:t>Kiválósági Központ</a:t>
            </a:r>
            <a:endParaRPr sz="1100" b="1"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hu-HU" sz="1100" b="0" i="0" u="none" strike="noStrike" cap="none">
                <a:solidFill>
                  <a:srgbClr val="FFFFFF"/>
                </a:solidFill>
                <a:latin typeface="Arial"/>
                <a:ea typeface="Arial"/>
                <a:cs typeface="Arial"/>
                <a:sym typeface="Arial"/>
              </a:rPr>
              <a:t>(National Lab)</a:t>
            </a:r>
            <a:endParaRPr sz="1200" b="0" i="0" u="none" strike="noStrike" cap="none">
              <a:solidFill>
                <a:srgbClr val="FFFFFF"/>
              </a:solidFill>
              <a:latin typeface="Arial"/>
              <a:ea typeface="Arial"/>
              <a:cs typeface="Arial"/>
              <a:sym typeface="Arial"/>
            </a:endParaRPr>
          </a:p>
        </p:txBody>
      </p:sp>
      <p:sp>
        <p:nvSpPr>
          <p:cNvPr id="370" name="Google Shape;370;p35"/>
          <p:cNvSpPr/>
          <p:nvPr/>
        </p:nvSpPr>
        <p:spPr>
          <a:xfrm>
            <a:off x="3786375" y="785812"/>
            <a:ext cx="1880100" cy="693300"/>
          </a:xfrm>
          <a:prstGeom prst="roundRect">
            <a:avLst>
              <a:gd name="adj" fmla="val 16667"/>
            </a:avLst>
          </a:prstGeom>
          <a:solidFill>
            <a:srgbClr val="0B539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1100" b="1" i="0" u="none" strike="noStrike" cap="none">
                <a:solidFill>
                  <a:srgbClr val="FFFFFF"/>
                </a:solidFill>
                <a:latin typeface="Arial"/>
                <a:ea typeface="Arial"/>
                <a:cs typeface="Arial"/>
                <a:sym typeface="Arial"/>
              </a:rPr>
              <a:t>MI Koalíció</a:t>
            </a:r>
            <a:endParaRPr sz="1100" b="1"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hu-HU" sz="1100" b="0" i="0" u="none" strike="noStrike" cap="none">
                <a:solidFill>
                  <a:srgbClr val="FFFFFF"/>
                </a:solidFill>
                <a:latin typeface="Arial"/>
                <a:ea typeface="Arial"/>
                <a:cs typeface="Arial"/>
                <a:sym typeface="Arial"/>
              </a:rPr>
              <a:t>(Innovation Hub)</a:t>
            </a:r>
            <a:endParaRPr sz="1100" b="0" i="0" u="none" strike="noStrike" cap="none">
              <a:solidFill>
                <a:srgbClr val="FFFFFF"/>
              </a:solidFill>
              <a:latin typeface="Arial"/>
              <a:ea typeface="Arial"/>
              <a:cs typeface="Arial"/>
              <a:sym typeface="Arial"/>
            </a:endParaRPr>
          </a:p>
        </p:txBody>
      </p:sp>
      <p:cxnSp>
        <p:nvCxnSpPr>
          <p:cNvPr id="371" name="Google Shape;371;p35"/>
          <p:cNvCxnSpPr/>
          <p:nvPr/>
        </p:nvCxnSpPr>
        <p:spPr>
          <a:xfrm>
            <a:off x="4308080" y="905417"/>
            <a:ext cx="0" cy="0"/>
          </a:xfrm>
          <a:prstGeom prst="straightConnector1">
            <a:avLst/>
          </a:prstGeom>
          <a:noFill/>
          <a:ln w="9525" cap="flat" cmpd="sng">
            <a:solidFill>
              <a:schemeClr val="dk2"/>
            </a:solidFill>
            <a:prstDash val="solid"/>
            <a:round/>
            <a:headEnd type="none" w="sm" len="sm"/>
            <a:tailEnd type="none" w="sm" len="sm"/>
          </a:ln>
        </p:spPr>
      </p:cxnSp>
      <p:cxnSp>
        <p:nvCxnSpPr>
          <p:cNvPr id="372" name="Google Shape;372;p35"/>
          <p:cNvCxnSpPr/>
          <p:nvPr/>
        </p:nvCxnSpPr>
        <p:spPr>
          <a:xfrm>
            <a:off x="4084215" y="443379"/>
            <a:ext cx="0" cy="0"/>
          </a:xfrm>
          <a:prstGeom prst="straightConnector1">
            <a:avLst/>
          </a:prstGeom>
          <a:noFill/>
          <a:ln w="9525" cap="flat" cmpd="sng">
            <a:solidFill>
              <a:schemeClr val="dk2"/>
            </a:solidFill>
            <a:prstDash val="solid"/>
            <a:round/>
            <a:headEnd type="none" w="sm" len="sm"/>
            <a:tailEnd type="none" w="sm" len="sm"/>
          </a:ln>
        </p:spPr>
      </p:cxnSp>
      <p:sp>
        <p:nvSpPr>
          <p:cNvPr id="365" name="Google Shape;365;p35"/>
          <p:cNvSpPr/>
          <p:nvPr/>
        </p:nvSpPr>
        <p:spPr>
          <a:xfrm>
            <a:off x="3202885" y="2391845"/>
            <a:ext cx="3066000" cy="374700"/>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360000" marR="0" lvl="0" indent="0" algn="ctr" rtl="0">
              <a:lnSpc>
                <a:spcPct val="100000"/>
              </a:lnSpc>
              <a:spcBef>
                <a:spcPts val="0"/>
              </a:spcBef>
              <a:spcAft>
                <a:spcPts val="0"/>
              </a:spcAft>
              <a:buClr>
                <a:srgbClr val="000000"/>
              </a:buClr>
              <a:buSzPts val="600"/>
              <a:buFont typeface="Arial"/>
              <a:buNone/>
            </a:pPr>
            <a:r>
              <a:rPr lang="hu-HU" sz="900" b="1" i="1" u="none" strike="noStrike" cap="none">
                <a:solidFill>
                  <a:srgbClr val="000000"/>
                </a:solidFill>
                <a:latin typeface="Arial"/>
                <a:ea typeface="Arial"/>
                <a:cs typeface="Arial"/>
                <a:sym typeface="Arial"/>
              </a:rPr>
              <a:t>Európai Uniós analógia</a:t>
            </a:r>
            <a:r>
              <a:rPr lang="hu-HU" sz="900" b="1" i="0" u="none" strike="noStrike" cap="none">
                <a:solidFill>
                  <a:srgbClr val="000000"/>
                </a:solidFill>
                <a:latin typeface="Arial"/>
                <a:ea typeface="Arial"/>
                <a:cs typeface="Arial"/>
                <a:sym typeface="Arial"/>
              </a:rPr>
              <a:t>:</a:t>
            </a:r>
            <a:r>
              <a:rPr lang="hu-HU" sz="900" b="0" i="0" u="none" strike="noStrike" cap="none">
                <a:solidFill>
                  <a:srgbClr val="000000"/>
                </a:solidFill>
                <a:latin typeface="Arial"/>
                <a:ea typeface="Arial"/>
                <a:cs typeface="Arial"/>
                <a:sym typeface="Arial"/>
              </a:rPr>
              <a:t> AI Innovation Hub</a:t>
            </a:r>
            <a:endParaRPr sz="900" b="0" i="0" u="none" strike="noStrike" cap="none">
              <a:solidFill>
                <a:srgbClr val="000000"/>
              </a:solidFill>
              <a:latin typeface="Arial"/>
              <a:ea typeface="Arial"/>
              <a:cs typeface="Arial"/>
              <a:sym typeface="Arial"/>
            </a:endParaRPr>
          </a:p>
        </p:txBody>
      </p:sp>
      <p:sp>
        <p:nvSpPr>
          <p:cNvPr id="373" name="Google Shape;373;p35"/>
          <p:cNvSpPr/>
          <p:nvPr/>
        </p:nvSpPr>
        <p:spPr>
          <a:xfrm>
            <a:off x="3191050" y="1485975"/>
            <a:ext cx="1512000" cy="281100"/>
          </a:xfrm>
          <a:prstGeom prst="rect">
            <a:avLst/>
          </a:prstGeom>
          <a:solidFill>
            <a:srgbClr val="A4C2F4"/>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700" b="1" i="0" u="none" strike="noStrike" cap="none">
                <a:solidFill>
                  <a:srgbClr val="000000"/>
                </a:solidFill>
                <a:latin typeface="Arial"/>
                <a:ea typeface="Arial"/>
                <a:cs typeface="Arial"/>
                <a:sym typeface="Arial"/>
              </a:rPr>
              <a:t>Ökoszisztéma menedzsment, bróker funkció</a:t>
            </a:r>
            <a:endParaRPr sz="700" b="1" i="0" u="none" strike="noStrike" cap="none">
              <a:solidFill>
                <a:srgbClr val="000000"/>
              </a:solidFill>
              <a:latin typeface="Arial"/>
              <a:ea typeface="Arial"/>
              <a:cs typeface="Arial"/>
              <a:sym typeface="Arial"/>
            </a:endParaRPr>
          </a:p>
        </p:txBody>
      </p:sp>
      <p:sp>
        <p:nvSpPr>
          <p:cNvPr id="374" name="Google Shape;374;p35"/>
          <p:cNvSpPr/>
          <p:nvPr/>
        </p:nvSpPr>
        <p:spPr>
          <a:xfrm>
            <a:off x="3191050" y="1792309"/>
            <a:ext cx="1512000" cy="281100"/>
          </a:xfrm>
          <a:prstGeom prst="rect">
            <a:avLst/>
          </a:prstGeom>
          <a:solidFill>
            <a:srgbClr val="A4C2F4"/>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700" b="1" i="0" u="none" strike="noStrike" cap="none">
                <a:solidFill>
                  <a:srgbClr val="000000"/>
                </a:solidFill>
                <a:latin typeface="Arial"/>
                <a:ea typeface="Arial"/>
                <a:cs typeface="Arial"/>
                <a:sym typeface="Arial"/>
              </a:rPr>
              <a:t>Piaci katalizátor (stakeholder térkép, láthatóság, inspirálás) </a:t>
            </a:r>
            <a:endParaRPr sz="700" b="1" i="0" u="none" strike="noStrike" cap="none">
              <a:solidFill>
                <a:srgbClr val="000000"/>
              </a:solidFill>
              <a:latin typeface="Arial"/>
              <a:ea typeface="Arial"/>
              <a:cs typeface="Arial"/>
              <a:sym typeface="Arial"/>
            </a:endParaRPr>
          </a:p>
        </p:txBody>
      </p:sp>
      <p:sp>
        <p:nvSpPr>
          <p:cNvPr id="375" name="Google Shape;375;p35"/>
          <p:cNvSpPr/>
          <p:nvPr/>
        </p:nvSpPr>
        <p:spPr>
          <a:xfrm>
            <a:off x="3191050" y="2103228"/>
            <a:ext cx="1512000" cy="281100"/>
          </a:xfrm>
          <a:prstGeom prst="rect">
            <a:avLst/>
          </a:prstGeom>
          <a:solidFill>
            <a:srgbClr val="A4C2F4"/>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700" b="1" i="0" u="none" strike="noStrike" cap="none">
                <a:solidFill>
                  <a:srgbClr val="000000"/>
                </a:solidFill>
                <a:latin typeface="Arial"/>
                <a:ea typeface="Arial"/>
                <a:cs typeface="Arial"/>
                <a:sym typeface="Arial"/>
              </a:rPr>
              <a:t>MI piacbővítés</a:t>
            </a:r>
            <a:endParaRPr sz="700" b="1" i="0" u="none" strike="noStrike" cap="none">
              <a:solidFill>
                <a:srgbClr val="000000"/>
              </a:solidFill>
              <a:latin typeface="Arial"/>
              <a:ea typeface="Arial"/>
              <a:cs typeface="Arial"/>
              <a:sym typeface="Arial"/>
            </a:endParaRPr>
          </a:p>
        </p:txBody>
      </p:sp>
      <p:sp>
        <p:nvSpPr>
          <p:cNvPr id="376" name="Google Shape;376;p35"/>
          <p:cNvSpPr/>
          <p:nvPr/>
        </p:nvSpPr>
        <p:spPr>
          <a:xfrm>
            <a:off x="4727820" y="1485975"/>
            <a:ext cx="1512000" cy="281100"/>
          </a:xfrm>
          <a:prstGeom prst="rect">
            <a:avLst/>
          </a:prstGeom>
          <a:solidFill>
            <a:srgbClr val="A4C2F4"/>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700" b="1" i="0" u="none" strike="noStrike" cap="none">
                <a:solidFill>
                  <a:srgbClr val="000000"/>
                </a:solidFill>
                <a:latin typeface="Arial"/>
                <a:ea typeface="Arial"/>
                <a:cs typeface="Arial"/>
                <a:sym typeface="Arial"/>
              </a:rPr>
              <a:t>MI disszemináció, társadalmi érzékenyítés</a:t>
            </a:r>
            <a:endParaRPr sz="700" b="1" i="0" u="none" strike="noStrike" cap="none">
              <a:solidFill>
                <a:srgbClr val="000000"/>
              </a:solidFill>
              <a:latin typeface="Arial"/>
              <a:ea typeface="Arial"/>
              <a:cs typeface="Arial"/>
              <a:sym typeface="Arial"/>
            </a:endParaRPr>
          </a:p>
        </p:txBody>
      </p:sp>
      <p:sp>
        <p:nvSpPr>
          <p:cNvPr id="377" name="Google Shape;377;p35"/>
          <p:cNvSpPr/>
          <p:nvPr/>
        </p:nvSpPr>
        <p:spPr>
          <a:xfrm>
            <a:off x="4727820" y="1796029"/>
            <a:ext cx="1512000" cy="281100"/>
          </a:xfrm>
          <a:prstGeom prst="rect">
            <a:avLst/>
          </a:prstGeom>
          <a:solidFill>
            <a:srgbClr val="A4C2F4"/>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700" b="1" i="0" u="none" strike="noStrike" cap="none">
                <a:solidFill>
                  <a:srgbClr val="000000"/>
                </a:solidFill>
                <a:latin typeface="Arial"/>
                <a:ea typeface="Arial"/>
                <a:cs typeface="Arial"/>
                <a:sym typeface="Arial"/>
              </a:rPr>
              <a:t>MI képzésszervezés</a:t>
            </a:r>
            <a:endParaRPr sz="700" b="1" i="0" u="none" strike="noStrike" cap="none">
              <a:solidFill>
                <a:srgbClr val="000000"/>
              </a:solidFill>
              <a:latin typeface="Arial"/>
              <a:ea typeface="Arial"/>
              <a:cs typeface="Arial"/>
              <a:sym typeface="Arial"/>
            </a:endParaRPr>
          </a:p>
        </p:txBody>
      </p:sp>
      <p:sp>
        <p:nvSpPr>
          <p:cNvPr id="378" name="Google Shape;378;p35"/>
          <p:cNvSpPr/>
          <p:nvPr/>
        </p:nvSpPr>
        <p:spPr>
          <a:xfrm>
            <a:off x="4727820" y="2107482"/>
            <a:ext cx="1512000" cy="281100"/>
          </a:xfrm>
          <a:prstGeom prst="rect">
            <a:avLst/>
          </a:prstGeom>
          <a:solidFill>
            <a:srgbClr val="A4C2F4"/>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700" b="1" i="0" u="none" strike="noStrike" cap="none">
                <a:solidFill>
                  <a:srgbClr val="000000"/>
                </a:solidFill>
                <a:latin typeface="Arial"/>
                <a:ea typeface="Arial"/>
                <a:cs typeface="Arial"/>
                <a:sym typeface="Arial"/>
              </a:rPr>
              <a:t>Nemzetközi ökoszisztéma kapcsolatok</a:t>
            </a:r>
            <a:endParaRPr sz="700" b="1" i="0" u="none" strike="noStrike" cap="none">
              <a:solidFill>
                <a:srgbClr val="000000"/>
              </a:solidFill>
              <a:latin typeface="Arial"/>
              <a:ea typeface="Arial"/>
              <a:cs typeface="Arial"/>
              <a:sym typeface="Arial"/>
            </a:endParaRPr>
          </a:p>
        </p:txBody>
      </p:sp>
      <p:sp>
        <p:nvSpPr>
          <p:cNvPr id="379" name="Google Shape;379;p35"/>
          <p:cNvSpPr/>
          <p:nvPr/>
        </p:nvSpPr>
        <p:spPr>
          <a:xfrm>
            <a:off x="257826" y="3248831"/>
            <a:ext cx="1471200" cy="2325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800" b="1" i="0" u="none" strike="noStrike" cap="none">
                <a:solidFill>
                  <a:srgbClr val="000000"/>
                </a:solidFill>
                <a:latin typeface="Arial"/>
                <a:ea typeface="Arial"/>
                <a:cs typeface="Arial"/>
                <a:sym typeface="Arial"/>
              </a:rPr>
              <a:t>MI alapkutatás</a:t>
            </a:r>
            <a:endParaRPr sz="800" b="1" i="0" u="none" strike="noStrike" cap="none">
              <a:solidFill>
                <a:srgbClr val="000000"/>
              </a:solidFill>
              <a:latin typeface="Arial"/>
              <a:ea typeface="Arial"/>
              <a:cs typeface="Arial"/>
              <a:sym typeface="Arial"/>
            </a:endParaRPr>
          </a:p>
        </p:txBody>
      </p:sp>
      <p:sp>
        <p:nvSpPr>
          <p:cNvPr id="380" name="Google Shape;380;p35"/>
          <p:cNvSpPr/>
          <p:nvPr/>
        </p:nvSpPr>
        <p:spPr>
          <a:xfrm>
            <a:off x="257826" y="3517725"/>
            <a:ext cx="1471200" cy="2325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800" b="1" i="0" u="none" strike="noStrike" cap="none">
                <a:solidFill>
                  <a:srgbClr val="000000"/>
                </a:solidFill>
                <a:latin typeface="Arial"/>
                <a:ea typeface="Arial"/>
                <a:cs typeface="Arial"/>
                <a:sym typeface="Arial"/>
              </a:rPr>
              <a:t>MI fejlesztés</a:t>
            </a:r>
            <a:endParaRPr sz="800" b="1" i="0" u="none" strike="noStrike" cap="none">
              <a:solidFill>
                <a:srgbClr val="000000"/>
              </a:solidFill>
              <a:latin typeface="Arial"/>
              <a:ea typeface="Arial"/>
              <a:cs typeface="Arial"/>
              <a:sym typeface="Arial"/>
            </a:endParaRPr>
          </a:p>
        </p:txBody>
      </p:sp>
      <p:sp>
        <p:nvSpPr>
          <p:cNvPr id="381" name="Google Shape;381;p35"/>
          <p:cNvSpPr/>
          <p:nvPr/>
        </p:nvSpPr>
        <p:spPr>
          <a:xfrm>
            <a:off x="991656" y="3781395"/>
            <a:ext cx="1471200" cy="2325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800" b="1" i="0" u="none" strike="noStrike" cap="none">
                <a:solidFill>
                  <a:srgbClr val="000000"/>
                </a:solidFill>
                <a:latin typeface="Arial"/>
                <a:ea typeface="Arial"/>
                <a:cs typeface="Arial"/>
                <a:sym typeface="Arial"/>
              </a:rPr>
              <a:t>Nemzetközi MI kutatási együttműködés</a:t>
            </a:r>
            <a:endParaRPr sz="800" b="1" i="0" u="none" strike="noStrike" cap="none">
              <a:solidFill>
                <a:srgbClr val="000000"/>
              </a:solidFill>
              <a:latin typeface="Arial"/>
              <a:ea typeface="Arial"/>
              <a:cs typeface="Arial"/>
              <a:sym typeface="Arial"/>
            </a:endParaRPr>
          </a:p>
        </p:txBody>
      </p:sp>
      <p:sp>
        <p:nvSpPr>
          <p:cNvPr id="382" name="Google Shape;382;p35"/>
          <p:cNvSpPr/>
          <p:nvPr/>
        </p:nvSpPr>
        <p:spPr>
          <a:xfrm>
            <a:off x="1733180" y="3248559"/>
            <a:ext cx="1458000" cy="2334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800" b="1" i="0" u="none" strike="noStrike" cap="none">
                <a:solidFill>
                  <a:srgbClr val="000000"/>
                </a:solidFill>
                <a:latin typeface="Arial"/>
                <a:ea typeface="Arial"/>
                <a:cs typeface="Arial"/>
                <a:sym typeface="Arial"/>
              </a:rPr>
              <a:t>MI alkalmazott kutatás</a:t>
            </a:r>
            <a:endParaRPr sz="800" b="1" i="0" u="none" strike="noStrike" cap="none">
              <a:solidFill>
                <a:srgbClr val="000000"/>
              </a:solidFill>
              <a:latin typeface="Arial"/>
              <a:ea typeface="Arial"/>
              <a:cs typeface="Arial"/>
              <a:sym typeface="Arial"/>
            </a:endParaRPr>
          </a:p>
        </p:txBody>
      </p:sp>
      <p:sp>
        <p:nvSpPr>
          <p:cNvPr id="383" name="Google Shape;383;p35"/>
          <p:cNvSpPr/>
          <p:nvPr/>
        </p:nvSpPr>
        <p:spPr>
          <a:xfrm>
            <a:off x="1733180" y="3517384"/>
            <a:ext cx="1458000" cy="2334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800" b="1" i="0" u="none" strike="noStrike" cap="none">
                <a:solidFill>
                  <a:srgbClr val="000000"/>
                </a:solidFill>
                <a:latin typeface="Arial"/>
                <a:ea typeface="Arial"/>
                <a:cs typeface="Arial"/>
                <a:sym typeface="Arial"/>
              </a:rPr>
              <a:t>MI oktatás</a:t>
            </a:r>
            <a:endParaRPr sz="800" b="1" i="0" u="none" strike="noStrike" cap="none">
              <a:solidFill>
                <a:srgbClr val="000000"/>
              </a:solidFill>
              <a:latin typeface="Arial"/>
              <a:ea typeface="Arial"/>
              <a:cs typeface="Arial"/>
              <a:sym typeface="Arial"/>
            </a:endParaRPr>
          </a:p>
        </p:txBody>
      </p:sp>
      <p:sp>
        <p:nvSpPr>
          <p:cNvPr id="384" name="Google Shape;384;p35"/>
          <p:cNvSpPr/>
          <p:nvPr/>
        </p:nvSpPr>
        <p:spPr>
          <a:xfrm>
            <a:off x="6715799" y="2586800"/>
            <a:ext cx="1823100" cy="703200"/>
          </a:xfrm>
          <a:prstGeom prst="roundRect">
            <a:avLst>
              <a:gd name="adj" fmla="val 16667"/>
            </a:avLst>
          </a:prstGeom>
          <a:solidFill>
            <a:srgbClr val="99999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1000" b="1" i="0" u="none" strike="noStrike" cap="none">
                <a:solidFill>
                  <a:srgbClr val="000000"/>
                </a:solidFill>
                <a:latin typeface="Arial"/>
                <a:ea typeface="Arial"/>
                <a:cs typeface="Arial"/>
                <a:sym typeface="Arial"/>
              </a:rPr>
              <a:t>Partnerek</a:t>
            </a: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hu-HU" sz="1000" b="0" i="0" u="none" strike="noStrike" cap="none">
                <a:solidFill>
                  <a:srgbClr val="000000"/>
                </a:solidFill>
                <a:latin typeface="Arial"/>
                <a:ea typeface="Arial"/>
                <a:cs typeface="Arial"/>
                <a:sym typeface="Arial"/>
              </a:rPr>
              <a:t>(Nagyvállalatok, KKV-k, start-upok, fejlesztők, társadalom)</a:t>
            </a:r>
            <a:endParaRPr sz="1000" b="0" i="0" u="none" strike="noStrike" cap="none">
              <a:solidFill>
                <a:srgbClr val="000000"/>
              </a:solidFill>
              <a:latin typeface="Arial"/>
              <a:ea typeface="Arial"/>
              <a:cs typeface="Arial"/>
              <a:sym typeface="Arial"/>
            </a:endParaRPr>
          </a:p>
        </p:txBody>
      </p:sp>
      <p:sp>
        <p:nvSpPr>
          <p:cNvPr id="385" name="Google Shape;385;p35"/>
          <p:cNvSpPr/>
          <p:nvPr/>
        </p:nvSpPr>
        <p:spPr>
          <a:xfrm>
            <a:off x="6268775" y="3326628"/>
            <a:ext cx="1357500" cy="251700"/>
          </a:xfrm>
          <a:prstGeom prst="rect">
            <a:avLst/>
          </a:prstGeom>
          <a:solidFill>
            <a:srgbClr val="EFEFEF"/>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800" b="1" i="0" u="none" strike="noStrike" cap="none">
                <a:solidFill>
                  <a:srgbClr val="000000"/>
                </a:solidFill>
                <a:latin typeface="Arial"/>
                <a:ea typeface="Arial"/>
                <a:cs typeface="Arial"/>
                <a:sym typeface="Arial"/>
              </a:rPr>
              <a:t>Szolgáltat stratégiai partnerségben</a:t>
            </a:r>
            <a:endParaRPr sz="800" b="1" i="0" u="none" strike="noStrike" cap="none">
              <a:solidFill>
                <a:srgbClr val="000000"/>
              </a:solidFill>
              <a:latin typeface="Arial"/>
              <a:ea typeface="Arial"/>
              <a:cs typeface="Arial"/>
              <a:sym typeface="Arial"/>
            </a:endParaRPr>
          </a:p>
        </p:txBody>
      </p:sp>
      <p:sp>
        <p:nvSpPr>
          <p:cNvPr id="386" name="Google Shape;386;p35"/>
          <p:cNvSpPr/>
          <p:nvPr/>
        </p:nvSpPr>
        <p:spPr>
          <a:xfrm>
            <a:off x="6268775" y="3599161"/>
            <a:ext cx="1357500" cy="251700"/>
          </a:xfrm>
          <a:prstGeom prst="rect">
            <a:avLst/>
          </a:prstGeom>
          <a:solidFill>
            <a:srgbClr val="EFEFEF"/>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800" b="1" i="0" u="none" strike="noStrike" cap="none">
                <a:solidFill>
                  <a:srgbClr val="000000"/>
                </a:solidFill>
                <a:latin typeface="Arial"/>
                <a:ea typeface="Arial"/>
                <a:cs typeface="Arial"/>
                <a:sym typeface="Arial"/>
              </a:rPr>
              <a:t>Megrendel (fejlesztés, piaci adaptáció)</a:t>
            </a:r>
            <a:endParaRPr sz="800" b="1" i="0" u="none" strike="noStrike" cap="none">
              <a:solidFill>
                <a:srgbClr val="000000"/>
              </a:solidFill>
              <a:latin typeface="Arial"/>
              <a:ea typeface="Arial"/>
              <a:cs typeface="Arial"/>
              <a:sym typeface="Arial"/>
            </a:endParaRPr>
          </a:p>
        </p:txBody>
      </p:sp>
      <p:sp>
        <p:nvSpPr>
          <p:cNvPr id="387" name="Google Shape;387;p35"/>
          <p:cNvSpPr/>
          <p:nvPr/>
        </p:nvSpPr>
        <p:spPr>
          <a:xfrm>
            <a:off x="6268775" y="3872098"/>
            <a:ext cx="1357500" cy="251700"/>
          </a:xfrm>
          <a:prstGeom prst="rect">
            <a:avLst/>
          </a:prstGeom>
          <a:solidFill>
            <a:srgbClr val="EFEFEF"/>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800" b="1" i="0" u="none" strike="noStrike" cap="none">
                <a:solidFill>
                  <a:srgbClr val="000000"/>
                </a:solidFill>
                <a:latin typeface="Arial"/>
                <a:ea typeface="Arial"/>
                <a:cs typeface="Arial"/>
                <a:sym typeface="Arial"/>
              </a:rPr>
              <a:t>Projektet, pályázatot finanszíroz</a:t>
            </a:r>
            <a:endParaRPr sz="800" b="1" i="0" u="none" strike="noStrike" cap="none">
              <a:solidFill>
                <a:srgbClr val="000000"/>
              </a:solidFill>
              <a:latin typeface="Arial"/>
              <a:ea typeface="Arial"/>
              <a:cs typeface="Arial"/>
              <a:sym typeface="Arial"/>
            </a:endParaRPr>
          </a:p>
        </p:txBody>
      </p:sp>
      <p:sp>
        <p:nvSpPr>
          <p:cNvPr id="388" name="Google Shape;388;p35"/>
          <p:cNvSpPr/>
          <p:nvPr/>
        </p:nvSpPr>
        <p:spPr>
          <a:xfrm>
            <a:off x="7622273" y="3326643"/>
            <a:ext cx="1335900" cy="248400"/>
          </a:xfrm>
          <a:prstGeom prst="rect">
            <a:avLst/>
          </a:prstGeom>
          <a:solidFill>
            <a:srgbClr val="EFEFEF"/>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800" b="1" i="0" u="none" strike="noStrike" cap="none">
                <a:solidFill>
                  <a:srgbClr val="000000"/>
                </a:solidFill>
                <a:latin typeface="Arial"/>
                <a:ea typeface="Arial"/>
                <a:cs typeface="Arial"/>
                <a:sym typeface="Arial"/>
              </a:rPr>
              <a:t>Tagdíjat befizet</a:t>
            </a:r>
            <a:endParaRPr sz="800" b="1" i="0" u="none" strike="noStrike" cap="none">
              <a:solidFill>
                <a:srgbClr val="000000"/>
              </a:solidFill>
              <a:latin typeface="Arial"/>
              <a:ea typeface="Arial"/>
              <a:cs typeface="Arial"/>
              <a:sym typeface="Arial"/>
            </a:endParaRPr>
          </a:p>
        </p:txBody>
      </p:sp>
      <p:sp>
        <p:nvSpPr>
          <p:cNvPr id="389" name="Google Shape;389;p35"/>
          <p:cNvSpPr/>
          <p:nvPr/>
        </p:nvSpPr>
        <p:spPr>
          <a:xfrm>
            <a:off x="7622273" y="3601347"/>
            <a:ext cx="1335900" cy="248400"/>
          </a:xfrm>
          <a:prstGeom prst="rect">
            <a:avLst/>
          </a:prstGeom>
          <a:solidFill>
            <a:srgbClr val="EFEFEF"/>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800" b="1" i="0" u="none" strike="noStrike" cap="none">
                <a:solidFill>
                  <a:srgbClr val="000000"/>
                </a:solidFill>
                <a:latin typeface="Arial"/>
                <a:ea typeface="Arial"/>
                <a:cs typeface="Arial"/>
                <a:sym typeface="Arial"/>
              </a:rPr>
              <a:t>Eseti szolgáltatást vásárol</a:t>
            </a:r>
            <a:endParaRPr sz="800" b="1" i="0" u="none" strike="noStrike" cap="none">
              <a:solidFill>
                <a:srgbClr val="000000"/>
              </a:solidFill>
              <a:latin typeface="Arial"/>
              <a:ea typeface="Arial"/>
              <a:cs typeface="Arial"/>
              <a:sym typeface="Arial"/>
            </a:endParaRPr>
          </a:p>
        </p:txBody>
      </p:sp>
      <p:sp>
        <p:nvSpPr>
          <p:cNvPr id="390" name="Google Shape;390;p35"/>
          <p:cNvSpPr/>
          <p:nvPr/>
        </p:nvSpPr>
        <p:spPr>
          <a:xfrm>
            <a:off x="7622273" y="3873873"/>
            <a:ext cx="1335900" cy="248400"/>
          </a:xfrm>
          <a:prstGeom prst="rect">
            <a:avLst/>
          </a:prstGeom>
          <a:solidFill>
            <a:srgbClr val="EFEFEF"/>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800" b="1" i="0" u="none" strike="noStrike" cap="none">
                <a:solidFill>
                  <a:srgbClr val="000000"/>
                </a:solidFill>
                <a:latin typeface="Arial"/>
                <a:ea typeface="Arial"/>
                <a:cs typeface="Arial"/>
                <a:sym typeface="Arial"/>
              </a:rPr>
              <a:t>Természetbeni juttatást biztosít</a:t>
            </a:r>
            <a:endParaRPr sz="800" b="1" i="0" u="none" strike="noStrike" cap="none">
              <a:solidFill>
                <a:srgbClr val="000000"/>
              </a:solidFill>
              <a:latin typeface="Arial"/>
              <a:ea typeface="Arial"/>
              <a:cs typeface="Arial"/>
              <a:sym typeface="Arial"/>
            </a:endParaRPr>
          </a:p>
        </p:txBody>
      </p:sp>
      <p:pic>
        <p:nvPicPr>
          <p:cNvPr id="391" name="Google Shape;391;p35"/>
          <p:cNvPicPr preferRelativeResize="0"/>
          <p:nvPr/>
        </p:nvPicPr>
        <p:blipFill rotWithShape="1">
          <a:blip r:embed="rId4">
            <a:alphaModFix/>
          </a:blip>
          <a:srcRect/>
          <a:stretch/>
        </p:blipFill>
        <p:spPr>
          <a:xfrm>
            <a:off x="3345906" y="2477938"/>
            <a:ext cx="286091" cy="207654"/>
          </a:xfrm>
          <a:prstGeom prst="rect">
            <a:avLst/>
          </a:prstGeom>
          <a:noFill/>
          <a:ln w="9525" cap="flat" cmpd="sng">
            <a:solidFill>
              <a:schemeClr val="dk2"/>
            </a:solidFill>
            <a:prstDash val="solid"/>
            <a:round/>
            <a:headEnd type="none" w="sm" len="sm"/>
            <a:tailEnd type="none" w="sm" len="sm"/>
          </a:ln>
        </p:spPr>
      </p:pic>
      <p:sp>
        <p:nvSpPr>
          <p:cNvPr id="392" name="Google Shape;392;p35"/>
          <p:cNvSpPr/>
          <p:nvPr/>
        </p:nvSpPr>
        <p:spPr>
          <a:xfrm>
            <a:off x="433213" y="4071975"/>
            <a:ext cx="2757600" cy="322800"/>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360000" marR="0" lvl="0" indent="0" algn="ctr" rtl="0">
              <a:lnSpc>
                <a:spcPct val="100000"/>
              </a:lnSpc>
              <a:spcBef>
                <a:spcPts val="0"/>
              </a:spcBef>
              <a:spcAft>
                <a:spcPts val="0"/>
              </a:spcAft>
              <a:buClr>
                <a:srgbClr val="000000"/>
              </a:buClr>
              <a:buSzPts val="600"/>
              <a:buFont typeface="Arial"/>
              <a:buNone/>
            </a:pPr>
            <a:r>
              <a:rPr lang="hu-HU" sz="900" b="1" i="1" u="none" strike="noStrike" cap="none">
                <a:solidFill>
                  <a:srgbClr val="000000"/>
                </a:solidFill>
                <a:latin typeface="Arial"/>
                <a:ea typeface="Arial"/>
                <a:cs typeface="Arial"/>
                <a:sym typeface="Arial"/>
              </a:rPr>
              <a:t>Európai Uniós analógia</a:t>
            </a:r>
            <a:r>
              <a:rPr lang="hu-HU" sz="900" b="1" i="0" u="none" strike="noStrike" cap="none">
                <a:solidFill>
                  <a:srgbClr val="000000"/>
                </a:solidFill>
                <a:latin typeface="Arial"/>
                <a:ea typeface="Arial"/>
                <a:cs typeface="Arial"/>
                <a:sym typeface="Arial"/>
              </a:rPr>
              <a:t>:</a:t>
            </a:r>
            <a:r>
              <a:rPr lang="hu-HU" sz="900" b="0" i="0" u="none" strike="noStrike" cap="none">
                <a:solidFill>
                  <a:srgbClr val="000000"/>
                </a:solidFill>
                <a:latin typeface="Arial"/>
                <a:ea typeface="Arial"/>
                <a:cs typeface="Arial"/>
                <a:sym typeface="Arial"/>
              </a:rPr>
              <a:t> AI Center of Excellence</a:t>
            </a:r>
            <a:endParaRPr sz="900" b="0" i="0" u="none" strike="noStrike" cap="none">
              <a:solidFill>
                <a:srgbClr val="000000"/>
              </a:solidFill>
              <a:latin typeface="Arial"/>
              <a:ea typeface="Arial"/>
              <a:cs typeface="Arial"/>
              <a:sym typeface="Arial"/>
            </a:endParaRPr>
          </a:p>
        </p:txBody>
      </p:sp>
      <p:pic>
        <p:nvPicPr>
          <p:cNvPr id="393" name="Google Shape;393;p35"/>
          <p:cNvPicPr preferRelativeResize="0"/>
          <p:nvPr/>
        </p:nvPicPr>
        <p:blipFill rotWithShape="1">
          <a:blip r:embed="rId4">
            <a:alphaModFix/>
          </a:blip>
          <a:srcRect/>
          <a:stretch/>
        </p:blipFill>
        <p:spPr>
          <a:xfrm>
            <a:off x="548986" y="4135364"/>
            <a:ext cx="277542" cy="181460"/>
          </a:xfrm>
          <a:prstGeom prst="rect">
            <a:avLst/>
          </a:prstGeom>
          <a:noFill/>
          <a:ln w="9525" cap="flat" cmpd="sng">
            <a:solidFill>
              <a:schemeClr val="dk2"/>
            </a:solidFill>
            <a:prstDash val="solid"/>
            <a:round/>
            <a:headEnd type="none" w="sm" len="sm"/>
            <a:tailEnd type="none" w="sm" len="sm"/>
          </a:ln>
        </p:spPr>
      </p:pic>
      <p:sp>
        <p:nvSpPr>
          <p:cNvPr id="394" name="Google Shape;394;p35"/>
          <p:cNvSpPr/>
          <p:nvPr/>
        </p:nvSpPr>
        <p:spPr>
          <a:xfrm>
            <a:off x="2033700" y="4869125"/>
            <a:ext cx="252000" cy="170100"/>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36000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000000"/>
              </a:solidFill>
              <a:latin typeface="Arial"/>
              <a:ea typeface="Arial"/>
              <a:cs typeface="Arial"/>
              <a:sym typeface="Arial"/>
            </a:endParaRPr>
          </a:p>
        </p:txBody>
      </p:sp>
      <p:sp>
        <p:nvSpPr>
          <p:cNvPr id="395" name="Google Shape;395;p35"/>
          <p:cNvSpPr txBox="1"/>
          <p:nvPr/>
        </p:nvSpPr>
        <p:spPr>
          <a:xfrm>
            <a:off x="2257625" y="4848275"/>
            <a:ext cx="1150200" cy="2127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hu-HU" sz="600" b="0" i="0" u="none" strike="noStrike" cap="none">
                <a:solidFill>
                  <a:srgbClr val="000000"/>
                </a:solidFill>
                <a:latin typeface="Arial"/>
                <a:ea typeface="Arial"/>
                <a:cs typeface="Arial"/>
                <a:sym typeface="Arial"/>
              </a:rPr>
              <a:t>= középtávú modell cél</a:t>
            </a:r>
            <a:endParaRPr sz="600" b="0" i="0" u="none" strike="noStrike" cap="none">
              <a:solidFill>
                <a:srgbClr val="000000"/>
              </a:solidFill>
              <a:latin typeface="Arial"/>
              <a:ea typeface="Arial"/>
              <a:cs typeface="Arial"/>
              <a:sym typeface="Arial"/>
            </a:endParaRPr>
          </a:p>
        </p:txBody>
      </p:sp>
      <p:sp>
        <p:nvSpPr>
          <p:cNvPr id="396" name="Google Shape;396;p35"/>
          <p:cNvSpPr/>
          <p:nvPr/>
        </p:nvSpPr>
        <p:spPr>
          <a:xfrm>
            <a:off x="4817715" y="2805053"/>
            <a:ext cx="947700" cy="322800"/>
          </a:xfrm>
          <a:prstGeom prst="rect">
            <a:avLst/>
          </a:prstGeom>
          <a:solidFill>
            <a:srgbClr val="CCCCCC"/>
          </a:solidFill>
          <a:ln>
            <a:noFill/>
          </a:ln>
          <a:effectLst>
            <a:outerShdw blurRad="57150" dist="19050" dir="5400000" algn="bl" rotWithShape="0">
              <a:srgbClr val="000000">
                <a:alpha val="4941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900" b="1" i="0" u="none" strike="noStrike" cap="none">
                <a:solidFill>
                  <a:srgbClr val="000000"/>
                </a:solidFill>
                <a:latin typeface="Arial"/>
                <a:ea typeface="Arial"/>
                <a:cs typeface="Arial"/>
                <a:sym typeface="Arial"/>
              </a:rPr>
              <a:t>Csatorna menedzsment</a:t>
            </a:r>
            <a:endParaRPr sz="900" b="0" i="0" u="none" strike="noStrike" cap="none">
              <a:solidFill>
                <a:srgbClr val="000000"/>
              </a:solidFill>
              <a:latin typeface="Arial"/>
              <a:ea typeface="Arial"/>
              <a:cs typeface="Arial"/>
              <a:sym typeface="Arial"/>
            </a:endParaRPr>
          </a:p>
        </p:txBody>
      </p:sp>
      <p:cxnSp>
        <p:nvCxnSpPr>
          <p:cNvPr id="397" name="Google Shape;397;p35"/>
          <p:cNvCxnSpPr>
            <a:stCxn id="370" idx="3"/>
            <a:endCxn id="384" idx="0"/>
          </p:cNvCxnSpPr>
          <p:nvPr/>
        </p:nvCxnSpPr>
        <p:spPr>
          <a:xfrm>
            <a:off x="5666475" y="1132462"/>
            <a:ext cx="1960800" cy="1454400"/>
          </a:xfrm>
          <a:prstGeom prst="bentConnector2">
            <a:avLst/>
          </a:prstGeom>
          <a:noFill/>
          <a:ln w="9525" cap="flat" cmpd="sng">
            <a:solidFill>
              <a:schemeClr val="dk2"/>
            </a:solidFill>
            <a:prstDash val="solid"/>
            <a:round/>
            <a:headEnd type="triangle" w="med" len="med"/>
            <a:tailEnd type="triangle" w="med" len="med"/>
          </a:ln>
        </p:spPr>
      </p:cxnSp>
      <p:sp>
        <p:nvSpPr>
          <p:cNvPr id="398" name="Google Shape;398;p35"/>
          <p:cNvSpPr/>
          <p:nvPr/>
        </p:nvSpPr>
        <p:spPr>
          <a:xfrm>
            <a:off x="6142925" y="962150"/>
            <a:ext cx="1150200" cy="336000"/>
          </a:xfrm>
          <a:prstGeom prst="rect">
            <a:avLst/>
          </a:prstGeom>
          <a:solidFill>
            <a:srgbClr val="CCCCCC"/>
          </a:solidFill>
          <a:ln>
            <a:noFill/>
          </a:ln>
          <a:effectLst>
            <a:outerShdw blurRad="57150" dist="19050" dir="5400000" algn="bl" rotWithShape="0">
              <a:srgbClr val="000000">
                <a:alpha val="4941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800" b="1" i="0" u="none" strike="noStrike" cap="none">
                <a:solidFill>
                  <a:srgbClr val="000000"/>
                </a:solidFill>
                <a:latin typeface="Arial"/>
                <a:ea typeface="Arial"/>
                <a:cs typeface="Arial"/>
                <a:sym typeface="Arial"/>
              </a:rPr>
              <a:t>Szolgáltatásnyújtás/ igénybevétel</a:t>
            </a:r>
            <a:endParaRPr sz="800" b="0" i="0" u="none" strike="noStrike" cap="none">
              <a:solidFill>
                <a:srgbClr val="000000"/>
              </a:solidFill>
              <a:latin typeface="Arial"/>
              <a:ea typeface="Arial"/>
              <a:cs typeface="Arial"/>
              <a:sym typeface="Arial"/>
            </a:endParaRPr>
          </a:p>
        </p:txBody>
      </p:sp>
      <p:sp>
        <p:nvSpPr>
          <p:cNvPr id="399" name="Google Shape;399;p35"/>
          <p:cNvSpPr/>
          <p:nvPr/>
        </p:nvSpPr>
        <p:spPr>
          <a:xfrm>
            <a:off x="3320994" y="2867877"/>
            <a:ext cx="1586341" cy="1686290"/>
          </a:xfrm>
          <a:custGeom>
            <a:avLst/>
            <a:gdLst/>
            <a:ahLst/>
            <a:cxnLst/>
            <a:rect l="l" t="t" r="r" b="b"/>
            <a:pathLst>
              <a:path w="2134" h="2539" extrusionOk="0">
                <a:moveTo>
                  <a:pt x="1" y="2539"/>
                </a:moveTo>
                <a:lnTo>
                  <a:pt x="924" y="1824"/>
                </a:lnTo>
                <a:lnTo>
                  <a:pt x="1900" y="1824"/>
                </a:lnTo>
                <a:cubicBezTo>
                  <a:pt x="2102" y="1725"/>
                  <a:pt x="2134" y="1430"/>
                  <a:pt x="2134" y="1231"/>
                </a:cubicBezTo>
                <a:cubicBezTo>
                  <a:pt x="2134" y="1032"/>
                  <a:pt x="2093" y="729"/>
                  <a:pt x="1900" y="630"/>
                </a:cubicBezTo>
                <a:lnTo>
                  <a:pt x="815" y="630"/>
                </a:lnTo>
                <a:lnTo>
                  <a:pt x="0" y="0"/>
                </a:lnTo>
                <a:lnTo>
                  <a:pt x="1" y="2539"/>
                </a:lnTo>
                <a:close/>
              </a:path>
            </a:pathLst>
          </a:custGeom>
          <a:solidFill>
            <a:srgbClr val="EAE8E2"/>
          </a:solidFill>
          <a:ln>
            <a:noFill/>
          </a:ln>
        </p:spPr>
        <p:txBody>
          <a:bodyPr spcFirstLastPara="1" wrap="square" lIns="126000" tIns="46800" rIns="90000" bIns="46800" anchor="ctr" anchorCtr="0">
            <a:noAutofit/>
          </a:bodyPr>
          <a:lstStyle/>
          <a:p>
            <a:pPr marL="0" marR="0" lvl="0" indent="0" algn="ctr" rtl="0">
              <a:lnSpc>
                <a:spcPct val="100000"/>
              </a:lnSpc>
              <a:spcBef>
                <a:spcPts val="0"/>
              </a:spcBef>
              <a:spcAft>
                <a:spcPts val="0"/>
              </a:spcAft>
              <a:buClr>
                <a:srgbClr val="000000"/>
              </a:buClr>
              <a:buSzPts val="700"/>
              <a:buFont typeface="Arial"/>
              <a:buNone/>
            </a:pPr>
            <a:endParaRPr sz="700" b="1" i="0" u="none" strike="noStrike" cap="none">
              <a:solidFill>
                <a:srgbClr val="000000"/>
              </a:solidFill>
              <a:latin typeface="Arial"/>
              <a:ea typeface="Arial"/>
              <a:cs typeface="Arial"/>
              <a:sym typeface="Arial"/>
            </a:endParaRPr>
          </a:p>
        </p:txBody>
      </p:sp>
      <p:sp>
        <p:nvSpPr>
          <p:cNvPr id="400" name="Google Shape;400;p35"/>
          <p:cNvSpPr/>
          <p:nvPr/>
        </p:nvSpPr>
        <p:spPr>
          <a:xfrm rot="10800000">
            <a:off x="4593791" y="2815666"/>
            <a:ext cx="1586341" cy="1686290"/>
          </a:xfrm>
          <a:custGeom>
            <a:avLst/>
            <a:gdLst/>
            <a:ahLst/>
            <a:cxnLst/>
            <a:rect l="l" t="t" r="r" b="b"/>
            <a:pathLst>
              <a:path w="2134" h="2539" extrusionOk="0">
                <a:moveTo>
                  <a:pt x="1" y="2539"/>
                </a:moveTo>
                <a:lnTo>
                  <a:pt x="924" y="1824"/>
                </a:lnTo>
                <a:lnTo>
                  <a:pt x="1900" y="1824"/>
                </a:lnTo>
                <a:cubicBezTo>
                  <a:pt x="2102" y="1725"/>
                  <a:pt x="2134" y="1430"/>
                  <a:pt x="2134" y="1231"/>
                </a:cubicBezTo>
                <a:cubicBezTo>
                  <a:pt x="2134" y="1032"/>
                  <a:pt x="2093" y="729"/>
                  <a:pt x="1900" y="630"/>
                </a:cubicBezTo>
                <a:lnTo>
                  <a:pt x="815" y="630"/>
                </a:lnTo>
                <a:lnTo>
                  <a:pt x="0" y="0"/>
                </a:lnTo>
                <a:lnTo>
                  <a:pt x="1" y="2539"/>
                </a:lnTo>
                <a:close/>
              </a:path>
            </a:pathLst>
          </a:custGeom>
          <a:solidFill>
            <a:srgbClr val="EAE8E2"/>
          </a:solidFill>
          <a:ln>
            <a:noFill/>
          </a:ln>
        </p:spPr>
        <p:txBody>
          <a:bodyPr spcFirstLastPara="1" wrap="square" lIns="126000" tIns="46800" rIns="90000" bIns="46800" anchor="ctr" anchorCtr="0">
            <a:noAutofit/>
          </a:bodyPr>
          <a:lstStyle/>
          <a:p>
            <a:pPr marL="0" marR="0" lvl="0" indent="0" algn="ctr" rtl="0">
              <a:lnSpc>
                <a:spcPct val="100000"/>
              </a:lnSpc>
              <a:spcBef>
                <a:spcPts val="0"/>
              </a:spcBef>
              <a:spcAft>
                <a:spcPts val="0"/>
              </a:spcAft>
              <a:buClr>
                <a:srgbClr val="000000"/>
              </a:buClr>
              <a:buSzPts val="700"/>
              <a:buFont typeface="Arial"/>
              <a:buNone/>
            </a:pPr>
            <a:endParaRPr sz="700" b="1" i="0" u="none" strike="noStrike" cap="none">
              <a:solidFill>
                <a:srgbClr val="000000"/>
              </a:solidFill>
              <a:latin typeface="Arial"/>
              <a:ea typeface="Arial"/>
              <a:cs typeface="Arial"/>
              <a:sym typeface="Arial"/>
            </a:endParaRPr>
          </a:p>
        </p:txBody>
      </p:sp>
      <p:sp>
        <p:nvSpPr>
          <p:cNvPr id="401" name="Google Shape;401;p35"/>
          <p:cNvSpPr txBox="1"/>
          <p:nvPr/>
        </p:nvSpPr>
        <p:spPr>
          <a:xfrm>
            <a:off x="3720876" y="3486244"/>
            <a:ext cx="2045100" cy="3828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1000" b="1" i="0" u="none" strike="noStrike" cap="none">
                <a:solidFill>
                  <a:srgbClr val="000000"/>
                </a:solidFill>
                <a:latin typeface="Arial"/>
                <a:ea typeface="Arial"/>
                <a:cs typeface="Arial"/>
                <a:sym typeface="Arial"/>
              </a:rPr>
              <a:t>Ökoszisztéma együttműködési csatorna</a:t>
            </a:r>
            <a:endParaRPr sz="1000" b="1" i="0" u="none" strike="noStrike" cap="none">
              <a:solidFill>
                <a:srgbClr val="000000"/>
              </a:solidFill>
              <a:latin typeface="Arial"/>
              <a:ea typeface="Arial"/>
              <a:cs typeface="Arial"/>
              <a:sym typeface="Arial"/>
            </a:endParaRPr>
          </a:p>
        </p:txBody>
      </p:sp>
      <p:sp>
        <p:nvSpPr>
          <p:cNvPr id="402" name="Google Shape;402;p35"/>
          <p:cNvSpPr/>
          <p:nvPr/>
        </p:nvSpPr>
        <p:spPr>
          <a:xfrm>
            <a:off x="6958231" y="4146477"/>
            <a:ext cx="1335900" cy="248400"/>
          </a:xfrm>
          <a:prstGeom prst="rect">
            <a:avLst/>
          </a:prstGeom>
          <a:solidFill>
            <a:srgbClr val="EFEFEF"/>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800" b="1" i="0" u="none" strike="noStrike" cap="none">
                <a:solidFill>
                  <a:srgbClr val="000000"/>
                </a:solidFill>
                <a:latin typeface="Arial"/>
                <a:ea typeface="Arial"/>
                <a:cs typeface="Arial"/>
                <a:sym typeface="Arial"/>
              </a:rPr>
              <a:t>Társadalmi igények megfogalmazása</a:t>
            </a:r>
            <a:endParaRPr sz="800" b="1" i="0" u="none" strike="noStrike" cap="none">
              <a:solidFill>
                <a:srgbClr val="000000"/>
              </a:solidFill>
              <a:latin typeface="Arial"/>
              <a:ea typeface="Arial"/>
              <a:cs typeface="Arial"/>
              <a:sym typeface="Arial"/>
            </a:endParaRPr>
          </a:p>
        </p:txBody>
      </p:sp>
      <p:cxnSp>
        <p:nvCxnSpPr>
          <p:cNvPr id="403" name="Google Shape;403;p35"/>
          <p:cNvCxnSpPr>
            <a:stCxn id="370" idx="1"/>
            <a:endCxn id="369" idx="0"/>
          </p:cNvCxnSpPr>
          <p:nvPr/>
        </p:nvCxnSpPr>
        <p:spPr>
          <a:xfrm flipH="1">
            <a:off x="1744275" y="1132462"/>
            <a:ext cx="2042100" cy="1429500"/>
          </a:xfrm>
          <a:prstGeom prst="bentConnector2">
            <a:avLst/>
          </a:prstGeom>
          <a:noFill/>
          <a:ln w="9525" cap="flat" cmpd="sng">
            <a:solidFill>
              <a:schemeClr val="dk2"/>
            </a:solidFill>
            <a:prstDash val="solid"/>
            <a:round/>
            <a:headEnd type="triangle" w="med" len="med"/>
            <a:tailEnd type="triangle" w="med" len="med"/>
          </a:ln>
        </p:spPr>
      </p:cxnSp>
      <p:sp>
        <p:nvSpPr>
          <p:cNvPr id="404" name="Google Shape;404;p35"/>
          <p:cNvSpPr/>
          <p:nvPr/>
        </p:nvSpPr>
        <p:spPr>
          <a:xfrm>
            <a:off x="2052675" y="943913"/>
            <a:ext cx="1150200" cy="336000"/>
          </a:xfrm>
          <a:prstGeom prst="rect">
            <a:avLst/>
          </a:prstGeom>
          <a:solidFill>
            <a:srgbClr val="CCCCCC"/>
          </a:solidFill>
          <a:ln>
            <a:noFill/>
          </a:ln>
          <a:effectLst>
            <a:outerShdw blurRad="57150" dist="19050" dir="5400000" algn="bl" rotWithShape="0">
              <a:srgbClr val="000000">
                <a:alpha val="4941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800" b="1" i="0" u="none" strike="noStrike" cap="none">
                <a:solidFill>
                  <a:srgbClr val="000000"/>
                </a:solidFill>
                <a:latin typeface="Arial"/>
                <a:ea typeface="Arial"/>
                <a:cs typeface="Arial"/>
                <a:sym typeface="Arial"/>
              </a:rPr>
              <a:t>Együttműködés / koordináció</a:t>
            </a:r>
            <a:endParaRPr sz="800" b="0" i="0" u="none" strike="noStrike" cap="non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08"/>
        <p:cNvGrpSpPr/>
        <p:nvPr/>
      </p:nvGrpSpPr>
      <p:grpSpPr>
        <a:xfrm>
          <a:off x="0" y="0"/>
          <a:ext cx="0" cy="0"/>
          <a:chOff x="0" y="0"/>
          <a:chExt cx="0" cy="0"/>
        </a:xfrm>
      </p:grpSpPr>
      <p:sp>
        <p:nvSpPr>
          <p:cNvPr id="409" name="Google Shape;409;p36"/>
          <p:cNvSpPr txBox="1"/>
          <p:nvPr/>
        </p:nvSpPr>
        <p:spPr>
          <a:xfrm>
            <a:off x="652656" y="159872"/>
            <a:ext cx="8165400" cy="504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hu-HU" sz="2400" b="1" i="0" u="none" strike="noStrike" cap="none">
                <a:solidFill>
                  <a:srgbClr val="000000"/>
                </a:solidFill>
                <a:latin typeface="Arial"/>
                <a:ea typeface="Arial"/>
                <a:cs typeface="Arial"/>
                <a:sym typeface="Arial"/>
              </a:rPr>
              <a:t>III. Kommunikációs és disszeminációs intézkedések</a:t>
            </a:r>
            <a:endParaRPr sz="1400" b="0" i="0" u="none" strike="noStrike" cap="none">
              <a:solidFill>
                <a:srgbClr val="000000"/>
              </a:solidFill>
              <a:latin typeface="Arial"/>
              <a:ea typeface="Arial"/>
              <a:cs typeface="Arial"/>
              <a:sym typeface="Arial"/>
            </a:endParaRPr>
          </a:p>
        </p:txBody>
      </p:sp>
      <p:sp>
        <p:nvSpPr>
          <p:cNvPr id="410" name="Google Shape;410;p36"/>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hu-HU" sz="1200" b="0" i="0" u="none" strike="noStrike" cap="none">
                <a:solidFill>
                  <a:srgbClr val="888888"/>
                </a:solidFill>
                <a:latin typeface="Arial"/>
                <a:ea typeface="Arial"/>
                <a:cs typeface="Arial"/>
                <a:sym typeface="Arial"/>
              </a:rPr>
              <a:t>11</a:t>
            </a:fld>
            <a:endParaRPr sz="1200" b="0" i="0" u="none" strike="noStrike" cap="none">
              <a:solidFill>
                <a:srgbClr val="888888"/>
              </a:solidFill>
              <a:latin typeface="Arial"/>
              <a:ea typeface="Arial"/>
              <a:cs typeface="Arial"/>
              <a:sym typeface="Arial"/>
            </a:endParaRPr>
          </a:p>
        </p:txBody>
      </p:sp>
      <p:cxnSp>
        <p:nvCxnSpPr>
          <p:cNvPr id="411" name="Google Shape;411;p36"/>
          <p:cNvCxnSpPr/>
          <p:nvPr/>
        </p:nvCxnSpPr>
        <p:spPr>
          <a:xfrm>
            <a:off x="4084215" y="443379"/>
            <a:ext cx="0" cy="0"/>
          </a:xfrm>
          <a:prstGeom prst="straightConnector1">
            <a:avLst/>
          </a:prstGeom>
          <a:noFill/>
          <a:ln w="9525" cap="flat" cmpd="sng">
            <a:solidFill>
              <a:schemeClr val="dk2"/>
            </a:solidFill>
            <a:prstDash val="solid"/>
            <a:round/>
            <a:headEnd type="none" w="sm" len="sm"/>
            <a:tailEnd type="none" w="sm" len="sm"/>
          </a:ln>
        </p:spPr>
      </p:cxnSp>
      <p:sp>
        <p:nvSpPr>
          <p:cNvPr id="412" name="Google Shape;412;p36"/>
          <p:cNvSpPr/>
          <p:nvPr/>
        </p:nvSpPr>
        <p:spPr>
          <a:xfrm>
            <a:off x="5755308" y="4320485"/>
            <a:ext cx="252000" cy="170100"/>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36000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000000"/>
              </a:solidFill>
              <a:latin typeface="Arial"/>
              <a:ea typeface="Arial"/>
              <a:cs typeface="Arial"/>
              <a:sym typeface="Arial"/>
            </a:endParaRPr>
          </a:p>
        </p:txBody>
      </p:sp>
      <p:sp>
        <p:nvSpPr>
          <p:cNvPr id="413" name="Google Shape;413;p36"/>
          <p:cNvSpPr txBox="1"/>
          <p:nvPr/>
        </p:nvSpPr>
        <p:spPr>
          <a:xfrm>
            <a:off x="5979232" y="4299635"/>
            <a:ext cx="1582800" cy="198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600"/>
              <a:buFont typeface="Arial"/>
              <a:buNone/>
            </a:pPr>
            <a:r>
              <a:rPr lang="hu-HU" sz="600" b="0" i="0" u="none" strike="noStrike" cap="none">
                <a:solidFill>
                  <a:srgbClr val="000000"/>
                </a:solidFill>
                <a:latin typeface="Arial"/>
                <a:ea typeface="Arial"/>
                <a:cs typeface="Arial"/>
                <a:sym typeface="Arial"/>
              </a:rPr>
              <a:t>= akcióterv keretében bejelentett akciók</a:t>
            </a:r>
            <a:endParaRPr sz="600" b="0" i="0" u="none" strike="noStrike" cap="none">
              <a:solidFill>
                <a:srgbClr val="000000"/>
              </a:solidFill>
              <a:latin typeface="Arial"/>
              <a:ea typeface="Arial"/>
              <a:cs typeface="Arial"/>
              <a:sym typeface="Arial"/>
            </a:endParaRPr>
          </a:p>
        </p:txBody>
      </p:sp>
      <p:sp>
        <p:nvSpPr>
          <p:cNvPr id="414" name="Google Shape;414;p36"/>
          <p:cNvSpPr/>
          <p:nvPr/>
        </p:nvSpPr>
        <p:spPr>
          <a:xfrm>
            <a:off x="814943" y="1160894"/>
            <a:ext cx="1283700" cy="480900"/>
          </a:xfrm>
          <a:prstGeom prst="roundRect">
            <a:avLst>
              <a:gd name="adj" fmla="val 16667"/>
            </a:avLst>
          </a:prstGeom>
          <a:solidFill>
            <a:srgbClr val="B7CCE4"/>
          </a:solidFill>
          <a:ln w="9525" cap="flat" cmpd="sng">
            <a:solidFill>
              <a:srgbClr val="00589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FFFFFF"/>
                </a:solidFill>
                <a:latin typeface="Arial"/>
                <a:ea typeface="Arial"/>
                <a:cs typeface="Arial"/>
                <a:sym typeface="Arial"/>
              </a:rPr>
              <a:t>Érzékenyítés, tudatosítás</a:t>
            </a:r>
            <a:endParaRPr sz="900" b="1" i="0" u="none" strike="noStrike" cap="none">
              <a:solidFill>
                <a:srgbClr val="FFFFFF"/>
              </a:solidFill>
              <a:latin typeface="Arial"/>
              <a:ea typeface="Arial"/>
              <a:cs typeface="Arial"/>
              <a:sym typeface="Arial"/>
            </a:endParaRPr>
          </a:p>
        </p:txBody>
      </p:sp>
      <p:sp>
        <p:nvSpPr>
          <p:cNvPr id="415" name="Google Shape;415;p36"/>
          <p:cNvSpPr/>
          <p:nvPr/>
        </p:nvSpPr>
        <p:spPr>
          <a:xfrm>
            <a:off x="2935951" y="1160894"/>
            <a:ext cx="1284000" cy="480900"/>
          </a:xfrm>
          <a:prstGeom prst="roundRect">
            <a:avLst>
              <a:gd name="adj" fmla="val 16667"/>
            </a:avLst>
          </a:prstGeom>
          <a:solidFill>
            <a:srgbClr val="93B3D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FFFFFF"/>
                </a:solidFill>
                <a:latin typeface="Arial"/>
                <a:ea typeface="Arial"/>
                <a:cs typeface="Arial"/>
                <a:sym typeface="Arial"/>
              </a:rPr>
              <a:t>Alapozó ismeretterjesztés</a:t>
            </a:r>
            <a:endParaRPr sz="900" b="1" i="0" u="none" strike="noStrike" cap="none">
              <a:solidFill>
                <a:srgbClr val="FFFFFF"/>
              </a:solidFill>
              <a:latin typeface="Arial"/>
              <a:ea typeface="Arial"/>
              <a:cs typeface="Arial"/>
              <a:sym typeface="Arial"/>
            </a:endParaRPr>
          </a:p>
        </p:txBody>
      </p:sp>
      <p:sp>
        <p:nvSpPr>
          <p:cNvPr id="416" name="Google Shape;416;p36"/>
          <p:cNvSpPr/>
          <p:nvPr/>
        </p:nvSpPr>
        <p:spPr>
          <a:xfrm>
            <a:off x="5089230" y="1160894"/>
            <a:ext cx="1284000" cy="480900"/>
          </a:xfrm>
          <a:prstGeom prst="roundRect">
            <a:avLst>
              <a:gd name="adj" fmla="val 16667"/>
            </a:avLst>
          </a:prstGeom>
          <a:solidFill>
            <a:srgbClr val="36609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FFFFFF"/>
                </a:solidFill>
                <a:latin typeface="Arial"/>
                <a:ea typeface="Arial"/>
                <a:cs typeface="Arial"/>
                <a:sym typeface="Arial"/>
              </a:rPr>
              <a:t>Üzleti alkalmazások ismertetése</a:t>
            </a:r>
            <a:endParaRPr sz="900" b="1" i="0" u="none" strike="noStrike" cap="none">
              <a:solidFill>
                <a:srgbClr val="FFFFFF"/>
              </a:solidFill>
              <a:latin typeface="Arial"/>
              <a:ea typeface="Arial"/>
              <a:cs typeface="Arial"/>
              <a:sym typeface="Arial"/>
            </a:endParaRPr>
          </a:p>
        </p:txBody>
      </p:sp>
      <p:sp>
        <p:nvSpPr>
          <p:cNvPr id="417" name="Google Shape;417;p36"/>
          <p:cNvSpPr/>
          <p:nvPr/>
        </p:nvSpPr>
        <p:spPr>
          <a:xfrm>
            <a:off x="7242509" y="1175605"/>
            <a:ext cx="1284000" cy="480900"/>
          </a:xfrm>
          <a:prstGeom prst="roundRect">
            <a:avLst>
              <a:gd name="adj" fmla="val 16667"/>
            </a:avLst>
          </a:prstGeom>
          <a:solidFill>
            <a:srgbClr val="24406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FFFFFF"/>
                </a:solidFill>
                <a:latin typeface="Arial"/>
                <a:ea typeface="Arial"/>
                <a:cs typeface="Arial"/>
                <a:sym typeface="Arial"/>
              </a:rPr>
              <a:t>Szakmai képzések</a:t>
            </a:r>
            <a:endParaRPr sz="900" b="1" i="0" u="none" strike="noStrike" cap="none">
              <a:solidFill>
                <a:srgbClr val="FFFFFF"/>
              </a:solidFill>
              <a:latin typeface="Arial"/>
              <a:ea typeface="Arial"/>
              <a:cs typeface="Arial"/>
              <a:sym typeface="Arial"/>
            </a:endParaRPr>
          </a:p>
        </p:txBody>
      </p:sp>
      <p:sp>
        <p:nvSpPr>
          <p:cNvPr id="418" name="Google Shape;418;p36"/>
          <p:cNvSpPr/>
          <p:nvPr/>
        </p:nvSpPr>
        <p:spPr>
          <a:xfrm>
            <a:off x="768882" y="1827116"/>
            <a:ext cx="1335900" cy="2676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0" i="0" u="none" strike="noStrike" cap="none">
                <a:solidFill>
                  <a:srgbClr val="000000"/>
                </a:solidFill>
                <a:latin typeface="Arial"/>
                <a:ea typeface="Arial"/>
                <a:cs typeface="Arial"/>
                <a:sym typeface="Arial"/>
              </a:rPr>
              <a:t>MI Kisokos videóvágó verseny</a:t>
            </a:r>
            <a:endParaRPr sz="800" b="0" i="0" u="none" strike="noStrike" cap="none">
              <a:solidFill>
                <a:srgbClr val="000000"/>
              </a:solidFill>
              <a:latin typeface="Arial"/>
              <a:ea typeface="Arial"/>
              <a:cs typeface="Arial"/>
              <a:sym typeface="Arial"/>
            </a:endParaRPr>
          </a:p>
        </p:txBody>
      </p:sp>
      <p:sp>
        <p:nvSpPr>
          <p:cNvPr id="419" name="Google Shape;419;p36"/>
          <p:cNvSpPr/>
          <p:nvPr/>
        </p:nvSpPr>
        <p:spPr>
          <a:xfrm>
            <a:off x="755648" y="2237059"/>
            <a:ext cx="1335900" cy="2676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0" i="0" u="none" strike="noStrike" cap="none">
                <a:solidFill>
                  <a:srgbClr val="000000"/>
                </a:solidFill>
                <a:latin typeface="Arial"/>
                <a:ea typeface="Arial"/>
                <a:cs typeface="Arial"/>
                <a:sym typeface="Arial"/>
              </a:rPr>
              <a:t>M:I tévés vetélkedő</a:t>
            </a:r>
            <a:endParaRPr sz="800" b="0" i="0" u="none" strike="noStrike" cap="none">
              <a:solidFill>
                <a:srgbClr val="000000"/>
              </a:solidFill>
              <a:latin typeface="Arial"/>
              <a:ea typeface="Arial"/>
              <a:cs typeface="Arial"/>
              <a:sym typeface="Arial"/>
            </a:endParaRPr>
          </a:p>
        </p:txBody>
      </p:sp>
      <p:sp>
        <p:nvSpPr>
          <p:cNvPr id="420" name="Google Shape;420;p36"/>
          <p:cNvSpPr/>
          <p:nvPr/>
        </p:nvSpPr>
        <p:spPr>
          <a:xfrm>
            <a:off x="2916001" y="1828865"/>
            <a:ext cx="1335900" cy="2676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0" i="0" u="none" strike="noStrike" cap="none">
                <a:solidFill>
                  <a:srgbClr val="000000"/>
                </a:solidFill>
                <a:latin typeface="Arial"/>
                <a:ea typeface="Arial"/>
                <a:cs typeface="Arial"/>
                <a:sym typeface="Arial"/>
              </a:rPr>
              <a:t>Online elérhető MI tananyagok honosítása</a:t>
            </a:r>
            <a:endParaRPr sz="800" b="0" i="0" u="none" strike="noStrike" cap="none">
              <a:solidFill>
                <a:srgbClr val="000000"/>
              </a:solidFill>
              <a:latin typeface="Arial"/>
              <a:ea typeface="Arial"/>
              <a:cs typeface="Arial"/>
              <a:sym typeface="Arial"/>
            </a:endParaRPr>
          </a:p>
        </p:txBody>
      </p:sp>
      <p:sp>
        <p:nvSpPr>
          <p:cNvPr id="421" name="Google Shape;421;p36"/>
          <p:cNvSpPr/>
          <p:nvPr/>
        </p:nvSpPr>
        <p:spPr>
          <a:xfrm>
            <a:off x="2916001" y="2260853"/>
            <a:ext cx="1335900" cy="2676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0" i="0" u="none" strike="noStrike" cap="none">
                <a:solidFill>
                  <a:srgbClr val="000000"/>
                </a:solidFill>
                <a:latin typeface="Arial"/>
                <a:ea typeface="Arial"/>
                <a:cs typeface="Arial"/>
                <a:sym typeface="Arial"/>
              </a:rPr>
              <a:t>Csodák Palotája MI Kiállítás</a:t>
            </a:r>
            <a:endParaRPr sz="800" b="0" i="0" u="none" strike="noStrike" cap="none">
              <a:solidFill>
                <a:srgbClr val="000000"/>
              </a:solidFill>
              <a:latin typeface="Arial"/>
              <a:ea typeface="Arial"/>
              <a:cs typeface="Arial"/>
              <a:sym typeface="Arial"/>
            </a:endParaRPr>
          </a:p>
        </p:txBody>
      </p:sp>
      <p:sp>
        <p:nvSpPr>
          <p:cNvPr id="422" name="Google Shape;422;p36"/>
          <p:cNvSpPr/>
          <p:nvPr/>
        </p:nvSpPr>
        <p:spPr>
          <a:xfrm>
            <a:off x="5063352" y="1832627"/>
            <a:ext cx="1335900" cy="2676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0" i="0" u="none" strike="noStrike" cap="none">
                <a:solidFill>
                  <a:srgbClr val="000000"/>
                </a:solidFill>
                <a:latin typeface="Arial"/>
                <a:ea typeface="Arial"/>
                <a:cs typeface="Arial"/>
                <a:sym typeface="Arial"/>
              </a:rPr>
              <a:t>www.miagyakorlatban.hu</a:t>
            </a:r>
            <a:endParaRPr sz="800" b="0" i="0" u="none" strike="noStrike" cap="none">
              <a:solidFill>
                <a:srgbClr val="000000"/>
              </a:solidFill>
              <a:latin typeface="Arial"/>
              <a:ea typeface="Arial"/>
              <a:cs typeface="Arial"/>
              <a:sym typeface="Arial"/>
            </a:endParaRPr>
          </a:p>
        </p:txBody>
      </p:sp>
      <p:sp>
        <p:nvSpPr>
          <p:cNvPr id="423" name="Google Shape;423;p36"/>
          <p:cNvSpPr/>
          <p:nvPr/>
        </p:nvSpPr>
        <p:spPr>
          <a:xfrm>
            <a:off x="5063352" y="2164064"/>
            <a:ext cx="1335900" cy="3630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0" i="0" u="none" strike="noStrike" cap="none">
                <a:solidFill>
                  <a:srgbClr val="000000"/>
                </a:solidFill>
                <a:latin typeface="Arial"/>
                <a:ea typeface="Arial"/>
                <a:cs typeface="Arial"/>
                <a:sym typeface="Arial"/>
              </a:rPr>
              <a:t>Már elérhető MI oktatási anyagok egy platformra gyűjtése</a:t>
            </a:r>
            <a:endParaRPr sz="800" b="0" i="0" u="none" strike="noStrike" cap="none">
              <a:solidFill>
                <a:srgbClr val="000000"/>
              </a:solidFill>
              <a:latin typeface="Arial"/>
              <a:ea typeface="Arial"/>
              <a:cs typeface="Arial"/>
              <a:sym typeface="Arial"/>
            </a:endParaRPr>
          </a:p>
        </p:txBody>
      </p:sp>
      <p:sp>
        <p:nvSpPr>
          <p:cNvPr id="424" name="Google Shape;424;p36"/>
          <p:cNvSpPr/>
          <p:nvPr/>
        </p:nvSpPr>
        <p:spPr>
          <a:xfrm>
            <a:off x="7213256" y="2198386"/>
            <a:ext cx="1335900" cy="2676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0" i="0" u="none" strike="noStrike" cap="none">
                <a:solidFill>
                  <a:srgbClr val="000000"/>
                </a:solidFill>
                <a:latin typeface="Arial"/>
                <a:ea typeface="Arial"/>
                <a:cs typeface="Arial"/>
                <a:sym typeface="Arial"/>
              </a:rPr>
              <a:t>Elérhető magyar képzések összegyűjtése</a:t>
            </a:r>
            <a:endParaRPr sz="800" b="0" i="0" u="none" strike="noStrike" cap="none">
              <a:solidFill>
                <a:srgbClr val="000000"/>
              </a:solidFill>
              <a:latin typeface="Arial"/>
              <a:ea typeface="Arial"/>
              <a:cs typeface="Arial"/>
              <a:sym typeface="Arial"/>
            </a:endParaRPr>
          </a:p>
        </p:txBody>
      </p:sp>
      <p:sp>
        <p:nvSpPr>
          <p:cNvPr id="425" name="Google Shape;425;p36"/>
          <p:cNvSpPr/>
          <p:nvPr/>
        </p:nvSpPr>
        <p:spPr>
          <a:xfrm>
            <a:off x="7219084" y="2556294"/>
            <a:ext cx="1335900" cy="2676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0" i="0" u="none" strike="noStrike" cap="none">
                <a:solidFill>
                  <a:srgbClr val="000000"/>
                </a:solidFill>
                <a:latin typeface="Arial"/>
                <a:ea typeface="Arial"/>
                <a:cs typeface="Arial"/>
                <a:sym typeface="Arial"/>
              </a:rPr>
              <a:t>Igényfelmérés és új képzések fejlesztése</a:t>
            </a:r>
            <a:endParaRPr sz="800" b="0" i="0" u="none" strike="noStrike" cap="none">
              <a:solidFill>
                <a:srgbClr val="000000"/>
              </a:solidFill>
              <a:latin typeface="Arial"/>
              <a:ea typeface="Arial"/>
              <a:cs typeface="Arial"/>
              <a:sym typeface="Arial"/>
            </a:endParaRPr>
          </a:p>
        </p:txBody>
      </p:sp>
      <p:sp>
        <p:nvSpPr>
          <p:cNvPr id="426" name="Google Shape;426;p36"/>
          <p:cNvSpPr/>
          <p:nvPr/>
        </p:nvSpPr>
        <p:spPr>
          <a:xfrm>
            <a:off x="5063352" y="2573935"/>
            <a:ext cx="1335900" cy="2676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0" i="0" u="none" strike="noStrike" cap="none">
                <a:solidFill>
                  <a:srgbClr val="000000"/>
                </a:solidFill>
                <a:latin typeface="Arial"/>
                <a:ea typeface="Arial"/>
                <a:cs typeface="Arial"/>
                <a:sym typeface="Arial"/>
              </a:rPr>
              <a:t>KKV célzott tananyagok fejlesztése</a:t>
            </a:r>
            <a:endParaRPr sz="800" b="0" i="0" u="none" strike="noStrike" cap="none">
              <a:solidFill>
                <a:srgbClr val="000000"/>
              </a:solidFill>
              <a:latin typeface="Arial"/>
              <a:ea typeface="Arial"/>
              <a:cs typeface="Arial"/>
              <a:sym typeface="Arial"/>
            </a:endParaRPr>
          </a:p>
        </p:txBody>
      </p:sp>
      <p:sp>
        <p:nvSpPr>
          <p:cNvPr id="427" name="Google Shape;427;p36"/>
          <p:cNvSpPr/>
          <p:nvPr/>
        </p:nvSpPr>
        <p:spPr>
          <a:xfrm>
            <a:off x="762722" y="2690122"/>
            <a:ext cx="1335900" cy="2676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0" i="0" u="none" strike="noStrike" cap="none">
                <a:solidFill>
                  <a:srgbClr val="000000"/>
                </a:solidFill>
                <a:latin typeface="Arial"/>
                <a:ea typeface="Arial"/>
                <a:cs typeface="Arial"/>
                <a:sym typeface="Arial"/>
              </a:rPr>
              <a:t>AI-Hungary weboldal</a:t>
            </a:r>
            <a:endParaRPr sz="800" b="0" i="0" u="none" strike="noStrike" cap="none">
              <a:solidFill>
                <a:srgbClr val="000000"/>
              </a:solidFill>
              <a:latin typeface="Arial"/>
              <a:ea typeface="Arial"/>
              <a:cs typeface="Arial"/>
              <a:sym typeface="Arial"/>
            </a:endParaRPr>
          </a:p>
        </p:txBody>
      </p:sp>
      <p:sp>
        <p:nvSpPr>
          <p:cNvPr id="428" name="Google Shape;428;p36"/>
          <p:cNvSpPr/>
          <p:nvPr/>
        </p:nvSpPr>
        <p:spPr>
          <a:xfrm>
            <a:off x="5063352" y="2904304"/>
            <a:ext cx="1335900" cy="2676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0" i="0" u="none" strike="noStrike" cap="none">
                <a:solidFill>
                  <a:srgbClr val="000000"/>
                </a:solidFill>
                <a:latin typeface="Arial"/>
                <a:ea typeface="Arial"/>
                <a:cs typeface="Arial"/>
                <a:sym typeface="Arial"/>
              </a:rPr>
              <a:t>Közigazgatás specifikus tananyagok fejlesztés</a:t>
            </a:r>
            <a:endParaRPr sz="800" b="0" i="0" u="none" strike="noStrike" cap="none">
              <a:solidFill>
                <a:srgbClr val="000000"/>
              </a:solidFill>
              <a:latin typeface="Arial"/>
              <a:ea typeface="Arial"/>
              <a:cs typeface="Arial"/>
              <a:sym typeface="Arial"/>
            </a:endParaRPr>
          </a:p>
        </p:txBody>
      </p:sp>
      <p:sp>
        <p:nvSpPr>
          <p:cNvPr id="429" name="Google Shape;429;p36"/>
          <p:cNvSpPr/>
          <p:nvPr/>
        </p:nvSpPr>
        <p:spPr>
          <a:xfrm>
            <a:off x="2916001" y="2696703"/>
            <a:ext cx="1335900" cy="2676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0" i="0" u="none" strike="noStrike" cap="none">
                <a:solidFill>
                  <a:srgbClr val="000000"/>
                </a:solidFill>
                <a:latin typeface="Arial"/>
                <a:ea typeface="Arial"/>
                <a:cs typeface="Arial"/>
                <a:sym typeface="Arial"/>
              </a:rPr>
              <a:t>Együttműködés magyar kezdeményezésekkel</a:t>
            </a:r>
            <a:endParaRPr sz="800" b="0" i="0" u="none" strike="noStrike" cap="none">
              <a:solidFill>
                <a:srgbClr val="000000"/>
              </a:solidFill>
              <a:latin typeface="Arial"/>
              <a:ea typeface="Arial"/>
              <a:cs typeface="Arial"/>
              <a:sym typeface="Arial"/>
            </a:endParaRPr>
          </a:p>
        </p:txBody>
      </p:sp>
      <p:sp>
        <p:nvSpPr>
          <p:cNvPr id="430" name="Google Shape;430;p36"/>
          <p:cNvSpPr/>
          <p:nvPr/>
        </p:nvSpPr>
        <p:spPr>
          <a:xfrm>
            <a:off x="829800" y="3270231"/>
            <a:ext cx="1203900" cy="853800"/>
          </a:xfrm>
          <a:prstGeom prst="rect">
            <a:avLst/>
          </a:prstGeom>
          <a:solidFill>
            <a:srgbClr val="CCCCCC"/>
          </a:solidFill>
          <a:ln>
            <a:noFill/>
          </a:ln>
          <a:effectLst>
            <a:outerShdw blurRad="57150" dist="19050" dir="5400000" algn="bl" rotWithShape="0">
              <a:srgbClr val="000000">
                <a:alpha val="4941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800" b="1" i="0" u="none" strike="noStrike" cap="none">
                <a:solidFill>
                  <a:srgbClr val="000000"/>
                </a:solidFill>
                <a:latin typeface="Arial"/>
                <a:ea typeface="Arial"/>
                <a:cs typeface="Arial"/>
                <a:sym typeface="Arial"/>
              </a:rPr>
              <a:t>Cél indikátor 2020:</a:t>
            </a:r>
            <a:endParaRPr sz="8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700"/>
              <a:buFont typeface="Arial"/>
              <a:buNone/>
            </a:pPr>
            <a:endParaRPr sz="8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700"/>
              <a:buFont typeface="Arial"/>
              <a:buNone/>
            </a:pPr>
            <a:r>
              <a:rPr lang="hu-HU" sz="800" b="0" i="0" u="none" strike="noStrike" cap="none">
                <a:solidFill>
                  <a:srgbClr val="000000"/>
                </a:solidFill>
                <a:latin typeface="Arial"/>
                <a:ea typeface="Arial"/>
                <a:cs typeface="Arial"/>
                <a:sym typeface="Arial"/>
              </a:rPr>
              <a:t>1M elért néző MI-ről szóló műsorban</a:t>
            </a:r>
            <a:endParaRPr sz="800" b="0" i="0" u="none" strike="noStrike" cap="none">
              <a:solidFill>
                <a:srgbClr val="000000"/>
              </a:solidFill>
              <a:latin typeface="Arial"/>
              <a:ea typeface="Arial"/>
              <a:cs typeface="Arial"/>
              <a:sym typeface="Arial"/>
            </a:endParaRPr>
          </a:p>
        </p:txBody>
      </p:sp>
      <p:sp>
        <p:nvSpPr>
          <p:cNvPr id="431" name="Google Shape;431;p36"/>
          <p:cNvSpPr/>
          <p:nvPr/>
        </p:nvSpPr>
        <p:spPr>
          <a:xfrm>
            <a:off x="2976073" y="3270231"/>
            <a:ext cx="1203900" cy="853800"/>
          </a:xfrm>
          <a:prstGeom prst="rect">
            <a:avLst/>
          </a:prstGeom>
          <a:solidFill>
            <a:srgbClr val="CCCCCC"/>
          </a:solidFill>
          <a:ln>
            <a:noFill/>
          </a:ln>
          <a:effectLst>
            <a:outerShdw blurRad="57150" dist="19050" dir="5400000" algn="bl" rotWithShape="0">
              <a:srgbClr val="000000">
                <a:alpha val="4941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800" b="1" i="0" u="none" strike="noStrike" cap="none">
                <a:solidFill>
                  <a:srgbClr val="000000"/>
                </a:solidFill>
                <a:latin typeface="Arial"/>
                <a:ea typeface="Arial"/>
                <a:cs typeface="Arial"/>
                <a:sym typeface="Arial"/>
              </a:rPr>
              <a:t>Cél indikátor 2020:</a:t>
            </a:r>
            <a:endParaRPr sz="8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700"/>
              <a:buFont typeface="Arial"/>
              <a:buNone/>
            </a:pPr>
            <a:endParaRPr sz="8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700"/>
              <a:buFont typeface="Arial"/>
              <a:buNone/>
            </a:pPr>
            <a:r>
              <a:rPr lang="hu-HU" sz="800" b="0" i="0" u="none" strike="noStrike" cap="none">
                <a:solidFill>
                  <a:srgbClr val="000000"/>
                </a:solidFill>
                <a:latin typeface="Arial"/>
                <a:ea typeface="Arial"/>
                <a:cs typeface="Arial"/>
                <a:sym typeface="Arial"/>
              </a:rPr>
              <a:t>100e elvégzett online kurzus vagy vezetett kiállítás részvétel</a:t>
            </a:r>
            <a:endParaRPr sz="800" b="0" i="0" u="none" strike="noStrike" cap="none">
              <a:solidFill>
                <a:srgbClr val="000000"/>
              </a:solidFill>
              <a:latin typeface="Arial"/>
              <a:ea typeface="Arial"/>
              <a:cs typeface="Arial"/>
              <a:sym typeface="Arial"/>
            </a:endParaRPr>
          </a:p>
        </p:txBody>
      </p:sp>
      <p:sp>
        <p:nvSpPr>
          <p:cNvPr id="432" name="Google Shape;432;p36"/>
          <p:cNvSpPr/>
          <p:nvPr/>
        </p:nvSpPr>
        <p:spPr>
          <a:xfrm>
            <a:off x="5129352" y="3270230"/>
            <a:ext cx="1203900" cy="853800"/>
          </a:xfrm>
          <a:prstGeom prst="rect">
            <a:avLst/>
          </a:prstGeom>
          <a:solidFill>
            <a:srgbClr val="CCCCCC"/>
          </a:solidFill>
          <a:ln>
            <a:noFill/>
          </a:ln>
          <a:effectLst>
            <a:outerShdw blurRad="57150" dist="19050" dir="5400000" algn="bl" rotWithShape="0">
              <a:srgbClr val="000000">
                <a:alpha val="4941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800" b="1" i="0" u="none" strike="noStrike" cap="none">
                <a:solidFill>
                  <a:srgbClr val="000000"/>
                </a:solidFill>
                <a:latin typeface="Arial"/>
                <a:ea typeface="Arial"/>
                <a:cs typeface="Arial"/>
                <a:sym typeface="Arial"/>
              </a:rPr>
              <a:t>Cél indikátor 2020:</a:t>
            </a:r>
            <a:endParaRPr sz="8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700"/>
              <a:buFont typeface="Arial"/>
              <a:buNone/>
            </a:pPr>
            <a:endParaRPr sz="8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700"/>
              <a:buFont typeface="Arial"/>
              <a:buNone/>
            </a:pPr>
            <a:r>
              <a:rPr lang="hu-HU" sz="800" b="0" i="0" u="none" strike="noStrike" cap="none">
                <a:solidFill>
                  <a:srgbClr val="000000"/>
                </a:solidFill>
                <a:latin typeface="Arial"/>
                <a:ea typeface="Arial"/>
                <a:cs typeface="Arial"/>
                <a:sym typeface="Arial"/>
              </a:rPr>
              <a:t>KKV-k által elvégzett kurzusok és ajánlati felhívások</a:t>
            </a:r>
            <a:endParaRPr sz="800" b="0" i="0" u="none" strike="noStrike" cap="none">
              <a:solidFill>
                <a:srgbClr val="000000"/>
              </a:solidFill>
              <a:latin typeface="Arial"/>
              <a:ea typeface="Arial"/>
              <a:cs typeface="Arial"/>
              <a:sym typeface="Arial"/>
            </a:endParaRPr>
          </a:p>
        </p:txBody>
      </p:sp>
      <p:sp>
        <p:nvSpPr>
          <p:cNvPr id="433" name="Google Shape;433;p36"/>
          <p:cNvSpPr/>
          <p:nvPr/>
        </p:nvSpPr>
        <p:spPr>
          <a:xfrm>
            <a:off x="7282631" y="3270229"/>
            <a:ext cx="1203900" cy="853800"/>
          </a:xfrm>
          <a:prstGeom prst="rect">
            <a:avLst/>
          </a:prstGeom>
          <a:solidFill>
            <a:srgbClr val="CCCCCC"/>
          </a:solidFill>
          <a:ln>
            <a:noFill/>
          </a:ln>
          <a:effectLst>
            <a:outerShdw blurRad="57150" dist="19050" dir="5400000" algn="bl" rotWithShape="0">
              <a:srgbClr val="000000">
                <a:alpha val="4941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800" b="1" i="0" u="none" strike="noStrike" cap="none">
                <a:solidFill>
                  <a:srgbClr val="000000"/>
                </a:solidFill>
                <a:latin typeface="Arial"/>
                <a:ea typeface="Arial"/>
                <a:cs typeface="Arial"/>
                <a:sym typeface="Arial"/>
              </a:rPr>
              <a:t>Cél indikátor 2020:</a:t>
            </a:r>
            <a:endParaRPr sz="8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700"/>
              <a:buFont typeface="Arial"/>
              <a:buNone/>
            </a:pPr>
            <a:r>
              <a:rPr lang="hu-HU" sz="800" b="0" i="0" u="none" strike="noStrike" cap="none">
                <a:solidFill>
                  <a:srgbClr val="000000"/>
                </a:solidFill>
                <a:latin typeface="Arial"/>
                <a:ea typeface="Arial"/>
                <a:cs typeface="Arial"/>
                <a:sym typeface="Arial"/>
              </a:rPr>
              <a:t>MI programozó, adatmérnök és digitalizációs üzletember képzésre beiratkozók száma</a:t>
            </a:r>
            <a:endParaRPr/>
          </a:p>
        </p:txBody>
      </p:sp>
      <p:cxnSp>
        <p:nvCxnSpPr>
          <p:cNvPr id="434" name="Google Shape;434;p36"/>
          <p:cNvCxnSpPr>
            <a:stCxn id="414" idx="3"/>
            <a:endCxn id="415" idx="1"/>
          </p:cNvCxnSpPr>
          <p:nvPr/>
        </p:nvCxnSpPr>
        <p:spPr>
          <a:xfrm>
            <a:off x="2098643" y="1401344"/>
            <a:ext cx="837300" cy="0"/>
          </a:xfrm>
          <a:prstGeom prst="straightConnector1">
            <a:avLst/>
          </a:prstGeom>
          <a:noFill/>
          <a:ln w="9525" cap="flat" cmpd="sng">
            <a:solidFill>
              <a:srgbClr val="4A7DBA"/>
            </a:solidFill>
            <a:prstDash val="solid"/>
            <a:round/>
            <a:headEnd type="none" w="sm" len="sm"/>
            <a:tailEnd type="triangle" w="med" len="med"/>
          </a:ln>
        </p:spPr>
      </p:cxnSp>
      <p:cxnSp>
        <p:nvCxnSpPr>
          <p:cNvPr id="435" name="Google Shape;435;p36"/>
          <p:cNvCxnSpPr/>
          <p:nvPr/>
        </p:nvCxnSpPr>
        <p:spPr>
          <a:xfrm>
            <a:off x="4216982" y="1400520"/>
            <a:ext cx="837300" cy="0"/>
          </a:xfrm>
          <a:prstGeom prst="straightConnector1">
            <a:avLst/>
          </a:prstGeom>
          <a:noFill/>
          <a:ln w="9525" cap="flat" cmpd="sng">
            <a:solidFill>
              <a:srgbClr val="4A7DBA"/>
            </a:solidFill>
            <a:prstDash val="solid"/>
            <a:round/>
            <a:headEnd type="none" w="sm" len="sm"/>
            <a:tailEnd type="triangle" w="med" len="med"/>
          </a:ln>
        </p:spPr>
      </p:cxnSp>
      <p:cxnSp>
        <p:nvCxnSpPr>
          <p:cNvPr id="436" name="Google Shape;436;p36"/>
          <p:cNvCxnSpPr/>
          <p:nvPr/>
        </p:nvCxnSpPr>
        <p:spPr>
          <a:xfrm>
            <a:off x="6375927" y="1400520"/>
            <a:ext cx="837300" cy="0"/>
          </a:xfrm>
          <a:prstGeom prst="straightConnector1">
            <a:avLst/>
          </a:prstGeom>
          <a:noFill/>
          <a:ln w="9525" cap="flat" cmpd="sng">
            <a:solidFill>
              <a:srgbClr val="4A7DBA"/>
            </a:solidFill>
            <a:prstDash val="solid"/>
            <a:round/>
            <a:headEnd type="none" w="sm" len="sm"/>
            <a:tailEnd type="triangle" w="med" len="med"/>
          </a:ln>
        </p:spPr>
      </p:cxnSp>
      <p:cxnSp>
        <p:nvCxnSpPr>
          <p:cNvPr id="437" name="Google Shape;437;p36"/>
          <p:cNvCxnSpPr>
            <a:stCxn id="415" idx="0"/>
            <a:endCxn id="417" idx="0"/>
          </p:cNvCxnSpPr>
          <p:nvPr/>
        </p:nvCxnSpPr>
        <p:spPr>
          <a:xfrm rot="-5400000" flipH="1">
            <a:off x="5723851" y="-985006"/>
            <a:ext cx="14700" cy="4306500"/>
          </a:xfrm>
          <a:prstGeom prst="bentConnector3">
            <a:avLst>
              <a:gd name="adj1" fmla="val -1555105"/>
            </a:avLst>
          </a:prstGeom>
          <a:noFill/>
          <a:ln w="9525" cap="flat" cmpd="sng">
            <a:solidFill>
              <a:srgbClr val="4A7DBA"/>
            </a:solidFill>
            <a:prstDash val="solid"/>
            <a:round/>
            <a:headEnd type="none" w="sm" len="sm"/>
            <a:tailEnd type="triangle" w="med" len="med"/>
          </a:ln>
        </p:spPr>
      </p:cxnSp>
      <p:sp>
        <p:nvSpPr>
          <p:cNvPr id="438" name="Google Shape;438;p36"/>
          <p:cNvSpPr/>
          <p:nvPr/>
        </p:nvSpPr>
        <p:spPr>
          <a:xfrm>
            <a:off x="703800" y="1783447"/>
            <a:ext cx="1463400" cy="344400"/>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36000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000000"/>
              </a:solidFill>
              <a:latin typeface="Arial"/>
              <a:ea typeface="Arial"/>
              <a:cs typeface="Arial"/>
              <a:sym typeface="Arial"/>
            </a:endParaRPr>
          </a:p>
        </p:txBody>
      </p:sp>
      <p:sp>
        <p:nvSpPr>
          <p:cNvPr id="439" name="Google Shape;439;p36"/>
          <p:cNvSpPr/>
          <p:nvPr/>
        </p:nvSpPr>
        <p:spPr>
          <a:xfrm>
            <a:off x="691934" y="2201211"/>
            <a:ext cx="1463400" cy="344400"/>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36000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000000"/>
              </a:solidFill>
              <a:latin typeface="Arial"/>
              <a:ea typeface="Arial"/>
              <a:cs typeface="Arial"/>
              <a:sym typeface="Arial"/>
            </a:endParaRPr>
          </a:p>
        </p:txBody>
      </p:sp>
      <p:sp>
        <p:nvSpPr>
          <p:cNvPr id="440" name="Google Shape;440;p36"/>
          <p:cNvSpPr/>
          <p:nvPr/>
        </p:nvSpPr>
        <p:spPr>
          <a:xfrm>
            <a:off x="691934" y="2645162"/>
            <a:ext cx="1463400" cy="344400"/>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36000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000000"/>
              </a:solidFill>
              <a:latin typeface="Arial"/>
              <a:ea typeface="Arial"/>
              <a:cs typeface="Arial"/>
              <a:sym typeface="Arial"/>
            </a:endParaRPr>
          </a:p>
        </p:txBody>
      </p:sp>
      <p:sp>
        <p:nvSpPr>
          <p:cNvPr id="441" name="Google Shape;441;p36"/>
          <p:cNvSpPr/>
          <p:nvPr/>
        </p:nvSpPr>
        <p:spPr>
          <a:xfrm>
            <a:off x="2855946" y="1782947"/>
            <a:ext cx="1463400" cy="344400"/>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36000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000000"/>
              </a:solidFill>
              <a:latin typeface="Arial"/>
              <a:ea typeface="Arial"/>
              <a:cs typeface="Arial"/>
              <a:sym typeface="Arial"/>
            </a:endParaRPr>
          </a:p>
        </p:txBody>
      </p:sp>
      <p:sp>
        <p:nvSpPr>
          <p:cNvPr id="442" name="Google Shape;442;p36"/>
          <p:cNvSpPr/>
          <p:nvPr/>
        </p:nvSpPr>
        <p:spPr>
          <a:xfrm>
            <a:off x="2855946" y="2222543"/>
            <a:ext cx="1463400" cy="344400"/>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36000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000000"/>
              </a:solidFill>
              <a:latin typeface="Arial"/>
              <a:ea typeface="Arial"/>
              <a:cs typeface="Arial"/>
              <a:sym typeface="Arial"/>
            </a:endParaRPr>
          </a:p>
        </p:txBody>
      </p:sp>
      <p:sp>
        <p:nvSpPr>
          <p:cNvPr id="443" name="Google Shape;443;p36"/>
          <p:cNvSpPr/>
          <p:nvPr/>
        </p:nvSpPr>
        <p:spPr>
          <a:xfrm>
            <a:off x="4988916" y="1791598"/>
            <a:ext cx="1463400" cy="344400"/>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36000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000000"/>
              </a:solidFill>
              <a:latin typeface="Arial"/>
              <a:ea typeface="Arial"/>
              <a:cs typeface="Arial"/>
              <a:sym typeface="Arial"/>
            </a:endParaRPr>
          </a:p>
        </p:txBody>
      </p:sp>
      <p:sp>
        <p:nvSpPr>
          <p:cNvPr id="444" name="Google Shape;444;p36"/>
          <p:cNvSpPr/>
          <p:nvPr/>
        </p:nvSpPr>
        <p:spPr>
          <a:xfrm>
            <a:off x="755648" y="3230896"/>
            <a:ext cx="1335900" cy="957000"/>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36000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000000"/>
              </a:solidFill>
              <a:latin typeface="Arial"/>
              <a:ea typeface="Arial"/>
              <a:cs typeface="Arial"/>
              <a:sym typeface="Arial"/>
            </a:endParaRPr>
          </a:p>
        </p:txBody>
      </p:sp>
      <p:sp>
        <p:nvSpPr>
          <p:cNvPr id="445" name="Google Shape;445;p36"/>
          <p:cNvSpPr/>
          <p:nvPr/>
        </p:nvSpPr>
        <p:spPr>
          <a:xfrm>
            <a:off x="2916001" y="3237017"/>
            <a:ext cx="1335900" cy="957000"/>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36000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000000"/>
              </a:solidFill>
              <a:latin typeface="Arial"/>
              <a:ea typeface="Arial"/>
              <a:cs typeface="Arial"/>
              <a:sym typeface="Arial"/>
            </a:endParaRPr>
          </a:p>
        </p:txBody>
      </p:sp>
      <p:sp>
        <p:nvSpPr>
          <p:cNvPr id="446" name="Google Shape;446;p36"/>
          <p:cNvSpPr/>
          <p:nvPr/>
        </p:nvSpPr>
        <p:spPr>
          <a:xfrm>
            <a:off x="7213256" y="1821251"/>
            <a:ext cx="1335900" cy="2676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0" i="0" u="none" strike="noStrike" cap="none">
                <a:solidFill>
                  <a:srgbClr val="000000"/>
                </a:solidFill>
                <a:latin typeface="Arial"/>
                <a:ea typeface="Arial"/>
                <a:cs typeface="Arial"/>
                <a:sym typeface="Arial"/>
              </a:rPr>
              <a:t>Világ színvonalú nyári iskola Mo-ra hozatala </a:t>
            </a:r>
            <a:endParaRPr sz="800" b="0" i="0" u="none" strike="noStrike" cap="none">
              <a:solidFill>
                <a:srgbClr val="000000"/>
              </a:solidFill>
              <a:latin typeface="Arial"/>
              <a:ea typeface="Arial"/>
              <a:cs typeface="Arial"/>
              <a:sym typeface="Arial"/>
            </a:endParaRPr>
          </a:p>
        </p:txBody>
      </p:sp>
      <p:cxnSp>
        <p:nvCxnSpPr>
          <p:cNvPr id="447" name="Google Shape;447;p36"/>
          <p:cNvCxnSpPr/>
          <p:nvPr/>
        </p:nvCxnSpPr>
        <p:spPr>
          <a:xfrm>
            <a:off x="762722" y="4425696"/>
            <a:ext cx="3489300" cy="0"/>
          </a:xfrm>
          <a:prstGeom prst="straightConnector1">
            <a:avLst/>
          </a:prstGeom>
          <a:noFill/>
          <a:ln w="9525" cap="flat" cmpd="sng">
            <a:solidFill>
              <a:srgbClr val="4A7DBA"/>
            </a:solidFill>
            <a:prstDash val="solid"/>
            <a:round/>
            <a:headEnd type="none" w="sm" len="sm"/>
            <a:tailEnd type="none" w="sm" len="sm"/>
          </a:ln>
        </p:spPr>
      </p:cxnSp>
      <p:sp>
        <p:nvSpPr>
          <p:cNvPr id="448" name="Google Shape;448;p36"/>
          <p:cNvSpPr txBox="1"/>
          <p:nvPr/>
        </p:nvSpPr>
        <p:spPr>
          <a:xfrm>
            <a:off x="1861384" y="4418507"/>
            <a:ext cx="1582800" cy="1986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050"/>
              <a:buFont typeface="Arial"/>
              <a:buNone/>
            </a:pPr>
            <a:r>
              <a:rPr lang="hu-HU" sz="1050" b="1" i="0" u="none" strike="noStrike" cap="none">
                <a:solidFill>
                  <a:srgbClr val="000000"/>
                </a:solidFill>
                <a:latin typeface="Arial"/>
                <a:ea typeface="Arial"/>
                <a:cs typeface="Arial"/>
                <a:sym typeface="Arial"/>
              </a:rPr>
              <a:t>AI Challenge Hungary </a:t>
            </a:r>
            <a:endParaRPr sz="1050" b="1" i="0" u="none" strike="noStrike" cap="none">
              <a:solidFill>
                <a:srgbClr val="000000"/>
              </a:solidFill>
              <a:latin typeface="Arial"/>
              <a:ea typeface="Arial"/>
              <a:cs typeface="Arial"/>
              <a:sym typeface="Arial"/>
            </a:endParaRPr>
          </a:p>
        </p:txBody>
      </p:sp>
      <p:sp>
        <p:nvSpPr>
          <p:cNvPr id="449" name="Google Shape;449;p36"/>
          <p:cNvSpPr/>
          <p:nvPr/>
        </p:nvSpPr>
        <p:spPr>
          <a:xfrm>
            <a:off x="1152144" y="4187952"/>
            <a:ext cx="612600" cy="230700"/>
          </a:xfrm>
          <a:prstGeom prst="upArrow">
            <a:avLst>
              <a:gd name="adj1" fmla="val 50000"/>
              <a:gd name="adj2" fmla="val 50000"/>
            </a:avLst>
          </a:prstGeom>
          <a:noFill/>
          <a:ln w="127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450" name="Google Shape;450;p36"/>
          <p:cNvSpPr/>
          <p:nvPr/>
        </p:nvSpPr>
        <p:spPr>
          <a:xfrm>
            <a:off x="3270190" y="4194073"/>
            <a:ext cx="612600" cy="230700"/>
          </a:xfrm>
          <a:prstGeom prst="upArrow">
            <a:avLst>
              <a:gd name="adj1" fmla="val 50000"/>
              <a:gd name="adj2" fmla="val 50000"/>
            </a:avLst>
          </a:prstGeom>
          <a:noFill/>
          <a:ln w="1270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54"/>
        <p:cNvGrpSpPr/>
        <p:nvPr/>
      </p:nvGrpSpPr>
      <p:grpSpPr>
        <a:xfrm>
          <a:off x="0" y="0"/>
          <a:ext cx="0" cy="0"/>
          <a:chOff x="0" y="0"/>
          <a:chExt cx="0" cy="0"/>
        </a:xfrm>
      </p:grpSpPr>
      <p:sp>
        <p:nvSpPr>
          <p:cNvPr id="455" name="Google Shape;455;p37"/>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chemeClr val="dk1"/>
              </a:buClr>
              <a:buSzPts val="1100"/>
              <a:buFont typeface="Arial"/>
              <a:buNone/>
            </a:pPr>
            <a:r>
              <a:rPr lang="hu-HU" sz="2400" b="0" i="0" u="none" strike="noStrike" cap="none">
                <a:solidFill>
                  <a:schemeClr val="dk1"/>
                </a:solidFill>
                <a:latin typeface="Arial"/>
                <a:ea typeface="Arial"/>
                <a:cs typeface="Arial"/>
                <a:sym typeface="Arial"/>
              </a:rPr>
              <a:t> Magyarország Mesterséges Intelligencia stratégiája </a:t>
            </a:r>
            <a:endParaRPr sz="2400" b="0" i="0" u="none" strike="noStrike" cap="none">
              <a:solidFill>
                <a:schemeClr val="dk1"/>
              </a:solidFill>
              <a:latin typeface="Arial"/>
              <a:ea typeface="Arial"/>
              <a:cs typeface="Arial"/>
              <a:sym typeface="Arial"/>
            </a:endParaRPr>
          </a:p>
        </p:txBody>
      </p:sp>
      <p:grpSp>
        <p:nvGrpSpPr>
          <p:cNvPr id="456" name="Google Shape;456;p37"/>
          <p:cNvGrpSpPr/>
          <p:nvPr/>
        </p:nvGrpSpPr>
        <p:grpSpPr>
          <a:xfrm>
            <a:off x="1161296" y="3526110"/>
            <a:ext cx="6738985" cy="1027500"/>
            <a:chOff x="433200" y="3233502"/>
            <a:chExt cx="8582508" cy="1027500"/>
          </a:xfrm>
        </p:grpSpPr>
        <p:sp>
          <p:nvSpPr>
            <p:cNvPr id="457" name="Google Shape;457;p37"/>
            <p:cNvSpPr/>
            <p:nvPr/>
          </p:nvSpPr>
          <p:spPr>
            <a:xfrm>
              <a:off x="433200" y="3233502"/>
              <a:ext cx="1255500" cy="10275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Kompetencia fejlesztés</a:t>
              </a:r>
              <a:endParaRPr sz="900" b="1" i="0" u="none" strike="noStrike" cap="none">
                <a:solidFill>
                  <a:srgbClr val="000000"/>
                </a:solidFill>
                <a:latin typeface="Arial"/>
                <a:ea typeface="Arial"/>
                <a:cs typeface="Arial"/>
                <a:sym typeface="Arial"/>
              </a:endParaRPr>
            </a:p>
          </p:txBody>
        </p:sp>
        <p:sp>
          <p:nvSpPr>
            <p:cNvPr id="458" name="Google Shape;458;p37"/>
            <p:cNvSpPr/>
            <p:nvPr/>
          </p:nvSpPr>
          <p:spPr>
            <a:xfrm>
              <a:off x="1893192" y="3233502"/>
              <a:ext cx="1255500" cy="10275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Kutatás- fejlesztés- innováció</a:t>
              </a:r>
              <a:endParaRPr sz="900" b="1" i="0" u="none" strike="noStrike" cap="none">
                <a:solidFill>
                  <a:srgbClr val="000000"/>
                </a:solidFill>
                <a:latin typeface="Arial"/>
                <a:ea typeface="Arial"/>
                <a:cs typeface="Arial"/>
                <a:sym typeface="Arial"/>
              </a:endParaRPr>
            </a:p>
          </p:txBody>
        </p:sp>
        <p:sp>
          <p:nvSpPr>
            <p:cNvPr id="459" name="Google Shape;459;p37"/>
            <p:cNvSpPr/>
            <p:nvPr/>
          </p:nvSpPr>
          <p:spPr>
            <a:xfrm>
              <a:off x="3353184" y="3233502"/>
              <a:ext cx="1255500" cy="10275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Alkalmazások ösztönzése</a:t>
              </a:r>
              <a:endParaRPr sz="900" b="1" i="0" u="none" strike="noStrike" cap="none">
                <a:solidFill>
                  <a:srgbClr val="000000"/>
                </a:solidFill>
                <a:latin typeface="Arial"/>
                <a:ea typeface="Arial"/>
                <a:cs typeface="Arial"/>
                <a:sym typeface="Arial"/>
              </a:endParaRPr>
            </a:p>
          </p:txBody>
        </p:sp>
        <p:sp>
          <p:nvSpPr>
            <p:cNvPr id="460" name="Google Shape;460;p37"/>
            <p:cNvSpPr/>
            <p:nvPr/>
          </p:nvSpPr>
          <p:spPr>
            <a:xfrm>
              <a:off x="4813176" y="3233502"/>
              <a:ext cx="1255500" cy="10275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Szabályozás és etikai keretek</a:t>
              </a:r>
              <a:endParaRPr sz="900" b="1" i="0" u="none" strike="noStrike" cap="none">
                <a:solidFill>
                  <a:srgbClr val="000000"/>
                </a:solidFill>
                <a:latin typeface="Arial"/>
                <a:ea typeface="Arial"/>
                <a:cs typeface="Arial"/>
                <a:sym typeface="Arial"/>
              </a:endParaRPr>
            </a:p>
          </p:txBody>
        </p:sp>
        <p:sp>
          <p:nvSpPr>
            <p:cNvPr id="461" name="Google Shape;461;p37"/>
            <p:cNvSpPr/>
            <p:nvPr/>
          </p:nvSpPr>
          <p:spPr>
            <a:xfrm>
              <a:off x="6273168" y="3233502"/>
              <a:ext cx="1255500" cy="10275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Infrastruktúra fejlesztés</a:t>
              </a:r>
              <a:endParaRPr sz="900" b="1" i="0" u="none" strike="noStrike" cap="none">
                <a:solidFill>
                  <a:srgbClr val="000000"/>
                </a:solidFill>
                <a:latin typeface="Arial"/>
                <a:ea typeface="Arial"/>
                <a:cs typeface="Arial"/>
                <a:sym typeface="Arial"/>
              </a:endParaRPr>
            </a:p>
          </p:txBody>
        </p:sp>
        <p:sp>
          <p:nvSpPr>
            <p:cNvPr id="462" name="Google Shape;462;p37"/>
            <p:cNvSpPr/>
            <p:nvPr/>
          </p:nvSpPr>
          <p:spPr>
            <a:xfrm>
              <a:off x="7760208" y="3233502"/>
              <a:ext cx="1255500" cy="10275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Adatgazdaság beindítása</a:t>
              </a:r>
              <a:endParaRPr sz="900" b="1" i="0" u="none" strike="noStrike" cap="none">
                <a:solidFill>
                  <a:srgbClr val="000000"/>
                </a:solidFill>
                <a:latin typeface="Arial"/>
                <a:ea typeface="Arial"/>
                <a:cs typeface="Arial"/>
                <a:sym typeface="Arial"/>
              </a:endParaRPr>
            </a:p>
          </p:txBody>
        </p:sp>
      </p:grpSp>
      <p:sp>
        <p:nvSpPr>
          <p:cNvPr id="463" name="Google Shape;463;p37"/>
          <p:cNvSpPr/>
          <p:nvPr/>
        </p:nvSpPr>
        <p:spPr>
          <a:xfrm>
            <a:off x="1161288" y="3392424"/>
            <a:ext cx="6738600" cy="45600"/>
          </a:xfrm>
          <a:prstGeom prst="rect">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464" name="Google Shape;464;p37"/>
          <p:cNvSpPr/>
          <p:nvPr/>
        </p:nvSpPr>
        <p:spPr>
          <a:xfrm>
            <a:off x="3763040" y="1833372"/>
            <a:ext cx="3196500" cy="1476900"/>
          </a:xfrm>
          <a:prstGeom prst="roundRect">
            <a:avLst>
              <a:gd name="adj" fmla="val 16667"/>
            </a:avLst>
          </a:prstGeom>
          <a:solidFill>
            <a:srgbClr val="00B050">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465" name="Google Shape;465;p37"/>
          <p:cNvSpPr/>
          <p:nvPr/>
        </p:nvSpPr>
        <p:spPr>
          <a:xfrm>
            <a:off x="2075688" y="1833372"/>
            <a:ext cx="3196500" cy="1476900"/>
          </a:xfrm>
          <a:prstGeom prst="roundRect">
            <a:avLst>
              <a:gd name="adj" fmla="val 16667"/>
            </a:avLst>
          </a:prstGeom>
          <a:solidFill>
            <a:srgbClr val="558ED5">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466" name="Google Shape;466;p37"/>
          <p:cNvSpPr/>
          <p:nvPr/>
        </p:nvSpPr>
        <p:spPr>
          <a:xfrm>
            <a:off x="3819764" y="2001003"/>
            <a:ext cx="1383300" cy="1234800"/>
          </a:xfrm>
          <a:prstGeom prst="roundRect">
            <a:avLst>
              <a:gd name="adj" fmla="val 16667"/>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50"/>
              <a:buFont typeface="Arial"/>
              <a:buNone/>
            </a:pPr>
            <a:r>
              <a:rPr lang="hu-HU" sz="1050" b="0" i="0" u="none" strike="noStrike" cap="none">
                <a:solidFill>
                  <a:schemeClr val="lt1"/>
                </a:solidFill>
                <a:latin typeface="Arial"/>
                <a:ea typeface="Arial"/>
                <a:cs typeface="Arial"/>
                <a:sym typeface="Arial"/>
              </a:rPr>
              <a:t>Agrár szektor</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50"/>
              <a:buFont typeface="Arial"/>
              <a:buNone/>
            </a:pPr>
            <a:r>
              <a:rPr lang="hu-HU" sz="1050" b="0" i="0" u="none" strike="noStrike" cap="none">
                <a:solidFill>
                  <a:schemeClr val="lt1"/>
                </a:solidFill>
                <a:latin typeface="Arial"/>
                <a:ea typeface="Arial"/>
                <a:cs typeface="Arial"/>
                <a:sym typeface="Arial"/>
              </a:rPr>
              <a:t>Egészségügy</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50"/>
              <a:buFont typeface="Arial"/>
              <a:buNone/>
            </a:pPr>
            <a:r>
              <a:rPr lang="hu-HU" sz="1050" b="0" i="0" u="none" strike="noStrike" cap="none">
                <a:solidFill>
                  <a:schemeClr val="lt1"/>
                </a:solidFill>
                <a:latin typeface="Arial"/>
                <a:ea typeface="Arial"/>
                <a:cs typeface="Arial"/>
                <a:sym typeface="Arial"/>
              </a:rPr>
              <a:t>Közlekedés- logisztika</a:t>
            </a:r>
            <a:endParaRPr sz="1400" b="0" i="0" u="none" strike="noStrike" cap="none">
              <a:solidFill>
                <a:srgbClr val="000000"/>
              </a:solidFill>
              <a:latin typeface="Arial"/>
              <a:ea typeface="Arial"/>
              <a:cs typeface="Arial"/>
              <a:sym typeface="Arial"/>
            </a:endParaRPr>
          </a:p>
        </p:txBody>
      </p:sp>
      <p:sp>
        <p:nvSpPr>
          <p:cNvPr id="467" name="Google Shape;467;p37"/>
          <p:cNvSpPr/>
          <p:nvPr/>
        </p:nvSpPr>
        <p:spPr>
          <a:xfrm>
            <a:off x="2184482" y="2381685"/>
            <a:ext cx="1383300" cy="854100"/>
          </a:xfrm>
          <a:prstGeom prst="roundRect">
            <a:avLst>
              <a:gd name="adj" fmla="val 16667"/>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Gépi látás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Nyelvértelmezés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Anonimizálás</a:t>
            </a:r>
            <a:endParaRPr sz="900" b="0" i="0" u="none" strike="noStrike" cap="none">
              <a:solidFill>
                <a:schemeClr val="lt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Hálózatkutatás</a:t>
            </a:r>
            <a:endParaRPr sz="1400" b="0" i="0" u="none" strike="noStrike" cap="none">
              <a:solidFill>
                <a:srgbClr val="000000"/>
              </a:solidFill>
              <a:latin typeface="Arial"/>
              <a:ea typeface="Arial"/>
              <a:cs typeface="Arial"/>
              <a:sym typeface="Arial"/>
            </a:endParaRPr>
          </a:p>
        </p:txBody>
      </p:sp>
      <p:sp>
        <p:nvSpPr>
          <p:cNvPr id="468" name="Google Shape;468;p37"/>
          <p:cNvSpPr/>
          <p:nvPr/>
        </p:nvSpPr>
        <p:spPr>
          <a:xfrm>
            <a:off x="5455046" y="2381685"/>
            <a:ext cx="1383300" cy="854100"/>
          </a:xfrm>
          <a:prstGeom prst="roundRect">
            <a:avLst>
              <a:gd name="adj" fmla="val 16667"/>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Gyártás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Energetika</a:t>
            </a:r>
            <a:endParaRPr sz="1400" b="0" i="0" u="none" strike="noStrike" cap="none">
              <a:solidFill>
                <a:srgbClr val="000000"/>
              </a:solidFill>
              <a:latin typeface="Arial"/>
              <a:ea typeface="Arial"/>
              <a:cs typeface="Arial"/>
              <a:sym typeface="Arial"/>
            </a:endParaRPr>
          </a:p>
        </p:txBody>
      </p:sp>
      <p:sp>
        <p:nvSpPr>
          <p:cNvPr id="469" name="Google Shape;469;p37"/>
          <p:cNvSpPr txBox="1"/>
          <p:nvPr/>
        </p:nvSpPr>
        <p:spPr>
          <a:xfrm>
            <a:off x="2184482" y="1852368"/>
            <a:ext cx="1599000" cy="37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hu-HU" sz="1100" b="0" i="0" u="none" strike="noStrike" cap="none">
                <a:solidFill>
                  <a:srgbClr val="000000"/>
                </a:solidFill>
                <a:latin typeface="Arial"/>
                <a:ea typeface="Arial"/>
                <a:cs typeface="Arial"/>
                <a:sym typeface="Arial"/>
              </a:rPr>
              <a:t>MI technológia fejlesztés</a:t>
            </a:r>
            <a:endParaRPr sz="1400" b="0" i="0" u="none" strike="noStrike" cap="none">
              <a:solidFill>
                <a:srgbClr val="000000"/>
              </a:solidFill>
              <a:latin typeface="Arial"/>
              <a:ea typeface="Arial"/>
              <a:cs typeface="Arial"/>
              <a:sym typeface="Arial"/>
            </a:endParaRPr>
          </a:p>
        </p:txBody>
      </p:sp>
      <p:sp>
        <p:nvSpPr>
          <p:cNvPr id="470" name="Google Shape;470;p37"/>
          <p:cNvSpPr txBox="1"/>
          <p:nvPr/>
        </p:nvSpPr>
        <p:spPr>
          <a:xfrm>
            <a:off x="5239135" y="1852368"/>
            <a:ext cx="1599000" cy="376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100"/>
              <a:buFont typeface="Arial"/>
              <a:buNone/>
            </a:pPr>
            <a:r>
              <a:rPr lang="hu-HU" sz="1100"/>
              <a:t>Szektorális h</a:t>
            </a:r>
            <a:r>
              <a:rPr lang="hu-HU" sz="1100" b="0" i="0" u="none" strike="noStrike" cap="none">
                <a:solidFill>
                  <a:srgbClr val="000000"/>
                </a:solidFill>
                <a:latin typeface="Arial"/>
                <a:ea typeface="Arial"/>
                <a:cs typeface="Arial"/>
                <a:sym typeface="Arial"/>
              </a:rPr>
              <a:t>atékonyság fejlesztés</a:t>
            </a:r>
            <a:endParaRPr sz="1400" b="0" i="0" u="none" strike="noStrike" cap="none">
              <a:solidFill>
                <a:srgbClr val="000000"/>
              </a:solidFill>
              <a:latin typeface="Arial"/>
              <a:ea typeface="Arial"/>
              <a:cs typeface="Arial"/>
              <a:sym typeface="Arial"/>
            </a:endParaRPr>
          </a:p>
        </p:txBody>
      </p:sp>
      <p:sp>
        <p:nvSpPr>
          <p:cNvPr id="471" name="Google Shape;471;p37"/>
          <p:cNvSpPr/>
          <p:nvPr/>
        </p:nvSpPr>
        <p:spPr>
          <a:xfrm>
            <a:off x="1058515"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Autonóm közlekedési rendszerek bevezetése</a:t>
            </a:r>
            <a:endParaRPr sz="1400" b="0" i="0" u="none" strike="noStrike" cap="none">
              <a:solidFill>
                <a:srgbClr val="000000"/>
              </a:solidFill>
              <a:latin typeface="Arial"/>
              <a:ea typeface="Arial"/>
              <a:cs typeface="Arial"/>
              <a:sym typeface="Arial"/>
            </a:endParaRPr>
          </a:p>
        </p:txBody>
      </p:sp>
      <p:sp>
        <p:nvSpPr>
          <p:cNvPr id="472" name="Google Shape;472;p37"/>
          <p:cNvSpPr/>
          <p:nvPr/>
        </p:nvSpPr>
        <p:spPr>
          <a:xfrm>
            <a:off x="2476988"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Egészség vezérelt digitális agrárium</a:t>
            </a:r>
            <a:endParaRPr sz="1400" b="0" i="0" u="none" strike="noStrike" cap="none">
              <a:solidFill>
                <a:srgbClr val="000000"/>
              </a:solidFill>
              <a:latin typeface="Arial"/>
              <a:ea typeface="Arial"/>
              <a:cs typeface="Arial"/>
              <a:sym typeface="Arial"/>
            </a:endParaRPr>
          </a:p>
        </p:txBody>
      </p:sp>
      <p:sp>
        <p:nvSpPr>
          <p:cNvPr id="473" name="Google Shape;473;p37"/>
          <p:cNvSpPr/>
          <p:nvPr/>
        </p:nvSpPr>
        <p:spPr>
          <a:xfrm>
            <a:off x="3895461"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Adattárca és személyre szabott szolgáltatások</a:t>
            </a:r>
            <a:endParaRPr sz="1400" b="0" i="0" u="none" strike="noStrike" cap="none">
              <a:solidFill>
                <a:srgbClr val="000000"/>
              </a:solidFill>
              <a:latin typeface="Arial"/>
              <a:ea typeface="Arial"/>
              <a:cs typeface="Arial"/>
              <a:sym typeface="Arial"/>
            </a:endParaRPr>
          </a:p>
        </p:txBody>
      </p:sp>
      <p:sp>
        <p:nvSpPr>
          <p:cNvPr id="474" name="Google Shape;474;p37"/>
          <p:cNvSpPr/>
          <p:nvPr/>
        </p:nvSpPr>
        <p:spPr>
          <a:xfrm>
            <a:off x="5313934"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Automatizált ügyintézés magyar nyelven</a:t>
            </a:r>
            <a:endParaRPr sz="1400" b="0" i="0" u="none" strike="noStrike" cap="none">
              <a:solidFill>
                <a:srgbClr val="000000"/>
              </a:solidFill>
              <a:latin typeface="Arial"/>
              <a:ea typeface="Arial"/>
              <a:cs typeface="Arial"/>
              <a:sym typeface="Arial"/>
            </a:endParaRPr>
          </a:p>
        </p:txBody>
      </p:sp>
      <p:sp>
        <p:nvSpPr>
          <p:cNvPr id="475" name="Google Shape;475;p37"/>
          <p:cNvSpPr/>
          <p:nvPr/>
        </p:nvSpPr>
        <p:spPr>
          <a:xfrm>
            <a:off x="6732408"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MI támogatott személyes kompetencia fejlesztés</a:t>
            </a:r>
            <a:endParaRPr sz="1400" b="0" i="0" u="none" strike="noStrike" cap="none">
              <a:solidFill>
                <a:srgbClr val="000000"/>
              </a:solidFill>
              <a:latin typeface="Arial"/>
              <a:ea typeface="Arial"/>
              <a:cs typeface="Arial"/>
              <a:sym typeface="Arial"/>
            </a:endParaRPr>
          </a:p>
        </p:txBody>
      </p:sp>
      <p:sp>
        <p:nvSpPr>
          <p:cNvPr id="476" name="Google Shape;476;p37"/>
          <p:cNvSpPr/>
          <p:nvPr/>
        </p:nvSpPr>
        <p:spPr>
          <a:xfrm>
            <a:off x="1161288" y="1733931"/>
            <a:ext cx="6738600" cy="45600"/>
          </a:xfrm>
          <a:prstGeom prst="rect">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477" name="Google Shape;477;p37"/>
          <p:cNvSpPr txBox="1"/>
          <p:nvPr/>
        </p:nvSpPr>
        <p:spPr>
          <a:xfrm rot="-5400000">
            <a:off x="124702" y="3739811"/>
            <a:ext cx="1027500" cy="600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1100" b="0" i="0" u="none" strike="noStrike" cap="none">
                <a:solidFill>
                  <a:srgbClr val="000000"/>
                </a:solidFill>
                <a:latin typeface="Arial"/>
                <a:ea typeface="Arial"/>
                <a:cs typeface="Arial"/>
                <a:sym typeface="Arial"/>
              </a:rPr>
              <a:t>Széleskörű alapozó pillérek</a:t>
            </a:r>
            <a:endParaRPr sz="1400" b="0" i="0" u="none" strike="noStrike" cap="none">
              <a:solidFill>
                <a:srgbClr val="000000"/>
              </a:solidFill>
              <a:latin typeface="Arial"/>
              <a:ea typeface="Arial"/>
              <a:cs typeface="Arial"/>
              <a:sym typeface="Arial"/>
            </a:endParaRPr>
          </a:p>
        </p:txBody>
      </p:sp>
      <p:sp>
        <p:nvSpPr>
          <p:cNvPr id="478" name="Google Shape;478;p37"/>
          <p:cNvSpPr txBox="1"/>
          <p:nvPr/>
        </p:nvSpPr>
        <p:spPr>
          <a:xfrm rot="-5400000">
            <a:off x="-24548" y="2272660"/>
            <a:ext cx="1326000" cy="600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1100"/>
              <a:t>Szektor </a:t>
            </a:r>
            <a:r>
              <a:rPr lang="hu-HU" sz="1100" b="0" i="0" u="none" strike="noStrike" cap="none">
                <a:solidFill>
                  <a:srgbClr val="000000"/>
                </a:solidFill>
                <a:latin typeface="Arial"/>
                <a:ea typeface="Arial"/>
                <a:cs typeface="Arial"/>
                <a:sym typeface="Arial"/>
              </a:rPr>
              <a:t>és technológia fókuszok</a:t>
            </a:r>
            <a:endParaRPr sz="1400" b="0" i="0" u="none" strike="noStrike" cap="none">
              <a:solidFill>
                <a:srgbClr val="000000"/>
              </a:solidFill>
              <a:latin typeface="Arial"/>
              <a:ea typeface="Arial"/>
              <a:cs typeface="Arial"/>
              <a:sym typeface="Arial"/>
            </a:endParaRPr>
          </a:p>
        </p:txBody>
      </p:sp>
      <p:sp>
        <p:nvSpPr>
          <p:cNvPr id="479" name="Google Shape;479;p37"/>
          <p:cNvSpPr txBox="1"/>
          <p:nvPr/>
        </p:nvSpPr>
        <p:spPr>
          <a:xfrm rot="-5400000">
            <a:off x="-112765" y="920828"/>
            <a:ext cx="1547400" cy="4308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1100" b="0" i="0" u="none" strike="noStrike" cap="none">
                <a:solidFill>
                  <a:srgbClr val="000000"/>
                </a:solidFill>
                <a:latin typeface="Arial"/>
                <a:ea typeface="Arial"/>
                <a:cs typeface="Arial"/>
                <a:sym typeface="Arial"/>
              </a:rPr>
              <a:t>Transzformatív projektek</a:t>
            </a:r>
            <a:endParaRPr sz="1400" b="0" i="0" u="none" strike="noStrike" cap="none">
              <a:solidFill>
                <a:srgbClr val="000000"/>
              </a:solidFill>
              <a:latin typeface="Arial"/>
              <a:ea typeface="Arial"/>
              <a:cs typeface="Arial"/>
              <a:sym typeface="Arial"/>
            </a:endParaRPr>
          </a:p>
        </p:txBody>
      </p:sp>
      <p:sp>
        <p:nvSpPr>
          <p:cNvPr id="480" name="Google Shape;480;p37"/>
          <p:cNvSpPr/>
          <p:nvPr/>
        </p:nvSpPr>
        <p:spPr>
          <a:xfrm>
            <a:off x="-91850" y="679675"/>
            <a:ext cx="9460200" cy="2630700"/>
          </a:xfrm>
          <a:prstGeom prst="rect">
            <a:avLst/>
          </a:prstGeom>
          <a:solidFill>
            <a:srgbClr val="EFEFEF">
              <a:alpha val="78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84"/>
        <p:cNvGrpSpPr/>
        <p:nvPr/>
      </p:nvGrpSpPr>
      <p:grpSpPr>
        <a:xfrm>
          <a:off x="0" y="0"/>
          <a:ext cx="0" cy="0"/>
          <a:chOff x="0" y="0"/>
          <a:chExt cx="0" cy="0"/>
        </a:xfrm>
      </p:grpSpPr>
      <p:sp>
        <p:nvSpPr>
          <p:cNvPr id="485" name="Google Shape;485;p38"/>
          <p:cNvSpPr/>
          <p:nvPr/>
        </p:nvSpPr>
        <p:spPr>
          <a:xfrm>
            <a:off x="5726325" y="692125"/>
            <a:ext cx="2382300" cy="3810300"/>
          </a:xfrm>
          <a:prstGeom prst="rect">
            <a:avLst/>
          </a:prstGeom>
          <a:solidFill>
            <a:srgbClr val="F3F3F3"/>
          </a:solid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38"/>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hu-HU" sz="2400">
                <a:solidFill>
                  <a:schemeClr val="dk1"/>
                </a:solidFill>
              </a:rPr>
              <a:t>Kompetencia fejlesztés - együtt tanulunk</a:t>
            </a:r>
            <a:endParaRPr sz="2400" b="0" i="0" u="none" strike="noStrike" cap="none">
              <a:solidFill>
                <a:schemeClr val="dk1"/>
              </a:solidFill>
              <a:latin typeface="Arial"/>
              <a:ea typeface="Arial"/>
              <a:cs typeface="Arial"/>
              <a:sym typeface="Arial"/>
            </a:endParaRPr>
          </a:p>
        </p:txBody>
      </p:sp>
      <p:sp>
        <p:nvSpPr>
          <p:cNvPr id="487" name="Google Shape;487;p38"/>
          <p:cNvSpPr/>
          <p:nvPr/>
        </p:nvSpPr>
        <p:spPr>
          <a:xfrm>
            <a:off x="2653325" y="952175"/>
            <a:ext cx="2527925" cy="1430150"/>
          </a:xfrm>
          <a:prstGeom prst="flowChartManualOperation">
            <a:avLst/>
          </a:prstGeom>
          <a:solidFill>
            <a:srgbClr val="1C4587"/>
          </a:solidFill>
          <a:ln w="9525" cap="flat" cmpd="sng">
            <a:solidFill>
              <a:srgbClr val="1F497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38"/>
          <p:cNvSpPr/>
          <p:nvPr/>
        </p:nvSpPr>
        <p:spPr>
          <a:xfrm>
            <a:off x="3181238" y="2465850"/>
            <a:ext cx="1472100" cy="2036525"/>
          </a:xfrm>
          <a:prstGeom prst="flowChartManualOperation">
            <a:avLst/>
          </a:prstGeom>
          <a:solidFill>
            <a:srgbClr val="4F81BD"/>
          </a:solidFill>
          <a:ln w="9525" cap="flat" cmpd="sng">
            <a:solidFill>
              <a:srgbClr val="4F81B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38"/>
          <p:cNvSpPr txBox="1"/>
          <p:nvPr/>
        </p:nvSpPr>
        <p:spPr>
          <a:xfrm>
            <a:off x="2895747" y="1076386"/>
            <a:ext cx="2038800" cy="274500"/>
          </a:xfrm>
          <a:prstGeom prst="rect">
            <a:avLst/>
          </a:prstGeom>
          <a:solidFill>
            <a:srgbClr val="F3F3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a:t>Felhasználói bázis tudatosítása</a:t>
            </a:r>
            <a:endParaRPr sz="800"/>
          </a:p>
        </p:txBody>
      </p:sp>
      <p:sp>
        <p:nvSpPr>
          <p:cNvPr id="490" name="Google Shape;490;p38"/>
          <p:cNvSpPr txBox="1"/>
          <p:nvPr/>
        </p:nvSpPr>
        <p:spPr>
          <a:xfrm>
            <a:off x="3096597" y="1504470"/>
            <a:ext cx="1637100" cy="274500"/>
          </a:xfrm>
          <a:prstGeom prst="rect">
            <a:avLst/>
          </a:prstGeom>
          <a:solidFill>
            <a:srgbClr val="F3F3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a:t>Megrendelői bázis terén a technológia megértetése</a:t>
            </a:r>
            <a:endParaRPr sz="800"/>
          </a:p>
        </p:txBody>
      </p:sp>
      <p:sp>
        <p:nvSpPr>
          <p:cNvPr id="491" name="Google Shape;491;p38"/>
          <p:cNvSpPr txBox="1"/>
          <p:nvPr/>
        </p:nvSpPr>
        <p:spPr>
          <a:xfrm>
            <a:off x="3179097" y="1903025"/>
            <a:ext cx="1472100" cy="380100"/>
          </a:xfrm>
          <a:prstGeom prst="rect">
            <a:avLst/>
          </a:prstGeom>
          <a:solidFill>
            <a:srgbClr val="F3F3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a:t>Szükséges adatokhoz adatgyűjtés, -tisztítás, -szolgáltatás</a:t>
            </a:r>
            <a:endParaRPr sz="800"/>
          </a:p>
        </p:txBody>
      </p:sp>
      <p:sp>
        <p:nvSpPr>
          <p:cNvPr id="492" name="Google Shape;492;p38"/>
          <p:cNvSpPr txBox="1"/>
          <p:nvPr/>
        </p:nvSpPr>
        <p:spPr>
          <a:xfrm>
            <a:off x="3412500" y="3027200"/>
            <a:ext cx="1005300" cy="570900"/>
          </a:xfrm>
          <a:prstGeom prst="rect">
            <a:avLst/>
          </a:prstGeom>
          <a:solidFill>
            <a:srgbClr val="F3F3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a:t>Matematikai és informatikai kutató kompetencia</a:t>
            </a:r>
            <a:endParaRPr sz="800"/>
          </a:p>
        </p:txBody>
      </p:sp>
      <p:sp>
        <p:nvSpPr>
          <p:cNvPr id="493" name="Google Shape;493;p38"/>
          <p:cNvSpPr txBox="1"/>
          <p:nvPr/>
        </p:nvSpPr>
        <p:spPr>
          <a:xfrm>
            <a:off x="1124375" y="1138575"/>
            <a:ext cx="1472100" cy="438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Széles társadalmi érzékenyítés, elfogadtatás</a:t>
            </a:r>
            <a:endParaRPr sz="800" b="1"/>
          </a:p>
        </p:txBody>
      </p:sp>
      <p:sp>
        <p:nvSpPr>
          <p:cNvPr id="494" name="Google Shape;494;p38"/>
          <p:cNvSpPr txBox="1"/>
          <p:nvPr/>
        </p:nvSpPr>
        <p:spPr>
          <a:xfrm>
            <a:off x="3330297" y="2492185"/>
            <a:ext cx="1169700" cy="438300"/>
          </a:xfrm>
          <a:prstGeom prst="rect">
            <a:avLst/>
          </a:prstGeom>
          <a:solidFill>
            <a:srgbClr val="F3F3F3"/>
          </a:solidFill>
          <a:ln>
            <a:noFill/>
          </a:ln>
          <a:effectLst>
            <a:outerShdw blurRad="57150" dist="19050" dir="5400000" algn="bl" rotWithShape="0">
              <a:srgbClr val="000000">
                <a:alpha val="49800"/>
              </a:srgbClr>
            </a:outerShdw>
          </a:effectLst>
        </p:spPr>
        <p:txBody>
          <a:bodyPr spcFirstLastPara="1" wrap="square" lIns="91425" tIns="90000" rIns="91425" bIns="91425"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800"/>
              <a:t>Fejlesztők szakmai fejlődésének biztosítása</a:t>
            </a:r>
            <a:endParaRPr sz="800" b="0" i="0" u="none" strike="noStrike" cap="none">
              <a:solidFill>
                <a:srgbClr val="000000"/>
              </a:solidFill>
              <a:latin typeface="Arial"/>
              <a:ea typeface="Arial"/>
              <a:cs typeface="Arial"/>
              <a:sym typeface="Arial"/>
            </a:endParaRPr>
          </a:p>
        </p:txBody>
      </p:sp>
      <p:sp>
        <p:nvSpPr>
          <p:cNvPr id="495" name="Google Shape;495;p38"/>
          <p:cNvSpPr txBox="1"/>
          <p:nvPr/>
        </p:nvSpPr>
        <p:spPr>
          <a:xfrm>
            <a:off x="3467097" y="3682225"/>
            <a:ext cx="896100" cy="692100"/>
          </a:xfrm>
          <a:prstGeom prst="rect">
            <a:avLst/>
          </a:prstGeom>
          <a:solidFill>
            <a:srgbClr val="F3F3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a:t>Egyénre szabott tanulási formák elősegítése</a:t>
            </a:r>
            <a:endParaRPr sz="800"/>
          </a:p>
        </p:txBody>
      </p:sp>
      <p:sp>
        <p:nvSpPr>
          <p:cNvPr id="496" name="Google Shape;496;p38"/>
          <p:cNvSpPr txBox="1"/>
          <p:nvPr/>
        </p:nvSpPr>
        <p:spPr>
          <a:xfrm>
            <a:off x="1124375" y="2029475"/>
            <a:ext cx="1472100" cy="570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MI fejlesztés szempontjából kiemelt csoportok mélyebb megértetése</a:t>
            </a:r>
            <a:endParaRPr sz="800" b="1"/>
          </a:p>
        </p:txBody>
      </p:sp>
      <p:sp>
        <p:nvSpPr>
          <p:cNvPr id="497" name="Google Shape;497;p38"/>
          <p:cNvSpPr txBox="1"/>
          <p:nvPr/>
        </p:nvSpPr>
        <p:spPr>
          <a:xfrm>
            <a:off x="1124375" y="3040475"/>
            <a:ext cx="1472100" cy="510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MI fejlesztéshez szükséges szakemberek képzés- és kapacitás bővítése</a:t>
            </a:r>
            <a:endParaRPr sz="800" b="1"/>
          </a:p>
        </p:txBody>
      </p:sp>
      <p:sp>
        <p:nvSpPr>
          <p:cNvPr id="498" name="Google Shape;498;p38"/>
          <p:cNvSpPr txBox="1"/>
          <p:nvPr/>
        </p:nvSpPr>
        <p:spPr>
          <a:xfrm>
            <a:off x="1124375" y="4122275"/>
            <a:ext cx="1472100" cy="380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Leszakadó csoportok felzárkóztatása</a:t>
            </a:r>
            <a:endParaRPr sz="800" b="1"/>
          </a:p>
        </p:txBody>
      </p:sp>
      <p:cxnSp>
        <p:nvCxnSpPr>
          <p:cNvPr id="499" name="Google Shape;499;p38"/>
          <p:cNvCxnSpPr>
            <a:stCxn id="493" idx="2"/>
            <a:endCxn id="496" idx="0"/>
          </p:cNvCxnSpPr>
          <p:nvPr/>
        </p:nvCxnSpPr>
        <p:spPr>
          <a:xfrm>
            <a:off x="1860425" y="1576875"/>
            <a:ext cx="0" cy="452700"/>
          </a:xfrm>
          <a:prstGeom prst="straightConnector1">
            <a:avLst/>
          </a:prstGeom>
          <a:noFill/>
          <a:ln w="9525" cap="flat" cmpd="sng">
            <a:solidFill>
              <a:schemeClr val="dk2"/>
            </a:solidFill>
            <a:prstDash val="solid"/>
            <a:round/>
            <a:headEnd type="none" w="med" len="med"/>
            <a:tailEnd type="triangle" w="med" len="med"/>
          </a:ln>
        </p:spPr>
      </p:cxnSp>
      <p:cxnSp>
        <p:nvCxnSpPr>
          <p:cNvPr id="500" name="Google Shape;500;p38"/>
          <p:cNvCxnSpPr>
            <a:stCxn id="496" idx="2"/>
            <a:endCxn id="497" idx="0"/>
          </p:cNvCxnSpPr>
          <p:nvPr/>
        </p:nvCxnSpPr>
        <p:spPr>
          <a:xfrm>
            <a:off x="1860425" y="2600375"/>
            <a:ext cx="0" cy="440100"/>
          </a:xfrm>
          <a:prstGeom prst="straightConnector1">
            <a:avLst/>
          </a:prstGeom>
          <a:noFill/>
          <a:ln w="9525" cap="flat" cmpd="sng">
            <a:solidFill>
              <a:schemeClr val="dk2"/>
            </a:solidFill>
            <a:prstDash val="solid"/>
            <a:round/>
            <a:headEnd type="none" w="med" len="med"/>
            <a:tailEnd type="triangle" w="med" len="med"/>
          </a:ln>
        </p:spPr>
      </p:cxnSp>
      <p:cxnSp>
        <p:nvCxnSpPr>
          <p:cNvPr id="501" name="Google Shape;501;p38"/>
          <p:cNvCxnSpPr>
            <a:stCxn id="497" idx="2"/>
            <a:endCxn id="498" idx="0"/>
          </p:cNvCxnSpPr>
          <p:nvPr/>
        </p:nvCxnSpPr>
        <p:spPr>
          <a:xfrm>
            <a:off x="1860425" y="3551375"/>
            <a:ext cx="0" cy="570900"/>
          </a:xfrm>
          <a:prstGeom prst="straightConnector1">
            <a:avLst/>
          </a:prstGeom>
          <a:noFill/>
          <a:ln w="9525" cap="flat" cmpd="sng">
            <a:solidFill>
              <a:schemeClr val="dk2"/>
            </a:solidFill>
            <a:prstDash val="solid"/>
            <a:round/>
            <a:headEnd type="none" w="med" len="med"/>
            <a:tailEnd type="triangle" w="med" len="med"/>
          </a:ln>
        </p:spPr>
      </p:cxnSp>
      <p:sp>
        <p:nvSpPr>
          <p:cNvPr id="502" name="Google Shape;502;p38"/>
          <p:cNvSpPr txBox="1"/>
          <p:nvPr/>
        </p:nvSpPr>
        <p:spPr>
          <a:xfrm>
            <a:off x="5898922" y="2085573"/>
            <a:ext cx="2038800" cy="274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a:t>Új kompetenciák, szakmák definiálása</a:t>
            </a:r>
            <a:endParaRPr sz="800"/>
          </a:p>
        </p:txBody>
      </p:sp>
      <p:sp>
        <p:nvSpPr>
          <p:cNvPr id="503" name="Google Shape;503;p38"/>
          <p:cNvSpPr txBox="1"/>
          <p:nvPr/>
        </p:nvSpPr>
        <p:spPr>
          <a:xfrm>
            <a:off x="5898922" y="1095723"/>
            <a:ext cx="2038800" cy="274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a:t>Érdeklődés felkeltés és bevonás</a:t>
            </a:r>
            <a:endParaRPr sz="800"/>
          </a:p>
        </p:txBody>
      </p:sp>
      <p:sp>
        <p:nvSpPr>
          <p:cNvPr id="504" name="Google Shape;504;p38"/>
          <p:cNvSpPr txBox="1"/>
          <p:nvPr/>
        </p:nvSpPr>
        <p:spPr>
          <a:xfrm>
            <a:off x="5898922" y="1590648"/>
            <a:ext cx="2038800" cy="274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a:t>MI Akadémia - AI Challange</a:t>
            </a:r>
            <a:endParaRPr sz="800"/>
          </a:p>
        </p:txBody>
      </p:sp>
      <p:sp>
        <p:nvSpPr>
          <p:cNvPr id="505" name="Google Shape;505;p38"/>
          <p:cNvSpPr txBox="1"/>
          <p:nvPr/>
        </p:nvSpPr>
        <p:spPr>
          <a:xfrm>
            <a:off x="5898922" y="2580498"/>
            <a:ext cx="2038800" cy="274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a:t>Köznevelésbe építés</a:t>
            </a:r>
            <a:endParaRPr sz="800"/>
          </a:p>
        </p:txBody>
      </p:sp>
      <p:sp>
        <p:nvSpPr>
          <p:cNvPr id="506" name="Google Shape;506;p38"/>
          <p:cNvSpPr txBox="1"/>
          <p:nvPr/>
        </p:nvSpPr>
        <p:spPr>
          <a:xfrm>
            <a:off x="5898922" y="3075423"/>
            <a:ext cx="2038800" cy="274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a:t>Felsőoktatásba építés</a:t>
            </a:r>
            <a:endParaRPr sz="800"/>
          </a:p>
        </p:txBody>
      </p:sp>
      <p:sp>
        <p:nvSpPr>
          <p:cNvPr id="507" name="Google Shape;507;p38"/>
          <p:cNvSpPr txBox="1"/>
          <p:nvPr/>
        </p:nvSpPr>
        <p:spPr>
          <a:xfrm>
            <a:off x="5898922" y="3570348"/>
            <a:ext cx="2038800" cy="274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a:t>Doktoranduszok képzése</a:t>
            </a:r>
            <a:endParaRPr sz="800"/>
          </a:p>
        </p:txBody>
      </p:sp>
      <p:sp>
        <p:nvSpPr>
          <p:cNvPr id="508" name="Google Shape;508;p38"/>
          <p:cNvSpPr txBox="1"/>
          <p:nvPr/>
        </p:nvSpPr>
        <p:spPr>
          <a:xfrm>
            <a:off x="5898922" y="4065273"/>
            <a:ext cx="2038800" cy="274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a:t>Veszélyeztetett csoportok támogatása</a:t>
            </a:r>
            <a:endParaRPr sz="800"/>
          </a:p>
        </p:txBody>
      </p:sp>
      <p:sp>
        <p:nvSpPr>
          <p:cNvPr id="509" name="Google Shape;509;p38"/>
          <p:cNvSpPr txBox="1"/>
          <p:nvPr/>
        </p:nvSpPr>
        <p:spPr>
          <a:xfrm>
            <a:off x="5819425" y="683667"/>
            <a:ext cx="2200200" cy="380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Hatékonyság javító lehetőségek és célok </a:t>
            </a:r>
            <a:endParaRPr sz="800" b="1"/>
          </a:p>
        </p:txBody>
      </p:sp>
      <p:grpSp>
        <p:nvGrpSpPr>
          <p:cNvPr id="510" name="Google Shape;510;p38"/>
          <p:cNvGrpSpPr/>
          <p:nvPr/>
        </p:nvGrpSpPr>
        <p:grpSpPr>
          <a:xfrm>
            <a:off x="6739518" y="435532"/>
            <a:ext cx="360021" cy="360021"/>
            <a:chOff x="1473200" y="5314950"/>
            <a:chExt cx="606300" cy="606300"/>
          </a:xfrm>
        </p:grpSpPr>
        <p:sp>
          <p:nvSpPr>
            <p:cNvPr id="511" name="Google Shape;511;p38"/>
            <p:cNvSpPr/>
            <p:nvPr/>
          </p:nvSpPr>
          <p:spPr>
            <a:xfrm>
              <a:off x="1787525" y="5572125"/>
              <a:ext cx="34800" cy="34800"/>
            </a:xfrm>
            <a:custGeom>
              <a:avLst/>
              <a:gdLst/>
              <a:ahLst/>
              <a:cxnLst/>
              <a:rect l="l" t="t" r="r" b="b"/>
              <a:pathLst>
                <a:path w="120000" h="120000" extrusionOk="0">
                  <a:moveTo>
                    <a:pt x="0" y="0"/>
                  </a:moveTo>
                  <a:cubicBezTo>
                    <a:pt x="0" y="0"/>
                    <a:pt x="0" y="0"/>
                    <a:pt x="0" y="120000"/>
                  </a:cubicBezTo>
                  <a:cubicBezTo>
                    <a:pt x="120000" y="120000"/>
                    <a:pt x="120000" y="120000"/>
                    <a:pt x="120000" y="120000"/>
                  </a:cubicBezTo>
                  <a:cubicBezTo>
                    <a:pt x="106666" y="66666"/>
                    <a:pt x="60000" y="20000"/>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12" name="Google Shape;512;p38"/>
            <p:cNvSpPr/>
            <p:nvPr/>
          </p:nvSpPr>
          <p:spPr>
            <a:xfrm>
              <a:off x="1608137" y="5453062"/>
              <a:ext cx="155700" cy="153900"/>
            </a:xfrm>
            <a:custGeom>
              <a:avLst/>
              <a:gdLst/>
              <a:ahLst/>
              <a:cxnLst/>
              <a:rect l="l" t="t" r="r" b="b"/>
              <a:pathLst>
                <a:path w="120000" h="120000" extrusionOk="0">
                  <a:moveTo>
                    <a:pt x="0" y="120000"/>
                  </a:moveTo>
                  <a:cubicBezTo>
                    <a:pt x="0" y="120000"/>
                    <a:pt x="0" y="120000"/>
                    <a:pt x="71707" y="120000"/>
                  </a:cubicBezTo>
                  <a:cubicBezTo>
                    <a:pt x="74634" y="94814"/>
                    <a:pt x="95121" y="75555"/>
                    <a:pt x="120000" y="71111"/>
                  </a:cubicBezTo>
                  <a:cubicBezTo>
                    <a:pt x="120000" y="71111"/>
                    <a:pt x="120000" y="71111"/>
                    <a:pt x="120000" y="0"/>
                  </a:cubicBezTo>
                  <a:cubicBezTo>
                    <a:pt x="55609" y="4444"/>
                    <a:pt x="4390" y="5629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13" name="Google Shape;513;p38"/>
            <p:cNvSpPr/>
            <p:nvPr/>
          </p:nvSpPr>
          <p:spPr>
            <a:xfrm>
              <a:off x="1728788" y="5629275"/>
              <a:ext cx="34800" cy="36600"/>
            </a:xfrm>
            <a:custGeom>
              <a:avLst/>
              <a:gdLst/>
              <a:ahLst/>
              <a:cxnLst/>
              <a:rect l="l" t="t" r="r" b="b"/>
              <a:pathLst>
                <a:path w="120000" h="120000" extrusionOk="0">
                  <a:moveTo>
                    <a:pt x="120000" y="120000"/>
                  </a:moveTo>
                  <a:cubicBezTo>
                    <a:pt x="120000" y="120000"/>
                    <a:pt x="120000" y="120000"/>
                    <a:pt x="120000" y="0"/>
                  </a:cubicBezTo>
                  <a:cubicBezTo>
                    <a:pt x="0" y="0"/>
                    <a:pt x="0" y="0"/>
                    <a:pt x="0" y="0"/>
                  </a:cubicBezTo>
                  <a:cubicBezTo>
                    <a:pt x="13333" y="56842"/>
                    <a:pt x="60000" y="101052"/>
                    <a:pt x="12000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14" name="Google Shape;514;p38"/>
            <p:cNvSpPr/>
            <p:nvPr/>
          </p:nvSpPr>
          <p:spPr>
            <a:xfrm>
              <a:off x="1608137" y="5629275"/>
              <a:ext cx="155700" cy="157200"/>
            </a:xfrm>
            <a:custGeom>
              <a:avLst/>
              <a:gdLst/>
              <a:ahLst/>
              <a:cxnLst/>
              <a:rect l="l" t="t" r="r" b="b"/>
              <a:pathLst>
                <a:path w="120000" h="120000" extrusionOk="0">
                  <a:moveTo>
                    <a:pt x="71707" y="0"/>
                  </a:moveTo>
                  <a:cubicBezTo>
                    <a:pt x="71707" y="0"/>
                    <a:pt x="71707" y="0"/>
                    <a:pt x="0" y="0"/>
                  </a:cubicBezTo>
                  <a:cubicBezTo>
                    <a:pt x="4390" y="63614"/>
                    <a:pt x="55609" y="114216"/>
                    <a:pt x="120000" y="119999"/>
                  </a:cubicBezTo>
                  <a:cubicBezTo>
                    <a:pt x="120000" y="119999"/>
                    <a:pt x="120000" y="119999"/>
                    <a:pt x="120000" y="49156"/>
                  </a:cubicBezTo>
                  <a:cubicBezTo>
                    <a:pt x="95121" y="46265"/>
                    <a:pt x="74634" y="26024"/>
                    <a:pt x="71707"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15" name="Google Shape;515;p38"/>
            <p:cNvSpPr/>
            <p:nvPr/>
          </p:nvSpPr>
          <p:spPr>
            <a:xfrm>
              <a:off x="1728788" y="5572125"/>
              <a:ext cx="34800" cy="34800"/>
            </a:xfrm>
            <a:custGeom>
              <a:avLst/>
              <a:gdLst/>
              <a:ahLst/>
              <a:cxnLst/>
              <a:rect l="l" t="t" r="r" b="b"/>
              <a:pathLst>
                <a:path w="120000" h="120000" extrusionOk="0">
                  <a:moveTo>
                    <a:pt x="0" y="120000"/>
                  </a:moveTo>
                  <a:cubicBezTo>
                    <a:pt x="0" y="120000"/>
                    <a:pt x="0" y="120000"/>
                    <a:pt x="120000" y="120000"/>
                  </a:cubicBezTo>
                  <a:cubicBezTo>
                    <a:pt x="120000" y="0"/>
                    <a:pt x="120000" y="0"/>
                    <a:pt x="120000" y="0"/>
                  </a:cubicBezTo>
                  <a:cubicBezTo>
                    <a:pt x="60000" y="20000"/>
                    <a:pt x="13333" y="6666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16" name="Google Shape;516;p38"/>
            <p:cNvSpPr/>
            <p:nvPr/>
          </p:nvSpPr>
          <p:spPr>
            <a:xfrm>
              <a:off x="1787525" y="5629275"/>
              <a:ext cx="34800" cy="36600"/>
            </a:xfrm>
            <a:custGeom>
              <a:avLst/>
              <a:gdLst/>
              <a:ahLst/>
              <a:cxnLst/>
              <a:rect l="l" t="t" r="r" b="b"/>
              <a:pathLst>
                <a:path w="120000" h="120000" extrusionOk="0">
                  <a:moveTo>
                    <a:pt x="120000" y="0"/>
                  </a:moveTo>
                  <a:cubicBezTo>
                    <a:pt x="120000" y="0"/>
                    <a:pt x="120000" y="0"/>
                    <a:pt x="0" y="0"/>
                  </a:cubicBezTo>
                  <a:cubicBezTo>
                    <a:pt x="0" y="120000"/>
                    <a:pt x="0" y="120000"/>
                    <a:pt x="0" y="120000"/>
                  </a:cubicBezTo>
                  <a:cubicBezTo>
                    <a:pt x="60000" y="101052"/>
                    <a:pt x="106666" y="56842"/>
                    <a:pt x="12000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17" name="Google Shape;517;p38"/>
            <p:cNvSpPr/>
            <p:nvPr/>
          </p:nvSpPr>
          <p:spPr>
            <a:xfrm>
              <a:off x="1787525" y="5453062"/>
              <a:ext cx="153900" cy="153900"/>
            </a:xfrm>
            <a:custGeom>
              <a:avLst/>
              <a:gdLst/>
              <a:ahLst/>
              <a:cxnLst/>
              <a:rect l="l" t="t" r="r" b="b"/>
              <a:pathLst>
                <a:path w="120000" h="120000" extrusionOk="0">
                  <a:moveTo>
                    <a:pt x="0" y="0"/>
                  </a:moveTo>
                  <a:cubicBezTo>
                    <a:pt x="0" y="0"/>
                    <a:pt x="0" y="0"/>
                    <a:pt x="0" y="71111"/>
                  </a:cubicBezTo>
                  <a:cubicBezTo>
                    <a:pt x="26666" y="75555"/>
                    <a:pt x="45925" y="94814"/>
                    <a:pt x="50370" y="120000"/>
                  </a:cubicBezTo>
                  <a:cubicBezTo>
                    <a:pt x="50370" y="120000"/>
                    <a:pt x="50370" y="120000"/>
                    <a:pt x="120000" y="120000"/>
                  </a:cubicBezTo>
                  <a:cubicBezTo>
                    <a:pt x="115555" y="56296"/>
                    <a:pt x="65185" y="4444"/>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18" name="Google Shape;518;p38"/>
            <p:cNvSpPr/>
            <p:nvPr/>
          </p:nvSpPr>
          <p:spPr>
            <a:xfrm>
              <a:off x="1473200" y="5314950"/>
              <a:ext cx="606300" cy="606300"/>
            </a:xfrm>
            <a:custGeom>
              <a:avLst/>
              <a:gdLst/>
              <a:ahLst/>
              <a:cxnLst/>
              <a:rect l="l" t="t" r="r" b="b"/>
              <a:pathLst>
                <a:path w="120000" h="120000" extrusionOk="0">
                  <a:moveTo>
                    <a:pt x="60000" y="0"/>
                  </a:moveTo>
                  <a:cubicBezTo>
                    <a:pt x="26625" y="0"/>
                    <a:pt x="0" y="27000"/>
                    <a:pt x="0" y="60000"/>
                  </a:cubicBezTo>
                  <a:cubicBezTo>
                    <a:pt x="0" y="93375"/>
                    <a:pt x="26625" y="120000"/>
                    <a:pt x="60000" y="120000"/>
                  </a:cubicBezTo>
                  <a:cubicBezTo>
                    <a:pt x="93000" y="120000"/>
                    <a:pt x="120000" y="93375"/>
                    <a:pt x="120000" y="60000"/>
                  </a:cubicBezTo>
                  <a:cubicBezTo>
                    <a:pt x="120000" y="27000"/>
                    <a:pt x="93000" y="0"/>
                    <a:pt x="60000" y="0"/>
                  </a:cubicBezTo>
                  <a:close/>
                  <a:moveTo>
                    <a:pt x="105375" y="62250"/>
                  </a:moveTo>
                  <a:cubicBezTo>
                    <a:pt x="105375" y="62250"/>
                    <a:pt x="105375" y="62250"/>
                    <a:pt x="101250" y="62250"/>
                  </a:cubicBezTo>
                  <a:cubicBezTo>
                    <a:pt x="100125" y="83625"/>
                    <a:pt x="83250" y="100500"/>
                    <a:pt x="62250" y="102000"/>
                  </a:cubicBezTo>
                  <a:cubicBezTo>
                    <a:pt x="62250" y="102000"/>
                    <a:pt x="62250" y="102000"/>
                    <a:pt x="62250" y="106125"/>
                  </a:cubicBezTo>
                  <a:cubicBezTo>
                    <a:pt x="62250" y="107250"/>
                    <a:pt x="61125" y="108375"/>
                    <a:pt x="60000" y="108375"/>
                  </a:cubicBezTo>
                  <a:cubicBezTo>
                    <a:pt x="58500" y="108375"/>
                    <a:pt x="57375" y="107250"/>
                    <a:pt x="57375" y="106125"/>
                  </a:cubicBezTo>
                  <a:cubicBezTo>
                    <a:pt x="57375" y="106125"/>
                    <a:pt x="57375" y="106125"/>
                    <a:pt x="57375" y="102000"/>
                  </a:cubicBezTo>
                  <a:cubicBezTo>
                    <a:pt x="36375" y="100500"/>
                    <a:pt x="19125" y="83625"/>
                    <a:pt x="18000" y="62250"/>
                  </a:cubicBezTo>
                  <a:cubicBezTo>
                    <a:pt x="18000" y="62250"/>
                    <a:pt x="18000" y="62250"/>
                    <a:pt x="13875" y="62250"/>
                  </a:cubicBezTo>
                  <a:cubicBezTo>
                    <a:pt x="12750" y="62250"/>
                    <a:pt x="11625" y="61500"/>
                    <a:pt x="11625" y="60000"/>
                  </a:cubicBezTo>
                  <a:cubicBezTo>
                    <a:pt x="11625" y="58875"/>
                    <a:pt x="12750" y="57750"/>
                    <a:pt x="13875" y="57750"/>
                  </a:cubicBezTo>
                  <a:cubicBezTo>
                    <a:pt x="13875" y="57750"/>
                    <a:pt x="13875" y="57750"/>
                    <a:pt x="18000" y="57750"/>
                  </a:cubicBezTo>
                  <a:cubicBezTo>
                    <a:pt x="19125" y="36750"/>
                    <a:pt x="36375" y="19875"/>
                    <a:pt x="57375" y="18375"/>
                  </a:cubicBezTo>
                  <a:cubicBezTo>
                    <a:pt x="57375" y="18375"/>
                    <a:pt x="57375" y="18375"/>
                    <a:pt x="57375" y="14250"/>
                  </a:cubicBezTo>
                  <a:cubicBezTo>
                    <a:pt x="57375" y="13125"/>
                    <a:pt x="58500" y="12000"/>
                    <a:pt x="60000" y="12000"/>
                  </a:cubicBezTo>
                  <a:cubicBezTo>
                    <a:pt x="61125" y="12000"/>
                    <a:pt x="62250" y="13125"/>
                    <a:pt x="62250" y="14250"/>
                  </a:cubicBezTo>
                  <a:cubicBezTo>
                    <a:pt x="62250" y="14250"/>
                    <a:pt x="62250" y="14250"/>
                    <a:pt x="62250" y="18375"/>
                  </a:cubicBezTo>
                  <a:cubicBezTo>
                    <a:pt x="83250" y="19875"/>
                    <a:pt x="100125" y="36750"/>
                    <a:pt x="101250" y="57750"/>
                  </a:cubicBezTo>
                  <a:cubicBezTo>
                    <a:pt x="101250" y="57750"/>
                    <a:pt x="101250" y="57750"/>
                    <a:pt x="105375" y="57750"/>
                  </a:cubicBezTo>
                  <a:cubicBezTo>
                    <a:pt x="106875" y="57750"/>
                    <a:pt x="108000" y="58875"/>
                    <a:pt x="108000" y="60000"/>
                  </a:cubicBezTo>
                  <a:cubicBezTo>
                    <a:pt x="108000" y="61500"/>
                    <a:pt x="106875" y="62250"/>
                    <a:pt x="105375" y="6225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19" name="Google Shape;519;p38"/>
            <p:cNvSpPr/>
            <p:nvPr/>
          </p:nvSpPr>
          <p:spPr>
            <a:xfrm>
              <a:off x="1787525" y="5629275"/>
              <a:ext cx="153900" cy="157200"/>
            </a:xfrm>
            <a:custGeom>
              <a:avLst/>
              <a:gdLst/>
              <a:ahLst/>
              <a:cxnLst/>
              <a:rect l="l" t="t" r="r" b="b"/>
              <a:pathLst>
                <a:path w="120000" h="120000" extrusionOk="0">
                  <a:moveTo>
                    <a:pt x="0" y="49156"/>
                  </a:moveTo>
                  <a:cubicBezTo>
                    <a:pt x="0" y="49156"/>
                    <a:pt x="0" y="49156"/>
                    <a:pt x="0" y="119999"/>
                  </a:cubicBezTo>
                  <a:cubicBezTo>
                    <a:pt x="65185" y="114216"/>
                    <a:pt x="115555" y="63614"/>
                    <a:pt x="120000" y="0"/>
                  </a:cubicBezTo>
                  <a:cubicBezTo>
                    <a:pt x="120000" y="0"/>
                    <a:pt x="120000" y="0"/>
                    <a:pt x="50370" y="0"/>
                  </a:cubicBezTo>
                  <a:cubicBezTo>
                    <a:pt x="45925" y="26024"/>
                    <a:pt x="26666" y="46265"/>
                    <a:pt x="0" y="4915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20" name="Google Shape;520;p38"/>
            <p:cNvSpPr/>
            <p:nvPr/>
          </p:nvSpPr>
          <p:spPr>
            <a:xfrm>
              <a:off x="1608137" y="5453062"/>
              <a:ext cx="333300" cy="333300"/>
            </a:xfrm>
            <a:custGeom>
              <a:avLst/>
              <a:gdLst/>
              <a:ahLst/>
              <a:cxnLst/>
              <a:rect l="l" t="t" r="r" b="b"/>
              <a:pathLst>
                <a:path w="120000" h="120000" extrusionOk="0">
                  <a:moveTo>
                    <a:pt x="55909" y="120000"/>
                  </a:moveTo>
                  <a:cubicBezTo>
                    <a:pt x="25909" y="117272"/>
                    <a:pt x="2045" y="93409"/>
                    <a:pt x="0" y="63409"/>
                  </a:cubicBezTo>
                  <a:cubicBezTo>
                    <a:pt x="33409" y="63409"/>
                    <a:pt x="33409" y="63409"/>
                    <a:pt x="33409" y="63409"/>
                  </a:cubicBezTo>
                  <a:cubicBezTo>
                    <a:pt x="34772" y="75681"/>
                    <a:pt x="44318" y="85227"/>
                    <a:pt x="55909" y="86590"/>
                  </a:cubicBezTo>
                  <a:cubicBezTo>
                    <a:pt x="55909" y="120000"/>
                    <a:pt x="55909" y="120000"/>
                    <a:pt x="55909" y="120000"/>
                  </a:cubicBezTo>
                  <a:close/>
                  <a:moveTo>
                    <a:pt x="55909" y="76363"/>
                  </a:moveTo>
                  <a:cubicBezTo>
                    <a:pt x="49772" y="74318"/>
                    <a:pt x="45000" y="69545"/>
                    <a:pt x="43636" y="63409"/>
                  </a:cubicBezTo>
                  <a:cubicBezTo>
                    <a:pt x="55909" y="63409"/>
                    <a:pt x="55909" y="63409"/>
                    <a:pt x="55909" y="63409"/>
                  </a:cubicBezTo>
                  <a:cubicBezTo>
                    <a:pt x="55909" y="76363"/>
                    <a:pt x="55909" y="76363"/>
                    <a:pt x="55909" y="76363"/>
                  </a:cubicBezTo>
                  <a:close/>
                  <a:moveTo>
                    <a:pt x="55909" y="55227"/>
                  </a:moveTo>
                  <a:cubicBezTo>
                    <a:pt x="43636" y="55227"/>
                    <a:pt x="43636" y="55227"/>
                    <a:pt x="43636" y="55227"/>
                  </a:cubicBezTo>
                  <a:cubicBezTo>
                    <a:pt x="45000" y="49772"/>
                    <a:pt x="49772" y="45000"/>
                    <a:pt x="55909" y="42954"/>
                  </a:cubicBezTo>
                  <a:lnTo>
                    <a:pt x="55909" y="55227"/>
                  </a:lnTo>
                  <a:close/>
                  <a:moveTo>
                    <a:pt x="55909" y="32727"/>
                  </a:moveTo>
                  <a:cubicBezTo>
                    <a:pt x="44318" y="34772"/>
                    <a:pt x="34772" y="43636"/>
                    <a:pt x="33409" y="55227"/>
                  </a:cubicBezTo>
                  <a:cubicBezTo>
                    <a:pt x="0" y="55227"/>
                    <a:pt x="0" y="55227"/>
                    <a:pt x="0" y="55227"/>
                  </a:cubicBezTo>
                  <a:cubicBezTo>
                    <a:pt x="2045" y="25909"/>
                    <a:pt x="25909" y="2045"/>
                    <a:pt x="55909" y="0"/>
                  </a:cubicBezTo>
                  <a:cubicBezTo>
                    <a:pt x="55909" y="32727"/>
                    <a:pt x="55909" y="32727"/>
                    <a:pt x="55909" y="32727"/>
                  </a:cubicBezTo>
                  <a:close/>
                  <a:moveTo>
                    <a:pt x="64772" y="42954"/>
                  </a:moveTo>
                  <a:cubicBezTo>
                    <a:pt x="70909" y="45000"/>
                    <a:pt x="75681" y="49772"/>
                    <a:pt x="77045" y="55227"/>
                  </a:cubicBezTo>
                  <a:cubicBezTo>
                    <a:pt x="64772" y="55227"/>
                    <a:pt x="64772" y="55227"/>
                    <a:pt x="64772" y="55227"/>
                  </a:cubicBezTo>
                  <a:cubicBezTo>
                    <a:pt x="64772" y="42954"/>
                    <a:pt x="64772" y="42954"/>
                    <a:pt x="64772" y="42954"/>
                  </a:cubicBezTo>
                  <a:close/>
                  <a:moveTo>
                    <a:pt x="64772" y="63409"/>
                  </a:moveTo>
                  <a:cubicBezTo>
                    <a:pt x="77045" y="63409"/>
                    <a:pt x="77045" y="63409"/>
                    <a:pt x="77045" y="63409"/>
                  </a:cubicBezTo>
                  <a:cubicBezTo>
                    <a:pt x="75681" y="69545"/>
                    <a:pt x="70909" y="74318"/>
                    <a:pt x="64772" y="76363"/>
                  </a:cubicBezTo>
                  <a:lnTo>
                    <a:pt x="64772" y="63409"/>
                  </a:lnTo>
                  <a:close/>
                  <a:moveTo>
                    <a:pt x="64772" y="120000"/>
                  </a:moveTo>
                  <a:cubicBezTo>
                    <a:pt x="64772" y="86590"/>
                    <a:pt x="64772" y="86590"/>
                    <a:pt x="64772" y="86590"/>
                  </a:cubicBezTo>
                  <a:cubicBezTo>
                    <a:pt x="77045" y="85227"/>
                    <a:pt x="85909" y="75681"/>
                    <a:pt x="87954" y="63409"/>
                  </a:cubicBezTo>
                  <a:cubicBezTo>
                    <a:pt x="120000" y="63409"/>
                    <a:pt x="120000" y="63409"/>
                    <a:pt x="120000" y="63409"/>
                  </a:cubicBezTo>
                  <a:cubicBezTo>
                    <a:pt x="117954" y="93409"/>
                    <a:pt x="94772" y="117272"/>
                    <a:pt x="64772" y="120000"/>
                  </a:cubicBezTo>
                  <a:close/>
                  <a:moveTo>
                    <a:pt x="87954" y="55227"/>
                  </a:moveTo>
                  <a:cubicBezTo>
                    <a:pt x="85909" y="43636"/>
                    <a:pt x="77045" y="34772"/>
                    <a:pt x="64772" y="32727"/>
                  </a:cubicBezTo>
                  <a:cubicBezTo>
                    <a:pt x="64772" y="0"/>
                    <a:pt x="64772" y="0"/>
                    <a:pt x="64772" y="0"/>
                  </a:cubicBezTo>
                  <a:cubicBezTo>
                    <a:pt x="94772" y="2045"/>
                    <a:pt x="117954" y="25909"/>
                    <a:pt x="120000" y="55227"/>
                  </a:cubicBezTo>
                  <a:cubicBezTo>
                    <a:pt x="87954" y="55227"/>
                    <a:pt x="87954" y="55227"/>
                    <a:pt x="87954" y="55227"/>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24"/>
        <p:cNvGrpSpPr/>
        <p:nvPr/>
      </p:nvGrpSpPr>
      <p:grpSpPr>
        <a:xfrm>
          <a:off x="0" y="0"/>
          <a:ext cx="0" cy="0"/>
          <a:chOff x="0" y="0"/>
          <a:chExt cx="0" cy="0"/>
        </a:xfrm>
      </p:grpSpPr>
      <p:sp>
        <p:nvSpPr>
          <p:cNvPr id="525" name="Google Shape;525;p39"/>
          <p:cNvSpPr/>
          <p:nvPr/>
        </p:nvSpPr>
        <p:spPr>
          <a:xfrm>
            <a:off x="236825" y="1253525"/>
            <a:ext cx="5728200" cy="1192800"/>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39"/>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hu-HU" sz="2400">
                <a:solidFill>
                  <a:schemeClr val="dk1"/>
                </a:solidFill>
              </a:rPr>
              <a:t>Társadalom felkészítése és kompetenciafejlesztés</a:t>
            </a:r>
            <a:endParaRPr sz="2400" b="0" i="0" u="none" strike="noStrike" cap="none">
              <a:solidFill>
                <a:schemeClr val="dk1"/>
              </a:solidFill>
              <a:latin typeface="Arial"/>
              <a:ea typeface="Arial"/>
              <a:cs typeface="Arial"/>
              <a:sym typeface="Arial"/>
            </a:endParaRPr>
          </a:p>
        </p:txBody>
      </p:sp>
      <p:sp>
        <p:nvSpPr>
          <p:cNvPr id="527" name="Google Shape;527;p39"/>
          <p:cNvSpPr txBox="1"/>
          <p:nvPr/>
        </p:nvSpPr>
        <p:spPr>
          <a:xfrm>
            <a:off x="3521400" y="777875"/>
            <a:ext cx="2101200" cy="317700"/>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900" b="1">
                <a:solidFill>
                  <a:srgbClr val="FFFFFF"/>
                </a:solidFill>
              </a:rPr>
              <a:t>Felkészültség az MI széleskörű használatára</a:t>
            </a:r>
            <a:endParaRPr sz="900">
              <a:solidFill>
                <a:srgbClr val="FFFFFF"/>
              </a:solidFill>
            </a:endParaRPr>
          </a:p>
        </p:txBody>
      </p:sp>
      <p:sp>
        <p:nvSpPr>
          <p:cNvPr id="528" name="Google Shape;528;p39"/>
          <p:cNvSpPr txBox="1"/>
          <p:nvPr/>
        </p:nvSpPr>
        <p:spPr>
          <a:xfrm>
            <a:off x="364725" y="1405950"/>
            <a:ext cx="2418600" cy="255000"/>
          </a:xfrm>
          <a:prstGeom prst="rect">
            <a:avLst/>
          </a:prstGeom>
          <a:solidFill>
            <a:schemeClr val="accent1"/>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b="1"/>
              <a:t>Széles társadalom</a:t>
            </a:r>
            <a:endParaRPr sz="800" b="1"/>
          </a:p>
        </p:txBody>
      </p:sp>
      <p:sp>
        <p:nvSpPr>
          <p:cNvPr id="529" name="Google Shape;529;p39"/>
          <p:cNvSpPr txBox="1"/>
          <p:nvPr/>
        </p:nvSpPr>
        <p:spPr>
          <a:xfrm>
            <a:off x="3362700" y="1405950"/>
            <a:ext cx="2418600" cy="255000"/>
          </a:xfrm>
          <a:prstGeom prst="rect">
            <a:avLst/>
          </a:prstGeom>
          <a:solidFill>
            <a:schemeClr val="accent1"/>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b="1"/>
              <a:t>Tehetségek és lemaradók felzárkóztatása</a:t>
            </a:r>
            <a:endParaRPr sz="800" b="1"/>
          </a:p>
        </p:txBody>
      </p:sp>
      <p:sp>
        <p:nvSpPr>
          <p:cNvPr id="530" name="Google Shape;530;p39"/>
          <p:cNvSpPr txBox="1"/>
          <p:nvPr/>
        </p:nvSpPr>
        <p:spPr>
          <a:xfrm>
            <a:off x="6360675" y="1405950"/>
            <a:ext cx="2418600" cy="255000"/>
          </a:xfrm>
          <a:prstGeom prst="rect">
            <a:avLst/>
          </a:prstGeom>
          <a:solidFill>
            <a:schemeClr val="accent1"/>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b="1"/>
              <a:t>Szerepspecifikus szakértők képzése</a:t>
            </a:r>
            <a:endParaRPr sz="800" b="1"/>
          </a:p>
        </p:txBody>
      </p:sp>
      <p:sp>
        <p:nvSpPr>
          <p:cNvPr id="531" name="Google Shape;531;p39"/>
          <p:cNvSpPr txBox="1"/>
          <p:nvPr/>
        </p:nvSpPr>
        <p:spPr>
          <a:xfrm>
            <a:off x="1856650" y="1164700"/>
            <a:ext cx="2418600" cy="181200"/>
          </a:xfrm>
          <a:prstGeom prst="rect">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b="1"/>
              <a:t>Társadalom felkészítése</a:t>
            </a:r>
            <a:endParaRPr sz="800" b="1"/>
          </a:p>
        </p:txBody>
      </p:sp>
      <p:cxnSp>
        <p:nvCxnSpPr>
          <p:cNvPr id="532" name="Google Shape;532;p39"/>
          <p:cNvCxnSpPr>
            <a:stCxn id="529" idx="0"/>
            <a:endCxn id="527" idx="2"/>
          </p:cNvCxnSpPr>
          <p:nvPr/>
        </p:nvCxnSpPr>
        <p:spPr>
          <a:xfrm rot="10800000">
            <a:off x="4572000" y="1095450"/>
            <a:ext cx="0" cy="310500"/>
          </a:xfrm>
          <a:prstGeom prst="straightConnector1">
            <a:avLst/>
          </a:prstGeom>
          <a:noFill/>
          <a:ln w="9525" cap="flat" cmpd="sng">
            <a:solidFill>
              <a:schemeClr val="dk2"/>
            </a:solidFill>
            <a:prstDash val="solid"/>
            <a:round/>
            <a:headEnd type="none" w="med" len="med"/>
            <a:tailEnd type="triangle" w="med" len="med"/>
          </a:ln>
        </p:spPr>
      </p:cxnSp>
      <p:cxnSp>
        <p:nvCxnSpPr>
          <p:cNvPr id="533" name="Google Shape;533;p39"/>
          <p:cNvCxnSpPr>
            <a:stCxn id="528" idx="0"/>
            <a:endCxn id="527" idx="1"/>
          </p:cNvCxnSpPr>
          <p:nvPr/>
        </p:nvCxnSpPr>
        <p:spPr>
          <a:xfrm rot="-5400000">
            <a:off x="2313075" y="197700"/>
            <a:ext cx="469200" cy="1947300"/>
          </a:xfrm>
          <a:prstGeom prst="bentConnector2">
            <a:avLst/>
          </a:prstGeom>
          <a:noFill/>
          <a:ln w="9525" cap="flat" cmpd="sng">
            <a:solidFill>
              <a:schemeClr val="dk2"/>
            </a:solidFill>
            <a:prstDash val="solid"/>
            <a:round/>
            <a:headEnd type="none" w="med" len="med"/>
            <a:tailEnd type="triangle" w="med" len="med"/>
          </a:ln>
        </p:spPr>
      </p:cxnSp>
      <p:cxnSp>
        <p:nvCxnSpPr>
          <p:cNvPr id="534" name="Google Shape;534;p39"/>
          <p:cNvCxnSpPr>
            <a:stCxn id="530" idx="0"/>
            <a:endCxn id="527" idx="3"/>
          </p:cNvCxnSpPr>
          <p:nvPr/>
        </p:nvCxnSpPr>
        <p:spPr>
          <a:xfrm rot="5400000" flipH="1">
            <a:off x="6361725" y="197700"/>
            <a:ext cx="469200" cy="1947300"/>
          </a:xfrm>
          <a:prstGeom prst="bentConnector2">
            <a:avLst/>
          </a:prstGeom>
          <a:noFill/>
          <a:ln w="9525" cap="flat" cmpd="sng">
            <a:solidFill>
              <a:schemeClr val="dk2"/>
            </a:solidFill>
            <a:prstDash val="solid"/>
            <a:round/>
            <a:headEnd type="none" w="med" len="med"/>
            <a:tailEnd type="triangle" w="med" len="med"/>
          </a:ln>
        </p:spPr>
      </p:cxnSp>
      <p:sp>
        <p:nvSpPr>
          <p:cNvPr id="535" name="Google Shape;535;p39"/>
          <p:cNvSpPr txBox="1"/>
          <p:nvPr/>
        </p:nvSpPr>
        <p:spPr>
          <a:xfrm>
            <a:off x="364725" y="1660650"/>
            <a:ext cx="2418600" cy="1965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Felhasználóvá válás</a:t>
            </a:r>
            <a:endParaRPr sz="700"/>
          </a:p>
        </p:txBody>
      </p:sp>
      <p:sp>
        <p:nvSpPr>
          <p:cNvPr id="536" name="Google Shape;536;p39"/>
          <p:cNvSpPr txBox="1"/>
          <p:nvPr/>
        </p:nvSpPr>
        <p:spPr>
          <a:xfrm>
            <a:off x="364725" y="1857062"/>
            <a:ext cx="2418600" cy="1965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Felhasználás támogatása</a:t>
            </a:r>
            <a:endParaRPr sz="700"/>
          </a:p>
        </p:txBody>
      </p:sp>
      <p:sp>
        <p:nvSpPr>
          <p:cNvPr id="537" name="Google Shape;537;p39"/>
          <p:cNvSpPr txBox="1"/>
          <p:nvPr/>
        </p:nvSpPr>
        <p:spPr>
          <a:xfrm>
            <a:off x="364725" y="2053474"/>
            <a:ext cx="2418600" cy="1965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“Early adaptor” attitűd erősítése</a:t>
            </a:r>
            <a:endParaRPr sz="700"/>
          </a:p>
        </p:txBody>
      </p:sp>
      <p:sp>
        <p:nvSpPr>
          <p:cNvPr id="538" name="Google Shape;538;p39"/>
          <p:cNvSpPr txBox="1"/>
          <p:nvPr/>
        </p:nvSpPr>
        <p:spPr>
          <a:xfrm>
            <a:off x="3362700" y="1660650"/>
            <a:ext cx="2418600" cy="1965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Lemaradó rétegek felzárkóztatása</a:t>
            </a:r>
            <a:endParaRPr sz="700"/>
          </a:p>
        </p:txBody>
      </p:sp>
      <p:sp>
        <p:nvSpPr>
          <p:cNvPr id="539" name="Google Shape;539;p39"/>
          <p:cNvSpPr txBox="1"/>
          <p:nvPr/>
        </p:nvSpPr>
        <p:spPr>
          <a:xfrm>
            <a:off x="3362700" y="1857062"/>
            <a:ext cx="2418600" cy="1965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Tehetségek felkutatása, fejlesztése, itthon tartása</a:t>
            </a:r>
            <a:endParaRPr sz="700"/>
          </a:p>
        </p:txBody>
      </p:sp>
      <p:sp>
        <p:nvSpPr>
          <p:cNvPr id="540" name="Google Shape;540;p39"/>
          <p:cNvSpPr txBox="1"/>
          <p:nvPr/>
        </p:nvSpPr>
        <p:spPr>
          <a:xfrm>
            <a:off x="3362700" y="2053474"/>
            <a:ext cx="2418600" cy="1965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Hosszú távú kapacitásbővítés</a:t>
            </a:r>
            <a:endParaRPr sz="700"/>
          </a:p>
        </p:txBody>
      </p:sp>
      <p:sp>
        <p:nvSpPr>
          <p:cNvPr id="541" name="Google Shape;541;p39"/>
          <p:cNvSpPr txBox="1"/>
          <p:nvPr/>
        </p:nvSpPr>
        <p:spPr>
          <a:xfrm>
            <a:off x="6360675" y="1660650"/>
            <a:ext cx="2418600" cy="1965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Vállalkozások vezetői</a:t>
            </a:r>
            <a:endParaRPr sz="700"/>
          </a:p>
        </p:txBody>
      </p:sp>
      <p:sp>
        <p:nvSpPr>
          <p:cNvPr id="542" name="Google Shape;542;p39"/>
          <p:cNvSpPr txBox="1"/>
          <p:nvPr/>
        </p:nvSpPr>
        <p:spPr>
          <a:xfrm>
            <a:off x="6360675" y="1857062"/>
            <a:ext cx="2418600" cy="1965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Adatspecialisták (államigazgatás és privát szféra)</a:t>
            </a:r>
            <a:endParaRPr sz="700"/>
          </a:p>
        </p:txBody>
      </p:sp>
      <p:sp>
        <p:nvSpPr>
          <p:cNvPr id="543" name="Google Shape;543;p39"/>
          <p:cNvSpPr txBox="1"/>
          <p:nvPr/>
        </p:nvSpPr>
        <p:spPr>
          <a:xfrm>
            <a:off x="6360675" y="2053474"/>
            <a:ext cx="2418600" cy="196500"/>
          </a:xfrm>
          <a:prstGeom prst="rect">
            <a:avLst/>
          </a:prstGeom>
          <a:solidFill>
            <a:srgbClr val="CCCCCC"/>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Fejlesztők</a:t>
            </a:r>
            <a:endParaRPr sz="700"/>
          </a:p>
        </p:txBody>
      </p:sp>
      <p:sp>
        <p:nvSpPr>
          <p:cNvPr id="544" name="Google Shape;544;p39"/>
          <p:cNvSpPr txBox="1"/>
          <p:nvPr/>
        </p:nvSpPr>
        <p:spPr>
          <a:xfrm>
            <a:off x="6360675" y="2249886"/>
            <a:ext cx="2418600" cy="196500"/>
          </a:xfrm>
          <a:prstGeom prst="rect">
            <a:avLst/>
          </a:prstGeom>
          <a:solidFill>
            <a:srgbClr val="CCCCCC"/>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Kutatók</a:t>
            </a:r>
            <a:endParaRPr sz="700"/>
          </a:p>
        </p:txBody>
      </p:sp>
      <p:sp>
        <p:nvSpPr>
          <p:cNvPr id="545" name="Google Shape;545;p39"/>
          <p:cNvSpPr txBox="1"/>
          <p:nvPr/>
        </p:nvSpPr>
        <p:spPr>
          <a:xfrm>
            <a:off x="4512000" y="2519128"/>
            <a:ext cx="306300" cy="255000"/>
          </a:xfrm>
          <a:prstGeom prst="rect">
            <a:avLst/>
          </a:prstGeom>
          <a:solidFill>
            <a:srgbClr val="CCCCCC"/>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endParaRPr sz="800"/>
          </a:p>
        </p:txBody>
      </p:sp>
      <p:sp>
        <p:nvSpPr>
          <p:cNvPr id="546" name="Google Shape;546;p39"/>
          <p:cNvSpPr txBox="1"/>
          <p:nvPr/>
        </p:nvSpPr>
        <p:spPr>
          <a:xfrm>
            <a:off x="4767429" y="2519128"/>
            <a:ext cx="1621800" cy="255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hu-HU" sz="800">
                <a:latin typeface="Calibri"/>
                <a:ea typeface="Calibri"/>
                <a:cs typeface="Calibri"/>
                <a:sym typeface="Calibri"/>
              </a:rPr>
              <a:t>= Felsőoktatási feladat</a:t>
            </a:r>
            <a:endParaRPr sz="800">
              <a:latin typeface="Calibri"/>
              <a:ea typeface="Calibri"/>
              <a:cs typeface="Calibri"/>
              <a:sym typeface="Calibri"/>
            </a:endParaRPr>
          </a:p>
        </p:txBody>
      </p:sp>
      <p:sp>
        <p:nvSpPr>
          <p:cNvPr id="547" name="Google Shape;547;p39"/>
          <p:cNvSpPr txBox="1"/>
          <p:nvPr/>
        </p:nvSpPr>
        <p:spPr>
          <a:xfrm>
            <a:off x="6033525" y="2519128"/>
            <a:ext cx="3063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endParaRPr sz="800"/>
          </a:p>
        </p:txBody>
      </p:sp>
      <p:sp>
        <p:nvSpPr>
          <p:cNvPr id="548" name="Google Shape;548;p39"/>
          <p:cNvSpPr txBox="1"/>
          <p:nvPr/>
        </p:nvSpPr>
        <p:spPr>
          <a:xfrm>
            <a:off x="6288951" y="2519128"/>
            <a:ext cx="3806100" cy="255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hu-HU" sz="800">
                <a:latin typeface="Calibri"/>
                <a:ea typeface="Calibri"/>
                <a:cs typeface="Calibri"/>
                <a:sym typeface="Calibri"/>
              </a:rPr>
              <a:t>= MI Hub koordinációja mellett, erős piaci szerepvállalással</a:t>
            </a:r>
            <a:endParaRPr sz="800">
              <a:latin typeface="Calibri"/>
              <a:ea typeface="Calibri"/>
              <a:cs typeface="Calibri"/>
              <a:sym typeface="Calibri"/>
            </a:endParaRPr>
          </a:p>
        </p:txBody>
      </p:sp>
      <p:grpSp>
        <p:nvGrpSpPr>
          <p:cNvPr id="549" name="Google Shape;549;p39"/>
          <p:cNvGrpSpPr/>
          <p:nvPr/>
        </p:nvGrpSpPr>
        <p:grpSpPr>
          <a:xfrm>
            <a:off x="1278750" y="2530825"/>
            <a:ext cx="6586500" cy="1887174"/>
            <a:chOff x="555050" y="2683225"/>
            <a:chExt cx="6586500" cy="1887174"/>
          </a:xfrm>
        </p:grpSpPr>
        <p:cxnSp>
          <p:nvCxnSpPr>
            <p:cNvPr id="550" name="Google Shape;550;p39"/>
            <p:cNvCxnSpPr/>
            <p:nvPr/>
          </p:nvCxnSpPr>
          <p:spPr>
            <a:xfrm>
              <a:off x="555050" y="2683225"/>
              <a:ext cx="0" cy="1879800"/>
            </a:xfrm>
            <a:prstGeom prst="straightConnector1">
              <a:avLst/>
            </a:prstGeom>
            <a:noFill/>
            <a:ln w="9525" cap="flat" cmpd="sng">
              <a:solidFill>
                <a:schemeClr val="dk2"/>
              </a:solidFill>
              <a:prstDash val="solid"/>
              <a:round/>
              <a:headEnd type="triangle" w="med" len="med"/>
              <a:tailEnd type="none" w="med" len="med"/>
            </a:ln>
          </p:spPr>
        </p:cxnSp>
        <p:cxnSp>
          <p:nvCxnSpPr>
            <p:cNvPr id="551" name="Google Shape;551;p39"/>
            <p:cNvCxnSpPr/>
            <p:nvPr/>
          </p:nvCxnSpPr>
          <p:spPr>
            <a:xfrm>
              <a:off x="555050" y="4570399"/>
              <a:ext cx="6586500" cy="0"/>
            </a:xfrm>
            <a:prstGeom prst="straightConnector1">
              <a:avLst/>
            </a:prstGeom>
            <a:noFill/>
            <a:ln w="9525" cap="flat" cmpd="sng">
              <a:solidFill>
                <a:schemeClr val="dk2"/>
              </a:solidFill>
              <a:prstDash val="solid"/>
              <a:round/>
              <a:headEnd type="none" w="med" len="med"/>
              <a:tailEnd type="triangle" w="med" len="med"/>
            </a:ln>
          </p:spPr>
        </p:cxnSp>
      </p:grpSp>
      <p:sp>
        <p:nvSpPr>
          <p:cNvPr id="552" name="Google Shape;552;p39"/>
          <p:cNvSpPr txBox="1"/>
          <p:nvPr/>
        </p:nvSpPr>
        <p:spPr>
          <a:xfrm>
            <a:off x="532850" y="2530825"/>
            <a:ext cx="599400" cy="3177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a:t>MI tudás mértéke</a:t>
            </a:r>
            <a:endParaRPr sz="800"/>
          </a:p>
        </p:txBody>
      </p:sp>
      <p:sp>
        <p:nvSpPr>
          <p:cNvPr id="553" name="Google Shape;553;p39"/>
          <p:cNvSpPr txBox="1"/>
          <p:nvPr/>
        </p:nvSpPr>
        <p:spPr>
          <a:xfrm>
            <a:off x="7999200" y="4215175"/>
            <a:ext cx="599400" cy="3177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a:t>Érintett fő</a:t>
            </a:r>
            <a:endParaRPr sz="800"/>
          </a:p>
        </p:txBody>
      </p:sp>
      <p:sp>
        <p:nvSpPr>
          <p:cNvPr id="554" name="Google Shape;554;p39"/>
          <p:cNvSpPr txBox="1"/>
          <p:nvPr/>
        </p:nvSpPr>
        <p:spPr>
          <a:xfrm>
            <a:off x="1278750" y="4100300"/>
            <a:ext cx="6084900" cy="317700"/>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900" b="1">
                <a:solidFill>
                  <a:srgbClr val="FFFFFF"/>
                </a:solidFill>
              </a:rPr>
              <a:t>MI érzékenyítés (AI Challenge)</a:t>
            </a:r>
            <a:endParaRPr sz="900">
              <a:solidFill>
                <a:srgbClr val="FFFFFF"/>
              </a:solidFill>
            </a:endParaRPr>
          </a:p>
        </p:txBody>
      </p:sp>
      <p:sp>
        <p:nvSpPr>
          <p:cNvPr id="555" name="Google Shape;555;p39"/>
          <p:cNvSpPr txBox="1"/>
          <p:nvPr/>
        </p:nvSpPr>
        <p:spPr>
          <a:xfrm>
            <a:off x="1278750" y="3780150"/>
            <a:ext cx="4502400" cy="3177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900" b="1">
                <a:solidFill>
                  <a:srgbClr val="FFFFFF"/>
                </a:solidFill>
              </a:rPr>
              <a:t>MI felhasználók </a:t>
            </a:r>
            <a:endParaRPr sz="900">
              <a:solidFill>
                <a:srgbClr val="FFFFFF"/>
              </a:solidFill>
            </a:endParaRPr>
          </a:p>
        </p:txBody>
      </p:sp>
      <p:sp>
        <p:nvSpPr>
          <p:cNvPr id="556" name="Google Shape;556;p39"/>
          <p:cNvSpPr txBox="1"/>
          <p:nvPr/>
        </p:nvSpPr>
        <p:spPr>
          <a:xfrm>
            <a:off x="1278750" y="3462450"/>
            <a:ext cx="2389800" cy="317700"/>
          </a:xfrm>
          <a:prstGeom prst="rect">
            <a:avLst/>
          </a:prstGeom>
          <a:solidFill>
            <a:srgbClr val="6FA8DC"/>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900" b="1">
                <a:solidFill>
                  <a:srgbClr val="FFFFFF"/>
                </a:solidFill>
              </a:rPr>
              <a:t>MI alkalmazók</a:t>
            </a:r>
            <a:endParaRPr sz="900">
              <a:solidFill>
                <a:srgbClr val="FFFFFF"/>
              </a:solidFill>
            </a:endParaRPr>
          </a:p>
        </p:txBody>
      </p:sp>
      <p:sp>
        <p:nvSpPr>
          <p:cNvPr id="557" name="Google Shape;557;p39"/>
          <p:cNvSpPr txBox="1"/>
          <p:nvPr/>
        </p:nvSpPr>
        <p:spPr>
          <a:xfrm>
            <a:off x="1278750" y="3145650"/>
            <a:ext cx="956400" cy="317700"/>
          </a:xfrm>
          <a:prstGeom prst="rect">
            <a:avLst/>
          </a:prstGeom>
          <a:solidFill>
            <a:srgbClr val="9FC5E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900" b="1">
                <a:solidFill>
                  <a:srgbClr val="FFFFFF"/>
                </a:solidFill>
              </a:rPr>
              <a:t>IT szakemberek</a:t>
            </a:r>
            <a:endParaRPr sz="900">
              <a:solidFill>
                <a:srgbClr val="FFFFFF"/>
              </a:solidFill>
            </a:endParaRPr>
          </a:p>
        </p:txBody>
      </p:sp>
      <p:sp>
        <p:nvSpPr>
          <p:cNvPr id="558" name="Google Shape;558;p39"/>
          <p:cNvSpPr txBox="1"/>
          <p:nvPr/>
        </p:nvSpPr>
        <p:spPr>
          <a:xfrm>
            <a:off x="1278750" y="2826600"/>
            <a:ext cx="149700" cy="317700"/>
          </a:xfrm>
          <a:prstGeom prst="rect">
            <a:avLst/>
          </a:prstGeom>
          <a:solidFill>
            <a:srgbClr val="CFE2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endParaRPr sz="800"/>
          </a:p>
        </p:txBody>
      </p:sp>
      <p:sp>
        <p:nvSpPr>
          <p:cNvPr id="559" name="Google Shape;559;p39"/>
          <p:cNvSpPr txBox="1"/>
          <p:nvPr/>
        </p:nvSpPr>
        <p:spPr>
          <a:xfrm>
            <a:off x="1619250" y="2852297"/>
            <a:ext cx="956400" cy="255000"/>
          </a:xfrm>
          <a:prstGeom prst="rect">
            <a:avLst/>
          </a:prstGeom>
          <a:solidFill>
            <a:srgbClr val="CCCCCC"/>
          </a:solidFill>
          <a:ln w="9525" cap="flat" cmpd="sng">
            <a:solidFill>
              <a:schemeClr val="dk2"/>
            </a:solidFill>
            <a:prstDash val="dashDot"/>
            <a:round/>
            <a:headEnd type="none" w="sm" len="sm"/>
            <a:tailEnd type="none" w="sm" len="sm"/>
          </a:ln>
        </p:spPr>
        <p:txBody>
          <a:bodyPr spcFirstLastPara="1" wrap="square" lIns="91425" tIns="90000" rIns="91425" bIns="91425" anchor="ctr" anchorCtr="0">
            <a:noAutofit/>
          </a:bodyPr>
          <a:lstStyle/>
          <a:p>
            <a:pPr marL="0" lvl="0" indent="0" algn="ctr" rtl="0">
              <a:spcBef>
                <a:spcPts val="0"/>
              </a:spcBef>
              <a:spcAft>
                <a:spcPts val="0"/>
              </a:spcAft>
              <a:buNone/>
            </a:pPr>
            <a:r>
              <a:rPr lang="hu-HU" sz="800" b="1"/>
              <a:t>Ph.D hallgatók </a:t>
            </a:r>
            <a:r>
              <a:rPr lang="hu-HU" sz="800"/>
              <a:t>~300 fő</a:t>
            </a:r>
            <a:endParaRPr sz="800"/>
          </a:p>
        </p:txBody>
      </p:sp>
      <p:cxnSp>
        <p:nvCxnSpPr>
          <p:cNvPr id="560" name="Google Shape;560;p39"/>
          <p:cNvCxnSpPr>
            <a:stCxn id="559" idx="1"/>
            <a:endCxn id="558" idx="3"/>
          </p:cNvCxnSpPr>
          <p:nvPr/>
        </p:nvCxnSpPr>
        <p:spPr>
          <a:xfrm flipH="1">
            <a:off x="1428450" y="2979797"/>
            <a:ext cx="190800" cy="5700"/>
          </a:xfrm>
          <a:prstGeom prst="straightConnector1">
            <a:avLst/>
          </a:prstGeom>
          <a:noFill/>
          <a:ln w="9525" cap="flat" cmpd="sng">
            <a:solidFill>
              <a:schemeClr val="dk2"/>
            </a:solidFill>
            <a:prstDash val="dashDot"/>
            <a:round/>
            <a:headEnd type="none" w="med" len="med"/>
            <a:tailEnd type="none" w="med" len="med"/>
          </a:ln>
        </p:spPr>
      </p:cxnSp>
      <p:sp>
        <p:nvSpPr>
          <p:cNvPr id="561" name="Google Shape;561;p39"/>
          <p:cNvSpPr txBox="1"/>
          <p:nvPr/>
        </p:nvSpPr>
        <p:spPr>
          <a:xfrm>
            <a:off x="5261925" y="4464825"/>
            <a:ext cx="2035200" cy="181200"/>
          </a:xfrm>
          <a:prstGeom prst="rect">
            <a:avLst/>
          </a:prstGeom>
          <a:noFill/>
          <a:ln w="9525" cap="flat" cmpd="sng">
            <a:solidFill>
              <a:srgbClr val="000000"/>
            </a:solidFill>
            <a:prstDash val="dot"/>
            <a:round/>
            <a:headEnd type="none" w="sm" len="sm"/>
            <a:tailEnd type="none" w="sm" len="sm"/>
          </a:ln>
        </p:spPr>
        <p:txBody>
          <a:bodyPr spcFirstLastPara="1" wrap="square" lIns="91425" tIns="90000" rIns="91425" bIns="91425" anchor="ctr" anchorCtr="0">
            <a:noAutofit/>
          </a:bodyPr>
          <a:lstStyle/>
          <a:p>
            <a:pPr marL="0" lvl="0" indent="0" algn="ctr" rtl="0">
              <a:spcBef>
                <a:spcPts val="0"/>
              </a:spcBef>
              <a:spcAft>
                <a:spcPts val="0"/>
              </a:spcAft>
              <a:buNone/>
            </a:pPr>
            <a:r>
              <a:rPr lang="hu-HU" sz="800" b="1"/>
              <a:t>Lemaradó réteg</a:t>
            </a:r>
            <a:endParaRPr sz="800"/>
          </a:p>
        </p:txBody>
      </p:sp>
      <p:sp>
        <p:nvSpPr>
          <p:cNvPr id="562" name="Google Shape;562;p39"/>
          <p:cNvSpPr/>
          <p:nvPr/>
        </p:nvSpPr>
        <p:spPr>
          <a:xfrm>
            <a:off x="6897473" y="4192973"/>
            <a:ext cx="190800" cy="384900"/>
          </a:xfrm>
          <a:prstGeom prst="upArrow">
            <a:avLst>
              <a:gd name="adj1" fmla="val 50000"/>
              <a:gd name="adj2" fmla="val 50000"/>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39"/>
          <p:cNvSpPr txBox="1"/>
          <p:nvPr/>
        </p:nvSpPr>
        <p:spPr>
          <a:xfrm>
            <a:off x="1194950" y="3849625"/>
            <a:ext cx="1293300" cy="181200"/>
          </a:xfrm>
          <a:prstGeom prst="rect">
            <a:avLst/>
          </a:prstGeom>
          <a:noFill/>
          <a:ln w="9525" cap="flat" cmpd="sng">
            <a:solidFill>
              <a:srgbClr val="000000"/>
            </a:solidFill>
            <a:prstDash val="dot"/>
            <a:round/>
            <a:headEnd type="none" w="sm" len="sm"/>
            <a:tailEnd type="none" w="sm" len="sm"/>
          </a:ln>
        </p:spPr>
        <p:txBody>
          <a:bodyPr spcFirstLastPara="1" wrap="square" lIns="91425" tIns="90000" rIns="91425" bIns="91425" anchor="ctr" anchorCtr="0">
            <a:noAutofit/>
          </a:bodyPr>
          <a:lstStyle/>
          <a:p>
            <a:pPr marL="0" lvl="0" indent="0" algn="ctr" rtl="0">
              <a:spcBef>
                <a:spcPts val="0"/>
              </a:spcBef>
              <a:spcAft>
                <a:spcPts val="0"/>
              </a:spcAft>
              <a:buNone/>
            </a:pPr>
            <a:r>
              <a:rPr lang="hu-HU" sz="800" b="1"/>
              <a:t>Tehetségek</a:t>
            </a:r>
            <a:endParaRPr sz="800"/>
          </a:p>
        </p:txBody>
      </p:sp>
      <p:sp>
        <p:nvSpPr>
          <p:cNvPr id="564" name="Google Shape;564;p39"/>
          <p:cNvSpPr/>
          <p:nvPr/>
        </p:nvSpPr>
        <p:spPr>
          <a:xfrm rot="-796288">
            <a:off x="1278793" y="3227080"/>
            <a:ext cx="190796" cy="748908"/>
          </a:xfrm>
          <a:prstGeom prst="upArrow">
            <a:avLst>
              <a:gd name="adj1" fmla="val 50000"/>
              <a:gd name="adj2" fmla="val 50000"/>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68"/>
        <p:cNvGrpSpPr/>
        <p:nvPr/>
      </p:nvGrpSpPr>
      <p:grpSpPr>
        <a:xfrm>
          <a:off x="0" y="0"/>
          <a:ext cx="0" cy="0"/>
          <a:chOff x="0" y="0"/>
          <a:chExt cx="0" cy="0"/>
        </a:xfrm>
      </p:grpSpPr>
      <p:sp>
        <p:nvSpPr>
          <p:cNvPr id="569" name="Google Shape;569;p40"/>
          <p:cNvSpPr/>
          <p:nvPr/>
        </p:nvSpPr>
        <p:spPr>
          <a:xfrm>
            <a:off x="6779550" y="3291600"/>
            <a:ext cx="1413600" cy="1242600"/>
          </a:xfrm>
          <a:prstGeom prst="roundRect">
            <a:avLst>
              <a:gd name="adj" fmla="val 16667"/>
            </a:avLst>
          </a:prstGeom>
          <a:solidFill>
            <a:srgbClr val="6D9EEB"/>
          </a:solidFill>
          <a:ln w="9525" cap="flat" cmpd="sng">
            <a:solidFill>
              <a:schemeClr val="dk2"/>
            </a:solidFill>
            <a:prstDash val="dash"/>
            <a:round/>
            <a:headEnd type="none" w="sm" len="sm"/>
            <a:tailEnd type="none" w="sm" len="sm"/>
          </a:ln>
        </p:spPr>
        <p:txBody>
          <a:bodyPr spcFirstLastPara="1" wrap="square" lIns="91425" tIns="91425" rIns="91425" bIns="91425" anchor="b" anchorCtr="0">
            <a:noAutofit/>
          </a:bodyPr>
          <a:lstStyle/>
          <a:p>
            <a:pPr marL="0" lvl="0" indent="0" algn="ctr" rtl="0">
              <a:spcBef>
                <a:spcPts val="0"/>
              </a:spcBef>
              <a:spcAft>
                <a:spcPts val="0"/>
              </a:spcAft>
              <a:buNone/>
            </a:pPr>
            <a:endParaRPr sz="900" b="1">
              <a:solidFill>
                <a:srgbClr val="FFFFFF"/>
              </a:solidFill>
            </a:endParaRPr>
          </a:p>
        </p:txBody>
      </p:sp>
      <p:sp>
        <p:nvSpPr>
          <p:cNvPr id="570" name="Google Shape;570;p40"/>
          <p:cNvSpPr/>
          <p:nvPr/>
        </p:nvSpPr>
        <p:spPr>
          <a:xfrm>
            <a:off x="7325916" y="3420756"/>
            <a:ext cx="342000" cy="342000"/>
          </a:xfrm>
          <a:prstGeom prst="ellipse">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1" name="Google Shape;571;p40"/>
          <p:cNvGrpSpPr/>
          <p:nvPr/>
        </p:nvGrpSpPr>
        <p:grpSpPr>
          <a:xfrm>
            <a:off x="6822502" y="3402122"/>
            <a:ext cx="1326000" cy="800766"/>
            <a:chOff x="6822502" y="3554522"/>
            <a:chExt cx="1326000" cy="800766"/>
          </a:xfrm>
        </p:grpSpPr>
        <p:sp>
          <p:nvSpPr>
            <p:cNvPr id="572" name="Google Shape;572;p40"/>
            <p:cNvSpPr txBox="1"/>
            <p:nvPr/>
          </p:nvSpPr>
          <p:spPr>
            <a:xfrm>
              <a:off x="6822502" y="3911888"/>
              <a:ext cx="1326000" cy="443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a:t>Finanszírozási rendszer kialakítása</a:t>
              </a:r>
              <a:endParaRPr sz="800"/>
            </a:p>
          </p:txBody>
        </p:sp>
        <p:sp>
          <p:nvSpPr>
            <p:cNvPr id="573" name="Google Shape;573;p40"/>
            <p:cNvSpPr/>
            <p:nvPr/>
          </p:nvSpPr>
          <p:spPr>
            <a:xfrm>
              <a:off x="7308854" y="3554522"/>
              <a:ext cx="360000" cy="360000"/>
            </a:xfrm>
            <a:custGeom>
              <a:avLst/>
              <a:gdLst/>
              <a:ahLst/>
              <a:cxnLst/>
              <a:rect l="l" t="t" r="r" b="b"/>
              <a:pathLst>
                <a:path w="120000" h="120000" extrusionOk="0">
                  <a:moveTo>
                    <a:pt x="65185" y="37407"/>
                  </a:moveTo>
                  <a:cubicBezTo>
                    <a:pt x="68148" y="39259"/>
                    <a:pt x="73703" y="40370"/>
                    <a:pt x="80000" y="40370"/>
                  </a:cubicBezTo>
                  <a:cubicBezTo>
                    <a:pt x="86296" y="40370"/>
                    <a:pt x="91851" y="39259"/>
                    <a:pt x="94814" y="37407"/>
                  </a:cubicBezTo>
                  <a:cubicBezTo>
                    <a:pt x="96666" y="36296"/>
                    <a:pt x="97777" y="35185"/>
                    <a:pt x="97777" y="33703"/>
                  </a:cubicBezTo>
                  <a:cubicBezTo>
                    <a:pt x="97777" y="30000"/>
                    <a:pt x="90000" y="27037"/>
                    <a:pt x="80000" y="27037"/>
                  </a:cubicBezTo>
                  <a:cubicBezTo>
                    <a:pt x="70000" y="27037"/>
                    <a:pt x="62222" y="30000"/>
                    <a:pt x="62222" y="33703"/>
                  </a:cubicBezTo>
                  <a:cubicBezTo>
                    <a:pt x="62222" y="35185"/>
                    <a:pt x="63333" y="36296"/>
                    <a:pt x="65185" y="37407"/>
                  </a:cubicBezTo>
                  <a:close/>
                  <a:moveTo>
                    <a:pt x="97777" y="57407"/>
                  </a:moveTo>
                  <a:cubicBezTo>
                    <a:pt x="97777" y="57037"/>
                    <a:pt x="97777" y="57037"/>
                    <a:pt x="97777" y="57037"/>
                  </a:cubicBezTo>
                  <a:cubicBezTo>
                    <a:pt x="98148" y="57037"/>
                    <a:pt x="98148" y="57037"/>
                    <a:pt x="98148" y="57037"/>
                  </a:cubicBezTo>
                  <a:lnTo>
                    <a:pt x="97777" y="57407"/>
                  </a:lnTo>
                  <a:close/>
                  <a:moveTo>
                    <a:pt x="97777" y="64814"/>
                  </a:moveTo>
                  <a:cubicBezTo>
                    <a:pt x="97777" y="64814"/>
                    <a:pt x="97777" y="65185"/>
                    <a:pt x="97777" y="65555"/>
                  </a:cubicBezTo>
                  <a:cubicBezTo>
                    <a:pt x="97777" y="65555"/>
                    <a:pt x="97777" y="65555"/>
                    <a:pt x="97777" y="65555"/>
                  </a:cubicBezTo>
                  <a:cubicBezTo>
                    <a:pt x="97407" y="65925"/>
                    <a:pt x="97407" y="65925"/>
                    <a:pt x="97407" y="66296"/>
                  </a:cubicBezTo>
                  <a:cubicBezTo>
                    <a:pt x="97407" y="66296"/>
                    <a:pt x="97407" y="66296"/>
                    <a:pt x="97407" y="66296"/>
                  </a:cubicBezTo>
                  <a:cubicBezTo>
                    <a:pt x="97037" y="66666"/>
                    <a:pt x="97037" y="66666"/>
                    <a:pt x="96666" y="67037"/>
                  </a:cubicBezTo>
                  <a:cubicBezTo>
                    <a:pt x="96666" y="67037"/>
                    <a:pt x="96666" y="67037"/>
                    <a:pt x="96296" y="67407"/>
                  </a:cubicBezTo>
                  <a:cubicBezTo>
                    <a:pt x="96296" y="67407"/>
                    <a:pt x="96296" y="67777"/>
                    <a:pt x="95925" y="67777"/>
                  </a:cubicBezTo>
                  <a:cubicBezTo>
                    <a:pt x="95555" y="67777"/>
                    <a:pt x="95185" y="68148"/>
                    <a:pt x="94814" y="68518"/>
                  </a:cubicBezTo>
                  <a:cubicBezTo>
                    <a:pt x="91851" y="70370"/>
                    <a:pt x="86296" y="71481"/>
                    <a:pt x="80000" y="71481"/>
                  </a:cubicBezTo>
                  <a:cubicBezTo>
                    <a:pt x="73703" y="71481"/>
                    <a:pt x="68148" y="70370"/>
                    <a:pt x="65185" y="68518"/>
                  </a:cubicBezTo>
                  <a:cubicBezTo>
                    <a:pt x="65185" y="68518"/>
                    <a:pt x="65185" y="68518"/>
                    <a:pt x="65185" y="68518"/>
                  </a:cubicBezTo>
                  <a:cubicBezTo>
                    <a:pt x="65185" y="68518"/>
                    <a:pt x="65185" y="68518"/>
                    <a:pt x="65185" y="68518"/>
                  </a:cubicBezTo>
                  <a:cubicBezTo>
                    <a:pt x="64074" y="67777"/>
                    <a:pt x="63333" y="67407"/>
                    <a:pt x="62962" y="66666"/>
                  </a:cubicBezTo>
                  <a:cubicBezTo>
                    <a:pt x="62962" y="66666"/>
                    <a:pt x="62962" y="66666"/>
                    <a:pt x="62962" y="66666"/>
                  </a:cubicBezTo>
                  <a:cubicBezTo>
                    <a:pt x="62592" y="66296"/>
                    <a:pt x="62592" y="65925"/>
                    <a:pt x="62222" y="65925"/>
                  </a:cubicBezTo>
                  <a:cubicBezTo>
                    <a:pt x="62222" y="65555"/>
                    <a:pt x="62222" y="65185"/>
                    <a:pt x="62222" y="64814"/>
                  </a:cubicBezTo>
                  <a:cubicBezTo>
                    <a:pt x="62222" y="64074"/>
                    <a:pt x="62592" y="62962"/>
                    <a:pt x="63333" y="62222"/>
                  </a:cubicBezTo>
                  <a:cubicBezTo>
                    <a:pt x="65925" y="64814"/>
                    <a:pt x="72592" y="66666"/>
                    <a:pt x="80000" y="66666"/>
                  </a:cubicBezTo>
                  <a:cubicBezTo>
                    <a:pt x="87407" y="66666"/>
                    <a:pt x="94074" y="64814"/>
                    <a:pt x="96666" y="62222"/>
                  </a:cubicBezTo>
                  <a:cubicBezTo>
                    <a:pt x="97407" y="62962"/>
                    <a:pt x="97777" y="64074"/>
                    <a:pt x="97777" y="64814"/>
                  </a:cubicBezTo>
                  <a:close/>
                  <a:moveTo>
                    <a:pt x="54074" y="61481"/>
                  </a:moveTo>
                  <a:cubicBezTo>
                    <a:pt x="52592" y="62222"/>
                    <a:pt x="50000" y="62592"/>
                    <a:pt x="47037" y="62592"/>
                  </a:cubicBezTo>
                  <a:cubicBezTo>
                    <a:pt x="44074" y="62592"/>
                    <a:pt x="41851" y="62222"/>
                    <a:pt x="40000" y="61481"/>
                  </a:cubicBezTo>
                  <a:cubicBezTo>
                    <a:pt x="39259" y="60740"/>
                    <a:pt x="38888" y="60370"/>
                    <a:pt x="38888" y="59629"/>
                  </a:cubicBezTo>
                  <a:cubicBezTo>
                    <a:pt x="38888" y="57777"/>
                    <a:pt x="42592" y="56666"/>
                    <a:pt x="47037" y="56666"/>
                  </a:cubicBezTo>
                  <a:cubicBezTo>
                    <a:pt x="51481" y="56666"/>
                    <a:pt x="55185" y="57777"/>
                    <a:pt x="55185" y="59629"/>
                  </a:cubicBezTo>
                  <a:cubicBezTo>
                    <a:pt x="55185" y="60370"/>
                    <a:pt x="54814" y="60740"/>
                    <a:pt x="54074" y="61481"/>
                  </a:cubicBezTo>
                  <a:close/>
                  <a:moveTo>
                    <a:pt x="63333" y="53703"/>
                  </a:moveTo>
                  <a:cubicBezTo>
                    <a:pt x="65925" y="56296"/>
                    <a:pt x="72592" y="57777"/>
                    <a:pt x="80000" y="57777"/>
                  </a:cubicBezTo>
                  <a:cubicBezTo>
                    <a:pt x="87407" y="57777"/>
                    <a:pt x="94074" y="56296"/>
                    <a:pt x="96666" y="53703"/>
                  </a:cubicBezTo>
                  <a:cubicBezTo>
                    <a:pt x="97407" y="54444"/>
                    <a:pt x="97777" y="55185"/>
                    <a:pt x="97777" y="56296"/>
                  </a:cubicBezTo>
                  <a:cubicBezTo>
                    <a:pt x="97777" y="56666"/>
                    <a:pt x="97777" y="57037"/>
                    <a:pt x="97407" y="57407"/>
                  </a:cubicBezTo>
                  <a:cubicBezTo>
                    <a:pt x="97407" y="57777"/>
                    <a:pt x="97037" y="58148"/>
                    <a:pt x="96666" y="58518"/>
                  </a:cubicBezTo>
                  <a:cubicBezTo>
                    <a:pt x="96666" y="58518"/>
                    <a:pt x="96296" y="58888"/>
                    <a:pt x="96296" y="58888"/>
                  </a:cubicBezTo>
                  <a:cubicBezTo>
                    <a:pt x="96296" y="58888"/>
                    <a:pt x="96296" y="59259"/>
                    <a:pt x="95925" y="59259"/>
                  </a:cubicBezTo>
                  <a:cubicBezTo>
                    <a:pt x="95555" y="59629"/>
                    <a:pt x="95185" y="59629"/>
                    <a:pt x="94814" y="60000"/>
                  </a:cubicBezTo>
                  <a:cubicBezTo>
                    <a:pt x="91851" y="61851"/>
                    <a:pt x="86296" y="62962"/>
                    <a:pt x="80000" y="62962"/>
                  </a:cubicBezTo>
                  <a:cubicBezTo>
                    <a:pt x="74444" y="62962"/>
                    <a:pt x="69259" y="61851"/>
                    <a:pt x="66296" y="60370"/>
                  </a:cubicBezTo>
                  <a:cubicBezTo>
                    <a:pt x="66296" y="60370"/>
                    <a:pt x="66296" y="60370"/>
                    <a:pt x="66296" y="60370"/>
                  </a:cubicBezTo>
                  <a:cubicBezTo>
                    <a:pt x="65925" y="60370"/>
                    <a:pt x="65555" y="60000"/>
                    <a:pt x="65185" y="60000"/>
                  </a:cubicBezTo>
                  <a:cubicBezTo>
                    <a:pt x="63333" y="58888"/>
                    <a:pt x="62222" y="57777"/>
                    <a:pt x="62222" y="56296"/>
                  </a:cubicBezTo>
                  <a:cubicBezTo>
                    <a:pt x="62222" y="55185"/>
                    <a:pt x="62592" y="54444"/>
                    <a:pt x="63333" y="53703"/>
                  </a:cubicBezTo>
                  <a:close/>
                  <a:moveTo>
                    <a:pt x="63333" y="45185"/>
                  </a:moveTo>
                  <a:cubicBezTo>
                    <a:pt x="65925" y="47777"/>
                    <a:pt x="72592" y="49629"/>
                    <a:pt x="80000" y="49629"/>
                  </a:cubicBezTo>
                  <a:cubicBezTo>
                    <a:pt x="87407" y="49629"/>
                    <a:pt x="94074" y="47777"/>
                    <a:pt x="96666" y="45185"/>
                  </a:cubicBezTo>
                  <a:cubicBezTo>
                    <a:pt x="97407" y="45925"/>
                    <a:pt x="97777" y="46666"/>
                    <a:pt x="97777" y="47777"/>
                  </a:cubicBezTo>
                  <a:cubicBezTo>
                    <a:pt x="97777" y="48888"/>
                    <a:pt x="96666" y="50370"/>
                    <a:pt x="94814" y="51481"/>
                  </a:cubicBezTo>
                  <a:cubicBezTo>
                    <a:pt x="91851" y="53333"/>
                    <a:pt x="86296" y="54444"/>
                    <a:pt x="80000" y="54444"/>
                  </a:cubicBezTo>
                  <a:cubicBezTo>
                    <a:pt x="74444" y="54444"/>
                    <a:pt x="69259" y="53333"/>
                    <a:pt x="66296" y="51851"/>
                  </a:cubicBezTo>
                  <a:cubicBezTo>
                    <a:pt x="66296" y="51851"/>
                    <a:pt x="66296" y="51851"/>
                    <a:pt x="66296" y="51851"/>
                  </a:cubicBezTo>
                  <a:cubicBezTo>
                    <a:pt x="65925" y="51851"/>
                    <a:pt x="65555" y="51481"/>
                    <a:pt x="65185" y="51481"/>
                  </a:cubicBezTo>
                  <a:cubicBezTo>
                    <a:pt x="63333" y="50370"/>
                    <a:pt x="62222" y="48888"/>
                    <a:pt x="62222" y="47777"/>
                  </a:cubicBezTo>
                  <a:cubicBezTo>
                    <a:pt x="62222" y="46666"/>
                    <a:pt x="62592" y="45925"/>
                    <a:pt x="63333" y="45185"/>
                  </a:cubicBezTo>
                  <a:close/>
                  <a:moveTo>
                    <a:pt x="104814" y="57037"/>
                  </a:moveTo>
                  <a:cubicBezTo>
                    <a:pt x="104814" y="55925"/>
                    <a:pt x="104444" y="55555"/>
                    <a:pt x="103333" y="55185"/>
                  </a:cubicBezTo>
                  <a:cubicBezTo>
                    <a:pt x="97777" y="53333"/>
                    <a:pt x="97777" y="53333"/>
                    <a:pt x="97777" y="53333"/>
                  </a:cubicBezTo>
                  <a:cubicBezTo>
                    <a:pt x="104074" y="50370"/>
                    <a:pt x="104074" y="50370"/>
                    <a:pt x="104074" y="50370"/>
                  </a:cubicBezTo>
                  <a:cubicBezTo>
                    <a:pt x="104444" y="50000"/>
                    <a:pt x="105185" y="49259"/>
                    <a:pt x="105185" y="48518"/>
                  </a:cubicBezTo>
                  <a:cubicBezTo>
                    <a:pt x="105185" y="47777"/>
                    <a:pt x="104444" y="47037"/>
                    <a:pt x="103703" y="46666"/>
                  </a:cubicBezTo>
                  <a:cubicBezTo>
                    <a:pt x="97037" y="44444"/>
                    <a:pt x="97037" y="44444"/>
                    <a:pt x="97037" y="44444"/>
                  </a:cubicBezTo>
                  <a:cubicBezTo>
                    <a:pt x="97407" y="44074"/>
                    <a:pt x="97777" y="43333"/>
                    <a:pt x="97777" y="42592"/>
                  </a:cubicBezTo>
                  <a:cubicBezTo>
                    <a:pt x="97777" y="39259"/>
                    <a:pt x="97777" y="39259"/>
                    <a:pt x="97777" y="39259"/>
                  </a:cubicBezTo>
                  <a:cubicBezTo>
                    <a:pt x="97777" y="40740"/>
                    <a:pt x="96666" y="41851"/>
                    <a:pt x="94814" y="42962"/>
                  </a:cubicBezTo>
                  <a:cubicBezTo>
                    <a:pt x="91851" y="44814"/>
                    <a:pt x="86296" y="45925"/>
                    <a:pt x="80000" y="45925"/>
                  </a:cubicBezTo>
                  <a:cubicBezTo>
                    <a:pt x="74444" y="45925"/>
                    <a:pt x="69259" y="44814"/>
                    <a:pt x="66296" y="43333"/>
                  </a:cubicBezTo>
                  <a:cubicBezTo>
                    <a:pt x="66296" y="43333"/>
                    <a:pt x="66296" y="43333"/>
                    <a:pt x="66296" y="43333"/>
                  </a:cubicBezTo>
                  <a:cubicBezTo>
                    <a:pt x="65925" y="43333"/>
                    <a:pt x="65555" y="42962"/>
                    <a:pt x="65185" y="42962"/>
                  </a:cubicBezTo>
                  <a:cubicBezTo>
                    <a:pt x="63333" y="41851"/>
                    <a:pt x="62222" y="40740"/>
                    <a:pt x="62222" y="39259"/>
                  </a:cubicBezTo>
                  <a:cubicBezTo>
                    <a:pt x="62222" y="38888"/>
                    <a:pt x="62222" y="38148"/>
                    <a:pt x="62592" y="37777"/>
                  </a:cubicBezTo>
                  <a:cubicBezTo>
                    <a:pt x="16666" y="58888"/>
                    <a:pt x="16666" y="58888"/>
                    <a:pt x="16666" y="58888"/>
                  </a:cubicBezTo>
                  <a:cubicBezTo>
                    <a:pt x="15925" y="59259"/>
                    <a:pt x="15555" y="60000"/>
                    <a:pt x="15555" y="60740"/>
                  </a:cubicBezTo>
                  <a:cubicBezTo>
                    <a:pt x="15555" y="61481"/>
                    <a:pt x="15925" y="62222"/>
                    <a:pt x="17037" y="62592"/>
                  </a:cubicBezTo>
                  <a:cubicBezTo>
                    <a:pt x="22592" y="64444"/>
                    <a:pt x="22592" y="64444"/>
                    <a:pt x="22592" y="64444"/>
                  </a:cubicBezTo>
                  <a:cubicBezTo>
                    <a:pt x="16296" y="67407"/>
                    <a:pt x="16296" y="67407"/>
                    <a:pt x="16296" y="67407"/>
                  </a:cubicBezTo>
                  <a:cubicBezTo>
                    <a:pt x="15925" y="67777"/>
                    <a:pt x="15185" y="68518"/>
                    <a:pt x="15185" y="69259"/>
                  </a:cubicBezTo>
                  <a:cubicBezTo>
                    <a:pt x="15185" y="70000"/>
                    <a:pt x="15925" y="70740"/>
                    <a:pt x="16666" y="70740"/>
                  </a:cubicBezTo>
                  <a:cubicBezTo>
                    <a:pt x="22222" y="72962"/>
                    <a:pt x="22222" y="72962"/>
                    <a:pt x="22222" y="72962"/>
                  </a:cubicBezTo>
                  <a:cubicBezTo>
                    <a:pt x="16296" y="75925"/>
                    <a:pt x="16296" y="75925"/>
                    <a:pt x="16296" y="75925"/>
                  </a:cubicBezTo>
                  <a:cubicBezTo>
                    <a:pt x="15555" y="75925"/>
                    <a:pt x="15185" y="76666"/>
                    <a:pt x="15185" y="77407"/>
                  </a:cubicBezTo>
                  <a:cubicBezTo>
                    <a:pt x="15185" y="78148"/>
                    <a:pt x="15555" y="78888"/>
                    <a:pt x="16296" y="79259"/>
                  </a:cubicBezTo>
                  <a:cubicBezTo>
                    <a:pt x="50370" y="91111"/>
                    <a:pt x="50370" y="91111"/>
                    <a:pt x="50370" y="91111"/>
                  </a:cubicBezTo>
                  <a:cubicBezTo>
                    <a:pt x="50740" y="91111"/>
                    <a:pt x="51111" y="91111"/>
                    <a:pt x="51111" y="91111"/>
                  </a:cubicBezTo>
                  <a:cubicBezTo>
                    <a:pt x="51481" y="91111"/>
                    <a:pt x="51851" y="91111"/>
                    <a:pt x="51851" y="91111"/>
                  </a:cubicBezTo>
                  <a:cubicBezTo>
                    <a:pt x="62222" y="85925"/>
                    <a:pt x="62222" y="85925"/>
                    <a:pt x="62222" y="85925"/>
                  </a:cubicBezTo>
                  <a:cubicBezTo>
                    <a:pt x="63333" y="89629"/>
                    <a:pt x="70740" y="92222"/>
                    <a:pt x="80000" y="92222"/>
                  </a:cubicBezTo>
                  <a:cubicBezTo>
                    <a:pt x="90000" y="92222"/>
                    <a:pt x="97777" y="88888"/>
                    <a:pt x="97777" y="85185"/>
                  </a:cubicBezTo>
                  <a:cubicBezTo>
                    <a:pt x="97777" y="81851"/>
                    <a:pt x="97777" y="81851"/>
                    <a:pt x="97777" y="81851"/>
                  </a:cubicBezTo>
                  <a:cubicBezTo>
                    <a:pt x="97777" y="82962"/>
                    <a:pt x="96666" y="84444"/>
                    <a:pt x="94814" y="85555"/>
                  </a:cubicBezTo>
                  <a:cubicBezTo>
                    <a:pt x="91851" y="87407"/>
                    <a:pt x="86296" y="88518"/>
                    <a:pt x="80000" y="88518"/>
                  </a:cubicBezTo>
                  <a:cubicBezTo>
                    <a:pt x="73703" y="88518"/>
                    <a:pt x="68148" y="87407"/>
                    <a:pt x="65185" y="85555"/>
                  </a:cubicBezTo>
                  <a:cubicBezTo>
                    <a:pt x="64814" y="85185"/>
                    <a:pt x="64814" y="85185"/>
                    <a:pt x="64444" y="85185"/>
                  </a:cubicBezTo>
                  <a:cubicBezTo>
                    <a:pt x="64444" y="85185"/>
                    <a:pt x="64444" y="85185"/>
                    <a:pt x="64444" y="85185"/>
                  </a:cubicBezTo>
                  <a:cubicBezTo>
                    <a:pt x="62962" y="84074"/>
                    <a:pt x="62222" y="82962"/>
                    <a:pt x="62222" y="81851"/>
                  </a:cubicBezTo>
                  <a:cubicBezTo>
                    <a:pt x="62222" y="81851"/>
                    <a:pt x="62222" y="81851"/>
                    <a:pt x="62222" y="81851"/>
                  </a:cubicBezTo>
                  <a:cubicBezTo>
                    <a:pt x="62222" y="81851"/>
                    <a:pt x="62222" y="81851"/>
                    <a:pt x="62222" y="81851"/>
                  </a:cubicBezTo>
                  <a:cubicBezTo>
                    <a:pt x="51111" y="87037"/>
                    <a:pt x="51111" y="87037"/>
                    <a:pt x="51111" y="87037"/>
                  </a:cubicBezTo>
                  <a:cubicBezTo>
                    <a:pt x="21851" y="77037"/>
                    <a:pt x="21851" y="77037"/>
                    <a:pt x="21851" y="77037"/>
                  </a:cubicBezTo>
                  <a:cubicBezTo>
                    <a:pt x="27407" y="74444"/>
                    <a:pt x="27407" y="74444"/>
                    <a:pt x="27407" y="74444"/>
                  </a:cubicBezTo>
                  <a:cubicBezTo>
                    <a:pt x="50740" y="82592"/>
                    <a:pt x="50740" y="82592"/>
                    <a:pt x="50740" y="82592"/>
                  </a:cubicBezTo>
                  <a:cubicBezTo>
                    <a:pt x="51111" y="82592"/>
                    <a:pt x="51111" y="82962"/>
                    <a:pt x="51481" y="82962"/>
                  </a:cubicBezTo>
                  <a:cubicBezTo>
                    <a:pt x="51481" y="82962"/>
                    <a:pt x="51851" y="82592"/>
                    <a:pt x="52222" y="82592"/>
                  </a:cubicBezTo>
                  <a:cubicBezTo>
                    <a:pt x="62222" y="77777"/>
                    <a:pt x="62222" y="77777"/>
                    <a:pt x="62222" y="77777"/>
                  </a:cubicBezTo>
                  <a:cubicBezTo>
                    <a:pt x="63703" y="81111"/>
                    <a:pt x="71111" y="83703"/>
                    <a:pt x="80000" y="83703"/>
                  </a:cubicBezTo>
                  <a:cubicBezTo>
                    <a:pt x="90000" y="83703"/>
                    <a:pt x="97777" y="80370"/>
                    <a:pt x="97777" y="77037"/>
                  </a:cubicBezTo>
                  <a:cubicBezTo>
                    <a:pt x="97777" y="73333"/>
                    <a:pt x="97777" y="73333"/>
                    <a:pt x="97777" y="73333"/>
                  </a:cubicBezTo>
                  <a:cubicBezTo>
                    <a:pt x="97777" y="74814"/>
                    <a:pt x="96666" y="75925"/>
                    <a:pt x="94814" y="77037"/>
                  </a:cubicBezTo>
                  <a:cubicBezTo>
                    <a:pt x="91851" y="78888"/>
                    <a:pt x="86296" y="80000"/>
                    <a:pt x="80000" y="80000"/>
                  </a:cubicBezTo>
                  <a:cubicBezTo>
                    <a:pt x="73703" y="80000"/>
                    <a:pt x="68148" y="78888"/>
                    <a:pt x="65185" y="77037"/>
                  </a:cubicBezTo>
                  <a:cubicBezTo>
                    <a:pt x="65185" y="77037"/>
                    <a:pt x="64814" y="77037"/>
                    <a:pt x="64814" y="76666"/>
                  </a:cubicBezTo>
                  <a:cubicBezTo>
                    <a:pt x="63333" y="75925"/>
                    <a:pt x="62592" y="74814"/>
                    <a:pt x="62222" y="73703"/>
                  </a:cubicBezTo>
                  <a:cubicBezTo>
                    <a:pt x="62222" y="73703"/>
                    <a:pt x="62222" y="73333"/>
                    <a:pt x="62222" y="73333"/>
                  </a:cubicBezTo>
                  <a:cubicBezTo>
                    <a:pt x="62222" y="73703"/>
                    <a:pt x="62222" y="73703"/>
                    <a:pt x="62222" y="73703"/>
                  </a:cubicBezTo>
                  <a:cubicBezTo>
                    <a:pt x="51111" y="78888"/>
                    <a:pt x="51111" y="78888"/>
                    <a:pt x="51111" y="78888"/>
                  </a:cubicBezTo>
                  <a:cubicBezTo>
                    <a:pt x="32222" y="72222"/>
                    <a:pt x="32222" y="72222"/>
                    <a:pt x="32222" y="72222"/>
                  </a:cubicBezTo>
                  <a:cubicBezTo>
                    <a:pt x="27407" y="70740"/>
                    <a:pt x="27407" y="70740"/>
                    <a:pt x="27407" y="70740"/>
                  </a:cubicBezTo>
                  <a:cubicBezTo>
                    <a:pt x="22222" y="68888"/>
                    <a:pt x="22222" y="68888"/>
                    <a:pt x="22222" y="68888"/>
                  </a:cubicBezTo>
                  <a:cubicBezTo>
                    <a:pt x="27777" y="66296"/>
                    <a:pt x="27777" y="66296"/>
                    <a:pt x="27777" y="66296"/>
                  </a:cubicBezTo>
                  <a:cubicBezTo>
                    <a:pt x="51111" y="74444"/>
                    <a:pt x="51111" y="74444"/>
                    <a:pt x="51111" y="74444"/>
                  </a:cubicBezTo>
                  <a:cubicBezTo>
                    <a:pt x="51111" y="74444"/>
                    <a:pt x="51481" y="74444"/>
                    <a:pt x="51481" y="74444"/>
                  </a:cubicBezTo>
                  <a:cubicBezTo>
                    <a:pt x="51851" y="74444"/>
                    <a:pt x="52222" y="74444"/>
                    <a:pt x="52222" y="74074"/>
                  </a:cubicBezTo>
                  <a:cubicBezTo>
                    <a:pt x="62592" y="69629"/>
                    <a:pt x="62592" y="69629"/>
                    <a:pt x="62592" y="69629"/>
                  </a:cubicBezTo>
                  <a:cubicBezTo>
                    <a:pt x="64074" y="72592"/>
                    <a:pt x="71111" y="74814"/>
                    <a:pt x="80000" y="74814"/>
                  </a:cubicBezTo>
                  <a:cubicBezTo>
                    <a:pt x="88518" y="74814"/>
                    <a:pt x="95555" y="72962"/>
                    <a:pt x="97407" y="70000"/>
                  </a:cubicBezTo>
                  <a:cubicBezTo>
                    <a:pt x="103333" y="67037"/>
                    <a:pt x="103333" y="67037"/>
                    <a:pt x="103333" y="67037"/>
                  </a:cubicBezTo>
                  <a:cubicBezTo>
                    <a:pt x="104074" y="66666"/>
                    <a:pt x="104444" y="65925"/>
                    <a:pt x="104444" y="65185"/>
                  </a:cubicBezTo>
                  <a:cubicBezTo>
                    <a:pt x="104444" y="64444"/>
                    <a:pt x="104074" y="63703"/>
                    <a:pt x="103333" y="63703"/>
                  </a:cubicBezTo>
                  <a:cubicBezTo>
                    <a:pt x="97407" y="61481"/>
                    <a:pt x="97407" y="61481"/>
                    <a:pt x="97407" y="61481"/>
                  </a:cubicBezTo>
                  <a:cubicBezTo>
                    <a:pt x="103703" y="58518"/>
                    <a:pt x="103703" y="58518"/>
                    <a:pt x="103703" y="58518"/>
                  </a:cubicBezTo>
                  <a:cubicBezTo>
                    <a:pt x="104444" y="58148"/>
                    <a:pt x="104814" y="57777"/>
                    <a:pt x="104814" y="57037"/>
                  </a:cubicBezTo>
                  <a:close/>
                  <a:moveTo>
                    <a:pt x="60000" y="0"/>
                  </a:moveTo>
                  <a:cubicBezTo>
                    <a:pt x="27037" y="0"/>
                    <a:pt x="0" y="27037"/>
                    <a:pt x="0" y="60000"/>
                  </a:cubicBezTo>
                  <a:cubicBezTo>
                    <a:pt x="0" y="93333"/>
                    <a:pt x="27037" y="120000"/>
                    <a:pt x="60000" y="120000"/>
                  </a:cubicBezTo>
                  <a:cubicBezTo>
                    <a:pt x="93333" y="120000"/>
                    <a:pt x="120000" y="93333"/>
                    <a:pt x="120000" y="60000"/>
                  </a:cubicBezTo>
                  <a:cubicBezTo>
                    <a:pt x="120000" y="27037"/>
                    <a:pt x="93333" y="0"/>
                    <a:pt x="60000" y="0"/>
                  </a:cubicBezTo>
                  <a:close/>
                </a:path>
              </a:pathLst>
            </a:custGeom>
            <a:solidFill>
              <a:schemeClr val="dk2"/>
            </a:solidFill>
            <a:ln w="9525" cap="flat" cmpd="sng">
              <a:solidFill>
                <a:srgbClr val="FFFFFF">
                  <a:alpha val="0"/>
                </a:srgbClr>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Arial"/>
                <a:ea typeface="Arial"/>
                <a:cs typeface="Arial"/>
                <a:sym typeface="Arial"/>
              </a:endParaRPr>
            </a:p>
          </p:txBody>
        </p:sp>
      </p:grpSp>
      <p:sp>
        <p:nvSpPr>
          <p:cNvPr id="574" name="Google Shape;574;p40"/>
          <p:cNvSpPr/>
          <p:nvPr/>
        </p:nvSpPr>
        <p:spPr>
          <a:xfrm>
            <a:off x="972500" y="3291600"/>
            <a:ext cx="5309100" cy="1242600"/>
          </a:xfrm>
          <a:prstGeom prst="roundRect">
            <a:avLst>
              <a:gd name="adj" fmla="val 16667"/>
            </a:avLst>
          </a:prstGeom>
          <a:solidFill>
            <a:srgbClr val="C9DAF8"/>
          </a:solidFill>
          <a:ln w="9525" cap="flat" cmpd="sng">
            <a:solidFill>
              <a:schemeClr val="dk2"/>
            </a:solidFill>
            <a:prstDash val="dash"/>
            <a:round/>
            <a:headEnd type="none" w="sm" len="sm"/>
            <a:tailEnd type="none" w="sm" len="sm"/>
          </a:ln>
        </p:spPr>
        <p:txBody>
          <a:bodyPr spcFirstLastPara="1" wrap="square" lIns="91425" tIns="91425" rIns="91425" bIns="91425" anchor="b" anchorCtr="0">
            <a:noAutofit/>
          </a:bodyPr>
          <a:lstStyle/>
          <a:p>
            <a:pPr marL="0" lvl="0" indent="0" algn="ctr" rtl="0">
              <a:spcBef>
                <a:spcPts val="0"/>
              </a:spcBef>
              <a:spcAft>
                <a:spcPts val="0"/>
              </a:spcAft>
              <a:buNone/>
            </a:pPr>
            <a:endParaRPr sz="900" b="1"/>
          </a:p>
        </p:txBody>
      </p:sp>
      <p:sp>
        <p:nvSpPr>
          <p:cNvPr id="575" name="Google Shape;575;p40"/>
          <p:cNvSpPr/>
          <p:nvPr/>
        </p:nvSpPr>
        <p:spPr>
          <a:xfrm>
            <a:off x="5408712" y="3410041"/>
            <a:ext cx="342000" cy="342000"/>
          </a:xfrm>
          <a:prstGeom prst="ellipse">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6" name="Google Shape;576;p40"/>
          <p:cNvGrpSpPr/>
          <p:nvPr/>
        </p:nvGrpSpPr>
        <p:grpSpPr>
          <a:xfrm>
            <a:off x="4909675" y="3402159"/>
            <a:ext cx="1326000" cy="972966"/>
            <a:chOff x="4909675" y="3402159"/>
            <a:chExt cx="1326000" cy="972966"/>
          </a:xfrm>
        </p:grpSpPr>
        <p:sp>
          <p:nvSpPr>
            <p:cNvPr id="577" name="Google Shape;577;p40"/>
            <p:cNvSpPr txBox="1"/>
            <p:nvPr/>
          </p:nvSpPr>
          <p:spPr>
            <a:xfrm>
              <a:off x="4909675" y="3739725"/>
              <a:ext cx="1326000" cy="635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a:t>Piaci fejlesztő cégek bevonása az MI fókuszú K+F+I tevékenységekbe</a:t>
              </a:r>
              <a:endParaRPr sz="800"/>
            </a:p>
          </p:txBody>
        </p:sp>
        <p:sp>
          <p:nvSpPr>
            <p:cNvPr id="578" name="Google Shape;578;p40"/>
            <p:cNvSpPr/>
            <p:nvPr/>
          </p:nvSpPr>
          <p:spPr>
            <a:xfrm>
              <a:off x="5392675" y="3402159"/>
              <a:ext cx="360000" cy="360000"/>
            </a:xfrm>
            <a:custGeom>
              <a:avLst/>
              <a:gdLst/>
              <a:ahLst/>
              <a:cxnLst/>
              <a:rect l="l" t="t" r="r" b="b"/>
              <a:pathLst>
                <a:path w="120000" h="120000" extrusionOk="0">
                  <a:moveTo>
                    <a:pt x="93333" y="77037"/>
                  </a:moveTo>
                  <a:cubicBezTo>
                    <a:pt x="88518" y="77037"/>
                    <a:pt x="84814" y="80740"/>
                    <a:pt x="84814" y="85185"/>
                  </a:cubicBezTo>
                  <a:cubicBezTo>
                    <a:pt x="93333" y="85185"/>
                    <a:pt x="93333" y="85185"/>
                    <a:pt x="93333" y="85185"/>
                  </a:cubicBezTo>
                  <a:lnTo>
                    <a:pt x="93333" y="77037"/>
                  </a:lnTo>
                  <a:close/>
                  <a:moveTo>
                    <a:pt x="35185" y="85185"/>
                  </a:moveTo>
                  <a:cubicBezTo>
                    <a:pt x="35185" y="80740"/>
                    <a:pt x="31111" y="77037"/>
                    <a:pt x="26666" y="77037"/>
                  </a:cubicBezTo>
                  <a:cubicBezTo>
                    <a:pt x="26666" y="85185"/>
                    <a:pt x="26666" y="85185"/>
                    <a:pt x="26666" y="85185"/>
                  </a:cubicBezTo>
                  <a:lnTo>
                    <a:pt x="35185" y="85185"/>
                  </a:lnTo>
                  <a:close/>
                  <a:moveTo>
                    <a:pt x="98148" y="58888"/>
                  </a:moveTo>
                  <a:cubicBezTo>
                    <a:pt x="98148" y="85185"/>
                    <a:pt x="98148" y="85185"/>
                    <a:pt x="98148" y="85185"/>
                  </a:cubicBezTo>
                  <a:cubicBezTo>
                    <a:pt x="98148" y="88148"/>
                    <a:pt x="95925" y="90000"/>
                    <a:pt x="93333" y="90000"/>
                  </a:cubicBezTo>
                  <a:cubicBezTo>
                    <a:pt x="26666" y="90000"/>
                    <a:pt x="26666" y="90000"/>
                    <a:pt x="26666" y="90000"/>
                  </a:cubicBezTo>
                  <a:cubicBezTo>
                    <a:pt x="24074" y="90000"/>
                    <a:pt x="21851" y="88148"/>
                    <a:pt x="21851" y="85185"/>
                  </a:cubicBezTo>
                  <a:cubicBezTo>
                    <a:pt x="21851" y="58888"/>
                    <a:pt x="21851" y="58888"/>
                    <a:pt x="21851" y="58888"/>
                  </a:cubicBezTo>
                  <a:cubicBezTo>
                    <a:pt x="26666" y="60000"/>
                    <a:pt x="38518" y="62962"/>
                    <a:pt x="53333" y="64074"/>
                  </a:cubicBezTo>
                  <a:cubicBezTo>
                    <a:pt x="53333" y="67407"/>
                    <a:pt x="53333" y="67407"/>
                    <a:pt x="53333" y="67407"/>
                  </a:cubicBezTo>
                  <a:cubicBezTo>
                    <a:pt x="66666" y="67407"/>
                    <a:pt x="66666" y="67407"/>
                    <a:pt x="66666" y="67407"/>
                  </a:cubicBezTo>
                  <a:cubicBezTo>
                    <a:pt x="66666" y="64074"/>
                    <a:pt x="66666" y="64074"/>
                    <a:pt x="66666" y="64074"/>
                  </a:cubicBezTo>
                  <a:cubicBezTo>
                    <a:pt x="81481" y="62962"/>
                    <a:pt x="93333" y="60000"/>
                    <a:pt x="98148" y="58888"/>
                  </a:cubicBezTo>
                  <a:close/>
                  <a:moveTo>
                    <a:pt x="63333" y="64074"/>
                  </a:moveTo>
                  <a:cubicBezTo>
                    <a:pt x="63333" y="60370"/>
                    <a:pt x="63333" y="60370"/>
                    <a:pt x="63333" y="60370"/>
                  </a:cubicBezTo>
                  <a:cubicBezTo>
                    <a:pt x="56666" y="60370"/>
                    <a:pt x="56666" y="60370"/>
                    <a:pt x="56666" y="60370"/>
                  </a:cubicBezTo>
                  <a:cubicBezTo>
                    <a:pt x="56666" y="64074"/>
                    <a:pt x="56666" y="64074"/>
                    <a:pt x="56666" y="64074"/>
                  </a:cubicBezTo>
                  <a:lnTo>
                    <a:pt x="63333" y="64074"/>
                  </a:lnTo>
                  <a:close/>
                  <a:moveTo>
                    <a:pt x="53333" y="60000"/>
                  </a:moveTo>
                  <a:cubicBezTo>
                    <a:pt x="53333" y="57037"/>
                    <a:pt x="53333" y="57037"/>
                    <a:pt x="53333" y="57037"/>
                  </a:cubicBezTo>
                  <a:cubicBezTo>
                    <a:pt x="66666" y="57037"/>
                    <a:pt x="66666" y="57037"/>
                    <a:pt x="66666" y="57037"/>
                  </a:cubicBezTo>
                  <a:cubicBezTo>
                    <a:pt x="66666" y="60000"/>
                    <a:pt x="66666" y="60000"/>
                    <a:pt x="66666" y="60000"/>
                  </a:cubicBezTo>
                  <a:cubicBezTo>
                    <a:pt x="82222" y="59259"/>
                    <a:pt x="94814" y="55925"/>
                    <a:pt x="98148" y="54814"/>
                  </a:cubicBezTo>
                  <a:cubicBezTo>
                    <a:pt x="98148" y="39259"/>
                    <a:pt x="98148" y="39259"/>
                    <a:pt x="98148" y="39259"/>
                  </a:cubicBezTo>
                  <a:cubicBezTo>
                    <a:pt x="98148" y="36666"/>
                    <a:pt x="95925" y="34444"/>
                    <a:pt x="93333" y="34444"/>
                  </a:cubicBezTo>
                  <a:cubicBezTo>
                    <a:pt x="26666" y="34444"/>
                    <a:pt x="26666" y="34444"/>
                    <a:pt x="26666" y="34444"/>
                  </a:cubicBezTo>
                  <a:cubicBezTo>
                    <a:pt x="24074" y="34444"/>
                    <a:pt x="21851" y="36666"/>
                    <a:pt x="21851" y="39259"/>
                  </a:cubicBezTo>
                  <a:cubicBezTo>
                    <a:pt x="21851" y="54814"/>
                    <a:pt x="21851" y="54814"/>
                    <a:pt x="21851" y="54814"/>
                  </a:cubicBezTo>
                  <a:cubicBezTo>
                    <a:pt x="25185" y="55925"/>
                    <a:pt x="37777" y="59259"/>
                    <a:pt x="53333" y="60000"/>
                  </a:cubicBezTo>
                  <a:close/>
                  <a:moveTo>
                    <a:pt x="41851" y="31851"/>
                  </a:moveTo>
                  <a:cubicBezTo>
                    <a:pt x="41851" y="27407"/>
                    <a:pt x="41851" y="27407"/>
                    <a:pt x="41851" y="27407"/>
                  </a:cubicBezTo>
                  <a:cubicBezTo>
                    <a:pt x="41851" y="26666"/>
                    <a:pt x="42592" y="25555"/>
                    <a:pt x="43703" y="25185"/>
                  </a:cubicBezTo>
                  <a:cubicBezTo>
                    <a:pt x="43703" y="25185"/>
                    <a:pt x="51111" y="22222"/>
                    <a:pt x="60000" y="22222"/>
                  </a:cubicBezTo>
                  <a:cubicBezTo>
                    <a:pt x="68888" y="22222"/>
                    <a:pt x="75925" y="25185"/>
                    <a:pt x="76296" y="25185"/>
                  </a:cubicBezTo>
                  <a:cubicBezTo>
                    <a:pt x="77037" y="25555"/>
                    <a:pt x="77777" y="26666"/>
                    <a:pt x="77777" y="27407"/>
                  </a:cubicBezTo>
                  <a:cubicBezTo>
                    <a:pt x="77777" y="31851"/>
                    <a:pt x="77777" y="31851"/>
                    <a:pt x="77777" y="31851"/>
                  </a:cubicBezTo>
                  <a:cubicBezTo>
                    <a:pt x="72962" y="31851"/>
                    <a:pt x="72962" y="31851"/>
                    <a:pt x="72962" y="31851"/>
                  </a:cubicBezTo>
                  <a:cubicBezTo>
                    <a:pt x="72962" y="29259"/>
                    <a:pt x="72962" y="29259"/>
                    <a:pt x="72962" y="29259"/>
                  </a:cubicBezTo>
                  <a:cubicBezTo>
                    <a:pt x="70740" y="28518"/>
                    <a:pt x="65555" y="27037"/>
                    <a:pt x="60000" y="27037"/>
                  </a:cubicBezTo>
                  <a:cubicBezTo>
                    <a:pt x="54074" y="27037"/>
                    <a:pt x="49259" y="28518"/>
                    <a:pt x="47037" y="29259"/>
                  </a:cubicBezTo>
                  <a:cubicBezTo>
                    <a:pt x="47037" y="31851"/>
                    <a:pt x="47037" y="31851"/>
                    <a:pt x="47037" y="31851"/>
                  </a:cubicBezTo>
                  <a:lnTo>
                    <a:pt x="41851" y="31851"/>
                  </a:lnTo>
                  <a:close/>
                  <a:moveTo>
                    <a:pt x="60000" y="0"/>
                  </a:moveTo>
                  <a:cubicBezTo>
                    <a:pt x="26666" y="0"/>
                    <a:pt x="0" y="27037"/>
                    <a:pt x="0" y="60000"/>
                  </a:cubicBezTo>
                  <a:cubicBezTo>
                    <a:pt x="0" y="93333"/>
                    <a:pt x="26666" y="120000"/>
                    <a:pt x="60000" y="120000"/>
                  </a:cubicBezTo>
                  <a:cubicBezTo>
                    <a:pt x="92962" y="120000"/>
                    <a:pt x="120000" y="93333"/>
                    <a:pt x="120000" y="60000"/>
                  </a:cubicBezTo>
                  <a:cubicBezTo>
                    <a:pt x="120000" y="27037"/>
                    <a:pt x="92962" y="0"/>
                    <a:pt x="6000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Arial"/>
                <a:ea typeface="Arial"/>
                <a:cs typeface="Arial"/>
                <a:sym typeface="Arial"/>
              </a:endParaRPr>
            </a:p>
          </p:txBody>
        </p:sp>
      </p:grpSp>
      <p:sp>
        <p:nvSpPr>
          <p:cNvPr id="579" name="Google Shape;579;p40"/>
          <p:cNvSpPr/>
          <p:nvPr/>
        </p:nvSpPr>
        <p:spPr>
          <a:xfrm>
            <a:off x="3440906" y="3410041"/>
            <a:ext cx="342000" cy="342000"/>
          </a:xfrm>
          <a:prstGeom prst="ellipse">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0" name="Google Shape;580;p40"/>
          <p:cNvGrpSpPr/>
          <p:nvPr/>
        </p:nvGrpSpPr>
        <p:grpSpPr>
          <a:xfrm>
            <a:off x="2948786" y="3402136"/>
            <a:ext cx="1326000" cy="972989"/>
            <a:chOff x="6867200" y="3554536"/>
            <a:chExt cx="1326000" cy="972989"/>
          </a:xfrm>
        </p:grpSpPr>
        <p:sp>
          <p:nvSpPr>
            <p:cNvPr id="581" name="Google Shape;581;p40"/>
            <p:cNvSpPr txBox="1"/>
            <p:nvPr/>
          </p:nvSpPr>
          <p:spPr>
            <a:xfrm>
              <a:off x="6867200" y="3892125"/>
              <a:ext cx="1326000" cy="635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a:t>Kiemelt fókuszterületek esetében az iparági adaptáció támogatása</a:t>
              </a:r>
              <a:endParaRPr sz="800"/>
            </a:p>
          </p:txBody>
        </p:sp>
        <p:grpSp>
          <p:nvGrpSpPr>
            <p:cNvPr id="582" name="Google Shape;582;p40"/>
            <p:cNvGrpSpPr/>
            <p:nvPr/>
          </p:nvGrpSpPr>
          <p:grpSpPr>
            <a:xfrm>
              <a:off x="7350181" y="3554536"/>
              <a:ext cx="360021" cy="360021"/>
              <a:chOff x="1473200" y="5443276"/>
              <a:chExt cx="606300" cy="606300"/>
            </a:xfrm>
          </p:grpSpPr>
          <p:sp>
            <p:nvSpPr>
              <p:cNvPr id="583" name="Google Shape;583;p40"/>
              <p:cNvSpPr/>
              <p:nvPr/>
            </p:nvSpPr>
            <p:spPr>
              <a:xfrm>
                <a:off x="1787525" y="5572125"/>
                <a:ext cx="34800" cy="34800"/>
              </a:xfrm>
              <a:custGeom>
                <a:avLst/>
                <a:gdLst/>
                <a:ahLst/>
                <a:cxnLst/>
                <a:rect l="l" t="t" r="r" b="b"/>
                <a:pathLst>
                  <a:path w="120000" h="120000" extrusionOk="0">
                    <a:moveTo>
                      <a:pt x="0" y="0"/>
                    </a:moveTo>
                    <a:cubicBezTo>
                      <a:pt x="0" y="0"/>
                      <a:pt x="0" y="0"/>
                      <a:pt x="0" y="120000"/>
                    </a:cubicBezTo>
                    <a:cubicBezTo>
                      <a:pt x="120000" y="120000"/>
                      <a:pt x="120000" y="120000"/>
                      <a:pt x="120000" y="120000"/>
                    </a:cubicBezTo>
                    <a:cubicBezTo>
                      <a:pt x="106666" y="66666"/>
                      <a:pt x="60000" y="20000"/>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84" name="Google Shape;584;p40"/>
              <p:cNvSpPr/>
              <p:nvPr/>
            </p:nvSpPr>
            <p:spPr>
              <a:xfrm>
                <a:off x="1608137" y="5581388"/>
                <a:ext cx="155700" cy="153900"/>
              </a:xfrm>
              <a:custGeom>
                <a:avLst/>
                <a:gdLst/>
                <a:ahLst/>
                <a:cxnLst/>
                <a:rect l="l" t="t" r="r" b="b"/>
                <a:pathLst>
                  <a:path w="120000" h="120000" extrusionOk="0">
                    <a:moveTo>
                      <a:pt x="0" y="120000"/>
                    </a:moveTo>
                    <a:cubicBezTo>
                      <a:pt x="0" y="120000"/>
                      <a:pt x="0" y="120000"/>
                      <a:pt x="71707" y="120000"/>
                    </a:cubicBezTo>
                    <a:cubicBezTo>
                      <a:pt x="74634" y="94814"/>
                      <a:pt x="95121" y="75555"/>
                      <a:pt x="120000" y="71111"/>
                    </a:cubicBezTo>
                    <a:cubicBezTo>
                      <a:pt x="120000" y="71111"/>
                      <a:pt x="120000" y="71111"/>
                      <a:pt x="120000" y="0"/>
                    </a:cubicBezTo>
                    <a:cubicBezTo>
                      <a:pt x="55609" y="4444"/>
                      <a:pt x="4390" y="5629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85" name="Google Shape;585;p40"/>
              <p:cNvSpPr/>
              <p:nvPr/>
            </p:nvSpPr>
            <p:spPr>
              <a:xfrm>
                <a:off x="1728788" y="5629275"/>
                <a:ext cx="34800" cy="36600"/>
              </a:xfrm>
              <a:custGeom>
                <a:avLst/>
                <a:gdLst/>
                <a:ahLst/>
                <a:cxnLst/>
                <a:rect l="l" t="t" r="r" b="b"/>
                <a:pathLst>
                  <a:path w="120000" h="120000" extrusionOk="0">
                    <a:moveTo>
                      <a:pt x="120000" y="120000"/>
                    </a:moveTo>
                    <a:cubicBezTo>
                      <a:pt x="120000" y="120000"/>
                      <a:pt x="120000" y="120000"/>
                      <a:pt x="120000" y="0"/>
                    </a:cubicBezTo>
                    <a:cubicBezTo>
                      <a:pt x="0" y="0"/>
                      <a:pt x="0" y="0"/>
                      <a:pt x="0" y="0"/>
                    </a:cubicBezTo>
                    <a:cubicBezTo>
                      <a:pt x="13333" y="56842"/>
                      <a:pt x="60000" y="101052"/>
                      <a:pt x="12000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86" name="Google Shape;586;p40"/>
              <p:cNvSpPr/>
              <p:nvPr/>
            </p:nvSpPr>
            <p:spPr>
              <a:xfrm>
                <a:off x="1608137" y="5757601"/>
                <a:ext cx="155700" cy="157200"/>
              </a:xfrm>
              <a:custGeom>
                <a:avLst/>
                <a:gdLst/>
                <a:ahLst/>
                <a:cxnLst/>
                <a:rect l="l" t="t" r="r" b="b"/>
                <a:pathLst>
                  <a:path w="120000" h="120000" extrusionOk="0">
                    <a:moveTo>
                      <a:pt x="71707" y="0"/>
                    </a:moveTo>
                    <a:cubicBezTo>
                      <a:pt x="71707" y="0"/>
                      <a:pt x="71707" y="0"/>
                      <a:pt x="0" y="0"/>
                    </a:cubicBezTo>
                    <a:cubicBezTo>
                      <a:pt x="4390" y="63614"/>
                      <a:pt x="55609" y="114216"/>
                      <a:pt x="120000" y="119999"/>
                    </a:cubicBezTo>
                    <a:cubicBezTo>
                      <a:pt x="120000" y="119999"/>
                      <a:pt x="120000" y="119999"/>
                      <a:pt x="120000" y="49156"/>
                    </a:cubicBezTo>
                    <a:cubicBezTo>
                      <a:pt x="95121" y="46265"/>
                      <a:pt x="74634" y="26024"/>
                      <a:pt x="71707"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87" name="Google Shape;587;p40"/>
              <p:cNvSpPr/>
              <p:nvPr/>
            </p:nvSpPr>
            <p:spPr>
              <a:xfrm>
                <a:off x="1728788" y="5572125"/>
                <a:ext cx="34800" cy="34800"/>
              </a:xfrm>
              <a:custGeom>
                <a:avLst/>
                <a:gdLst/>
                <a:ahLst/>
                <a:cxnLst/>
                <a:rect l="l" t="t" r="r" b="b"/>
                <a:pathLst>
                  <a:path w="120000" h="120000" extrusionOk="0">
                    <a:moveTo>
                      <a:pt x="0" y="120000"/>
                    </a:moveTo>
                    <a:cubicBezTo>
                      <a:pt x="0" y="120000"/>
                      <a:pt x="0" y="120000"/>
                      <a:pt x="120000" y="120000"/>
                    </a:cubicBezTo>
                    <a:cubicBezTo>
                      <a:pt x="120000" y="0"/>
                      <a:pt x="120000" y="0"/>
                      <a:pt x="120000" y="0"/>
                    </a:cubicBezTo>
                    <a:cubicBezTo>
                      <a:pt x="60000" y="20000"/>
                      <a:pt x="13333" y="6666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88" name="Google Shape;588;p40"/>
              <p:cNvSpPr/>
              <p:nvPr/>
            </p:nvSpPr>
            <p:spPr>
              <a:xfrm>
                <a:off x="1787525" y="5629275"/>
                <a:ext cx="34800" cy="36600"/>
              </a:xfrm>
              <a:custGeom>
                <a:avLst/>
                <a:gdLst/>
                <a:ahLst/>
                <a:cxnLst/>
                <a:rect l="l" t="t" r="r" b="b"/>
                <a:pathLst>
                  <a:path w="120000" h="120000" extrusionOk="0">
                    <a:moveTo>
                      <a:pt x="120000" y="0"/>
                    </a:moveTo>
                    <a:cubicBezTo>
                      <a:pt x="120000" y="0"/>
                      <a:pt x="120000" y="0"/>
                      <a:pt x="0" y="0"/>
                    </a:cubicBezTo>
                    <a:cubicBezTo>
                      <a:pt x="0" y="120000"/>
                      <a:pt x="0" y="120000"/>
                      <a:pt x="0" y="120000"/>
                    </a:cubicBezTo>
                    <a:cubicBezTo>
                      <a:pt x="60000" y="101052"/>
                      <a:pt x="106666" y="56842"/>
                      <a:pt x="12000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89" name="Google Shape;589;p40"/>
              <p:cNvSpPr/>
              <p:nvPr/>
            </p:nvSpPr>
            <p:spPr>
              <a:xfrm>
                <a:off x="1787525" y="5581388"/>
                <a:ext cx="153900" cy="153900"/>
              </a:xfrm>
              <a:custGeom>
                <a:avLst/>
                <a:gdLst/>
                <a:ahLst/>
                <a:cxnLst/>
                <a:rect l="l" t="t" r="r" b="b"/>
                <a:pathLst>
                  <a:path w="120000" h="120000" extrusionOk="0">
                    <a:moveTo>
                      <a:pt x="0" y="0"/>
                    </a:moveTo>
                    <a:cubicBezTo>
                      <a:pt x="0" y="0"/>
                      <a:pt x="0" y="0"/>
                      <a:pt x="0" y="71111"/>
                    </a:cubicBezTo>
                    <a:cubicBezTo>
                      <a:pt x="26666" y="75555"/>
                      <a:pt x="45925" y="94814"/>
                      <a:pt x="50370" y="120000"/>
                    </a:cubicBezTo>
                    <a:cubicBezTo>
                      <a:pt x="50370" y="120000"/>
                      <a:pt x="50370" y="120000"/>
                      <a:pt x="120000" y="120000"/>
                    </a:cubicBezTo>
                    <a:cubicBezTo>
                      <a:pt x="115555" y="56296"/>
                      <a:pt x="65185" y="4444"/>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90" name="Google Shape;590;p40"/>
              <p:cNvSpPr/>
              <p:nvPr/>
            </p:nvSpPr>
            <p:spPr>
              <a:xfrm>
                <a:off x="1473200" y="5443276"/>
                <a:ext cx="606300" cy="606300"/>
              </a:xfrm>
              <a:custGeom>
                <a:avLst/>
                <a:gdLst/>
                <a:ahLst/>
                <a:cxnLst/>
                <a:rect l="l" t="t" r="r" b="b"/>
                <a:pathLst>
                  <a:path w="120000" h="120000" extrusionOk="0">
                    <a:moveTo>
                      <a:pt x="60000" y="0"/>
                    </a:moveTo>
                    <a:cubicBezTo>
                      <a:pt x="26625" y="0"/>
                      <a:pt x="0" y="27000"/>
                      <a:pt x="0" y="60000"/>
                    </a:cubicBezTo>
                    <a:cubicBezTo>
                      <a:pt x="0" y="93375"/>
                      <a:pt x="26625" y="120000"/>
                      <a:pt x="60000" y="120000"/>
                    </a:cubicBezTo>
                    <a:cubicBezTo>
                      <a:pt x="93000" y="120000"/>
                      <a:pt x="120000" y="93375"/>
                      <a:pt x="120000" y="60000"/>
                    </a:cubicBezTo>
                    <a:cubicBezTo>
                      <a:pt x="120000" y="27000"/>
                      <a:pt x="93000" y="0"/>
                      <a:pt x="60000" y="0"/>
                    </a:cubicBezTo>
                    <a:close/>
                    <a:moveTo>
                      <a:pt x="105375" y="62250"/>
                    </a:moveTo>
                    <a:cubicBezTo>
                      <a:pt x="105375" y="62250"/>
                      <a:pt x="105375" y="62250"/>
                      <a:pt x="101250" y="62250"/>
                    </a:cubicBezTo>
                    <a:cubicBezTo>
                      <a:pt x="100125" y="83625"/>
                      <a:pt x="83250" y="100500"/>
                      <a:pt x="62250" y="102000"/>
                    </a:cubicBezTo>
                    <a:cubicBezTo>
                      <a:pt x="62250" y="102000"/>
                      <a:pt x="62250" y="102000"/>
                      <a:pt x="62250" y="106125"/>
                    </a:cubicBezTo>
                    <a:cubicBezTo>
                      <a:pt x="62250" y="107250"/>
                      <a:pt x="61125" y="108375"/>
                      <a:pt x="60000" y="108375"/>
                    </a:cubicBezTo>
                    <a:cubicBezTo>
                      <a:pt x="58500" y="108375"/>
                      <a:pt x="57375" y="107250"/>
                      <a:pt x="57375" y="106125"/>
                    </a:cubicBezTo>
                    <a:cubicBezTo>
                      <a:pt x="57375" y="106125"/>
                      <a:pt x="57375" y="106125"/>
                      <a:pt x="57375" y="102000"/>
                    </a:cubicBezTo>
                    <a:cubicBezTo>
                      <a:pt x="36375" y="100500"/>
                      <a:pt x="19125" y="83625"/>
                      <a:pt x="18000" y="62250"/>
                    </a:cubicBezTo>
                    <a:cubicBezTo>
                      <a:pt x="18000" y="62250"/>
                      <a:pt x="18000" y="62250"/>
                      <a:pt x="13875" y="62250"/>
                    </a:cubicBezTo>
                    <a:cubicBezTo>
                      <a:pt x="12750" y="62250"/>
                      <a:pt x="11625" y="61500"/>
                      <a:pt x="11625" y="60000"/>
                    </a:cubicBezTo>
                    <a:cubicBezTo>
                      <a:pt x="11625" y="58875"/>
                      <a:pt x="12750" y="57750"/>
                      <a:pt x="13875" y="57750"/>
                    </a:cubicBezTo>
                    <a:cubicBezTo>
                      <a:pt x="13875" y="57750"/>
                      <a:pt x="13875" y="57750"/>
                      <a:pt x="18000" y="57750"/>
                    </a:cubicBezTo>
                    <a:cubicBezTo>
                      <a:pt x="19125" y="36750"/>
                      <a:pt x="36375" y="19875"/>
                      <a:pt x="57375" y="18375"/>
                    </a:cubicBezTo>
                    <a:cubicBezTo>
                      <a:pt x="57375" y="18375"/>
                      <a:pt x="57375" y="18375"/>
                      <a:pt x="57375" y="14250"/>
                    </a:cubicBezTo>
                    <a:cubicBezTo>
                      <a:pt x="57375" y="13125"/>
                      <a:pt x="58500" y="12000"/>
                      <a:pt x="60000" y="12000"/>
                    </a:cubicBezTo>
                    <a:cubicBezTo>
                      <a:pt x="61125" y="12000"/>
                      <a:pt x="62250" y="13125"/>
                      <a:pt x="62250" y="14250"/>
                    </a:cubicBezTo>
                    <a:cubicBezTo>
                      <a:pt x="62250" y="14250"/>
                      <a:pt x="62250" y="14250"/>
                      <a:pt x="62250" y="18375"/>
                    </a:cubicBezTo>
                    <a:cubicBezTo>
                      <a:pt x="83250" y="19875"/>
                      <a:pt x="100125" y="36750"/>
                      <a:pt x="101250" y="57750"/>
                    </a:cubicBezTo>
                    <a:cubicBezTo>
                      <a:pt x="101250" y="57750"/>
                      <a:pt x="101250" y="57750"/>
                      <a:pt x="105375" y="57750"/>
                    </a:cubicBezTo>
                    <a:cubicBezTo>
                      <a:pt x="106875" y="57750"/>
                      <a:pt x="108000" y="58875"/>
                      <a:pt x="108000" y="60000"/>
                    </a:cubicBezTo>
                    <a:cubicBezTo>
                      <a:pt x="108000" y="61500"/>
                      <a:pt x="106875" y="62250"/>
                      <a:pt x="105375" y="6225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91" name="Google Shape;591;p40"/>
              <p:cNvSpPr/>
              <p:nvPr/>
            </p:nvSpPr>
            <p:spPr>
              <a:xfrm>
                <a:off x="1787525" y="5757601"/>
                <a:ext cx="153900" cy="157200"/>
              </a:xfrm>
              <a:custGeom>
                <a:avLst/>
                <a:gdLst/>
                <a:ahLst/>
                <a:cxnLst/>
                <a:rect l="l" t="t" r="r" b="b"/>
                <a:pathLst>
                  <a:path w="120000" h="120000" extrusionOk="0">
                    <a:moveTo>
                      <a:pt x="0" y="49156"/>
                    </a:moveTo>
                    <a:cubicBezTo>
                      <a:pt x="0" y="49156"/>
                      <a:pt x="0" y="49156"/>
                      <a:pt x="0" y="119999"/>
                    </a:cubicBezTo>
                    <a:cubicBezTo>
                      <a:pt x="65185" y="114216"/>
                      <a:pt x="115555" y="63614"/>
                      <a:pt x="120000" y="0"/>
                    </a:cubicBezTo>
                    <a:cubicBezTo>
                      <a:pt x="120000" y="0"/>
                      <a:pt x="120000" y="0"/>
                      <a:pt x="50370" y="0"/>
                    </a:cubicBezTo>
                    <a:cubicBezTo>
                      <a:pt x="45925" y="26024"/>
                      <a:pt x="26666" y="46265"/>
                      <a:pt x="0" y="4915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92" name="Google Shape;592;p40"/>
              <p:cNvSpPr/>
              <p:nvPr/>
            </p:nvSpPr>
            <p:spPr>
              <a:xfrm>
                <a:off x="1608137" y="5581388"/>
                <a:ext cx="333300" cy="333300"/>
              </a:xfrm>
              <a:custGeom>
                <a:avLst/>
                <a:gdLst/>
                <a:ahLst/>
                <a:cxnLst/>
                <a:rect l="l" t="t" r="r" b="b"/>
                <a:pathLst>
                  <a:path w="120000" h="120000" extrusionOk="0">
                    <a:moveTo>
                      <a:pt x="55909" y="120000"/>
                    </a:moveTo>
                    <a:cubicBezTo>
                      <a:pt x="25909" y="117272"/>
                      <a:pt x="2045" y="93409"/>
                      <a:pt x="0" y="63409"/>
                    </a:cubicBezTo>
                    <a:cubicBezTo>
                      <a:pt x="33409" y="63409"/>
                      <a:pt x="33409" y="63409"/>
                      <a:pt x="33409" y="63409"/>
                    </a:cubicBezTo>
                    <a:cubicBezTo>
                      <a:pt x="34772" y="75681"/>
                      <a:pt x="44318" y="85227"/>
                      <a:pt x="55909" y="86590"/>
                    </a:cubicBezTo>
                    <a:cubicBezTo>
                      <a:pt x="55909" y="120000"/>
                      <a:pt x="55909" y="120000"/>
                      <a:pt x="55909" y="120000"/>
                    </a:cubicBezTo>
                    <a:close/>
                    <a:moveTo>
                      <a:pt x="55909" y="76363"/>
                    </a:moveTo>
                    <a:cubicBezTo>
                      <a:pt x="49772" y="74318"/>
                      <a:pt x="45000" y="69545"/>
                      <a:pt x="43636" y="63409"/>
                    </a:cubicBezTo>
                    <a:cubicBezTo>
                      <a:pt x="55909" y="63409"/>
                      <a:pt x="55909" y="63409"/>
                      <a:pt x="55909" y="63409"/>
                    </a:cubicBezTo>
                    <a:cubicBezTo>
                      <a:pt x="55909" y="76363"/>
                      <a:pt x="55909" y="76363"/>
                      <a:pt x="55909" y="76363"/>
                    </a:cubicBezTo>
                    <a:close/>
                    <a:moveTo>
                      <a:pt x="55909" y="55227"/>
                    </a:moveTo>
                    <a:cubicBezTo>
                      <a:pt x="43636" y="55227"/>
                      <a:pt x="43636" y="55227"/>
                      <a:pt x="43636" y="55227"/>
                    </a:cubicBezTo>
                    <a:cubicBezTo>
                      <a:pt x="45000" y="49772"/>
                      <a:pt x="49772" y="45000"/>
                      <a:pt x="55909" y="42954"/>
                    </a:cubicBezTo>
                    <a:lnTo>
                      <a:pt x="55909" y="55227"/>
                    </a:lnTo>
                    <a:close/>
                    <a:moveTo>
                      <a:pt x="55909" y="32727"/>
                    </a:moveTo>
                    <a:cubicBezTo>
                      <a:pt x="44318" y="34772"/>
                      <a:pt x="34772" y="43636"/>
                      <a:pt x="33409" y="55227"/>
                    </a:cubicBezTo>
                    <a:cubicBezTo>
                      <a:pt x="0" y="55227"/>
                      <a:pt x="0" y="55227"/>
                      <a:pt x="0" y="55227"/>
                    </a:cubicBezTo>
                    <a:cubicBezTo>
                      <a:pt x="2045" y="25909"/>
                      <a:pt x="25909" y="2045"/>
                      <a:pt x="55909" y="0"/>
                    </a:cubicBezTo>
                    <a:cubicBezTo>
                      <a:pt x="55909" y="32727"/>
                      <a:pt x="55909" y="32727"/>
                      <a:pt x="55909" y="32727"/>
                    </a:cubicBezTo>
                    <a:close/>
                    <a:moveTo>
                      <a:pt x="64772" y="42954"/>
                    </a:moveTo>
                    <a:cubicBezTo>
                      <a:pt x="70909" y="45000"/>
                      <a:pt x="75681" y="49772"/>
                      <a:pt x="77045" y="55227"/>
                    </a:cubicBezTo>
                    <a:cubicBezTo>
                      <a:pt x="64772" y="55227"/>
                      <a:pt x="64772" y="55227"/>
                      <a:pt x="64772" y="55227"/>
                    </a:cubicBezTo>
                    <a:cubicBezTo>
                      <a:pt x="64772" y="42954"/>
                      <a:pt x="64772" y="42954"/>
                      <a:pt x="64772" y="42954"/>
                    </a:cubicBezTo>
                    <a:close/>
                    <a:moveTo>
                      <a:pt x="64772" y="63409"/>
                    </a:moveTo>
                    <a:cubicBezTo>
                      <a:pt x="77045" y="63409"/>
                      <a:pt x="77045" y="63409"/>
                      <a:pt x="77045" y="63409"/>
                    </a:cubicBezTo>
                    <a:cubicBezTo>
                      <a:pt x="75681" y="69545"/>
                      <a:pt x="70909" y="74318"/>
                      <a:pt x="64772" y="76363"/>
                    </a:cubicBezTo>
                    <a:lnTo>
                      <a:pt x="64772" y="63409"/>
                    </a:lnTo>
                    <a:close/>
                    <a:moveTo>
                      <a:pt x="64772" y="120000"/>
                    </a:moveTo>
                    <a:cubicBezTo>
                      <a:pt x="64772" y="86590"/>
                      <a:pt x="64772" y="86590"/>
                      <a:pt x="64772" y="86590"/>
                    </a:cubicBezTo>
                    <a:cubicBezTo>
                      <a:pt x="77045" y="85227"/>
                      <a:pt x="85909" y="75681"/>
                      <a:pt x="87954" y="63409"/>
                    </a:cubicBezTo>
                    <a:cubicBezTo>
                      <a:pt x="120000" y="63409"/>
                      <a:pt x="120000" y="63409"/>
                      <a:pt x="120000" y="63409"/>
                    </a:cubicBezTo>
                    <a:cubicBezTo>
                      <a:pt x="117954" y="93409"/>
                      <a:pt x="94772" y="117272"/>
                      <a:pt x="64772" y="120000"/>
                    </a:cubicBezTo>
                    <a:close/>
                    <a:moveTo>
                      <a:pt x="87954" y="55227"/>
                    </a:moveTo>
                    <a:cubicBezTo>
                      <a:pt x="85909" y="43636"/>
                      <a:pt x="77045" y="34772"/>
                      <a:pt x="64772" y="32727"/>
                    </a:cubicBezTo>
                    <a:cubicBezTo>
                      <a:pt x="64772" y="0"/>
                      <a:pt x="64772" y="0"/>
                      <a:pt x="64772" y="0"/>
                    </a:cubicBezTo>
                    <a:cubicBezTo>
                      <a:pt x="94772" y="2045"/>
                      <a:pt x="117954" y="25909"/>
                      <a:pt x="120000" y="55227"/>
                    </a:cubicBezTo>
                    <a:cubicBezTo>
                      <a:pt x="87954" y="55227"/>
                      <a:pt x="87954" y="55227"/>
                      <a:pt x="87954" y="55227"/>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grpSp>
      </p:grpSp>
      <p:sp>
        <p:nvSpPr>
          <p:cNvPr id="593" name="Google Shape;593;p40"/>
          <p:cNvSpPr/>
          <p:nvPr/>
        </p:nvSpPr>
        <p:spPr>
          <a:xfrm>
            <a:off x="1535906" y="3410041"/>
            <a:ext cx="342000" cy="342000"/>
          </a:xfrm>
          <a:prstGeom prst="ellipse">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94" name="Google Shape;594;p40"/>
          <p:cNvGrpSpPr/>
          <p:nvPr/>
        </p:nvGrpSpPr>
        <p:grpSpPr>
          <a:xfrm>
            <a:off x="1038450" y="3402159"/>
            <a:ext cx="1326000" cy="972966"/>
            <a:chOff x="1038450" y="3554559"/>
            <a:chExt cx="1326000" cy="972966"/>
          </a:xfrm>
        </p:grpSpPr>
        <p:sp>
          <p:nvSpPr>
            <p:cNvPr id="595" name="Google Shape;595;p40"/>
            <p:cNvSpPr txBox="1"/>
            <p:nvPr/>
          </p:nvSpPr>
          <p:spPr>
            <a:xfrm>
              <a:off x="1038450" y="3892125"/>
              <a:ext cx="1326000" cy="635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a:t>Kiemelt technológiai fókuszterületeken részletezett MI fejlesztések </a:t>
              </a:r>
              <a:endParaRPr sz="800"/>
            </a:p>
          </p:txBody>
        </p:sp>
        <p:sp>
          <p:nvSpPr>
            <p:cNvPr id="596" name="Google Shape;596;p40"/>
            <p:cNvSpPr/>
            <p:nvPr/>
          </p:nvSpPr>
          <p:spPr>
            <a:xfrm>
              <a:off x="1521457" y="3554559"/>
              <a:ext cx="360000" cy="360000"/>
            </a:xfrm>
            <a:custGeom>
              <a:avLst/>
              <a:gdLst/>
              <a:ahLst/>
              <a:cxnLst/>
              <a:rect l="l" t="t" r="r" b="b"/>
              <a:pathLst>
                <a:path w="120000" h="120000" extrusionOk="0">
                  <a:moveTo>
                    <a:pt x="59259" y="45784"/>
                  </a:moveTo>
                  <a:cubicBezTo>
                    <a:pt x="54444" y="45784"/>
                    <a:pt x="48888" y="48738"/>
                    <a:pt x="48888" y="56492"/>
                  </a:cubicBezTo>
                  <a:cubicBezTo>
                    <a:pt x="48888" y="57969"/>
                    <a:pt x="47777" y="59076"/>
                    <a:pt x="46296" y="59076"/>
                  </a:cubicBezTo>
                  <a:cubicBezTo>
                    <a:pt x="45185" y="59076"/>
                    <a:pt x="44074" y="57969"/>
                    <a:pt x="44074" y="56492"/>
                  </a:cubicBezTo>
                  <a:cubicBezTo>
                    <a:pt x="44074" y="45784"/>
                    <a:pt x="51851" y="40984"/>
                    <a:pt x="59259" y="40984"/>
                  </a:cubicBezTo>
                  <a:cubicBezTo>
                    <a:pt x="60740" y="40984"/>
                    <a:pt x="61851" y="42092"/>
                    <a:pt x="61851" y="43200"/>
                  </a:cubicBezTo>
                  <a:cubicBezTo>
                    <a:pt x="61851" y="44676"/>
                    <a:pt x="60740" y="45784"/>
                    <a:pt x="59259" y="45784"/>
                  </a:cubicBezTo>
                  <a:close/>
                  <a:moveTo>
                    <a:pt x="60000" y="33969"/>
                  </a:moveTo>
                  <a:cubicBezTo>
                    <a:pt x="44814" y="33969"/>
                    <a:pt x="37777" y="45784"/>
                    <a:pt x="37777" y="56861"/>
                  </a:cubicBezTo>
                  <a:cubicBezTo>
                    <a:pt x="37777" y="63876"/>
                    <a:pt x="40370" y="67938"/>
                    <a:pt x="43333" y="71630"/>
                  </a:cubicBezTo>
                  <a:cubicBezTo>
                    <a:pt x="46296" y="76061"/>
                    <a:pt x="49629" y="80123"/>
                    <a:pt x="50000" y="90830"/>
                  </a:cubicBezTo>
                  <a:cubicBezTo>
                    <a:pt x="50000" y="93046"/>
                    <a:pt x="51851" y="94892"/>
                    <a:pt x="53703" y="94892"/>
                  </a:cubicBezTo>
                  <a:cubicBezTo>
                    <a:pt x="66296" y="94892"/>
                    <a:pt x="66296" y="94892"/>
                    <a:pt x="66296" y="94892"/>
                  </a:cubicBezTo>
                  <a:cubicBezTo>
                    <a:pt x="68148" y="94892"/>
                    <a:pt x="70000" y="93046"/>
                    <a:pt x="70000" y="90830"/>
                  </a:cubicBezTo>
                  <a:cubicBezTo>
                    <a:pt x="70370" y="80123"/>
                    <a:pt x="73703" y="76061"/>
                    <a:pt x="77037" y="71630"/>
                  </a:cubicBezTo>
                  <a:cubicBezTo>
                    <a:pt x="79629" y="67938"/>
                    <a:pt x="82592" y="63876"/>
                    <a:pt x="82592" y="56861"/>
                  </a:cubicBezTo>
                  <a:cubicBezTo>
                    <a:pt x="82592" y="45784"/>
                    <a:pt x="75555" y="33969"/>
                    <a:pt x="60000" y="33969"/>
                  </a:cubicBezTo>
                  <a:close/>
                  <a:moveTo>
                    <a:pt x="84444" y="18092"/>
                  </a:moveTo>
                  <a:cubicBezTo>
                    <a:pt x="82962" y="16984"/>
                    <a:pt x="80740" y="17723"/>
                    <a:pt x="80000" y="19200"/>
                  </a:cubicBezTo>
                  <a:cubicBezTo>
                    <a:pt x="75555" y="26584"/>
                    <a:pt x="75555" y="26584"/>
                    <a:pt x="75555" y="26584"/>
                  </a:cubicBezTo>
                  <a:cubicBezTo>
                    <a:pt x="74814" y="28061"/>
                    <a:pt x="75185" y="30276"/>
                    <a:pt x="76666" y="31015"/>
                  </a:cubicBezTo>
                  <a:cubicBezTo>
                    <a:pt x="77407" y="31384"/>
                    <a:pt x="77777" y="31384"/>
                    <a:pt x="78518" y="31384"/>
                  </a:cubicBezTo>
                  <a:cubicBezTo>
                    <a:pt x="79629" y="31384"/>
                    <a:pt x="80740" y="31015"/>
                    <a:pt x="81481" y="29907"/>
                  </a:cubicBezTo>
                  <a:cubicBezTo>
                    <a:pt x="85555" y="22523"/>
                    <a:pt x="85555" y="22523"/>
                    <a:pt x="85555" y="22523"/>
                  </a:cubicBezTo>
                  <a:cubicBezTo>
                    <a:pt x="86666" y="21046"/>
                    <a:pt x="85925" y="18830"/>
                    <a:pt x="84444" y="18092"/>
                  </a:cubicBezTo>
                  <a:close/>
                  <a:moveTo>
                    <a:pt x="102962" y="57230"/>
                  </a:moveTo>
                  <a:cubicBezTo>
                    <a:pt x="97037" y="57230"/>
                    <a:pt x="97037" y="57230"/>
                    <a:pt x="97037" y="57230"/>
                  </a:cubicBezTo>
                  <a:cubicBezTo>
                    <a:pt x="95185" y="57230"/>
                    <a:pt x="94074" y="58338"/>
                    <a:pt x="94074" y="59815"/>
                  </a:cubicBezTo>
                  <a:cubicBezTo>
                    <a:pt x="94074" y="61661"/>
                    <a:pt x="95185" y="62769"/>
                    <a:pt x="97037" y="62769"/>
                  </a:cubicBezTo>
                  <a:cubicBezTo>
                    <a:pt x="102962" y="62769"/>
                    <a:pt x="102962" y="62769"/>
                    <a:pt x="102962" y="62769"/>
                  </a:cubicBezTo>
                  <a:cubicBezTo>
                    <a:pt x="104814" y="62769"/>
                    <a:pt x="105925" y="61661"/>
                    <a:pt x="105925" y="59815"/>
                  </a:cubicBezTo>
                  <a:cubicBezTo>
                    <a:pt x="105925" y="58338"/>
                    <a:pt x="104814" y="57230"/>
                    <a:pt x="102962" y="57230"/>
                  </a:cubicBezTo>
                  <a:close/>
                  <a:moveTo>
                    <a:pt x="91851" y="44676"/>
                  </a:moveTo>
                  <a:cubicBezTo>
                    <a:pt x="92592" y="44676"/>
                    <a:pt x="92962" y="44307"/>
                    <a:pt x="93333" y="43938"/>
                  </a:cubicBezTo>
                  <a:cubicBezTo>
                    <a:pt x="99629" y="40615"/>
                    <a:pt x="99629" y="40615"/>
                    <a:pt x="99629" y="40615"/>
                  </a:cubicBezTo>
                  <a:cubicBezTo>
                    <a:pt x="101111" y="39876"/>
                    <a:pt x="101481" y="38030"/>
                    <a:pt x="100740" y="36553"/>
                  </a:cubicBezTo>
                  <a:cubicBezTo>
                    <a:pt x="100000" y="35076"/>
                    <a:pt x="98148" y="34707"/>
                    <a:pt x="97037" y="35446"/>
                  </a:cubicBezTo>
                  <a:cubicBezTo>
                    <a:pt x="90370" y="39138"/>
                    <a:pt x="90370" y="39138"/>
                    <a:pt x="90370" y="39138"/>
                  </a:cubicBezTo>
                  <a:cubicBezTo>
                    <a:pt x="89259" y="39876"/>
                    <a:pt x="88888" y="41723"/>
                    <a:pt x="89629" y="43200"/>
                  </a:cubicBezTo>
                  <a:cubicBezTo>
                    <a:pt x="90000" y="43938"/>
                    <a:pt x="91111" y="44676"/>
                    <a:pt x="91851" y="44676"/>
                  </a:cubicBezTo>
                  <a:close/>
                  <a:moveTo>
                    <a:pt x="96666" y="78276"/>
                  </a:moveTo>
                  <a:cubicBezTo>
                    <a:pt x="92962" y="76430"/>
                    <a:pt x="92962" y="76430"/>
                    <a:pt x="92962" y="76430"/>
                  </a:cubicBezTo>
                  <a:cubicBezTo>
                    <a:pt x="92222" y="75692"/>
                    <a:pt x="90740" y="76061"/>
                    <a:pt x="90000" y="77169"/>
                  </a:cubicBezTo>
                  <a:cubicBezTo>
                    <a:pt x="89259" y="78276"/>
                    <a:pt x="89629" y="79753"/>
                    <a:pt x="90740" y="80492"/>
                  </a:cubicBezTo>
                  <a:cubicBezTo>
                    <a:pt x="94074" y="82338"/>
                    <a:pt x="94074" y="82338"/>
                    <a:pt x="94074" y="82338"/>
                  </a:cubicBezTo>
                  <a:cubicBezTo>
                    <a:pt x="94444" y="82707"/>
                    <a:pt x="94814" y="82707"/>
                    <a:pt x="95185" y="82707"/>
                  </a:cubicBezTo>
                  <a:cubicBezTo>
                    <a:pt x="95925" y="82707"/>
                    <a:pt x="97037" y="82338"/>
                    <a:pt x="97407" y="81600"/>
                  </a:cubicBezTo>
                  <a:cubicBezTo>
                    <a:pt x="98148" y="80492"/>
                    <a:pt x="97777" y="79015"/>
                    <a:pt x="96666" y="78276"/>
                  </a:cubicBezTo>
                  <a:close/>
                  <a:moveTo>
                    <a:pt x="60000" y="26584"/>
                  </a:moveTo>
                  <a:cubicBezTo>
                    <a:pt x="61851" y="26584"/>
                    <a:pt x="63333" y="25107"/>
                    <a:pt x="63333" y="23261"/>
                  </a:cubicBezTo>
                  <a:cubicBezTo>
                    <a:pt x="63333" y="13661"/>
                    <a:pt x="63333" y="13661"/>
                    <a:pt x="63333" y="13661"/>
                  </a:cubicBezTo>
                  <a:cubicBezTo>
                    <a:pt x="63333" y="11815"/>
                    <a:pt x="61851" y="10338"/>
                    <a:pt x="60000" y="10338"/>
                  </a:cubicBezTo>
                  <a:cubicBezTo>
                    <a:pt x="58148" y="10338"/>
                    <a:pt x="56666" y="11815"/>
                    <a:pt x="56666" y="13661"/>
                  </a:cubicBezTo>
                  <a:cubicBezTo>
                    <a:pt x="56666" y="23261"/>
                    <a:pt x="56666" y="23261"/>
                    <a:pt x="56666" y="23261"/>
                  </a:cubicBezTo>
                  <a:cubicBezTo>
                    <a:pt x="56666" y="25107"/>
                    <a:pt x="58148" y="26584"/>
                    <a:pt x="60000" y="26584"/>
                  </a:cubicBezTo>
                  <a:close/>
                  <a:moveTo>
                    <a:pt x="25925" y="59815"/>
                  </a:moveTo>
                  <a:cubicBezTo>
                    <a:pt x="25925" y="58338"/>
                    <a:pt x="24814" y="57230"/>
                    <a:pt x="23333" y="57230"/>
                  </a:cubicBezTo>
                  <a:cubicBezTo>
                    <a:pt x="17037" y="57230"/>
                    <a:pt x="17037" y="57230"/>
                    <a:pt x="17037" y="57230"/>
                  </a:cubicBezTo>
                  <a:cubicBezTo>
                    <a:pt x="15555" y="57230"/>
                    <a:pt x="14074" y="58338"/>
                    <a:pt x="14074" y="59815"/>
                  </a:cubicBezTo>
                  <a:cubicBezTo>
                    <a:pt x="14074" y="61661"/>
                    <a:pt x="15555" y="62769"/>
                    <a:pt x="17037" y="62769"/>
                  </a:cubicBezTo>
                  <a:cubicBezTo>
                    <a:pt x="23333" y="62769"/>
                    <a:pt x="23333" y="62769"/>
                    <a:pt x="23333" y="62769"/>
                  </a:cubicBezTo>
                  <a:cubicBezTo>
                    <a:pt x="24814" y="62769"/>
                    <a:pt x="25925" y="61661"/>
                    <a:pt x="25925" y="59815"/>
                  </a:cubicBezTo>
                  <a:close/>
                  <a:moveTo>
                    <a:pt x="27037" y="76430"/>
                  </a:moveTo>
                  <a:cubicBezTo>
                    <a:pt x="23703" y="78276"/>
                    <a:pt x="23703" y="78276"/>
                    <a:pt x="23703" y="78276"/>
                  </a:cubicBezTo>
                  <a:cubicBezTo>
                    <a:pt x="22592" y="79015"/>
                    <a:pt x="22222" y="80492"/>
                    <a:pt x="22592" y="81600"/>
                  </a:cubicBezTo>
                  <a:cubicBezTo>
                    <a:pt x="23333" y="82338"/>
                    <a:pt x="24074" y="82707"/>
                    <a:pt x="24814" y="82707"/>
                  </a:cubicBezTo>
                  <a:cubicBezTo>
                    <a:pt x="25185" y="82707"/>
                    <a:pt x="25555" y="82707"/>
                    <a:pt x="25925" y="82338"/>
                  </a:cubicBezTo>
                  <a:cubicBezTo>
                    <a:pt x="29259" y="80492"/>
                    <a:pt x="29259" y="80492"/>
                    <a:pt x="29259" y="80492"/>
                  </a:cubicBezTo>
                  <a:cubicBezTo>
                    <a:pt x="30370" y="79753"/>
                    <a:pt x="30740" y="78276"/>
                    <a:pt x="30000" y="77169"/>
                  </a:cubicBezTo>
                  <a:cubicBezTo>
                    <a:pt x="29629" y="76061"/>
                    <a:pt x="28148" y="75692"/>
                    <a:pt x="27037" y="76430"/>
                  </a:cubicBezTo>
                  <a:close/>
                  <a:moveTo>
                    <a:pt x="64444" y="104492"/>
                  </a:moveTo>
                  <a:cubicBezTo>
                    <a:pt x="55925" y="104492"/>
                    <a:pt x="55925" y="104492"/>
                    <a:pt x="55925" y="104492"/>
                  </a:cubicBezTo>
                  <a:cubicBezTo>
                    <a:pt x="54444" y="104492"/>
                    <a:pt x="53333" y="105600"/>
                    <a:pt x="53333" y="107076"/>
                  </a:cubicBezTo>
                  <a:cubicBezTo>
                    <a:pt x="53333" y="108184"/>
                    <a:pt x="54444" y="109292"/>
                    <a:pt x="55925" y="109292"/>
                  </a:cubicBezTo>
                  <a:cubicBezTo>
                    <a:pt x="64444" y="109292"/>
                    <a:pt x="64444" y="109292"/>
                    <a:pt x="64444" y="109292"/>
                  </a:cubicBezTo>
                  <a:cubicBezTo>
                    <a:pt x="65555" y="109292"/>
                    <a:pt x="66666" y="108184"/>
                    <a:pt x="66666" y="107076"/>
                  </a:cubicBezTo>
                  <a:cubicBezTo>
                    <a:pt x="66666" y="105600"/>
                    <a:pt x="65555" y="104492"/>
                    <a:pt x="64444" y="104492"/>
                  </a:cubicBezTo>
                  <a:close/>
                  <a:moveTo>
                    <a:pt x="67037" y="97476"/>
                  </a:moveTo>
                  <a:cubicBezTo>
                    <a:pt x="52962" y="97476"/>
                    <a:pt x="52962" y="97476"/>
                    <a:pt x="52962" y="97476"/>
                  </a:cubicBezTo>
                  <a:cubicBezTo>
                    <a:pt x="51851" y="97476"/>
                    <a:pt x="50740" y="98584"/>
                    <a:pt x="50740" y="99692"/>
                  </a:cubicBezTo>
                  <a:cubicBezTo>
                    <a:pt x="50740" y="101169"/>
                    <a:pt x="51851" y="102276"/>
                    <a:pt x="52962" y="102276"/>
                  </a:cubicBezTo>
                  <a:cubicBezTo>
                    <a:pt x="67037" y="102276"/>
                    <a:pt x="67037" y="102276"/>
                    <a:pt x="67037" y="102276"/>
                  </a:cubicBezTo>
                  <a:cubicBezTo>
                    <a:pt x="68148" y="102276"/>
                    <a:pt x="69259" y="101169"/>
                    <a:pt x="69259" y="99692"/>
                  </a:cubicBezTo>
                  <a:cubicBezTo>
                    <a:pt x="69259" y="98584"/>
                    <a:pt x="68148" y="97476"/>
                    <a:pt x="67037" y="97476"/>
                  </a:cubicBezTo>
                  <a:close/>
                  <a:moveTo>
                    <a:pt x="29629" y="39138"/>
                  </a:moveTo>
                  <a:cubicBezTo>
                    <a:pt x="23333" y="35446"/>
                    <a:pt x="23333" y="35446"/>
                    <a:pt x="23333" y="35446"/>
                  </a:cubicBezTo>
                  <a:cubicBezTo>
                    <a:pt x="21851" y="34707"/>
                    <a:pt x="20000" y="35076"/>
                    <a:pt x="19259" y="36553"/>
                  </a:cubicBezTo>
                  <a:cubicBezTo>
                    <a:pt x="18518" y="38030"/>
                    <a:pt x="18888" y="39876"/>
                    <a:pt x="20370" y="40615"/>
                  </a:cubicBezTo>
                  <a:cubicBezTo>
                    <a:pt x="26666" y="43938"/>
                    <a:pt x="26666" y="43938"/>
                    <a:pt x="26666" y="43938"/>
                  </a:cubicBezTo>
                  <a:cubicBezTo>
                    <a:pt x="27037" y="44307"/>
                    <a:pt x="27777" y="44676"/>
                    <a:pt x="28148" y="44676"/>
                  </a:cubicBezTo>
                  <a:cubicBezTo>
                    <a:pt x="29259" y="44676"/>
                    <a:pt x="30000" y="43938"/>
                    <a:pt x="30740" y="43200"/>
                  </a:cubicBezTo>
                  <a:cubicBezTo>
                    <a:pt x="31481" y="41723"/>
                    <a:pt x="30740" y="39876"/>
                    <a:pt x="29629" y="39138"/>
                  </a:cubicBezTo>
                  <a:close/>
                  <a:moveTo>
                    <a:pt x="41481" y="31384"/>
                  </a:moveTo>
                  <a:cubicBezTo>
                    <a:pt x="42222" y="31384"/>
                    <a:pt x="42962" y="31384"/>
                    <a:pt x="43333" y="31015"/>
                  </a:cubicBezTo>
                  <a:cubicBezTo>
                    <a:pt x="44814" y="30276"/>
                    <a:pt x="45555" y="28061"/>
                    <a:pt x="44444" y="26584"/>
                  </a:cubicBezTo>
                  <a:cubicBezTo>
                    <a:pt x="40370" y="19200"/>
                    <a:pt x="40370" y="19200"/>
                    <a:pt x="40370" y="19200"/>
                  </a:cubicBezTo>
                  <a:cubicBezTo>
                    <a:pt x="39259" y="17723"/>
                    <a:pt x="37407" y="16984"/>
                    <a:pt x="35925" y="18092"/>
                  </a:cubicBezTo>
                  <a:cubicBezTo>
                    <a:pt x="34074" y="18830"/>
                    <a:pt x="33703" y="21046"/>
                    <a:pt x="34444" y="22523"/>
                  </a:cubicBezTo>
                  <a:cubicBezTo>
                    <a:pt x="38888" y="29907"/>
                    <a:pt x="38888" y="29907"/>
                    <a:pt x="38888" y="29907"/>
                  </a:cubicBezTo>
                  <a:cubicBezTo>
                    <a:pt x="39259" y="31015"/>
                    <a:pt x="40370" y="31384"/>
                    <a:pt x="41481" y="31384"/>
                  </a:cubicBezTo>
                  <a:close/>
                  <a:moveTo>
                    <a:pt x="60000" y="0"/>
                  </a:moveTo>
                  <a:cubicBezTo>
                    <a:pt x="26666" y="0"/>
                    <a:pt x="0" y="26953"/>
                    <a:pt x="0" y="59815"/>
                  </a:cubicBezTo>
                  <a:cubicBezTo>
                    <a:pt x="0" y="93046"/>
                    <a:pt x="26666" y="120000"/>
                    <a:pt x="60000" y="120000"/>
                  </a:cubicBezTo>
                  <a:cubicBezTo>
                    <a:pt x="93333" y="120000"/>
                    <a:pt x="120000" y="93046"/>
                    <a:pt x="120000" y="59815"/>
                  </a:cubicBezTo>
                  <a:cubicBezTo>
                    <a:pt x="120000" y="26953"/>
                    <a:pt x="93333" y="0"/>
                    <a:pt x="6000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grpSp>
      <p:sp>
        <p:nvSpPr>
          <p:cNvPr id="597" name="Google Shape;597;p40"/>
          <p:cNvSpPr/>
          <p:nvPr/>
        </p:nvSpPr>
        <p:spPr>
          <a:xfrm>
            <a:off x="4798160" y="812125"/>
            <a:ext cx="3393300" cy="1125300"/>
          </a:xfrm>
          <a:prstGeom prst="roundRect">
            <a:avLst>
              <a:gd name="adj" fmla="val 16667"/>
            </a:avLst>
          </a:prstGeom>
          <a:solidFill>
            <a:srgbClr val="D9D9D9"/>
          </a:solidFill>
          <a:ln w="9525" cap="flat" cmpd="sng">
            <a:solidFill>
              <a:schemeClr val="dk2"/>
            </a:solidFill>
            <a:prstDash val="dash"/>
            <a:round/>
            <a:headEnd type="none" w="sm" len="sm"/>
            <a:tailEnd type="none" w="sm" len="sm"/>
          </a:ln>
        </p:spPr>
        <p:txBody>
          <a:bodyPr spcFirstLastPara="1" wrap="square" lIns="91425" tIns="0" rIns="91425" bIns="91425" anchor="t" anchorCtr="0">
            <a:noAutofit/>
          </a:bodyPr>
          <a:lstStyle/>
          <a:p>
            <a:pPr marL="0" lvl="0" indent="0" algn="ctr" rtl="0">
              <a:spcBef>
                <a:spcPts val="0"/>
              </a:spcBef>
              <a:spcAft>
                <a:spcPts val="0"/>
              </a:spcAft>
              <a:buNone/>
            </a:pPr>
            <a:r>
              <a:rPr lang="hu-HU" sz="900" b="1"/>
              <a:t>Nemzetközi kapcsolódás</a:t>
            </a:r>
            <a:endParaRPr sz="900" b="1"/>
          </a:p>
        </p:txBody>
      </p:sp>
      <p:sp>
        <p:nvSpPr>
          <p:cNvPr id="598" name="Google Shape;598;p40"/>
          <p:cNvSpPr/>
          <p:nvPr/>
        </p:nvSpPr>
        <p:spPr>
          <a:xfrm>
            <a:off x="7315200" y="982356"/>
            <a:ext cx="342000" cy="342000"/>
          </a:xfrm>
          <a:prstGeom prst="ellipse">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99" name="Google Shape;599;p40"/>
          <p:cNvGrpSpPr/>
          <p:nvPr/>
        </p:nvGrpSpPr>
        <p:grpSpPr>
          <a:xfrm>
            <a:off x="6820787" y="972457"/>
            <a:ext cx="1326000" cy="1010543"/>
            <a:chOff x="6779550" y="1429657"/>
            <a:chExt cx="1326000" cy="1010543"/>
          </a:xfrm>
        </p:grpSpPr>
        <p:sp>
          <p:nvSpPr>
            <p:cNvPr id="600" name="Google Shape;600;p40"/>
            <p:cNvSpPr txBox="1"/>
            <p:nvPr/>
          </p:nvSpPr>
          <p:spPr>
            <a:xfrm>
              <a:off x="6779550" y="1804800"/>
              <a:ext cx="1326000" cy="635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a:t>Nemzetközi kutatási hálózatokhoz történő csatlakozás</a:t>
              </a:r>
              <a:endParaRPr sz="800"/>
            </a:p>
          </p:txBody>
        </p:sp>
        <p:sp>
          <p:nvSpPr>
            <p:cNvPr id="601" name="Google Shape;601;p40"/>
            <p:cNvSpPr/>
            <p:nvPr/>
          </p:nvSpPr>
          <p:spPr>
            <a:xfrm>
              <a:off x="7262550" y="1429657"/>
              <a:ext cx="360000" cy="360000"/>
            </a:xfrm>
            <a:custGeom>
              <a:avLst/>
              <a:gdLst/>
              <a:ahLst/>
              <a:cxnLst/>
              <a:rect l="l" t="t" r="r" b="b"/>
              <a:pathLst>
                <a:path w="120000" h="120000" extrusionOk="0">
                  <a:moveTo>
                    <a:pt x="76061" y="98518"/>
                  </a:moveTo>
                  <a:cubicBezTo>
                    <a:pt x="73846" y="92592"/>
                    <a:pt x="73846" y="92592"/>
                    <a:pt x="73846" y="92592"/>
                  </a:cubicBezTo>
                  <a:cubicBezTo>
                    <a:pt x="83076" y="88888"/>
                    <a:pt x="91200" y="83333"/>
                    <a:pt x="97107" y="76296"/>
                  </a:cubicBezTo>
                  <a:cubicBezTo>
                    <a:pt x="97107" y="77037"/>
                    <a:pt x="97107" y="77777"/>
                    <a:pt x="97107" y="78518"/>
                  </a:cubicBezTo>
                  <a:cubicBezTo>
                    <a:pt x="92676" y="87777"/>
                    <a:pt x="85292" y="94814"/>
                    <a:pt x="76061" y="98518"/>
                  </a:cubicBezTo>
                  <a:close/>
                  <a:moveTo>
                    <a:pt x="43200" y="98148"/>
                  </a:moveTo>
                  <a:cubicBezTo>
                    <a:pt x="42830" y="97777"/>
                    <a:pt x="42461" y="97037"/>
                    <a:pt x="42092" y="96296"/>
                  </a:cubicBezTo>
                  <a:cubicBezTo>
                    <a:pt x="45046" y="96666"/>
                    <a:pt x="48000" y="97037"/>
                    <a:pt x="50953" y="97037"/>
                  </a:cubicBezTo>
                  <a:cubicBezTo>
                    <a:pt x="57230" y="97037"/>
                    <a:pt x="63876" y="95925"/>
                    <a:pt x="70153" y="94074"/>
                  </a:cubicBezTo>
                  <a:cubicBezTo>
                    <a:pt x="72369" y="100000"/>
                    <a:pt x="72369" y="100000"/>
                    <a:pt x="72369" y="100000"/>
                  </a:cubicBezTo>
                  <a:cubicBezTo>
                    <a:pt x="68307" y="101111"/>
                    <a:pt x="64246" y="101851"/>
                    <a:pt x="60184" y="101851"/>
                  </a:cubicBezTo>
                  <a:cubicBezTo>
                    <a:pt x="54276" y="101851"/>
                    <a:pt x="48369" y="100740"/>
                    <a:pt x="43200" y="98148"/>
                  </a:cubicBezTo>
                  <a:close/>
                  <a:moveTo>
                    <a:pt x="66461" y="72222"/>
                  </a:moveTo>
                  <a:cubicBezTo>
                    <a:pt x="75323" y="68518"/>
                    <a:pt x="82338" y="63333"/>
                    <a:pt x="87138" y="57037"/>
                  </a:cubicBezTo>
                  <a:cubicBezTo>
                    <a:pt x="91200" y="61481"/>
                    <a:pt x="94153" y="66296"/>
                    <a:pt x="96000" y="71111"/>
                  </a:cubicBezTo>
                  <a:cubicBezTo>
                    <a:pt x="96000" y="71111"/>
                    <a:pt x="96000" y="71481"/>
                    <a:pt x="96000" y="71481"/>
                  </a:cubicBezTo>
                  <a:cubicBezTo>
                    <a:pt x="90461" y="78888"/>
                    <a:pt x="82338" y="85185"/>
                    <a:pt x="72369" y="88888"/>
                  </a:cubicBezTo>
                  <a:lnTo>
                    <a:pt x="66461" y="72222"/>
                  </a:lnTo>
                  <a:close/>
                  <a:moveTo>
                    <a:pt x="39507" y="91481"/>
                  </a:moveTo>
                  <a:cubicBezTo>
                    <a:pt x="38030" y="87037"/>
                    <a:pt x="37292" y="81481"/>
                    <a:pt x="37292" y="75555"/>
                  </a:cubicBezTo>
                  <a:cubicBezTo>
                    <a:pt x="40246" y="75925"/>
                    <a:pt x="42830" y="76296"/>
                    <a:pt x="46153" y="76296"/>
                  </a:cubicBezTo>
                  <a:cubicBezTo>
                    <a:pt x="46153" y="76296"/>
                    <a:pt x="46153" y="76296"/>
                    <a:pt x="46153" y="76296"/>
                  </a:cubicBezTo>
                  <a:cubicBezTo>
                    <a:pt x="51692" y="76296"/>
                    <a:pt x="57230" y="75185"/>
                    <a:pt x="62769" y="73333"/>
                  </a:cubicBezTo>
                  <a:cubicBezTo>
                    <a:pt x="69046" y="90370"/>
                    <a:pt x="69046" y="90370"/>
                    <a:pt x="69046" y="90370"/>
                  </a:cubicBezTo>
                  <a:cubicBezTo>
                    <a:pt x="59076" y="93703"/>
                    <a:pt x="48738" y="94074"/>
                    <a:pt x="39876" y="91851"/>
                  </a:cubicBezTo>
                  <a:cubicBezTo>
                    <a:pt x="39876" y="91851"/>
                    <a:pt x="39507" y="91851"/>
                    <a:pt x="39507" y="91481"/>
                  </a:cubicBezTo>
                  <a:close/>
                  <a:moveTo>
                    <a:pt x="33600" y="74444"/>
                  </a:moveTo>
                  <a:cubicBezTo>
                    <a:pt x="33230" y="80370"/>
                    <a:pt x="33969" y="85925"/>
                    <a:pt x="35446" y="90370"/>
                  </a:cubicBezTo>
                  <a:cubicBezTo>
                    <a:pt x="32492" y="89629"/>
                    <a:pt x="30276" y="88148"/>
                    <a:pt x="28061" y="86666"/>
                  </a:cubicBezTo>
                  <a:cubicBezTo>
                    <a:pt x="25107" y="82962"/>
                    <a:pt x="22523" y="78888"/>
                    <a:pt x="21046" y="74444"/>
                  </a:cubicBezTo>
                  <a:cubicBezTo>
                    <a:pt x="19938" y="71111"/>
                    <a:pt x="19200" y="67777"/>
                    <a:pt x="18830" y="64444"/>
                  </a:cubicBezTo>
                  <a:cubicBezTo>
                    <a:pt x="22153" y="69259"/>
                    <a:pt x="27323" y="72592"/>
                    <a:pt x="33600" y="74444"/>
                  </a:cubicBezTo>
                  <a:close/>
                  <a:moveTo>
                    <a:pt x="58338" y="50370"/>
                  </a:moveTo>
                  <a:cubicBezTo>
                    <a:pt x="63138" y="48148"/>
                    <a:pt x="67200" y="45555"/>
                    <a:pt x="69784" y="41851"/>
                  </a:cubicBezTo>
                  <a:cubicBezTo>
                    <a:pt x="75323" y="45555"/>
                    <a:pt x="80492" y="49629"/>
                    <a:pt x="84553" y="54444"/>
                  </a:cubicBezTo>
                  <a:cubicBezTo>
                    <a:pt x="80123" y="60000"/>
                    <a:pt x="73476" y="65185"/>
                    <a:pt x="65353" y="68518"/>
                  </a:cubicBezTo>
                  <a:lnTo>
                    <a:pt x="58338" y="50370"/>
                  </a:lnTo>
                  <a:close/>
                  <a:moveTo>
                    <a:pt x="40984" y="52592"/>
                  </a:moveTo>
                  <a:cubicBezTo>
                    <a:pt x="42461" y="52962"/>
                    <a:pt x="43938" y="52962"/>
                    <a:pt x="45784" y="52962"/>
                  </a:cubicBezTo>
                  <a:cubicBezTo>
                    <a:pt x="48738" y="52962"/>
                    <a:pt x="51692" y="52592"/>
                    <a:pt x="55015" y="51481"/>
                  </a:cubicBezTo>
                  <a:cubicBezTo>
                    <a:pt x="61661" y="70000"/>
                    <a:pt x="61661" y="70000"/>
                    <a:pt x="61661" y="70000"/>
                  </a:cubicBezTo>
                  <a:cubicBezTo>
                    <a:pt x="56492" y="71481"/>
                    <a:pt x="51323" y="72592"/>
                    <a:pt x="46153" y="72592"/>
                  </a:cubicBezTo>
                  <a:cubicBezTo>
                    <a:pt x="46153" y="72592"/>
                    <a:pt x="46153" y="72592"/>
                    <a:pt x="46153" y="72592"/>
                  </a:cubicBezTo>
                  <a:cubicBezTo>
                    <a:pt x="43200" y="72592"/>
                    <a:pt x="40246" y="72222"/>
                    <a:pt x="37292" y="71481"/>
                  </a:cubicBezTo>
                  <a:cubicBezTo>
                    <a:pt x="37661" y="65555"/>
                    <a:pt x="39138" y="58888"/>
                    <a:pt x="40984" y="52592"/>
                  </a:cubicBezTo>
                  <a:close/>
                  <a:moveTo>
                    <a:pt x="52430" y="33333"/>
                  </a:moveTo>
                  <a:cubicBezTo>
                    <a:pt x="57230" y="35185"/>
                    <a:pt x="62030" y="37407"/>
                    <a:pt x="66461" y="40000"/>
                  </a:cubicBezTo>
                  <a:cubicBezTo>
                    <a:pt x="64246" y="42592"/>
                    <a:pt x="60923" y="45185"/>
                    <a:pt x="57230" y="46666"/>
                  </a:cubicBezTo>
                  <a:lnTo>
                    <a:pt x="52430" y="33333"/>
                  </a:lnTo>
                  <a:close/>
                  <a:moveTo>
                    <a:pt x="48738" y="34814"/>
                  </a:moveTo>
                  <a:cubicBezTo>
                    <a:pt x="53538" y="48148"/>
                    <a:pt x="53538" y="48148"/>
                    <a:pt x="53538" y="48148"/>
                  </a:cubicBezTo>
                  <a:cubicBezTo>
                    <a:pt x="50953" y="48888"/>
                    <a:pt x="48369" y="49259"/>
                    <a:pt x="45784" y="49259"/>
                  </a:cubicBezTo>
                  <a:cubicBezTo>
                    <a:pt x="44307" y="49259"/>
                    <a:pt x="43200" y="48888"/>
                    <a:pt x="42092" y="48888"/>
                  </a:cubicBezTo>
                  <a:cubicBezTo>
                    <a:pt x="43938" y="43703"/>
                    <a:pt x="46153" y="38888"/>
                    <a:pt x="48738" y="34814"/>
                  </a:cubicBezTo>
                  <a:close/>
                  <a:moveTo>
                    <a:pt x="32492" y="31111"/>
                  </a:moveTo>
                  <a:cubicBezTo>
                    <a:pt x="36184" y="30370"/>
                    <a:pt x="40984" y="30370"/>
                    <a:pt x="46153" y="31851"/>
                  </a:cubicBezTo>
                  <a:cubicBezTo>
                    <a:pt x="43200" y="36666"/>
                    <a:pt x="40615" y="42222"/>
                    <a:pt x="38400" y="48148"/>
                  </a:cubicBezTo>
                  <a:cubicBezTo>
                    <a:pt x="34707" y="46666"/>
                    <a:pt x="32123" y="44444"/>
                    <a:pt x="31015" y="41111"/>
                  </a:cubicBezTo>
                  <a:cubicBezTo>
                    <a:pt x="29907" y="38148"/>
                    <a:pt x="30276" y="34814"/>
                    <a:pt x="32492" y="31111"/>
                  </a:cubicBezTo>
                  <a:close/>
                  <a:moveTo>
                    <a:pt x="43938" y="21481"/>
                  </a:moveTo>
                  <a:cubicBezTo>
                    <a:pt x="46153" y="27777"/>
                    <a:pt x="46153" y="27777"/>
                    <a:pt x="46153" y="27777"/>
                  </a:cubicBezTo>
                  <a:cubicBezTo>
                    <a:pt x="42461" y="27037"/>
                    <a:pt x="39138" y="26666"/>
                    <a:pt x="35815" y="27037"/>
                  </a:cubicBezTo>
                  <a:cubicBezTo>
                    <a:pt x="37292" y="25555"/>
                    <a:pt x="38769" y="24444"/>
                    <a:pt x="40615" y="23333"/>
                  </a:cubicBezTo>
                  <a:cubicBezTo>
                    <a:pt x="41723" y="22592"/>
                    <a:pt x="42830" y="22222"/>
                    <a:pt x="43938" y="21481"/>
                  </a:cubicBezTo>
                  <a:close/>
                  <a:moveTo>
                    <a:pt x="55384" y="18888"/>
                  </a:moveTo>
                  <a:cubicBezTo>
                    <a:pt x="56123" y="18888"/>
                    <a:pt x="56861" y="19259"/>
                    <a:pt x="57230" y="19259"/>
                  </a:cubicBezTo>
                  <a:cubicBezTo>
                    <a:pt x="54646" y="21111"/>
                    <a:pt x="52061" y="23333"/>
                    <a:pt x="49846" y="26296"/>
                  </a:cubicBezTo>
                  <a:cubicBezTo>
                    <a:pt x="47630" y="20370"/>
                    <a:pt x="47630" y="20370"/>
                    <a:pt x="47630" y="20370"/>
                  </a:cubicBezTo>
                  <a:cubicBezTo>
                    <a:pt x="49107" y="20000"/>
                    <a:pt x="50215" y="19629"/>
                    <a:pt x="51323" y="19259"/>
                  </a:cubicBezTo>
                  <a:cubicBezTo>
                    <a:pt x="52800" y="19259"/>
                    <a:pt x="54276" y="18888"/>
                    <a:pt x="55384" y="18888"/>
                  </a:cubicBezTo>
                  <a:close/>
                  <a:moveTo>
                    <a:pt x="68676" y="37037"/>
                  </a:moveTo>
                  <a:cubicBezTo>
                    <a:pt x="63507" y="33703"/>
                    <a:pt x="57969" y="31111"/>
                    <a:pt x="52430" y="29259"/>
                  </a:cubicBezTo>
                  <a:cubicBezTo>
                    <a:pt x="55753" y="25185"/>
                    <a:pt x="59446" y="21851"/>
                    <a:pt x="62769" y="20000"/>
                  </a:cubicBezTo>
                  <a:cubicBezTo>
                    <a:pt x="66461" y="21481"/>
                    <a:pt x="69046" y="24074"/>
                    <a:pt x="70153" y="27037"/>
                  </a:cubicBezTo>
                  <a:cubicBezTo>
                    <a:pt x="71261" y="30000"/>
                    <a:pt x="70892" y="33333"/>
                    <a:pt x="68676" y="37037"/>
                  </a:cubicBezTo>
                  <a:close/>
                  <a:moveTo>
                    <a:pt x="19569" y="57777"/>
                  </a:moveTo>
                  <a:cubicBezTo>
                    <a:pt x="19200" y="57037"/>
                    <a:pt x="18830" y="56296"/>
                    <a:pt x="18830" y="55185"/>
                  </a:cubicBezTo>
                  <a:cubicBezTo>
                    <a:pt x="19569" y="47777"/>
                    <a:pt x="22523" y="40740"/>
                    <a:pt x="26953" y="34814"/>
                  </a:cubicBezTo>
                  <a:cubicBezTo>
                    <a:pt x="26584" y="37407"/>
                    <a:pt x="26584" y="40000"/>
                    <a:pt x="27323" y="42592"/>
                  </a:cubicBezTo>
                  <a:cubicBezTo>
                    <a:pt x="29169" y="46666"/>
                    <a:pt x="32492" y="50000"/>
                    <a:pt x="37292" y="51481"/>
                  </a:cubicBezTo>
                  <a:cubicBezTo>
                    <a:pt x="35446" y="57777"/>
                    <a:pt x="33969" y="64444"/>
                    <a:pt x="33600" y="70370"/>
                  </a:cubicBezTo>
                  <a:cubicBezTo>
                    <a:pt x="26584" y="68148"/>
                    <a:pt x="21784" y="63703"/>
                    <a:pt x="19569" y="57777"/>
                  </a:cubicBezTo>
                  <a:close/>
                  <a:moveTo>
                    <a:pt x="89723" y="32222"/>
                  </a:moveTo>
                  <a:cubicBezTo>
                    <a:pt x="91938" y="38148"/>
                    <a:pt x="90461" y="44814"/>
                    <a:pt x="86769" y="51111"/>
                  </a:cubicBezTo>
                  <a:cubicBezTo>
                    <a:pt x="82707" y="46666"/>
                    <a:pt x="77538" y="42592"/>
                    <a:pt x="72000" y="38888"/>
                  </a:cubicBezTo>
                  <a:cubicBezTo>
                    <a:pt x="74584" y="34444"/>
                    <a:pt x="75323" y="30000"/>
                    <a:pt x="73846" y="25555"/>
                  </a:cubicBezTo>
                  <a:cubicBezTo>
                    <a:pt x="72738" y="23333"/>
                    <a:pt x="71261" y="21111"/>
                    <a:pt x="69046" y="19629"/>
                  </a:cubicBezTo>
                  <a:cubicBezTo>
                    <a:pt x="76430" y="21111"/>
                    <a:pt x="83076" y="24814"/>
                    <a:pt x="88615" y="30000"/>
                  </a:cubicBezTo>
                  <a:cubicBezTo>
                    <a:pt x="88984" y="30740"/>
                    <a:pt x="89353" y="31481"/>
                    <a:pt x="89723" y="32222"/>
                  </a:cubicBezTo>
                  <a:close/>
                  <a:moveTo>
                    <a:pt x="101538" y="59629"/>
                  </a:moveTo>
                  <a:cubicBezTo>
                    <a:pt x="100800" y="62222"/>
                    <a:pt x="100061" y="64814"/>
                    <a:pt x="98584" y="67407"/>
                  </a:cubicBezTo>
                  <a:cubicBezTo>
                    <a:pt x="96369" y="62962"/>
                    <a:pt x="93415" y="58518"/>
                    <a:pt x="89353" y="54074"/>
                  </a:cubicBezTo>
                  <a:cubicBezTo>
                    <a:pt x="93046" y="48518"/>
                    <a:pt x="94892" y="42592"/>
                    <a:pt x="94523" y="37037"/>
                  </a:cubicBezTo>
                  <a:cubicBezTo>
                    <a:pt x="96369" y="39629"/>
                    <a:pt x="97846" y="42592"/>
                    <a:pt x="98953" y="45925"/>
                  </a:cubicBezTo>
                  <a:cubicBezTo>
                    <a:pt x="100800" y="50370"/>
                    <a:pt x="101538" y="54814"/>
                    <a:pt x="101538" y="59629"/>
                  </a:cubicBezTo>
                  <a:close/>
                  <a:moveTo>
                    <a:pt x="104492" y="44074"/>
                  </a:moveTo>
                  <a:cubicBezTo>
                    <a:pt x="97476" y="24814"/>
                    <a:pt x="79384" y="12592"/>
                    <a:pt x="60184" y="12592"/>
                  </a:cubicBezTo>
                  <a:cubicBezTo>
                    <a:pt x="54646" y="12592"/>
                    <a:pt x="49107" y="13703"/>
                    <a:pt x="43938" y="15555"/>
                  </a:cubicBezTo>
                  <a:cubicBezTo>
                    <a:pt x="19200" y="24444"/>
                    <a:pt x="6646" y="51851"/>
                    <a:pt x="15507" y="76296"/>
                  </a:cubicBezTo>
                  <a:cubicBezTo>
                    <a:pt x="22523" y="95555"/>
                    <a:pt x="40615" y="107407"/>
                    <a:pt x="60184" y="107407"/>
                  </a:cubicBezTo>
                  <a:cubicBezTo>
                    <a:pt x="65353" y="107407"/>
                    <a:pt x="70892" y="106666"/>
                    <a:pt x="76061" y="104444"/>
                  </a:cubicBezTo>
                  <a:cubicBezTo>
                    <a:pt x="100800" y="95555"/>
                    <a:pt x="113353" y="68518"/>
                    <a:pt x="104492" y="44074"/>
                  </a:cubicBezTo>
                  <a:close/>
                  <a:moveTo>
                    <a:pt x="60184" y="0"/>
                  </a:moveTo>
                  <a:cubicBezTo>
                    <a:pt x="26953" y="0"/>
                    <a:pt x="0" y="27037"/>
                    <a:pt x="0" y="60000"/>
                  </a:cubicBezTo>
                  <a:cubicBezTo>
                    <a:pt x="0" y="93333"/>
                    <a:pt x="26953" y="120000"/>
                    <a:pt x="60184" y="120000"/>
                  </a:cubicBezTo>
                  <a:cubicBezTo>
                    <a:pt x="93046" y="120000"/>
                    <a:pt x="120000" y="93333"/>
                    <a:pt x="120000" y="60000"/>
                  </a:cubicBezTo>
                  <a:cubicBezTo>
                    <a:pt x="120000" y="27037"/>
                    <a:pt x="93046" y="0"/>
                    <a:pt x="60184"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grpSp>
      <p:sp>
        <p:nvSpPr>
          <p:cNvPr id="602" name="Google Shape;602;p40"/>
          <p:cNvSpPr/>
          <p:nvPr/>
        </p:nvSpPr>
        <p:spPr>
          <a:xfrm>
            <a:off x="5367338" y="982356"/>
            <a:ext cx="342000" cy="342000"/>
          </a:xfrm>
          <a:prstGeom prst="ellipse">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03" name="Google Shape;603;p40"/>
          <p:cNvGrpSpPr/>
          <p:nvPr/>
        </p:nvGrpSpPr>
        <p:grpSpPr>
          <a:xfrm>
            <a:off x="4864135" y="972457"/>
            <a:ext cx="1326000" cy="1010543"/>
            <a:chOff x="5075150" y="1429657"/>
            <a:chExt cx="1326000" cy="1010543"/>
          </a:xfrm>
        </p:grpSpPr>
        <p:sp>
          <p:nvSpPr>
            <p:cNvPr id="604" name="Google Shape;604;p40"/>
            <p:cNvSpPr txBox="1"/>
            <p:nvPr/>
          </p:nvSpPr>
          <p:spPr>
            <a:xfrm>
              <a:off x="5075150" y="1804800"/>
              <a:ext cx="1326000" cy="635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a:t>Új nemzetközi kapcsolatok kiépítése és meglévő kapcsolatok ápolása</a:t>
              </a:r>
              <a:endParaRPr sz="800"/>
            </a:p>
          </p:txBody>
        </p:sp>
        <p:sp>
          <p:nvSpPr>
            <p:cNvPr id="605" name="Google Shape;605;p40"/>
            <p:cNvSpPr/>
            <p:nvPr/>
          </p:nvSpPr>
          <p:spPr>
            <a:xfrm>
              <a:off x="5558153" y="1429657"/>
              <a:ext cx="360000" cy="360000"/>
            </a:xfrm>
            <a:custGeom>
              <a:avLst/>
              <a:gdLst/>
              <a:ahLst/>
              <a:cxnLst/>
              <a:rect l="l" t="t" r="r" b="b"/>
              <a:pathLst>
                <a:path w="120000" h="120000" extrusionOk="0">
                  <a:moveTo>
                    <a:pt x="90092" y="62222"/>
                  </a:moveTo>
                  <a:cubicBezTo>
                    <a:pt x="84923" y="45185"/>
                    <a:pt x="84923" y="45185"/>
                    <a:pt x="84923" y="45185"/>
                  </a:cubicBezTo>
                  <a:cubicBezTo>
                    <a:pt x="84184" y="43703"/>
                    <a:pt x="82707" y="42592"/>
                    <a:pt x="81230" y="42222"/>
                  </a:cubicBezTo>
                  <a:cubicBezTo>
                    <a:pt x="66461" y="39259"/>
                    <a:pt x="66461" y="39259"/>
                    <a:pt x="66461" y="39259"/>
                  </a:cubicBezTo>
                  <a:cubicBezTo>
                    <a:pt x="66461" y="39259"/>
                    <a:pt x="66461" y="39259"/>
                    <a:pt x="66461" y="39259"/>
                  </a:cubicBezTo>
                  <a:cubicBezTo>
                    <a:pt x="57969" y="37407"/>
                    <a:pt x="57969" y="37407"/>
                    <a:pt x="57969" y="37407"/>
                  </a:cubicBezTo>
                  <a:cubicBezTo>
                    <a:pt x="57969" y="37407"/>
                    <a:pt x="57969" y="37407"/>
                    <a:pt x="57600" y="37407"/>
                  </a:cubicBezTo>
                  <a:cubicBezTo>
                    <a:pt x="57600" y="37407"/>
                    <a:pt x="57600" y="37407"/>
                    <a:pt x="57600" y="37407"/>
                  </a:cubicBezTo>
                  <a:cubicBezTo>
                    <a:pt x="57600" y="37407"/>
                    <a:pt x="57600" y="37407"/>
                    <a:pt x="57600" y="37407"/>
                  </a:cubicBezTo>
                  <a:cubicBezTo>
                    <a:pt x="56861" y="37037"/>
                    <a:pt x="56861" y="37037"/>
                    <a:pt x="56861" y="37037"/>
                  </a:cubicBezTo>
                  <a:cubicBezTo>
                    <a:pt x="56861" y="37407"/>
                    <a:pt x="56861" y="37407"/>
                    <a:pt x="56861" y="37407"/>
                  </a:cubicBezTo>
                  <a:cubicBezTo>
                    <a:pt x="56861" y="37037"/>
                    <a:pt x="56492" y="37037"/>
                    <a:pt x="56492" y="37037"/>
                  </a:cubicBezTo>
                  <a:cubicBezTo>
                    <a:pt x="54646" y="37037"/>
                    <a:pt x="52800" y="38148"/>
                    <a:pt x="51692" y="40000"/>
                  </a:cubicBezTo>
                  <a:cubicBezTo>
                    <a:pt x="46892" y="47777"/>
                    <a:pt x="46892" y="47777"/>
                    <a:pt x="46892" y="47777"/>
                  </a:cubicBezTo>
                  <a:cubicBezTo>
                    <a:pt x="45415" y="50370"/>
                    <a:pt x="46523" y="54074"/>
                    <a:pt x="49107" y="55555"/>
                  </a:cubicBezTo>
                  <a:cubicBezTo>
                    <a:pt x="49846" y="55925"/>
                    <a:pt x="50953" y="56296"/>
                    <a:pt x="52061" y="56296"/>
                  </a:cubicBezTo>
                  <a:cubicBezTo>
                    <a:pt x="53907" y="56296"/>
                    <a:pt x="55753" y="55185"/>
                    <a:pt x="56861" y="53333"/>
                  </a:cubicBezTo>
                  <a:cubicBezTo>
                    <a:pt x="61292" y="45555"/>
                    <a:pt x="61292" y="45555"/>
                    <a:pt x="61292" y="45555"/>
                  </a:cubicBezTo>
                  <a:cubicBezTo>
                    <a:pt x="81600" y="56296"/>
                    <a:pt x="81600" y="56296"/>
                    <a:pt x="81600" y="56296"/>
                  </a:cubicBezTo>
                  <a:cubicBezTo>
                    <a:pt x="82707" y="57037"/>
                    <a:pt x="83446" y="57777"/>
                    <a:pt x="83815" y="58518"/>
                  </a:cubicBezTo>
                  <a:cubicBezTo>
                    <a:pt x="84184" y="58888"/>
                    <a:pt x="84184" y="58888"/>
                    <a:pt x="84553" y="59259"/>
                  </a:cubicBezTo>
                  <a:cubicBezTo>
                    <a:pt x="84553" y="59259"/>
                    <a:pt x="84553" y="59629"/>
                    <a:pt x="84553" y="59629"/>
                  </a:cubicBezTo>
                  <a:cubicBezTo>
                    <a:pt x="88615" y="66296"/>
                    <a:pt x="88615" y="66296"/>
                    <a:pt x="88615" y="66296"/>
                  </a:cubicBezTo>
                  <a:cubicBezTo>
                    <a:pt x="90092" y="65555"/>
                    <a:pt x="90461" y="63703"/>
                    <a:pt x="90092" y="62222"/>
                  </a:cubicBezTo>
                  <a:close/>
                  <a:moveTo>
                    <a:pt x="33600" y="75925"/>
                  </a:moveTo>
                  <a:cubicBezTo>
                    <a:pt x="34707" y="74074"/>
                    <a:pt x="34707" y="74074"/>
                    <a:pt x="34707" y="74074"/>
                  </a:cubicBezTo>
                  <a:cubicBezTo>
                    <a:pt x="29907" y="71111"/>
                    <a:pt x="29907" y="71111"/>
                    <a:pt x="29907" y="71111"/>
                  </a:cubicBezTo>
                  <a:cubicBezTo>
                    <a:pt x="29169" y="70740"/>
                    <a:pt x="28800" y="70370"/>
                    <a:pt x="28430" y="70000"/>
                  </a:cubicBezTo>
                  <a:cubicBezTo>
                    <a:pt x="28061" y="71111"/>
                    <a:pt x="28061" y="71111"/>
                    <a:pt x="28061" y="71111"/>
                  </a:cubicBezTo>
                  <a:cubicBezTo>
                    <a:pt x="26953" y="73333"/>
                    <a:pt x="27692" y="76296"/>
                    <a:pt x="29907" y="77777"/>
                  </a:cubicBezTo>
                  <a:cubicBezTo>
                    <a:pt x="30646" y="78148"/>
                    <a:pt x="31384" y="78148"/>
                    <a:pt x="32123" y="78148"/>
                  </a:cubicBezTo>
                  <a:cubicBezTo>
                    <a:pt x="32492" y="78148"/>
                    <a:pt x="32492" y="78148"/>
                    <a:pt x="32861" y="78148"/>
                  </a:cubicBezTo>
                  <a:cubicBezTo>
                    <a:pt x="32861" y="77407"/>
                    <a:pt x="33230" y="76666"/>
                    <a:pt x="33600" y="75925"/>
                  </a:cubicBezTo>
                  <a:close/>
                  <a:moveTo>
                    <a:pt x="18092" y="37037"/>
                  </a:moveTo>
                  <a:cubicBezTo>
                    <a:pt x="14400" y="43703"/>
                    <a:pt x="12184" y="51481"/>
                    <a:pt x="12184" y="60000"/>
                  </a:cubicBezTo>
                  <a:cubicBezTo>
                    <a:pt x="12184" y="67037"/>
                    <a:pt x="13661" y="73703"/>
                    <a:pt x="16246" y="79629"/>
                  </a:cubicBezTo>
                  <a:cubicBezTo>
                    <a:pt x="21415" y="81111"/>
                    <a:pt x="21415" y="81111"/>
                    <a:pt x="21415" y="81111"/>
                  </a:cubicBezTo>
                  <a:cubicBezTo>
                    <a:pt x="32861" y="41481"/>
                    <a:pt x="32861" y="41481"/>
                    <a:pt x="32861" y="41481"/>
                  </a:cubicBezTo>
                  <a:lnTo>
                    <a:pt x="18092" y="37037"/>
                  </a:lnTo>
                  <a:close/>
                  <a:moveTo>
                    <a:pt x="101907" y="37037"/>
                  </a:moveTo>
                  <a:cubicBezTo>
                    <a:pt x="86769" y="41481"/>
                    <a:pt x="86769" y="41481"/>
                    <a:pt x="86769" y="41481"/>
                  </a:cubicBezTo>
                  <a:cubicBezTo>
                    <a:pt x="98584" y="81111"/>
                    <a:pt x="98584" y="81111"/>
                    <a:pt x="98584" y="81111"/>
                  </a:cubicBezTo>
                  <a:cubicBezTo>
                    <a:pt x="103753" y="79629"/>
                    <a:pt x="103753" y="79629"/>
                    <a:pt x="103753" y="79629"/>
                  </a:cubicBezTo>
                  <a:cubicBezTo>
                    <a:pt x="106338" y="73703"/>
                    <a:pt x="107815" y="67037"/>
                    <a:pt x="107815" y="60000"/>
                  </a:cubicBezTo>
                  <a:cubicBezTo>
                    <a:pt x="107815" y="51481"/>
                    <a:pt x="105600" y="43703"/>
                    <a:pt x="101907" y="37037"/>
                  </a:cubicBezTo>
                  <a:close/>
                  <a:moveTo>
                    <a:pt x="43569" y="68518"/>
                  </a:moveTo>
                  <a:cubicBezTo>
                    <a:pt x="42092" y="68518"/>
                    <a:pt x="40615" y="69259"/>
                    <a:pt x="39876" y="70740"/>
                  </a:cubicBezTo>
                  <a:cubicBezTo>
                    <a:pt x="35815" y="77407"/>
                    <a:pt x="35815" y="77407"/>
                    <a:pt x="35815" y="77407"/>
                  </a:cubicBezTo>
                  <a:cubicBezTo>
                    <a:pt x="34707" y="79629"/>
                    <a:pt x="35446" y="82222"/>
                    <a:pt x="37661" y="83333"/>
                  </a:cubicBezTo>
                  <a:cubicBezTo>
                    <a:pt x="38400" y="84074"/>
                    <a:pt x="39138" y="84074"/>
                    <a:pt x="39876" y="84074"/>
                  </a:cubicBezTo>
                  <a:cubicBezTo>
                    <a:pt x="40615" y="84074"/>
                    <a:pt x="41723" y="83703"/>
                    <a:pt x="42461" y="83333"/>
                  </a:cubicBezTo>
                  <a:cubicBezTo>
                    <a:pt x="42092" y="84814"/>
                    <a:pt x="43200" y="86666"/>
                    <a:pt x="44676" y="87407"/>
                  </a:cubicBezTo>
                  <a:cubicBezTo>
                    <a:pt x="45415" y="87777"/>
                    <a:pt x="46153" y="88148"/>
                    <a:pt x="46892" y="88148"/>
                  </a:cubicBezTo>
                  <a:cubicBezTo>
                    <a:pt x="48369" y="88148"/>
                    <a:pt x="49846" y="87407"/>
                    <a:pt x="50584" y="85925"/>
                  </a:cubicBezTo>
                  <a:cubicBezTo>
                    <a:pt x="51323" y="84814"/>
                    <a:pt x="51323" y="84814"/>
                    <a:pt x="51323" y="84814"/>
                  </a:cubicBezTo>
                  <a:cubicBezTo>
                    <a:pt x="51323" y="86296"/>
                    <a:pt x="52061" y="87777"/>
                    <a:pt x="53538" y="88518"/>
                  </a:cubicBezTo>
                  <a:cubicBezTo>
                    <a:pt x="54276" y="88888"/>
                    <a:pt x="55015" y="88888"/>
                    <a:pt x="55753" y="88888"/>
                  </a:cubicBezTo>
                  <a:cubicBezTo>
                    <a:pt x="57230" y="88888"/>
                    <a:pt x="58707" y="88148"/>
                    <a:pt x="59446" y="86666"/>
                  </a:cubicBezTo>
                  <a:cubicBezTo>
                    <a:pt x="61292" y="83333"/>
                    <a:pt x="61292" y="83333"/>
                    <a:pt x="61292" y="83333"/>
                  </a:cubicBezTo>
                  <a:cubicBezTo>
                    <a:pt x="62769" y="81111"/>
                    <a:pt x="62030" y="78518"/>
                    <a:pt x="59815" y="77037"/>
                  </a:cubicBezTo>
                  <a:cubicBezTo>
                    <a:pt x="59076" y="77037"/>
                    <a:pt x="58338" y="76666"/>
                    <a:pt x="57600" y="76666"/>
                  </a:cubicBezTo>
                  <a:cubicBezTo>
                    <a:pt x="56861" y="76666"/>
                    <a:pt x="55753" y="77037"/>
                    <a:pt x="55015" y="77407"/>
                  </a:cubicBezTo>
                  <a:cubicBezTo>
                    <a:pt x="55015" y="75925"/>
                    <a:pt x="54276" y="74074"/>
                    <a:pt x="52800" y="73333"/>
                  </a:cubicBezTo>
                  <a:cubicBezTo>
                    <a:pt x="52061" y="72962"/>
                    <a:pt x="51323" y="72592"/>
                    <a:pt x="50584" y="72592"/>
                  </a:cubicBezTo>
                  <a:cubicBezTo>
                    <a:pt x="49846" y="72592"/>
                    <a:pt x="48738" y="72962"/>
                    <a:pt x="48000" y="73333"/>
                  </a:cubicBezTo>
                  <a:cubicBezTo>
                    <a:pt x="48369" y="71851"/>
                    <a:pt x="47261" y="70000"/>
                    <a:pt x="45784" y="69259"/>
                  </a:cubicBezTo>
                  <a:cubicBezTo>
                    <a:pt x="45046" y="68888"/>
                    <a:pt x="44307" y="68518"/>
                    <a:pt x="43569" y="68518"/>
                  </a:cubicBezTo>
                  <a:moveTo>
                    <a:pt x="86030" y="75925"/>
                  </a:moveTo>
                  <a:cubicBezTo>
                    <a:pt x="84923" y="76296"/>
                    <a:pt x="84184" y="76296"/>
                    <a:pt x="83446" y="76296"/>
                  </a:cubicBezTo>
                  <a:cubicBezTo>
                    <a:pt x="82707" y="76296"/>
                    <a:pt x="81600" y="76296"/>
                    <a:pt x="80861" y="75555"/>
                  </a:cubicBezTo>
                  <a:cubicBezTo>
                    <a:pt x="81230" y="77407"/>
                    <a:pt x="80492" y="79259"/>
                    <a:pt x="78646" y="80000"/>
                  </a:cubicBezTo>
                  <a:cubicBezTo>
                    <a:pt x="77907" y="80370"/>
                    <a:pt x="77169" y="80740"/>
                    <a:pt x="76430" y="80740"/>
                  </a:cubicBezTo>
                  <a:cubicBezTo>
                    <a:pt x="74953" y="80740"/>
                    <a:pt x="73476" y="80000"/>
                    <a:pt x="72738" y="78518"/>
                  </a:cubicBezTo>
                  <a:cubicBezTo>
                    <a:pt x="72000" y="77407"/>
                    <a:pt x="72000" y="77407"/>
                    <a:pt x="72000" y="77407"/>
                  </a:cubicBezTo>
                  <a:cubicBezTo>
                    <a:pt x="72000" y="78888"/>
                    <a:pt x="71261" y="80370"/>
                    <a:pt x="69784" y="81111"/>
                  </a:cubicBezTo>
                  <a:cubicBezTo>
                    <a:pt x="69046" y="81851"/>
                    <a:pt x="68307" y="81851"/>
                    <a:pt x="67569" y="81851"/>
                  </a:cubicBezTo>
                  <a:cubicBezTo>
                    <a:pt x="67200" y="81851"/>
                    <a:pt x="67200" y="81851"/>
                    <a:pt x="66830" y="81851"/>
                  </a:cubicBezTo>
                  <a:cubicBezTo>
                    <a:pt x="66830" y="81851"/>
                    <a:pt x="66461" y="81851"/>
                    <a:pt x="66461" y="81851"/>
                  </a:cubicBezTo>
                  <a:cubicBezTo>
                    <a:pt x="66461" y="81851"/>
                    <a:pt x="66461" y="81851"/>
                    <a:pt x="66461" y="81851"/>
                  </a:cubicBezTo>
                  <a:cubicBezTo>
                    <a:pt x="66092" y="81851"/>
                    <a:pt x="65723" y="81851"/>
                    <a:pt x="65723" y="81851"/>
                  </a:cubicBezTo>
                  <a:cubicBezTo>
                    <a:pt x="64984" y="81481"/>
                    <a:pt x="64984" y="81481"/>
                    <a:pt x="64984" y="81481"/>
                  </a:cubicBezTo>
                  <a:cubicBezTo>
                    <a:pt x="64984" y="80740"/>
                    <a:pt x="64984" y="80000"/>
                    <a:pt x="64615" y="79259"/>
                  </a:cubicBezTo>
                  <a:cubicBezTo>
                    <a:pt x="64246" y="77407"/>
                    <a:pt x="62769" y="75925"/>
                    <a:pt x="61292" y="74814"/>
                  </a:cubicBezTo>
                  <a:cubicBezTo>
                    <a:pt x="60184" y="74074"/>
                    <a:pt x="58707" y="73703"/>
                    <a:pt x="57600" y="73703"/>
                  </a:cubicBezTo>
                  <a:cubicBezTo>
                    <a:pt x="57600" y="73703"/>
                    <a:pt x="57230" y="73703"/>
                    <a:pt x="57230" y="73703"/>
                  </a:cubicBezTo>
                  <a:cubicBezTo>
                    <a:pt x="56492" y="72592"/>
                    <a:pt x="55753" y="71481"/>
                    <a:pt x="54276" y="70740"/>
                  </a:cubicBezTo>
                  <a:cubicBezTo>
                    <a:pt x="53169" y="70000"/>
                    <a:pt x="51692" y="69629"/>
                    <a:pt x="50584" y="69629"/>
                  </a:cubicBezTo>
                  <a:cubicBezTo>
                    <a:pt x="50584" y="69629"/>
                    <a:pt x="50215" y="69629"/>
                    <a:pt x="50215" y="69629"/>
                  </a:cubicBezTo>
                  <a:cubicBezTo>
                    <a:pt x="49476" y="68518"/>
                    <a:pt x="48738" y="67407"/>
                    <a:pt x="47261" y="66666"/>
                  </a:cubicBezTo>
                  <a:cubicBezTo>
                    <a:pt x="46153" y="65925"/>
                    <a:pt x="45046" y="65555"/>
                    <a:pt x="43569" y="65555"/>
                  </a:cubicBezTo>
                  <a:cubicBezTo>
                    <a:pt x="40984" y="65555"/>
                    <a:pt x="38769" y="67037"/>
                    <a:pt x="37292" y="69259"/>
                  </a:cubicBezTo>
                  <a:cubicBezTo>
                    <a:pt x="36184" y="71481"/>
                    <a:pt x="36184" y="71481"/>
                    <a:pt x="36184" y="71481"/>
                  </a:cubicBezTo>
                  <a:cubicBezTo>
                    <a:pt x="31015" y="68518"/>
                    <a:pt x="31015" y="68518"/>
                    <a:pt x="31015" y="68518"/>
                  </a:cubicBezTo>
                  <a:cubicBezTo>
                    <a:pt x="29907" y="67777"/>
                    <a:pt x="28800" y="65925"/>
                    <a:pt x="29538" y="64444"/>
                  </a:cubicBezTo>
                  <a:cubicBezTo>
                    <a:pt x="33969" y="48148"/>
                    <a:pt x="33969" y="48148"/>
                    <a:pt x="33969" y="48148"/>
                  </a:cubicBezTo>
                  <a:cubicBezTo>
                    <a:pt x="34338" y="46666"/>
                    <a:pt x="35815" y="45555"/>
                    <a:pt x="37292" y="45555"/>
                  </a:cubicBezTo>
                  <a:cubicBezTo>
                    <a:pt x="45415" y="45185"/>
                    <a:pt x="45415" y="45185"/>
                    <a:pt x="45415" y="45185"/>
                  </a:cubicBezTo>
                  <a:cubicBezTo>
                    <a:pt x="44676" y="46296"/>
                    <a:pt x="44676" y="46296"/>
                    <a:pt x="44676" y="46296"/>
                  </a:cubicBezTo>
                  <a:cubicBezTo>
                    <a:pt x="43569" y="48148"/>
                    <a:pt x="43200" y="50740"/>
                    <a:pt x="43938" y="52962"/>
                  </a:cubicBezTo>
                  <a:cubicBezTo>
                    <a:pt x="44307" y="55185"/>
                    <a:pt x="45784" y="57037"/>
                    <a:pt x="47630" y="58148"/>
                  </a:cubicBezTo>
                  <a:cubicBezTo>
                    <a:pt x="49107" y="58888"/>
                    <a:pt x="50584" y="58888"/>
                    <a:pt x="52061" y="58888"/>
                  </a:cubicBezTo>
                  <a:cubicBezTo>
                    <a:pt x="55015" y="58888"/>
                    <a:pt x="57969" y="57407"/>
                    <a:pt x="59076" y="54814"/>
                  </a:cubicBezTo>
                  <a:cubicBezTo>
                    <a:pt x="62400" y="49629"/>
                    <a:pt x="62400" y="49629"/>
                    <a:pt x="62400" y="49629"/>
                  </a:cubicBezTo>
                  <a:cubicBezTo>
                    <a:pt x="80123" y="58888"/>
                    <a:pt x="80123" y="58888"/>
                    <a:pt x="80123" y="58888"/>
                  </a:cubicBezTo>
                  <a:cubicBezTo>
                    <a:pt x="80861" y="59259"/>
                    <a:pt x="81230" y="59629"/>
                    <a:pt x="81600" y="60370"/>
                  </a:cubicBezTo>
                  <a:cubicBezTo>
                    <a:pt x="81969" y="60370"/>
                    <a:pt x="81969" y="60740"/>
                    <a:pt x="81969" y="60740"/>
                  </a:cubicBezTo>
                  <a:cubicBezTo>
                    <a:pt x="81969" y="60740"/>
                    <a:pt x="81969" y="61111"/>
                    <a:pt x="81969" y="61111"/>
                  </a:cubicBezTo>
                  <a:cubicBezTo>
                    <a:pt x="87138" y="69629"/>
                    <a:pt x="87138" y="69629"/>
                    <a:pt x="87138" y="69629"/>
                  </a:cubicBezTo>
                  <a:cubicBezTo>
                    <a:pt x="88615" y="71851"/>
                    <a:pt x="87876" y="74444"/>
                    <a:pt x="86030" y="75925"/>
                  </a:cubicBezTo>
                  <a:close/>
                  <a:moveTo>
                    <a:pt x="59815" y="0"/>
                  </a:moveTo>
                  <a:cubicBezTo>
                    <a:pt x="26953" y="0"/>
                    <a:pt x="0" y="26666"/>
                    <a:pt x="0" y="60000"/>
                  </a:cubicBezTo>
                  <a:cubicBezTo>
                    <a:pt x="0" y="93333"/>
                    <a:pt x="26953" y="120000"/>
                    <a:pt x="59815" y="120000"/>
                  </a:cubicBezTo>
                  <a:cubicBezTo>
                    <a:pt x="93046" y="120000"/>
                    <a:pt x="120000" y="93333"/>
                    <a:pt x="120000" y="60000"/>
                  </a:cubicBezTo>
                  <a:cubicBezTo>
                    <a:pt x="120000" y="26666"/>
                    <a:pt x="93046" y="0"/>
                    <a:pt x="59815"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Arial"/>
                <a:ea typeface="Arial"/>
                <a:cs typeface="Arial"/>
                <a:sym typeface="Arial"/>
              </a:endParaRPr>
            </a:p>
          </p:txBody>
        </p:sp>
      </p:grpSp>
      <p:sp>
        <p:nvSpPr>
          <p:cNvPr id="606" name="Google Shape;606;p40"/>
          <p:cNvSpPr/>
          <p:nvPr/>
        </p:nvSpPr>
        <p:spPr>
          <a:xfrm>
            <a:off x="3439716" y="982356"/>
            <a:ext cx="342000" cy="342000"/>
          </a:xfrm>
          <a:prstGeom prst="ellipse">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40"/>
          <p:cNvSpPr/>
          <p:nvPr/>
        </p:nvSpPr>
        <p:spPr>
          <a:xfrm>
            <a:off x="952540" y="812125"/>
            <a:ext cx="3393300" cy="1125300"/>
          </a:xfrm>
          <a:prstGeom prst="roundRect">
            <a:avLst>
              <a:gd name="adj" fmla="val 16667"/>
            </a:avLst>
          </a:prstGeom>
          <a:solidFill>
            <a:srgbClr val="F3F3F3"/>
          </a:solidFill>
          <a:ln w="9525" cap="flat" cmpd="sng">
            <a:solidFill>
              <a:schemeClr val="dk2"/>
            </a:solidFill>
            <a:prstDash val="dash"/>
            <a:round/>
            <a:headEnd type="none" w="sm" len="sm"/>
            <a:tailEnd type="none" w="sm" len="sm"/>
          </a:ln>
        </p:spPr>
        <p:txBody>
          <a:bodyPr spcFirstLastPara="1" wrap="square" lIns="91425" tIns="0" rIns="91425" bIns="91425" anchor="t" anchorCtr="0">
            <a:noAutofit/>
          </a:bodyPr>
          <a:lstStyle/>
          <a:p>
            <a:pPr marL="0" lvl="0" indent="0" algn="ctr" rtl="0">
              <a:spcBef>
                <a:spcPts val="0"/>
              </a:spcBef>
              <a:spcAft>
                <a:spcPts val="0"/>
              </a:spcAft>
              <a:buNone/>
            </a:pPr>
            <a:r>
              <a:rPr lang="hu-HU" sz="900" b="1"/>
              <a:t>Kutatással kapcsolatos</a:t>
            </a:r>
            <a:endParaRPr sz="900" b="1"/>
          </a:p>
          <a:p>
            <a:pPr marL="0" lvl="0" indent="0" algn="ctr" rtl="0">
              <a:spcBef>
                <a:spcPts val="0"/>
              </a:spcBef>
              <a:spcAft>
                <a:spcPts val="0"/>
              </a:spcAft>
              <a:buNone/>
            </a:pPr>
            <a:r>
              <a:rPr lang="hu-HU" sz="900" b="1"/>
              <a:t>feladatok</a:t>
            </a:r>
            <a:endParaRPr sz="900" b="1"/>
          </a:p>
        </p:txBody>
      </p:sp>
      <p:grpSp>
        <p:nvGrpSpPr>
          <p:cNvPr id="608" name="Google Shape;608;p40"/>
          <p:cNvGrpSpPr/>
          <p:nvPr/>
        </p:nvGrpSpPr>
        <p:grpSpPr>
          <a:xfrm>
            <a:off x="2950435" y="972457"/>
            <a:ext cx="1326000" cy="926993"/>
            <a:chOff x="2813325" y="1429657"/>
            <a:chExt cx="1326000" cy="926993"/>
          </a:xfrm>
        </p:grpSpPr>
        <p:sp>
          <p:nvSpPr>
            <p:cNvPr id="609" name="Google Shape;609;p40"/>
            <p:cNvSpPr txBox="1"/>
            <p:nvPr/>
          </p:nvSpPr>
          <p:spPr>
            <a:xfrm>
              <a:off x="2813325" y="1888350"/>
              <a:ext cx="1326000" cy="468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a:t>Kutatási kompetencia térkép felállítása</a:t>
              </a:r>
              <a:endParaRPr sz="800"/>
            </a:p>
          </p:txBody>
        </p:sp>
        <p:sp>
          <p:nvSpPr>
            <p:cNvPr id="610" name="Google Shape;610;p40"/>
            <p:cNvSpPr/>
            <p:nvPr/>
          </p:nvSpPr>
          <p:spPr>
            <a:xfrm>
              <a:off x="3296336" y="1429657"/>
              <a:ext cx="360000" cy="360000"/>
            </a:xfrm>
            <a:custGeom>
              <a:avLst/>
              <a:gdLst/>
              <a:ahLst/>
              <a:cxnLst/>
              <a:rect l="l" t="t" r="r" b="b"/>
              <a:pathLst>
                <a:path w="120000" h="120000" extrusionOk="0">
                  <a:moveTo>
                    <a:pt x="106625" y="49259"/>
                  </a:moveTo>
                  <a:cubicBezTo>
                    <a:pt x="106625" y="57407"/>
                    <a:pt x="102538" y="64814"/>
                    <a:pt x="96222" y="68888"/>
                  </a:cubicBezTo>
                  <a:cubicBezTo>
                    <a:pt x="96222" y="69629"/>
                    <a:pt x="96222" y="70000"/>
                    <a:pt x="96222" y="70370"/>
                  </a:cubicBezTo>
                  <a:cubicBezTo>
                    <a:pt x="96222" y="78518"/>
                    <a:pt x="91393" y="85555"/>
                    <a:pt x="84334" y="88518"/>
                  </a:cubicBezTo>
                  <a:cubicBezTo>
                    <a:pt x="84334" y="102592"/>
                    <a:pt x="84334" y="102592"/>
                    <a:pt x="84334" y="102592"/>
                  </a:cubicBezTo>
                  <a:cubicBezTo>
                    <a:pt x="84334" y="104074"/>
                    <a:pt x="82848" y="105185"/>
                    <a:pt x="81362" y="105185"/>
                  </a:cubicBezTo>
                  <a:cubicBezTo>
                    <a:pt x="78390" y="105185"/>
                    <a:pt x="78390" y="105185"/>
                    <a:pt x="78390" y="105185"/>
                  </a:cubicBezTo>
                  <a:cubicBezTo>
                    <a:pt x="78390" y="86666"/>
                    <a:pt x="78390" y="86666"/>
                    <a:pt x="78390" y="86666"/>
                  </a:cubicBezTo>
                  <a:cubicBezTo>
                    <a:pt x="78390" y="86666"/>
                    <a:pt x="78018" y="86666"/>
                    <a:pt x="78018" y="86296"/>
                  </a:cubicBezTo>
                  <a:cubicBezTo>
                    <a:pt x="78390" y="86296"/>
                    <a:pt x="78390" y="86296"/>
                    <a:pt x="78390" y="86296"/>
                  </a:cubicBezTo>
                  <a:cubicBezTo>
                    <a:pt x="78390" y="81111"/>
                    <a:pt x="82476" y="76666"/>
                    <a:pt x="87678" y="76666"/>
                  </a:cubicBezTo>
                  <a:cubicBezTo>
                    <a:pt x="89164" y="76666"/>
                    <a:pt x="90278" y="75555"/>
                    <a:pt x="90278" y="74444"/>
                  </a:cubicBezTo>
                  <a:cubicBezTo>
                    <a:pt x="90278" y="72962"/>
                    <a:pt x="89164" y="71851"/>
                    <a:pt x="87678" y="71851"/>
                  </a:cubicBezTo>
                  <a:cubicBezTo>
                    <a:pt x="86563" y="71851"/>
                    <a:pt x="85448" y="72222"/>
                    <a:pt x="84334" y="72592"/>
                  </a:cubicBezTo>
                  <a:cubicBezTo>
                    <a:pt x="84334" y="62592"/>
                    <a:pt x="84334" y="62592"/>
                    <a:pt x="84334" y="62592"/>
                  </a:cubicBezTo>
                  <a:cubicBezTo>
                    <a:pt x="87678" y="62592"/>
                    <a:pt x="87678" y="62592"/>
                    <a:pt x="87678" y="62592"/>
                  </a:cubicBezTo>
                  <a:cubicBezTo>
                    <a:pt x="87678" y="62592"/>
                    <a:pt x="87678" y="62592"/>
                    <a:pt x="87678" y="62592"/>
                  </a:cubicBezTo>
                  <a:cubicBezTo>
                    <a:pt x="94365" y="62592"/>
                    <a:pt x="99566" y="57407"/>
                    <a:pt x="99566" y="50740"/>
                  </a:cubicBezTo>
                  <a:cubicBezTo>
                    <a:pt x="99566" y="49259"/>
                    <a:pt x="98823" y="48148"/>
                    <a:pt x="97337" y="48148"/>
                  </a:cubicBezTo>
                  <a:cubicBezTo>
                    <a:pt x="96222" y="48148"/>
                    <a:pt x="95108" y="49259"/>
                    <a:pt x="95108" y="50740"/>
                  </a:cubicBezTo>
                  <a:cubicBezTo>
                    <a:pt x="95108" y="54444"/>
                    <a:pt x="91764" y="57777"/>
                    <a:pt x="87678" y="57777"/>
                  </a:cubicBezTo>
                  <a:cubicBezTo>
                    <a:pt x="84334" y="57777"/>
                    <a:pt x="84334" y="57777"/>
                    <a:pt x="84334" y="57777"/>
                  </a:cubicBezTo>
                  <a:cubicBezTo>
                    <a:pt x="84334" y="55555"/>
                    <a:pt x="84334" y="55555"/>
                    <a:pt x="84334" y="55555"/>
                  </a:cubicBezTo>
                  <a:cubicBezTo>
                    <a:pt x="84334" y="48518"/>
                    <a:pt x="90278" y="42592"/>
                    <a:pt x="97337" y="42592"/>
                  </a:cubicBezTo>
                  <a:cubicBezTo>
                    <a:pt x="98823" y="42592"/>
                    <a:pt x="99566" y="41481"/>
                    <a:pt x="99566" y="40000"/>
                  </a:cubicBezTo>
                  <a:cubicBezTo>
                    <a:pt x="99566" y="38888"/>
                    <a:pt x="98823" y="37777"/>
                    <a:pt x="97337" y="37777"/>
                  </a:cubicBezTo>
                  <a:cubicBezTo>
                    <a:pt x="95479" y="37777"/>
                    <a:pt x="93993" y="38148"/>
                    <a:pt x="92136" y="38518"/>
                  </a:cubicBezTo>
                  <a:cubicBezTo>
                    <a:pt x="91021" y="34444"/>
                    <a:pt x="87306" y="31111"/>
                    <a:pt x="82848" y="31111"/>
                  </a:cubicBezTo>
                  <a:cubicBezTo>
                    <a:pt x="81362" y="31111"/>
                    <a:pt x="80247" y="32222"/>
                    <a:pt x="80247" y="33703"/>
                  </a:cubicBezTo>
                  <a:cubicBezTo>
                    <a:pt x="80247" y="35185"/>
                    <a:pt x="81362" y="36296"/>
                    <a:pt x="82848" y="36296"/>
                  </a:cubicBezTo>
                  <a:cubicBezTo>
                    <a:pt x="85448" y="36296"/>
                    <a:pt x="87306" y="38148"/>
                    <a:pt x="87678" y="40740"/>
                  </a:cubicBezTo>
                  <a:cubicBezTo>
                    <a:pt x="85448" y="42222"/>
                    <a:pt x="83591" y="44074"/>
                    <a:pt x="82476" y="45925"/>
                  </a:cubicBezTo>
                  <a:cubicBezTo>
                    <a:pt x="78761" y="37407"/>
                    <a:pt x="70216" y="31481"/>
                    <a:pt x="60557" y="31481"/>
                  </a:cubicBezTo>
                  <a:cubicBezTo>
                    <a:pt x="58328" y="31481"/>
                    <a:pt x="58328" y="31481"/>
                    <a:pt x="58328" y="31481"/>
                  </a:cubicBezTo>
                  <a:cubicBezTo>
                    <a:pt x="58328" y="30000"/>
                    <a:pt x="58328" y="30000"/>
                    <a:pt x="58328" y="30000"/>
                  </a:cubicBezTo>
                  <a:cubicBezTo>
                    <a:pt x="58328" y="27777"/>
                    <a:pt x="60185" y="25555"/>
                    <a:pt x="62786" y="25555"/>
                  </a:cubicBezTo>
                  <a:cubicBezTo>
                    <a:pt x="63900" y="25555"/>
                    <a:pt x="65015" y="24814"/>
                    <a:pt x="65015" y="22962"/>
                  </a:cubicBezTo>
                  <a:cubicBezTo>
                    <a:pt x="65015" y="21481"/>
                    <a:pt x="63900" y="20740"/>
                    <a:pt x="62786" y="20740"/>
                  </a:cubicBezTo>
                  <a:cubicBezTo>
                    <a:pt x="57585" y="20740"/>
                    <a:pt x="53498" y="25185"/>
                    <a:pt x="53498" y="30000"/>
                  </a:cubicBezTo>
                  <a:cubicBezTo>
                    <a:pt x="53498" y="31481"/>
                    <a:pt x="53498" y="31481"/>
                    <a:pt x="53498" y="31481"/>
                  </a:cubicBezTo>
                  <a:cubicBezTo>
                    <a:pt x="47925" y="31481"/>
                    <a:pt x="47925" y="31481"/>
                    <a:pt x="47925" y="31481"/>
                  </a:cubicBezTo>
                  <a:cubicBezTo>
                    <a:pt x="47925" y="31481"/>
                    <a:pt x="47925" y="31481"/>
                    <a:pt x="47925" y="31481"/>
                  </a:cubicBezTo>
                  <a:cubicBezTo>
                    <a:pt x="41981" y="31481"/>
                    <a:pt x="36780" y="34444"/>
                    <a:pt x="33808" y="39259"/>
                  </a:cubicBezTo>
                  <a:cubicBezTo>
                    <a:pt x="31207" y="38888"/>
                    <a:pt x="29349" y="36666"/>
                    <a:pt x="29349" y="34444"/>
                  </a:cubicBezTo>
                  <a:cubicBezTo>
                    <a:pt x="29349" y="32962"/>
                    <a:pt x="28235" y="31851"/>
                    <a:pt x="26749" y="31851"/>
                  </a:cubicBezTo>
                  <a:cubicBezTo>
                    <a:pt x="25263" y="31851"/>
                    <a:pt x="24520" y="32962"/>
                    <a:pt x="24520" y="34444"/>
                  </a:cubicBezTo>
                  <a:cubicBezTo>
                    <a:pt x="24520" y="38518"/>
                    <a:pt x="27120" y="42222"/>
                    <a:pt x="31578" y="43703"/>
                  </a:cubicBezTo>
                  <a:cubicBezTo>
                    <a:pt x="31207" y="45185"/>
                    <a:pt x="30835" y="47037"/>
                    <a:pt x="30835" y="48518"/>
                  </a:cubicBezTo>
                  <a:cubicBezTo>
                    <a:pt x="30835" y="50000"/>
                    <a:pt x="31950" y="51111"/>
                    <a:pt x="33065" y="51111"/>
                  </a:cubicBezTo>
                  <a:cubicBezTo>
                    <a:pt x="34551" y="51111"/>
                    <a:pt x="35665" y="50000"/>
                    <a:pt x="35665" y="48518"/>
                  </a:cubicBezTo>
                  <a:cubicBezTo>
                    <a:pt x="35665" y="45185"/>
                    <a:pt x="37151" y="42222"/>
                    <a:pt x="39380" y="40000"/>
                  </a:cubicBezTo>
                  <a:cubicBezTo>
                    <a:pt x="40866" y="44444"/>
                    <a:pt x="44953" y="47777"/>
                    <a:pt x="49783" y="47777"/>
                  </a:cubicBezTo>
                  <a:cubicBezTo>
                    <a:pt x="51269" y="47777"/>
                    <a:pt x="52383" y="46666"/>
                    <a:pt x="52383" y="45185"/>
                  </a:cubicBezTo>
                  <a:cubicBezTo>
                    <a:pt x="52383" y="44074"/>
                    <a:pt x="51269" y="42962"/>
                    <a:pt x="49783" y="42962"/>
                  </a:cubicBezTo>
                  <a:cubicBezTo>
                    <a:pt x="46439" y="42962"/>
                    <a:pt x="43839" y="40370"/>
                    <a:pt x="43467" y="37037"/>
                  </a:cubicBezTo>
                  <a:cubicBezTo>
                    <a:pt x="44953" y="36666"/>
                    <a:pt x="46439" y="36296"/>
                    <a:pt x="47925" y="36296"/>
                  </a:cubicBezTo>
                  <a:cubicBezTo>
                    <a:pt x="60557" y="36296"/>
                    <a:pt x="60557" y="36296"/>
                    <a:pt x="60557" y="36296"/>
                  </a:cubicBezTo>
                  <a:cubicBezTo>
                    <a:pt x="64272" y="36296"/>
                    <a:pt x="67987" y="37407"/>
                    <a:pt x="70959" y="39629"/>
                  </a:cubicBezTo>
                  <a:cubicBezTo>
                    <a:pt x="61300" y="41111"/>
                    <a:pt x="53498" y="47407"/>
                    <a:pt x="49411" y="55925"/>
                  </a:cubicBezTo>
                  <a:cubicBezTo>
                    <a:pt x="40866" y="55925"/>
                    <a:pt x="40866" y="55925"/>
                    <a:pt x="40866" y="55925"/>
                  </a:cubicBezTo>
                  <a:cubicBezTo>
                    <a:pt x="40866" y="55925"/>
                    <a:pt x="40866" y="55925"/>
                    <a:pt x="40866" y="55925"/>
                  </a:cubicBezTo>
                  <a:cubicBezTo>
                    <a:pt x="40495" y="55925"/>
                    <a:pt x="40495" y="55925"/>
                    <a:pt x="40495" y="55925"/>
                  </a:cubicBezTo>
                  <a:cubicBezTo>
                    <a:pt x="40495" y="55925"/>
                    <a:pt x="40495" y="55925"/>
                    <a:pt x="40495" y="55925"/>
                  </a:cubicBezTo>
                  <a:cubicBezTo>
                    <a:pt x="30835" y="55925"/>
                    <a:pt x="30835" y="55925"/>
                    <a:pt x="30835" y="55925"/>
                  </a:cubicBezTo>
                  <a:cubicBezTo>
                    <a:pt x="25634" y="55925"/>
                    <a:pt x="21547" y="52222"/>
                    <a:pt x="21547" y="47037"/>
                  </a:cubicBezTo>
                  <a:cubicBezTo>
                    <a:pt x="21547" y="45925"/>
                    <a:pt x="20433" y="44814"/>
                    <a:pt x="19318" y="44814"/>
                  </a:cubicBezTo>
                  <a:cubicBezTo>
                    <a:pt x="17832" y="44814"/>
                    <a:pt x="16718" y="45925"/>
                    <a:pt x="16718" y="47037"/>
                  </a:cubicBezTo>
                  <a:cubicBezTo>
                    <a:pt x="16718" y="54814"/>
                    <a:pt x="23034" y="60740"/>
                    <a:pt x="30835" y="60740"/>
                  </a:cubicBezTo>
                  <a:cubicBezTo>
                    <a:pt x="31578" y="60740"/>
                    <a:pt x="31578" y="60740"/>
                    <a:pt x="31578" y="60740"/>
                  </a:cubicBezTo>
                  <a:cubicBezTo>
                    <a:pt x="30092" y="62592"/>
                    <a:pt x="29349" y="64814"/>
                    <a:pt x="29349" y="67407"/>
                  </a:cubicBezTo>
                  <a:cubicBezTo>
                    <a:pt x="29349" y="68518"/>
                    <a:pt x="30464" y="69629"/>
                    <a:pt x="31950" y="69629"/>
                  </a:cubicBezTo>
                  <a:cubicBezTo>
                    <a:pt x="33065" y="69629"/>
                    <a:pt x="34179" y="68518"/>
                    <a:pt x="34179" y="67407"/>
                  </a:cubicBezTo>
                  <a:cubicBezTo>
                    <a:pt x="34179" y="63703"/>
                    <a:pt x="37151" y="60740"/>
                    <a:pt x="40866" y="60740"/>
                  </a:cubicBezTo>
                  <a:cubicBezTo>
                    <a:pt x="40866" y="60740"/>
                    <a:pt x="40866" y="60740"/>
                    <a:pt x="40866" y="60740"/>
                  </a:cubicBezTo>
                  <a:cubicBezTo>
                    <a:pt x="47925" y="60740"/>
                    <a:pt x="47925" y="60740"/>
                    <a:pt x="47925" y="60740"/>
                  </a:cubicBezTo>
                  <a:cubicBezTo>
                    <a:pt x="47182" y="63333"/>
                    <a:pt x="46811" y="65925"/>
                    <a:pt x="46811" y="68518"/>
                  </a:cubicBezTo>
                  <a:cubicBezTo>
                    <a:pt x="46811" y="70000"/>
                    <a:pt x="47925" y="70740"/>
                    <a:pt x="49040" y="70740"/>
                  </a:cubicBezTo>
                  <a:cubicBezTo>
                    <a:pt x="50526" y="70740"/>
                    <a:pt x="51640" y="70000"/>
                    <a:pt x="51640" y="68518"/>
                  </a:cubicBezTo>
                  <a:cubicBezTo>
                    <a:pt x="51640" y="61851"/>
                    <a:pt x="54241" y="55555"/>
                    <a:pt x="58699" y="51111"/>
                  </a:cubicBezTo>
                  <a:cubicBezTo>
                    <a:pt x="64643" y="51481"/>
                    <a:pt x="69102" y="56296"/>
                    <a:pt x="69102" y="62222"/>
                  </a:cubicBezTo>
                  <a:cubicBezTo>
                    <a:pt x="69102" y="63703"/>
                    <a:pt x="70216" y="64814"/>
                    <a:pt x="71702" y="64814"/>
                  </a:cubicBezTo>
                  <a:cubicBezTo>
                    <a:pt x="72817" y="64814"/>
                    <a:pt x="73931" y="63703"/>
                    <a:pt x="73931" y="62222"/>
                  </a:cubicBezTo>
                  <a:cubicBezTo>
                    <a:pt x="73931" y="55555"/>
                    <a:pt x="69473" y="49629"/>
                    <a:pt x="63529" y="47407"/>
                  </a:cubicBezTo>
                  <a:cubicBezTo>
                    <a:pt x="66873" y="45185"/>
                    <a:pt x="70959" y="43703"/>
                    <a:pt x="75417" y="43703"/>
                  </a:cubicBezTo>
                  <a:cubicBezTo>
                    <a:pt x="78018" y="47037"/>
                    <a:pt x="79504" y="50740"/>
                    <a:pt x="79504" y="55185"/>
                  </a:cubicBezTo>
                  <a:cubicBezTo>
                    <a:pt x="79504" y="74814"/>
                    <a:pt x="79504" y="74814"/>
                    <a:pt x="79504" y="74814"/>
                  </a:cubicBezTo>
                  <a:cubicBezTo>
                    <a:pt x="78390" y="75555"/>
                    <a:pt x="77275" y="76666"/>
                    <a:pt x="76532" y="77777"/>
                  </a:cubicBezTo>
                  <a:cubicBezTo>
                    <a:pt x="69845" y="77037"/>
                    <a:pt x="65015" y="71481"/>
                    <a:pt x="65015" y="65185"/>
                  </a:cubicBezTo>
                  <a:cubicBezTo>
                    <a:pt x="65015" y="63703"/>
                    <a:pt x="63900" y="62592"/>
                    <a:pt x="62414" y="62592"/>
                  </a:cubicBezTo>
                  <a:cubicBezTo>
                    <a:pt x="61300" y="62592"/>
                    <a:pt x="60185" y="63703"/>
                    <a:pt x="60185" y="65185"/>
                  </a:cubicBezTo>
                  <a:cubicBezTo>
                    <a:pt x="60185" y="73333"/>
                    <a:pt x="66130" y="80370"/>
                    <a:pt x="73931" y="82222"/>
                  </a:cubicBezTo>
                  <a:cubicBezTo>
                    <a:pt x="73560" y="83333"/>
                    <a:pt x="73560" y="84814"/>
                    <a:pt x="73560" y="86296"/>
                  </a:cubicBezTo>
                  <a:cubicBezTo>
                    <a:pt x="73560" y="86296"/>
                    <a:pt x="73560" y="86296"/>
                    <a:pt x="73560" y="86296"/>
                  </a:cubicBezTo>
                  <a:cubicBezTo>
                    <a:pt x="73560" y="86666"/>
                    <a:pt x="73560" y="86666"/>
                    <a:pt x="73560" y="86666"/>
                  </a:cubicBezTo>
                  <a:cubicBezTo>
                    <a:pt x="73560" y="105185"/>
                    <a:pt x="73560" y="105185"/>
                    <a:pt x="73560" y="105185"/>
                  </a:cubicBezTo>
                  <a:cubicBezTo>
                    <a:pt x="70216" y="105185"/>
                    <a:pt x="70216" y="105185"/>
                    <a:pt x="70216" y="105185"/>
                  </a:cubicBezTo>
                  <a:cubicBezTo>
                    <a:pt x="68359" y="105185"/>
                    <a:pt x="67244" y="104074"/>
                    <a:pt x="67244" y="102592"/>
                  </a:cubicBezTo>
                  <a:cubicBezTo>
                    <a:pt x="67244" y="88148"/>
                    <a:pt x="67244" y="88148"/>
                    <a:pt x="67244" y="88148"/>
                  </a:cubicBezTo>
                  <a:cubicBezTo>
                    <a:pt x="63157" y="85925"/>
                    <a:pt x="60185" y="82592"/>
                    <a:pt x="58328" y="78518"/>
                  </a:cubicBezTo>
                  <a:cubicBezTo>
                    <a:pt x="56842" y="78888"/>
                    <a:pt x="55356" y="79259"/>
                    <a:pt x="53869" y="79259"/>
                  </a:cubicBezTo>
                  <a:cubicBezTo>
                    <a:pt x="49783" y="79259"/>
                    <a:pt x="46068" y="77407"/>
                    <a:pt x="43839" y="74814"/>
                  </a:cubicBezTo>
                  <a:cubicBezTo>
                    <a:pt x="41981" y="75185"/>
                    <a:pt x="39752" y="75555"/>
                    <a:pt x="37894" y="75555"/>
                  </a:cubicBezTo>
                  <a:cubicBezTo>
                    <a:pt x="23405" y="75555"/>
                    <a:pt x="11888" y="64074"/>
                    <a:pt x="11888" y="50000"/>
                  </a:cubicBezTo>
                  <a:cubicBezTo>
                    <a:pt x="11888" y="35925"/>
                    <a:pt x="23405" y="24444"/>
                    <a:pt x="37894" y="24444"/>
                  </a:cubicBezTo>
                  <a:cubicBezTo>
                    <a:pt x="40123" y="24444"/>
                    <a:pt x="42352" y="24814"/>
                    <a:pt x="44582" y="25555"/>
                  </a:cubicBezTo>
                  <a:cubicBezTo>
                    <a:pt x="47554" y="19629"/>
                    <a:pt x="53126" y="15555"/>
                    <a:pt x="59814" y="15555"/>
                  </a:cubicBezTo>
                  <a:cubicBezTo>
                    <a:pt x="66873" y="15555"/>
                    <a:pt x="72817" y="19629"/>
                    <a:pt x="75417" y="26296"/>
                  </a:cubicBezTo>
                  <a:cubicBezTo>
                    <a:pt x="77647" y="25555"/>
                    <a:pt x="79876" y="25185"/>
                    <a:pt x="82476" y="25185"/>
                  </a:cubicBezTo>
                  <a:cubicBezTo>
                    <a:pt x="95851" y="25185"/>
                    <a:pt x="106625" y="35925"/>
                    <a:pt x="106625" y="49259"/>
                  </a:cubicBezTo>
                  <a:close/>
                  <a:moveTo>
                    <a:pt x="60185" y="0"/>
                  </a:moveTo>
                  <a:cubicBezTo>
                    <a:pt x="26749" y="0"/>
                    <a:pt x="0" y="27037"/>
                    <a:pt x="0" y="60000"/>
                  </a:cubicBezTo>
                  <a:cubicBezTo>
                    <a:pt x="0" y="92962"/>
                    <a:pt x="26749" y="120000"/>
                    <a:pt x="60185" y="120000"/>
                  </a:cubicBezTo>
                  <a:cubicBezTo>
                    <a:pt x="92879" y="120000"/>
                    <a:pt x="120000" y="92962"/>
                    <a:pt x="120000" y="60000"/>
                  </a:cubicBezTo>
                  <a:cubicBezTo>
                    <a:pt x="120000" y="27037"/>
                    <a:pt x="92879" y="0"/>
                    <a:pt x="60185" y="0"/>
                  </a:cubicBezTo>
                  <a:close/>
                </a:path>
              </a:pathLst>
            </a:custGeom>
            <a:solidFill>
              <a:schemeClr val="dk2"/>
            </a:solidFill>
            <a:ln w="9525" cap="flat" cmpd="sng">
              <a:solidFill>
                <a:srgbClr val="FFFFFF">
                  <a:alpha val="0"/>
                </a:srgbClr>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grpSp>
      <p:sp>
        <p:nvSpPr>
          <p:cNvPr id="611" name="Google Shape;611;p40"/>
          <p:cNvSpPr/>
          <p:nvPr/>
        </p:nvSpPr>
        <p:spPr>
          <a:xfrm>
            <a:off x="1534716" y="982356"/>
            <a:ext cx="342000" cy="342000"/>
          </a:xfrm>
          <a:prstGeom prst="ellipse">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12" name="Google Shape;612;p40"/>
          <p:cNvGrpSpPr/>
          <p:nvPr/>
        </p:nvGrpSpPr>
        <p:grpSpPr>
          <a:xfrm>
            <a:off x="1036735" y="972457"/>
            <a:ext cx="1326000" cy="1010543"/>
            <a:chOff x="1038450" y="1429657"/>
            <a:chExt cx="1326000" cy="1010543"/>
          </a:xfrm>
        </p:grpSpPr>
        <p:sp>
          <p:nvSpPr>
            <p:cNvPr id="613" name="Google Shape;613;p40"/>
            <p:cNvSpPr txBox="1"/>
            <p:nvPr/>
          </p:nvSpPr>
          <p:spPr>
            <a:xfrm>
              <a:off x="1038450" y="1804800"/>
              <a:ext cx="1326000" cy="635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a:t>Szükséges kutatóhelyek kialakítása és fejlesztése</a:t>
              </a:r>
              <a:endParaRPr sz="800"/>
            </a:p>
          </p:txBody>
        </p:sp>
        <p:sp>
          <p:nvSpPr>
            <p:cNvPr id="614" name="Google Shape;614;p40"/>
            <p:cNvSpPr/>
            <p:nvPr/>
          </p:nvSpPr>
          <p:spPr>
            <a:xfrm>
              <a:off x="1521458" y="1429657"/>
              <a:ext cx="360000" cy="360000"/>
            </a:xfrm>
            <a:custGeom>
              <a:avLst/>
              <a:gdLst/>
              <a:ahLst/>
              <a:cxnLst/>
              <a:rect l="l" t="t" r="r" b="b"/>
              <a:pathLst>
                <a:path w="120000" h="120000" extrusionOk="0">
                  <a:moveTo>
                    <a:pt x="42592" y="62222"/>
                  </a:moveTo>
                  <a:cubicBezTo>
                    <a:pt x="54814" y="69259"/>
                    <a:pt x="54814" y="69259"/>
                    <a:pt x="54814" y="69259"/>
                  </a:cubicBezTo>
                  <a:cubicBezTo>
                    <a:pt x="55185" y="69629"/>
                    <a:pt x="55555" y="69629"/>
                    <a:pt x="55925" y="69629"/>
                  </a:cubicBezTo>
                  <a:cubicBezTo>
                    <a:pt x="56666" y="69629"/>
                    <a:pt x="57777" y="69259"/>
                    <a:pt x="58148" y="68518"/>
                  </a:cubicBezTo>
                  <a:cubicBezTo>
                    <a:pt x="68518" y="50370"/>
                    <a:pt x="68518" y="50370"/>
                    <a:pt x="68518" y="50370"/>
                  </a:cubicBezTo>
                  <a:cubicBezTo>
                    <a:pt x="68148" y="50370"/>
                    <a:pt x="67777" y="50370"/>
                    <a:pt x="67037" y="50370"/>
                  </a:cubicBezTo>
                  <a:cubicBezTo>
                    <a:pt x="61851" y="50370"/>
                    <a:pt x="57777" y="46296"/>
                    <a:pt x="57777" y="41481"/>
                  </a:cubicBezTo>
                  <a:cubicBezTo>
                    <a:pt x="57777" y="36296"/>
                    <a:pt x="61851" y="32222"/>
                    <a:pt x="67037" y="32222"/>
                  </a:cubicBezTo>
                  <a:cubicBezTo>
                    <a:pt x="70740" y="32222"/>
                    <a:pt x="74444" y="34814"/>
                    <a:pt x="75555" y="38518"/>
                  </a:cubicBezTo>
                  <a:cubicBezTo>
                    <a:pt x="79259" y="31481"/>
                    <a:pt x="79259" y="31481"/>
                    <a:pt x="79259" y="31481"/>
                  </a:cubicBezTo>
                  <a:cubicBezTo>
                    <a:pt x="79629" y="31111"/>
                    <a:pt x="79629" y="30370"/>
                    <a:pt x="79629" y="30000"/>
                  </a:cubicBezTo>
                  <a:cubicBezTo>
                    <a:pt x="79629" y="29259"/>
                    <a:pt x="78888" y="28888"/>
                    <a:pt x="78518" y="28518"/>
                  </a:cubicBezTo>
                  <a:cubicBezTo>
                    <a:pt x="75555" y="26666"/>
                    <a:pt x="75555" y="26666"/>
                    <a:pt x="75555" y="26666"/>
                  </a:cubicBezTo>
                  <a:cubicBezTo>
                    <a:pt x="78148" y="22222"/>
                    <a:pt x="78148" y="22222"/>
                    <a:pt x="78148" y="22222"/>
                  </a:cubicBezTo>
                  <a:cubicBezTo>
                    <a:pt x="81111" y="24074"/>
                    <a:pt x="81111" y="24074"/>
                    <a:pt x="81111" y="24074"/>
                  </a:cubicBezTo>
                  <a:cubicBezTo>
                    <a:pt x="83333" y="20000"/>
                    <a:pt x="83333" y="20000"/>
                    <a:pt x="83333" y="20000"/>
                  </a:cubicBezTo>
                  <a:cubicBezTo>
                    <a:pt x="71111" y="12962"/>
                    <a:pt x="71111" y="12962"/>
                    <a:pt x="71111" y="12962"/>
                  </a:cubicBezTo>
                  <a:cubicBezTo>
                    <a:pt x="68888" y="17037"/>
                    <a:pt x="68888" y="17037"/>
                    <a:pt x="68888" y="17037"/>
                  </a:cubicBezTo>
                  <a:cubicBezTo>
                    <a:pt x="71851" y="18518"/>
                    <a:pt x="71851" y="18518"/>
                    <a:pt x="71851" y="18518"/>
                  </a:cubicBezTo>
                  <a:cubicBezTo>
                    <a:pt x="69259" y="22962"/>
                    <a:pt x="69259" y="22962"/>
                    <a:pt x="69259" y="22962"/>
                  </a:cubicBezTo>
                  <a:cubicBezTo>
                    <a:pt x="66296" y="21481"/>
                    <a:pt x="66296" y="21481"/>
                    <a:pt x="66296" y="21481"/>
                  </a:cubicBezTo>
                  <a:cubicBezTo>
                    <a:pt x="65185" y="20740"/>
                    <a:pt x="63703" y="21111"/>
                    <a:pt x="62962" y="22222"/>
                  </a:cubicBezTo>
                  <a:cubicBezTo>
                    <a:pt x="41851" y="58888"/>
                    <a:pt x="41851" y="58888"/>
                    <a:pt x="41851" y="58888"/>
                  </a:cubicBezTo>
                  <a:cubicBezTo>
                    <a:pt x="41481" y="59629"/>
                    <a:pt x="41481" y="60000"/>
                    <a:pt x="41481" y="60740"/>
                  </a:cubicBezTo>
                  <a:cubicBezTo>
                    <a:pt x="41481" y="61481"/>
                    <a:pt x="42222" y="61851"/>
                    <a:pt x="42592" y="62222"/>
                  </a:cubicBezTo>
                  <a:close/>
                  <a:moveTo>
                    <a:pt x="58518" y="74814"/>
                  </a:moveTo>
                  <a:cubicBezTo>
                    <a:pt x="35555" y="61851"/>
                    <a:pt x="35555" y="61851"/>
                    <a:pt x="35555" y="61851"/>
                  </a:cubicBezTo>
                  <a:cubicBezTo>
                    <a:pt x="33333" y="65925"/>
                    <a:pt x="33333" y="65925"/>
                    <a:pt x="33333" y="65925"/>
                  </a:cubicBezTo>
                  <a:cubicBezTo>
                    <a:pt x="56296" y="79259"/>
                    <a:pt x="56296" y="79259"/>
                    <a:pt x="56296" y="79259"/>
                  </a:cubicBezTo>
                  <a:lnTo>
                    <a:pt x="58518" y="74814"/>
                  </a:lnTo>
                  <a:close/>
                  <a:moveTo>
                    <a:pt x="85925" y="89629"/>
                  </a:moveTo>
                  <a:cubicBezTo>
                    <a:pt x="77777" y="89629"/>
                    <a:pt x="77777" y="89629"/>
                    <a:pt x="77777" y="89629"/>
                  </a:cubicBezTo>
                  <a:cubicBezTo>
                    <a:pt x="77407" y="89629"/>
                    <a:pt x="77037" y="89629"/>
                    <a:pt x="76666" y="89629"/>
                  </a:cubicBezTo>
                  <a:cubicBezTo>
                    <a:pt x="72962" y="89629"/>
                    <a:pt x="70370" y="86666"/>
                    <a:pt x="70370" y="83333"/>
                  </a:cubicBezTo>
                  <a:cubicBezTo>
                    <a:pt x="66666" y="86666"/>
                    <a:pt x="62222" y="88888"/>
                    <a:pt x="57037" y="89629"/>
                  </a:cubicBezTo>
                  <a:cubicBezTo>
                    <a:pt x="34074" y="89629"/>
                    <a:pt x="34074" y="89629"/>
                    <a:pt x="34074" y="89629"/>
                  </a:cubicBezTo>
                  <a:cubicBezTo>
                    <a:pt x="32592" y="89629"/>
                    <a:pt x="31481" y="90740"/>
                    <a:pt x="31481" y="91851"/>
                  </a:cubicBezTo>
                  <a:cubicBezTo>
                    <a:pt x="31481" y="97407"/>
                    <a:pt x="31481" y="97407"/>
                    <a:pt x="31481" y="97407"/>
                  </a:cubicBezTo>
                  <a:cubicBezTo>
                    <a:pt x="31481" y="98888"/>
                    <a:pt x="32592" y="100000"/>
                    <a:pt x="34074" y="100000"/>
                  </a:cubicBezTo>
                  <a:cubicBezTo>
                    <a:pt x="85925" y="100000"/>
                    <a:pt x="85925" y="100000"/>
                    <a:pt x="85925" y="100000"/>
                  </a:cubicBezTo>
                  <a:cubicBezTo>
                    <a:pt x="87037" y="100000"/>
                    <a:pt x="88148" y="98888"/>
                    <a:pt x="88148" y="97407"/>
                  </a:cubicBezTo>
                  <a:cubicBezTo>
                    <a:pt x="88148" y="91851"/>
                    <a:pt x="88148" y="91851"/>
                    <a:pt x="88148" y="91851"/>
                  </a:cubicBezTo>
                  <a:cubicBezTo>
                    <a:pt x="88148" y="90740"/>
                    <a:pt x="87037" y="89629"/>
                    <a:pt x="85925" y="89629"/>
                  </a:cubicBezTo>
                  <a:close/>
                  <a:moveTo>
                    <a:pt x="67037" y="35925"/>
                  </a:moveTo>
                  <a:cubicBezTo>
                    <a:pt x="64074" y="35925"/>
                    <a:pt x="61481" y="38518"/>
                    <a:pt x="61481" y="41481"/>
                  </a:cubicBezTo>
                  <a:cubicBezTo>
                    <a:pt x="61481" y="44074"/>
                    <a:pt x="64074" y="46666"/>
                    <a:pt x="67037" y="46666"/>
                  </a:cubicBezTo>
                  <a:cubicBezTo>
                    <a:pt x="70000" y="46666"/>
                    <a:pt x="72222" y="44074"/>
                    <a:pt x="72222" y="41481"/>
                  </a:cubicBezTo>
                  <a:cubicBezTo>
                    <a:pt x="72222" y="38518"/>
                    <a:pt x="70000" y="35925"/>
                    <a:pt x="67037" y="35925"/>
                  </a:cubicBezTo>
                  <a:close/>
                  <a:moveTo>
                    <a:pt x="76666" y="86666"/>
                  </a:moveTo>
                  <a:cubicBezTo>
                    <a:pt x="78518" y="86666"/>
                    <a:pt x="80370" y="85185"/>
                    <a:pt x="80370" y="83333"/>
                  </a:cubicBezTo>
                  <a:cubicBezTo>
                    <a:pt x="80370" y="81111"/>
                    <a:pt x="78518" y="79629"/>
                    <a:pt x="76666" y="79629"/>
                  </a:cubicBezTo>
                  <a:cubicBezTo>
                    <a:pt x="74814" y="79629"/>
                    <a:pt x="72962" y="81111"/>
                    <a:pt x="72962" y="83333"/>
                  </a:cubicBezTo>
                  <a:cubicBezTo>
                    <a:pt x="72962" y="85185"/>
                    <a:pt x="74814" y="86666"/>
                    <a:pt x="76666" y="86666"/>
                  </a:cubicBezTo>
                  <a:close/>
                  <a:moveTo>
                    <a:pt x="75925" y="41481"/>
                  </a:moveTo>
                  <a:cubicBezTo>
                    <a:pt x="75925" y="45185"/>
                    <a:pt x="73703" y="48148"/>
                    <a:pt x="70740" y="49629"/>
                  </a:cubicBezTo>
                  <a:cubicBezTo>
                    <a:pt x="74814" y="53703"/>
                    <a:pt x="77777" y="59629"/>
                    <a:pt x="77777" y="65925"/>
                  </a:cubicBezTo>
                  <a:cubicBezTo>
                    <a:pt x="77777" y="70000"/>
                    <a:pt x="76666" y="73703"/>
                    <a:pt x="74814" y="77037"/>
                  </a:cubicBezTo>
                  <a:cubicBezTo>
                    <a:pt x="75555" y="76666"/>
                    <a:pt x="75925" y="76666"/>
                    <a:pt x="76666" y="76666"/>
                  </a:cubicBezTo>
                  <a:cubicBezTo>
                    <a:pt x="79629" y="76666"/>
                    <a:pt x="82592" y="78888"/>
                    <a:pt x="82962" y="82222"/>
                  </a:cubicBezTo>
                  <a:cubicBezTo>
                    <a:pt x="85555" y="77407"/>
                    <a:pt x="87037" y="71851"/>
                    <a:pt x="87037" y="65925"/>
                  </a:cubicBezTo>
                  <a:cubicBezTo>
                    <a:pt x="87037" y="56666"/>
                    <a:pt x="82962" y="47777"/>
                    <a:pt x="75925" y="41481"/>
                  </a:cubicBezTo>
                  <a:close/>
                  <a:moveTo>
                    <a:pt x="60000" y="0"/>
                  </a:moveTo>
                  <a:cubicBezTo>
                    <a:pt x="26666" y="0"/>
                    <a:pt x="0" y="27037"/>
                    <a:pt x="0" y="60000"/>
                  </a:cubicBezTo>
                  <a:cubicBezTo>
                    <a:pt x="0" y="92962"/>
                    <a:pt x="26666" y="120000"/>
                    <a:pt x="60000" y="120000"/>
                  </a:cubicBezTo>
                  <a:cubicBezTo>
                    <a:pt x="92962" y="120000"/>
                    <a:pt x="120000" y="92962"/>
                    <a:pt x="120000" y="60000"/>
                  </a:cubicBezTo>
                  <a:cubicBezTo>
                    <a:pt x="120000" y="27037"/>
                    <a:pt x="92962" y="0"/>
                    <a:pt x="60000" y="0"/>
                  </a:cubicBezTo>
                  <a:close/>
                </a:path>
              </a:pathLst>
            </a:custGeom>
            <a:solidFill>
              <a:schemeClr val="dk2"/>
            </a:solidFill>
            <a:ln w="28575" cap="flat" cmpd="sng">
              <a:solidFill>
                <a:srgbClr val="FFFFFF">
                  <a:alpha val="0"/>
                </a:srgbClr>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grpSp>
      <p:sp>
        <p:nvSpPr>
          <p:cNvPr id="615" name="Google Shape;615;p40"/>
          <p:cNvSpPr/>
          <p:nvPr/>
        </p:nvSpPr>
        <p:spPr>
          <a:xfrm>
            <a:off x="2746950" y="2080875"/>
            <a:ext cx="3650100" cy="1029300"/>
          </a:xfrm>
          <a:prstGeom prst="ellipse">
            <a:avLst/>
          </a:prstGeom>
          <a:solidFill>
            <a:schemeClr val="dk2"/>
          </a:solidFill>
          <a:ln w="9525" cap="flat" cmpd="sng">
            <a:solidFill>
              <a:schemeClr val="dk2"/>
            </a:solidFill>
            <a:prstDash val="solid"/>
            <a:round/>
            <a:headEnd type="none" w="sm" len="sm"/>
            <a:tailEnd type="none" w="sm" len="sm"/>
          </a:ln>
        </p:spPr>
        <p:txBody>
          <a:bodyPr spcFirstLastPara="1" wrap="square" lIns="91425" tIns="0" rIns="91425" bIns="91425" anchor="t" anchorCtr="0">
            <a:noAutofit/>
          </a:bodyPr>
          <a:lstStyle/>
          <a:p>
            <a:pPr marL="0" lvl="0" indent="0" algn="ctr" rtl="0">
              <a:spcBef>
                <a:spcPts val="0"/>
              </a:spcBef>
              <a:spcAft>
                <a:spcPts val="0"/>
              </a:spcAft>
              <a:buNone/>
            </a:pPr>
            <a:r>
              <a:rPr lang="hu-HU" sz="1800" b="1">
                <a:solidFill>
                  <a:srgbClr val="FFFFFF"/>
                </a:solidFill>
              </a:rPr>
              <a:t>MI Lab</a:t>
            </a:r>
            <a:endParaRPr sz="1800" b="1">
              <a:solidFill>
                <a:srgbClr val="FFFFFF"/>
              </a:solidFill>
            </a:endParaRPr>
          </a:p>
        </p:txBody>
      </p:sp>
      <p:sp>
        <p:nvSpPr>
          <p:cNvPr id="616" name="Google Shape;616;p40"/>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hu-HU" sz="2400">
                <a:solidFill>
                  <a:schemeClr val="dk1"/>
                </a:solidFill>
              </a:rPr>
              <a:t>Kutatás-fejlesztés-innováció - MI Lab</a:t>
            </a:r>
            <a:endParaRPr sz="2400" b="0" i="0" u="none" strike="noStrike" cap="none">
              <a:solidFill>
                <a:schemeClr val="dk1"/>
              </a:solidFill>
              <a:latin typeface="Arial"/>
              <a:ea typeface="Arial"/>
              <a:cs typeface="Arial"/>
              <a:sym typeface="Arial"/>
            </a:endParaRPr>
          </a:p>
        </p:txBody>
      </p:sp>
      <p:sp>
        <p:nvSpPr>
          <p:cNvPr id="617" name="Google Shape;617;p40"/>
          <p:cNvSpPr txBox="1"/>
          <p:nvPr/>
        </p:nvSpPr>
        <p:spPr>
          <a:xfrm>
            <a:off x="4694588" y="2547725"/>
            <a:ext cx="1326000" cy="2550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a:t>Alkalmazott kutatás</a:t>
            </a:r>
            <a:endParaRPr sz="800"/>
          </a:p>
        </p:txBody>
      </p:sp>
      <p:sp>
        <p:nvSpPr>
          <p:cNvPr id="618" name="Google Shape;618;p40"/>
          <p:cNvSpPr txBox="1"/>
          <p:nvPr/>
        </p:nvSpPr>
        <p:spPr>
          <a:xfrm>
            <a:off x="3100063" y="2547725"/>
            <a:ext cx="1326000" cy="2550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a:t>Alapkutatás</a:t>
            </a:r>
            <a:endParaRPr sz="800"/>
          </a:p>
        </p:txBody>
      </p:sp>
      <p:sp>
        <p:nvSpPr>
          <p:cNvPr id="619" name="Google Shape;619;p40"/>
          <p:cNvSpPr txBox="1"/>
          <p:nvPr/>
        </p:nvSpPr>
        <p:spPr>
          <a:xfrm>
            <a:off x="1921060" y="4308560"/>
            <a:ext cx="3393300" cy="255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hu-HU" sz="900" b="1"/>
              <a:t>Iparági szereplőkkel való kapcsolódás kialakítása</a:t>
            </a:r>
            <a:endParaRPr sz="900" b="1"/>
          </a:p>
        </p:txBody>
      </p:sp>
      <p:sp>
        <p:nvSpPr>
          <p:cNvPr id="620" name="Google Shape;620;p40"/>
          <p:cNvSpPr txBox="1"/>
          <p:nvPr/>
        </p:nvSpPr>
        <p:spPr>
          <a:xfrm>
            <a:off x="6779549" y="4279200"/>
            <a:ext cx="1413600" cy="255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hu-HU" sz="900" b="1"/>
              <a:t>Finanszírozás</a:t>
            </a:r>
            <a:endParaRPr sz="900" b="1"/>
          </a:p>
        </p:txBody>
      </p:sp>
      <p:sp>
        <p:nvSpPr>
          <p:cNvPr id="621" name="Google Shape;621;p40"/>
          <p:cNvSpPr/>
          <p:nvPr/>
        </p:nvSpPr>
        <p:spPr>
          <a:xfrm rot="2864250">
            <a:off x="2521548" y="1958979"/>
            <a:ext cx="413068" cy="471893"/>
          </a:xfrm>
          <a:prstGeom prst="rightArrow">
            <a:avLst>
              <a:gd name="adj1" fmla="val 50000"/>
              <a:gd name="adj2"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40"/>
          <p:cNvSpPr/>
          <p:nvPr/>
        </p:nvSpPr>
        <p:spPr>
          <a:xfrm rot="7926845">
            <a:off x="6209464" y="1975067"/>
            <a:ext cx="412908" cy="471956"/>
          </a:xfrm>
          <a:prstGeom prst="rightArrow">
            <a:avLst>
              <a:gd name="adj1" fmla="val 50000"/>
              <a:gd name="adj2"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40"/>
          <p:cNvSpPr/>
          <p:nvPr/>
        </p:nvSpPr>
        <p:spPr>
          <a:xfrm rot="-8329784">
            <a:off x="6188098" y="2744259"/>
            <a:ext cx="412882" cy="471978"/>
          </a:xfrm>
          <a:prstGeom prst="rightArrow">
            <a:avLst>
              <a:gd name="adj1" fmla="val 50000"/>
              <a:gd name="adj2"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40"/>
          <p:cNvSpPr/>
          <p:nvPr/>
        </p:nvSpPr>
        <p:spPr>
          <a:xfrm rot="-2830663">
            <a:off x="2532256" y="2779588"/>
            <a:ext cx="413107" cy="471914"/>
          </a:xfrm>
          <a:prstGeom prst="rightArrow">
            <a:avLst>
              <a:gd name="adj1" fmla="val 50000"/>
              <a:gd name="adj2"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8"/>
        <p:cNvGrpSpPr/>
        <p:nvPr/>
      </p:nvGrpSpPr>
      <p:grpSpPr>
        <a:xfrm>
          <a:off x="0" y="0"/>
          <a:ext cx="0" cy="0"/>
          <a:chOff x="0" y="0"/>
          <a:chExt cx="0" cy="0"/>
        </a:xfrm>
      </p:grpSpPr>
      <p:sp>
        <p:nvSpPr>
          <p:cNvPr id="629" name="Google Shape;629;p41"/>
          <p:cNvSpPr/>
          <p:nvPr/>
        </p:nvSpPr>
        <p:spPr>
          <a:xfrm>
            <a:off x="237775" y="610750"/>
            <a:ext cx="5579700" cy="1481100"/>
          </a:xfrm>
          <a:prstGeom prst="rightArrow">
            <a:avLst>
              <a:gd name="adj1" fmla="val 50000"/>
              <a:gd name="adj2" fmla="val 43489"/>
            </a:avLst>
          </a:prstGeom>
          <a:solidFill>
            <a:srgbClr val="C9DAF8"/>
          </a:solidFill>
          <a:ln w="9525" cap="flat" cmpd="sng">
            <a:solidFill>
              <a:schemeClr val="dk2"/>
            </a:solidFill>
            <a:prstDash val="solid"/>
            <a:round/>
            <a:headEnd type="none" w="sm" len="sm"/>
            <a:tailEnd type="none" w="sm" len="sm"/>
          </a:ln>
          <a:effectLst>
            <a:outerShdw blurRad="57150" dist="19050" dir="5400000" algn="bl" rotWithShape="0">
              <a:srgbClr val="000000">
                <a:alpha val="49800"/>
              </a:srgbClr>
            </a:outerShdw>
          </a:effectLst>
        </p:spPr>
        <p:txBody>
          <a:bodyPr spcFirstLastPara="1" wrap="square" lIns="91425" tIns="91425" rIns="91425" bIns="91425" anchor="ctr" anchorCtr="0">
            <a:noAutofit/>
          </a:bodyPr>
          <a:lstStyle/>
          <a:p>
            <a:pPr marL="0" marR="7522872" lvl="0" indent="0" algn="ctr" rtl="0">
              <a:lnSpc>
                <a:spcPct val="100000"/>
              </a:lnSpc>
              <a:spcBef>
                <a:spcPts val="0"/>
              </a:spcBef>
              <a:spcAft>
                <a:spcPts val="0"/>
              </a:spcAft>
              <a:buClr>
                <a:srgbClr val="000000"/>
              </a:buClr>
              <a:buSzPts val="1400"/>
              <a:buFont typeface="Arial"/>
              <a:buNone/>
            </a:pPr>
            <a:endParaRPr sz="800" b="1" i="0" u="none" strike="noStrike" cap="none">
              <a:solidFill>
                <a:srgbClr val="000000"/>
              </a:solidFill>
            </a:endParaRPr>
          </a:p>
        </p:txBody>
      </p:sp>
      <p:sp>
        <p:nvSpPr>
          <p:cNvPr id="630" name="Google Shape;630;p41"/>
          <p:cNvSpPr/>
          <p:nvPr/>
        </p:nvSpPr>
        <p:spPr>
          <a:xfrm>
            <a:off x="1125200" y="1866175"/>
            <a:ext cx="6944100" cy="1000800"/>
          </a:xfrm>
          <a:prstGeom prst="rect">
            <a:avLst/>
          </a:prstGeom>
          <a:solidFill>
            <a:schemeClr val="lt2"/>
          </a:solid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41"/>
          <p:cNvSpPr txBox="1"/>
          <p:nvPr/>
        </p:nvSpPr>
        <p:spPr>
          <a:xfrm>
            <a:off x="1168050" y="2200725"/>
            <a:ext cx="6855600" cy="344100"/>
          </a:xfrm>
          <a:prstGeom prst="rect">
            <a:avLst/>
          </a:prstGeom>
          <a:solidFill>
            <a:schemeClr val="dk2"/>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6659999" lvl="0" indent="0" algn="l" rtl="0">
              <a:spcBef>
                <a:spcPts val="0"/>
              </a:spcBef>
              <a:spcAft>
                <a:spcPts val="0"/>
              </a:spcAft>
              <a:buNone/>
            </a:pPr>
            <a:endParaRPr sz="800"/>
          </a:p>
        </p:txBody>
      </p:sp>
      <p:sp>
        <p:nvSpPr>
          <p:cNvPr id="632" name="Google Shape;632;p41"/>
          <p:cNvSpPr txBox="1"/>
          <p:nvPr/>
        </p:nvSpPr>
        <p:spPr>
          <a:xfrm>
            <a:off x="3652813" y="1932438"/>
            <a:ext cx="20451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a:t>Termékfejlesztés (Startup)</a:t>
            </a:r>
            <a:endParaRPr sz="800"/>
          </a:p>
        </p:txBody>
      </p:sp>
      <p:sp>
        <p:nvSpPr>
          <p:cNvPr id="633" name="Google Shape;633;p41"/>
          <p:cNvSpPr/>
          <p:nvPr/>
        </p:nvSpPr>
        <p:spPr>
          <a:xfrm>
            <a:off x="1126366" y="2911025"/>
            <a:ext cx="6941700" cy="615000"/>
          </a:xfrm>
          <a:prstGeom prst="rect">
            <a:avLst/>
          </a:prstGeom>
          <a:solidFill>
            <a:schemeClr val="lt2"/>
          </a:solid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41"/>
          <p:cNvSpPr/>
          <p:nvPr/>
        </p:nvSpPr>
        <p:spPr>
          <a:xfrm>
            <a:off x="1126366" y="3570175"/>
            <a:ext cx="6941700" cy="951900"/>
          </a:xfrm>
          <a:prstGeom prst="rect">
            <a:avLst/>
          </a:prstGeom>
          <a:solidFill>
            <a:schemeClr val="lt2"/>
          </a:solid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35" name="Google Shape;635;p41"/>
          <p:cNvCxnSpPr/>
          <p:nvPr/>
        </p:nvCxnSpPr>
        <p:spPr>
          <a:xfrm>
            <a:off x="3538556" y="830506"/>
            <a:ext cx="0" cy="3779100"/>
          </a:xfrm>
          <a:prstGeom prst="straightConnector1">
            <a:avLst/>
          </a:prstGeom>
          <a:noFill/>
          <a:ln w="9525" cap="flat" cmpd="sng">
            <a:solidFill>
              <a:schemeClr val="dk2"/>
            </a:solidFill>
            <a:prstDash val="dot"/>
            <a:round/>
            <a:headEnd type="none" w="med" len="med"/>
            <a:tailEnd type="none" w="med" len="med"/>
          </a:ln>
        </p:spPr>
      </p:cxnSp>
      <p:cxnSp>
        <p:nvCxnSpPr>
          <p:cNvPr id="636" name="Google Shape;636;p41"/>
          <p:cNvCxnSpPr/>
          <p:nvPr/>
        </p:nvCxnSpPr>
        <p:spPr>
          <a:xfrm>
            <a:off x="5812650" y="830506"/>
            <a:ext cx="0" cy="3779100"/>
          </a:xfrm>
          <a:prstGeom prst="straightConnector1">
            <a:avLst/>
          </a:prstGeom>
          <a:noFill/>
          <a:ln w="9525" cap="flat" cmpd="sng">
            <a:solidFill>
              <a:schemeClr val="dk2"/>
            </a:solidFill>
            <a:prstDash val="dot"/>
            <a:round/>
            <a:headEnd type="none" w="med" len="med"/>
            <a:tailEnd type="none" w="med" len="med"/>
          </a:ln>
        </p:spPr>
      </p:cxnSp>
      <p:sp>
        <p:nvSpPr>
          <p:cNvPr id="637" name="Google Shape;637;p41"/>
          <p:cNvSpPr txBox="1"/>
          <p:nvPr/>
        </p:nvSpPr>
        <p:spPr>
          <a:xfrm>
            <a:off x="1212489" y="1176793"/>
            <a:ext cx="2177400" cy="344100"/>
          </a:xfrm>
          <a:prstGeom prst="rect">
            <a:avLst/>
          </a:prstGeom>
          <a:solidFill>
            <a:srgbClr val="F3F3F3"/>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endParaRPr sz="800"/>
          </a:p>
        </p:txBody>
      </p:sp>
      <p:sp>
        <p:nvSpPr>
          <p:cNvPr id="638" name="Google Shape;638;p41"/>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hu-HU" sz="2400">
                <a:solidFill>
                  <a:schemeClr val="dk1"/>
                </a:solidFill>
              </a:rPr>
              <a:t>Kutatás-fejlesztés-innováció - Értéklánc</a:t>
            </a:r>
            <a:endParaRPr sz="2400" b="0" i="0" u="none" strike="noStrike" cap="none">
              <a:solidFill>
                <a:schemeClr val="dk1"/>
              </a:solidFill>
              <a:latin typeface="Arial"/>
              <a:ea typeface="Arial"/>
              <a:cs typeface="Arial"/>
              <a:sym typeface="Arial"/>
            </a:endParaRPr>
          </a:p>
        </p:txBody>
      </p:sp>
      <p:sp>
        <p:nvSpPr>
          <p:cNvPr id="639" name="Google Shape;639;p41"/>
          <p:cNvSpPr txBox="1"/>
          <p:nvPr/>
        </p:nvSpPr>
        <p:spPr>
          <a:xfrm>
            <a:off x="2430384" y="1221343"/>
            <a:ext cx="924900" cy="2550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Alkalmazott kutatás</a:t>
            </a:r>
            <a:endParaRPr sz="800" b="1"/>
          </a:p>
        </p:txBody>
      </p:sp>
      <p:sp>
        <p:nvSpPr>
          <p:cNvPr id="640" name="Google Shape;640;p41"/>
          <p:cNvSpPr txBox="1"/>
          <p:nvPr/>
        </p:nvSpPr>
        <p:spPr>
          <a:xfrm>
            <a:off x="1212488" y="2239081"/>
            <a:ext cx="21774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hu-HU" sz="800"/>
              <a:t>MI Lab</a:t>
            </a:r>
            <a:endParaRPr sz="800"/>
          </a:p>
        </p:txBody>
      </p:sp>
      <p:sp>
        <p:nvSpPr>
          <p:cNvPr id="641" name="Google Shape;641;p41"/>
          <p:cNvSpPr txBox="1"/>
          <p:nvPr/>
        </p:nvSpPr>
        <p:spPr>
          <a:xfrm>
            <a:off x="3652813" y="1184227"/>
            <a:ext cx="2045100" cy="344100"/>
          </a:xfrm>
          <a:prstGeom prst="rect">
            <a:avLst/>
          </a:prstGeom>
          <a:solidFill>
            <a:srgbClr val="F3F3F3"/>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Fejlesztés</a:t>
            </a:r>
            <a:endParaRPr sz="800" b="1"/>
          </a:p>
        </p:txBody>
      </p:sp>
      <p:sp>
        <p:nvSpPr>
          <p:cNvPr id="642" name="Google Shape;642;p41"/>
          <p:cNvSpPr txBox="1"/>
          <p:nvPr/>
        </p:nvSpPr>
        <p:spPr>
          <a:xfrm>
            <a:off x="5920748" y="1184227"/>
            <a:ext cx="2044800" cy="344100"/>
          </a:xfrm>
          <a:prstGeom prst="rect">
            <a:avLst/>
          </a:prstGeom>
          <a:solidFill>
            <a:srgbClr val="F3F3F3"/>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solidFill>
                  <a:srgbClr val="999999"/>
                </a:solidFill>
              </a:rPr>
              <a:t>Alkalmazás</a:t>
            </a:r>
            <a:endParaRPr sz="800" b="1">
              <a:solidFill>
                <a:srgbClr val="999999"/>
              </a:solidFill>
            </a:endParaRPr>
          </a:p>
          <a:p>
            <a:pPr marL="0" lvl="0" indent="0" algn="ctr" rtl="0">
              <a:spcBef>
                <a:spcPts val="0"/>
              </a:spcBef>
              <a:spcAft>
                <a:spcPts val="0"/>
              </a:spcAft>
              <a:buNone/>
            </a:pPr>
            <a:r>
              <a:rPr lang="hu-HU" sz="800">
                <a:solidFill>
                  <a:srgbClr val="999999"/>
                </a:solidFill>
              </a:rPr>
              <a:t>(implementáció)</a:t>
            </a:r>
            <a:endParaRPr sz="800">
              <a:solidFill>
                <a:srgbClr val="999999"/>
              </a:solidFill>
            </a:endParaRPr>
          </a:p>
        </p:txBody>
      </p:sp>
      <p:sp>
        <p:nvSpPr>
          <p:cNvPr id="643" name="Google Shape;643;p41"/>
          <p:cNvSpPr txBox="1"/>
          <p:nvPr/>
        </p:nvSpPr>
        <p:spPr>
          <a:xfrm>
            <a:off x="1384602" y="1221343"/>
            <a:ext cx="924900" cy="2550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Alapkutatás</a:t>
            </a:r>
            <a:endParaRPr sz="800" b="1"/>
          </a:p>
        </p:txBody>
      </p:sp>
      <p:sp>
        <p:nvSpPr>
          <p:cNvPr id="644" name="Google Shape;644;p41"/>
          <p:cNvSpPr txBox="1"/>
          <p:nvPr/>
        </p:nvSpPr>
        <p:spPr>
          <a:xfrm>
            <a:off x="3652813" y="2968520"/>
            <a:ext cx="2045100" cy="514200"/>
          </a:xfrm>
          <a:prstGeom prst="rect">
            <a:avLst/>
          </a:prstGeom>
          <a:solidFill>
            <a:srgbClr val="F3F3F3"/>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a:t>Befektetők</a:t>
            </a:r>
            <a:endParaRPr sz="800"/>
          </a:p>
          <a:p>
            <a:pPr marL="0" lvl="0" indent="0" algn="ctr" rtl="0">
              <a:spcBef>
                <a:spcPts val="0"/>
              </a:spcBef>
              <a:spcAft>
                <a:spcPts val="0"/>
              </a:spcAft>
              <a:buNone/>
            </a:pPr>
            <a:r>
              <a:rPr lang="hu-HU" sz="800"/>
              <a:t>Akcelerátorok</a:t>
            </a:r>
            <a:endParaRPr sz="800"/>
          </a:p>
          <a:p>
            <a:pPr marL="0" lvl="0" indent="0" algn="ctr" rtl="0">
              <a:spcBef>
                <a:spcPts val="0"/>
              </a:spcBef>
              <a:spcAft>
                <a:spcPts val="0"/>
              </a:spcAft>
              <a:buNone/>
            </a:pPr>
            <a:r>
              <a:rPr lang="hu-HU" sz="800"/>
              <a:t>Támogatások</a:t>
            </a:r>
            <a:endParaRPr sz="800"/>
          </a:p>
        </p:txBody>
      </p:sp>
      <p:sp>
        <p:nvSpPr>
          <p:cNvPr id="645" name="Google Shape;645;p41"/>
          <p:cNvSpPr txBox="1"/>
          <p:nvPr/>
        </p:nvSpPr>
        <p:spPr>
          <a:xfrm>
            <a:off x="3652813" y="2242206"/>
            <a:ext cx="20451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a:t>Egyedi fejlesztés / Szolgáltatás nyújtás (Hazai vállalatok, KKV)</a:t>
            </a:r>
            <a:endParaRPr sz="800"/>
          </a:p>
        </p:txBody>
      </p:sp>
      <p:sp>
        <p:nvSpPr>
          <p:cNvPr id="646" name="Google Shape;646;p41"/>
          <p:cNvSpPr txBox="1"/>
          <p:nvPr/>
        </p:nvSpPr>
        <p:spPr>
          <a:xfrm>
            <a:off x="3652813" y="2545387"/>
            <a:ext cx="20451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a:t>Nemzetközi multinacionális cégek magyarországi divíziója</a:t>
            </a:r>
            <a:endParaRPr sz="800"/>
          </a:p>
        </p:txBody>
      </p:sp>
      <p:cxnSp>
        <p:nvCxnSpPr>
          <p:cNvPr id="647" name="Google Shape;647;p41"/>
          <p:cNvCxnSpPr>
            <a:stCxn id="637" idx="3"/>
            <a:endCxn id="632" idx="1"/>
          </p:cNvCxnSpPr>
          <p:nvPr/>
        </p:nvCxnSpPr>
        <p:spPr>
          <a:xfrm>
            <a:off x="3389889" y="1348843"/>
            <a:ext cx="262800" cy="711000"/>
          </a:xfrm>
          <a:prstGeom prst="bentConnector3">
            <a:avLst>
              <a:gd name="adj1" fmla="val 50024"/>
            </a:avLst>
          </a:prstGeom>
          <a:noFill/>
          <a:ln w="9525" cap="flat" cmpd="sng">
            <a:solidFill>
              <a:schemeClr val="dk2"/>
            </a:solidFill>
            <a:prstDash val="solid"/>
            <a:round/>
            <a:headEnd type="none" w="med" len="med"/>
            <a:tailEnd type="triangle" w="med" len="med"/>
          </a:ln>
        </p:spPr>
      </p:cxnSp>
      <p:sp>
        <p:nvSpPr>
          <p:cNvPr id="648" name="Google Shape;648;p41"/>
          <p:cNvSpPr txBox="1"/>
          <p:nvPr/>
        </p:nvSpPr>
        <p:spPr>
          <a:xfrm>
            <a:off x="2910849" y="1829703"/>
            <a:ext cx="688500" cy="255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a:t>Spin-off</a:t>
            </a:r>
            <a:endParaRPr sz="800"/>
          </a:p>
        </p:txBody>
      </p:sp>
      <p:sp>
        <p:nvSpPr>
          <p:cNvPr id="649" name="Google Shape;649;p41"/>
          <p:cNvSpPr txBox="1"/>
          <p:nvPr/>
        </p:nvSpPr>
        <p:spPr>
          <a:xfrm>
            <a:off x="1212498" y="3642363"/>
            <a:ext cx="3423900" cy="344100"/>
          </a:xfrm>
          <a:prstGeom prst="rect">
            <a:avLst/>
          </a:prstGeom>
          <a:solidFill>
            <a:srgbClr val="EFEFE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Adat</a:t>
            </a:r>
            <a:endParaRPr sz="800" b="1"/>
          </a:p>
        </p:txBody>
      </p:sp>
      <p:sp>
        <p:nvSpPr>
          <p:cNvPr id="650" name="Google Shape;650;p41"/>
          <p:cNvSpPr txBox="1"/>
          <p:nvPr/>
        </p:nvSpPr>
        <p:spPr>
          <a:xfrm>
            <a:off x="4745925" y="3648800"/>
            <a:ext cx="3219600" cy="344100"/>
          </a:xfrm>
          <a:prstGeom prst="rect">
            <a:avLst/>
          </a:prstGeom>
          <a:solidFill>
            <a:srgbClr val="EFEFE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Early adaptorok</a:t>
            </a:r>
            <a:r>
              <a:rPr lang="hu-HU" sz="800" i="1"/>
              <a:t> (ügyfelek)</a:t>
            </a:r>
            <a:endParaRPr sz="800" i="1"/>
          </a:p>
        </p:txBody>
      </p:sp>
      <p:sp>
        <p:nvSpPr>
          <p:cNvPr id="651" name="Google Shape;651;p41"/>
          <p:cNvSpPr txBox="1"/>
          <p:nvPr/>
        </p:nvSpPr>
        <p:spPr>
          <a:xfrm>
            <a:off x="237775" y="3570175"/>
            <a:ext cx="865200" cy="951900"/>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Siker-</a:t>
            </a:r>
            <a:endParaRPr sz="800" b="1"/>
          </a:p>
          <a:p>
            <a:pPr marL="0" lvl="0" indent="0" algn="ctr" rtl="0">
              <a:spcBef>
                <a:spcPts val="0"/>
              </a:spcBef>
              <a:spcAft>
                <a:spcPts val="0"/>
              </a:spcAft>
              <a:buNone/>
            </a:pPr>
            <a:r>
              <a:rPr lang="hu-HU" sz="800" b="1"/>
              <a:t>kritériumok:</a:t>
            </a:r>
            <a:endParaRPr sz="800" b="1"/>
          </a:p>
          <a:p>
            <a:pPr marL="0" lvl="0" indent="0" algn="ctr" rtl="0">
              <a:spcBef>
                <a:spcPts val="0"/>
              </a:spcBef>
              <a:spcAft>
                <a:spcPts val="0"/>
              </a:spcAft>
              <a:buNone/>
            </a:pPr>
            <a:endParaRPr sz="800"/>
          </a:p>
        </p:txBody>
      </p:sp>
      <p:sp>
        <p:nvSpPr>
          <p:cNvPr id="652" name="Google Shape;652;p41"/>
          <p:cNvSpPr txBox="1"/>
          <p:nvPr/>
        </p:nvSpPr>
        <p:spPr>
          <a:xfrm>
            <a:off x="1212300" y="4102825"/>
            <a:ext cx="6753300" cy="344100"/>
          </a:xfrm>
          <a:prstGeom prst="rect">
            <a:avLst/>
          </a:prstGeom>
          <a:solidFill>
            <a:srgbClr val="EFEFE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Szereplők összekapcsolása </a:t>
            </a:r>
            <a:br>
              <a:rPr lang="hu-HU" sz="800" b="1"/>
            </a:br>
            <a:r>
              <a:rPr lang="hu-HU" sz="800"/>
              <a:t>(MI Hub)</a:t>
            </a:r>
            <a:endParaRPr sz="800"/>
          </a:p>
        </p:txBody>
      </p:sp>
      <p:sp>
        <p:nvSpPr>
          <p:cNvPr id="653" name="Google Shape;653;p41"/>
          <p:cNvSpPr txBox="1"/>
          <p:nvPr/>
        </p:nvSpPr>
        <p:spPr>
          <a:xfrm>
            <a:off x="237775" y="2911025"/>
            <a:ext cx="865200" cy="615000"/>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Eszközök, ösztönzők:</a:t>
            </a:r>
            <a:endParaRPr sz="800"/>
          </a:p>
        </p:txBody>
      </p:sp>
      <p:sp>
        <p:nvSpPr>
          <p:cNvPr id="654" name="Google Shape;654;p41"/>
          <p:cNvSpPr txBox="1"/>
          <p:nvPr/>
        </p:nvSpPr>
        <p:spPr>
          <a:xfrm>
            <a:off x="237775" y="1866175"/>
            <a:ext cx="865200" cy="1000800"/>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K+F+I ökoszisztéma szereplői:</a:t>
            </a:r>
            <a:endParaRPr sz="800"/>
          </a:p>
        </p:txBody>
      </p:sp>
      <p:sp>
        <p:nvSpPr>
          <p:cNvPr id="655" name="Google Shape;655;p41"/>
          <p:cNvSpPr txBox="1"/>
          <p:nvPr/>
        </p:nvSpPr>
        <p:spPr>
          <a:xfrm>
            <a:off x="5920598" y="2242206"/>
            <a:ext cx="20451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a:solidFill>
                  <a:srgbClr val="999999"/>
                </a:solidFill>
              </a:rPr>
              <a:t>Alkalmazás felhasználók (magánszféra, vállalatok, stb.)</a:t>
            </a:r>
            <a:endParaRPr sz="800">
              <a:solidFill>
                <a:srgbClr val="999999"/>
              </a:solidFill>
            </a:endParaRPr>
          </a:p>
        </p:txBody>
      </p:sp>
      <p:sp>
        <p:nvSpPr>
          <p:cNvPr id="656" name="Google Shape;656;p41"/>
          <p:cNvSpPr txBox="1"/>
          <p:nvPr/>
        </p:nvSpPr>
        <p:spPr>
          <a:xfrm>
            <a:off x="8091525" y="2530025"/>
            <a:ext cx="924900" cy="1000800"/>
          </a:xfrm>
          <a:prstGeom prst="rect">
            <a:avLst/>
          </a:prstGeom>
          <a:solidFill>
            <a:srgbClr val="F3F3F3"/>
          </a:solidFill>
          <a:ln w="9525" cap="flat" cmpd="sng">
            <a:solidFill>
              <a:srgbClr val="000000"/>
            </a:solidFill>
            <a:prstDash val="dot"/>
            <a:round/>
            <a:headEnd type="none" w="sm" len="sm"/>
            <a:tailEnd type="none" w="sm" len="sm"/>
          </a:ln>
        </p:spPr>
        <p:txBody>
          <a:bodyPr spcFirstLastPara="1" wrap="square" lIns="18000" tIns="18000" rIns="18000" bIns="18000" anchor="ctr" anchorCtr="0">
            <a:noAutofit/>
          </a:bodyPr>
          <a:lstStyle/>
          <a:p>
            <a:pPr marL="0" lvl="0" indent="0" algn="l" rtl="0">
              <a:spcBef>
                <a:spcPts val="0"/>
              </a:spcBef>
              <a:spcAft>
                <a:spcPts val="0"/>
              </a:spcAft>
              <a:buClr>
                <a:schemeClr val="dk1"/>
              </a:buClr>
              <a:buSzPts val="1100"/>
              <a:buFont typeface="Arial"/>
              <a:buNone/>
            </a:pPr>
            <a:r>
              <a:rPr lang="hu-HU" sz="800" b="1"/>
              <a:t>Kulcstényező:</a:t>
            </a:r>
            <a:endParaRPr sz="800" b="1"/>
          </a:p>
          <a:p>
            <a:pPr marL="0" lvl="0" indent="0" algn="l" rtl="0">
              <a:spcBef>
                <a:spcPts val="0"/>
              </a:spcBef>
              <a:spcAft>
                <a:spcPts val="0"/>
              </a:spcAft>
              <a:buClr>
                <a:schemeClr val="dk1"/>
              </a:buClr>
              <a:buSzPts val="1100"/>
              <a:buFont typeface="Arial"/>
              <a:buNone/>
            </a:pPr>
            <a:r>
              <a:rPr lang="hu-HU" sz="800"/>
              <a:t>Innovációs szakadék áthidalása a hazai fejlesztő cégek bevonásával </a:t>
            </a:r>
            <a:endParaRPr sz="800"/>
          </a:p>
        </p:txBody>
      </p:sp>
      <p:sp>
        <p:nvSpPr>
          <p:cNvPr id="657" name="Google Shape;657;p41"/>
          <p:cNvSpPr txBox="1"/>
          <p:nvPr/>
        </p:nvSpPr>
        <p:spPr>
          <a:xfrm>
            <a:off x="1212488" y="2961475"/>
            <a:ext cx="2177400" cy="514200"/>
          </a:xfrm>
          <a:prstGeom prst="rect">
            <a:avLst/>
          </a:prstGeom>
          <a:solidFill>
            <a:srgbClr val="F3F3F3"/>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a:t>Direkt forrás</a:t>
            </a:r>
            <a:endParaRPr sz="800"/>
          </a:p>
          <a:p>
            <a:pPr marL="0" lvl="0" indent="0" algn="ctr" rtl="0">
              <a:spcBef>
                <a:spcPts val="0"/>
              </a:spcBef>
              <a:spcAft>
                <a:spcPts val="0"/>
              </a:spcAft>
              <a:buNone/>
            </a:pPr>
            <a:r>
              <a:rPr lang="hu-HU" sz="800"/>
              <a:t>Szervezési erőforrás</a:t>
            </a:r>
            <a:endParaRPr sz="800"/>
          </a:p>
          <a:p>
            <a:pPr marL="0" lvl="0" indent="0" algn="ctr" rtl="0">
              <a:spcBef>
                <a:spcPts val="0"/>
              </a:spcBef>
              <a:spcAft>
                <a:spcPts val="0"/>
              </a:spcAft>
              <a:buNone/>
            </a:pPr>
            <a:r>
              <a:rPr lang="hu-HU" sz="800"/>
              <a:t>Kommunikációs támogatás</a:t>
            </a:r>
            <a:endParaRPr sz="800"/>
          </a:p>
        </p:txBody>
      </p:sp>
      <p:cxnSp>
        <p:nvCxnSpPr>
          <p:cNvPr id="658" name="Google Shape;658;p41"/>
          <p:cNvCxnSpPr>
            <a:stCxn id="631" idx="3"/>
            <a:endCxn id="656" idx="0"/>
          </p:cNvCxnSpPr>
          <p:nvPr/>
        </p:nvCxnSpPr>
        <p:spPr>
          <a:xfrm>
            <a:off x="8023650" y="2372775"/>
            <a:ext cx="530400" cy="157200"/>
          </a:xfrm>
          <a:prstGeom prst="bentConnector2">
            <a:avLst/>
          </a:prstGeom>
          <a:noFill/>
          <a:ln w="9525" cap="flat" cmpd="sng">
            <a:solidFill>
              <a:schemeClr val="dk2"/>
            </a:solidFill>
            <a:prstDash val="solid"/>
            <a:round/>
            <a:headEnd type="none" w="med" len="med"/>
            <a:tailEnd type="triangle" w="med" len="med"/>
          </a:ln>
        </p:spPr>
      </p:cxnSp>
      <p:cxnSp>
        <p:nvCxnSpPr>
          <p:cNvPr id="659" name="Google Shape;659;p41"/>
          <p:cNvCxnSpPr/>
          <p:nvPr/>
        </p:nvCxnSpPr>
        <p:spPr>
          <a:xfrm>
            <a:off x="5817500" y="994600"/>
            <a:ext cx="0" cy="722700"/>
          </a:xfrm>
          <a:prstGeom prst="straightConnector1">
            <a:avLst/>
          </a:prstGeom>
          <a:noFill/>
          <a:ln w="9525" cap="flat" cmpd="sng">
            <a:solidFill>
              <a:srgbClr val="FFFFFF"/>
            </a:solidFill>
            <a:prstDash val="dot"/>
            <a:round/>
            <a:headEnd type="none" w="med" len="med"/>
            <a:tailEnd type="none" w="med" len="med"/>
          </a:ln>
        </p:spPr>
      </p:cxnSp>
      <p:cxnSp>
        <p:nvCxnSpPr>
          <p:cNvPr id="660" name="Google Shape;660;p41"/>
          <p:cNvCxnSpPr/>
          <p:nvPr/>
        </p:nvCxnSpPr>
        <p:spPr>
          <a:xfrm>
            <a:off x="3533977" y="1006063"/>
            <a:ext cx="0" cy="722700"/>
          </a:xfrm>
          <a:prstGeom prst="straightConnector1">
            <a:avLst/>
          </a:prstGeom>
          <a:noFill/>
          <a:ln w="9525" cap="flat" cmpd="sng">
            <a:solidFill>
              <a:srgbClr val="FFFFFF"/>
            </a:solidFill>
            <a:prstDash val="dot"/>
            <a:round/>
            <a:headEnd type="none" w="med" len="med"/>
            <a:tailEnd type="none" w="med" len="med"/>
          </a:ln>
        </p:spPr>
      </p:cxnSp>
      <p:sp>
        <p:nvSpPr>
          <p:cNvPr id="661" name="Google Shape;661;p41"/>
          <p:cNvSpPr txBox="1"/>
          <p:nvPr/>
        </p:nvSpPr>
        <p:spPr>
          <a:xfrm>
            <a:off x="5920598" y="2961470"/>
            <a:ext cx="2045100" cy="514200"/>
          </a:xfrm>
          <a:prstGeom prst="rect">
            <a:avLst/>
          </a:prstGeom>
          <a:solidFill>
            <a:srgbClr val="F3F3F3"/>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a:solidFill>
                  <a:srgbClr val="999999"/>
                </a:solidFill>
              </a:rPr>
              <a:t>Adóösztönzők</a:t>
            </a:r>
            <a:endParaRPr sz="800">
              <a:solidFill>
                <a:srgbClr val="999999"/>
              </a:solidFill>
            </a:endParaRPr>
          </a:p>
          <a:p>
            <a:pPr marL="0" lvl="0" indent="0" algn="ctr" rtl="0">
              <a:spcBef>
                <a:spcPts val="0"/>
              </a:spcBef>
              <a:spcAft>
                <a:spcPts val="0"/>
              </a:spcAft>
              <a:buNone/>
            </a:pPr>
            <a:r>
              <a:rPr lang="hu-HU" sz="800">
                <a:solidFill>
                  <a:srgbClr val="999999"/>
                </a:solidFill>
              </a:rPr>
              <a:t>Finanszírozási eszközök</a:t>
            </a:r>
            <a:endParaRPr sz="800">
              <a:solidFill>
                <a:srgbClr val="999999"/>
              </a:solidFill>
            </a:endParaRPr>
          </a:p>
        </p:txBody>
      </p:sp>
      <p:sp>
        <p:nvSpPr>
          <p:cNvPr id="662" name="Google Shape;662;p41"/>
          <p:cNvSpPr txBox="1"/>
          <p:nvPr/>
        </p:nvSpPr>
        <p:spPr>
          <a:xfrm>
            <a:off x="285425" y="1154263"/>
            <a:ext cx="783000" cy="426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K+F+I értéklánc</a:t>
            </a:r>
            <a:endParaRPr sz="800"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66"/>
        <p:cNvGrpSpPr/>
        <p:nvPr/>
      </p:nvGrpSpPr>
      <p:grpSpPr>
        <a:xfrm>
          <a:off x="0" y="0"/>
          <a:ext cx="0" cy="0"/>
          <a:chOff x="0" y="0"/>
          <a:chExt cx="0" cy="0"/>
        </a:xfrm>
      </p:grpSpPr>
      <p:sp>
        <p:nvSpPr>
          <p:cNvPr id="667" name="Google Shape;667;p42"/>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hu-HU" sz="2400">
                <a:solidFill>
                  <a:schemeClr val="dk1"/>
                </a:solidFill>
              </a:rPr>
              <a:t>Alkalmazások ösztönzése</a:t>
            </a:r>
            <a:endParaRPr sz="2400" b="0" i="0" u="none" strike="noStrike" cap="none">
              <a:solidFill>
                <a:schemeClr val="dk1"/>
              </a:solidFill>
              <a:latin typeface="Arial"/>
              <a:ea typeface="Arial"/>
              <a:cs typeface="Arial"/>
              <a:sym typeface="Arial"/>
            </a:endParaRPr>
          </a:p>
        </p:txBody>
      </p:sp>
      <p:sp>
        <p:nvSpPr>
          <p:cNvPr id="668" name="Google Shape;668;p42"/>
          <p:cNvSpPr txBox="1"/>
          <p:nvPr/>
        </p:nvSpPr>
        <p:spPr>
          <a:xfrm>
            <a:off x="325950" y="1539871"/>
            <a:ext cx="2101200" cy="1810200"/>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1000" b="1">
                <a:solidFill>
                  <a:srgbClr val="FFFFFF"/>
                </a:solidFill>
              </a:rPr>
              <a:t>MI alkalmazások használatának ösztönzése</a:t>
            </a:r>
            <a:endParaRPr sz="1000" b="1">
              <a:solidFill>
                <a:srgbClr val="FFFFFF"/>
              </a:solidFill>
            </a:endParaRPr>
          </a:p>
          <a:p>
            <a:pPr marL="0" lvl="0" indent="0" algn="ctr" rtl="0">
              <a:spcBef>
                <a:spcPts val="0"/>
              </a:spcBef>
              <a:spcAft>
                <a:spcPts val="0"/>
              </a:spcAft>
              <a:buNone/>
            </a:pPr>
            <a:r>
              <a:rPr lang="hu-HU" sz="900">
                <a:solidFill>
                  <a:srgbClr val="FFFFFF"/>
                </a:solidFill>
              </a:rPr>
              <a:t>(általános ösztönzők, adó, kedvezményes hitel, modernizációs pályázatok)</a:t>
            </a:r>
            <a:endParaRPr sz="900">
              <a:solidFill>
                <a:srgbClr val="FFFFFF"/>
              </a:solidFill>
            </a:endParaRPr>
          </a:p>
        </p:txBody>
      </p:sp>
      <p:sp>
        <p:nvSpPr>
          <p:cNvPr id="669" name="Google Shape;669;p42"/>
          <p:cNvSpPr txBox="1"/>
          <p:nvPr/>
        </p:nvSpPr>
        <p:spPr>
          <a:xfrm>
            <a:off x="3109728" y="3617950"/>
            <a:ext cx="3525900" cy="6666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1000" b="1"/>
              <a:t>Alkalmazások bevezetésének általános ösztönzése</a:t>
            </a:r>
            <a:endParaRPr sz="1000" b="1"/>
          </a:p>
        </p:txBody>
      </p:sp>
      <p:sp>
        <p:nvSpPr>
          <p:cNvPr id="670" name="Google Shape;670;p42"/>
          <p:cNvSpPr txBox="1"/>
          <p:nvPr/>
        </p:nvSpPr>
        <p:spPr>
          <a:xfrm>
            <a:off x="3109728" y="2263027"/>
            <a:ext cx="3525900" cy="6666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1000" b="1"/>
              <a:t>KKV ökoszisztéma hozzáadott értékteremtő képességének növelése</a:t>
            </a:r>
            <a:endParaRPr sz="1000" b="1"/>
          </a:p>
        </p:txBody>
      </p:sp>
      <p:sp>
        <p:nvSpPr>
          <p:cNvPr id="671" name="Google Shape;671;p42"/>
          <p:cNvSpPr txBox="1"/>
          <p:nvPr/>
        </p:nvSpPr>
        <p:spPr>
          <a:xfrm>
            <a:off x="3109641" y="770322"/>
            <a:ext cx="3525900" cy="10131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1000" b="1"/>
              <a:t>Közigazgatási szolgáltatások igénybevételének egyszerűsítése, elektronikus csatornákra terelése</a:t>
            </a:r>
            <a:br>
              <a:rPr lang="hu-HU" sz="1000" b="1"/>
            </a:br>
            <a:r>
              <a:rPr lang="hu-HU" sz="800" b="1"/>
              <a:t> </a:t>
            </a:r>
            <a:r>
              <a:rPr lang="hu-HU" sz="800"/>
              <a:t>pl. a magyar nyelvű gépi ügyintézés lehetővé tételével, ezáltal emberi erőforrások felszabadítása a közszférában, magasabb hozzáadott értékű munkavégzés megteremtése érdekében</a:t>
            </a:r>
            <a:endParaRPr sz="800"/>
          </a:p>
        </p:txBody>
      </p:sp>
      <p:cxnSp>
        <p:nvCxnSpPr>
          <p:cNvPr id="672" name="Google Shape;672;p42"/>
          <p:cNvCxnSpPr>
            <a:stCxn id="668" idx="3"/>
            <a:endCxn id="669" idx="1"/>
          </p:cNvCxnSpPr>
          <p:nvPr/>
        </p:nvCxnSpPr>
        <p:spPr>
          <a:xfrm>
            <a:off x="2427150" y="2444971"/>
            <a:ext cx="682500" cy="1506300"/>
          </a:xfrm>
          <a:prstGeom prst="straightConnector1">
            <a:avLst/>
          </a:prstGeom>
          <a:noFill/>
          <a:ln w="9525" cap="flat" cmpd="sng">
            <a:solidFill>
              <a:schemeClr val="dk2"/>
            </a:solidFill>
            <a:prstDash val="solid"/>
            <a:round/>
            <a:headEnd type="none" w="med" len="med"/>
            <a:tailEnd type="triangle" w="med" len="med"/>
          </a:ln>
        </p:spPr>
      </p:cxnSp>
      <p:cxnSp>
        <p:nvCxnSpPr>
          <p:cNvPr id="673" name="Google Shape;673;p42"/>
          <p:cNvCxnSpPr>
            <a:stCxn id="668" idx="3"/>
            <a:endCxn id="670" idx="1"/>
          </p:cNvCxnSpPr>
          <p:nvPr/>
        </p:nvCxnSpPr>
        <p:spPr>
          <a:xfrm>
            <a:off x="2427150" y="2444971"/>
            <a:ext cx="682500" cy="151500"/>
          </a:xfrm>
          <a:prstGeom prst="straightConnector1">
            <a:avLst/>
          </a:prstGeom>
          <a:noFill/>
          <a:ln w="9525" cap="flat" cmpd="sng">
            <a:solidFill>
              <a:schemeClr val="dk2"/>
            </a:solidFill>
            <a:prstDash val="solid"/>
            <a:round/>
            <a:headEnd type="none" w="med" len="med"/>
            <a:tailEnd type="triangle" w="med" len="med"/>
          </a:ln>
        </p:spPr>
      </p:cxnSp>
      <p:cxnSp>
        <p:nvCxnSpPr>
          <p:cNvPr id="674" name="Google Shape;674;p42"/>
          <p:cNvCxnSpPr>
            <a:stCxn id="668" idx="3"/>
            <a:endCxn id="671" idx="1"/>
          </p:cNvCxnSpPr>
          <p:nvPr/>
        </p:nvCxnSpPr>
        <p:spPr>
          <a:xfrm rot="10800000" flipH="1">
            <a:off x="2427150" y="1276771"/>
            <a:ext cx="682500" cy="1168200"/>
          </a:xfrm>
          <a:prstGeom prst="straightConnector1">
            <a:avLst/>
          </a:prstGeom>
          <a:noFill/>
          <a:ln w="9525" cap="flat" cmpd="sng">
            <a:solidFill>
              <a:schemeClr val="dk2"/>
            </a:solidFill>
            <a:prstDash val="solid"/>
            <a:round/>
            <a:headEnd type="none" w="med" len="med"/>
            <a:tailEnd type="triangle" w="med" len="med"/>
          </a:ln>
        </p:spPr>
      </p:cxnSp>
      <p:sp>
        <p:nvSpPr>
          <p:cNvPr id="675" name="Google Shape;675;p42"/>
          <p:cNvSpPr/>
          <p:nvPr/>
        </p:nvSpPr>
        <p:spPr>
          <a:xfrm>
            <a:off x="6692650" y="2416334"/>
            <a:ext cx="360000" cy="360000"/>
          </a:xfrm>
          <a:custGeom>
            <a:avLst/>
            <a:gdLst/>
            <a:ahLst/>
            <a:cxnLst/>
            <a:rect l="l" t="t" r="r" b="b"/>
            <a:pathLst>
              <a:path w="120000" h="120000" extrusionOk="0">
                <a:moveTo>
                  <a:pt x="120000" y="60000"/>
                </a:moveTo>
                <a:cubicBezTo>
                  <a:pt x="120000" y="92962"/>
                  <a:pt x="92962" y="120000"/>
                  <a:pt x="60000" y="120000"/>
                </a:cubicBezTo>
                <a:cubicBezTo>
                  <a:pt x="27037" y="120000"/>
                  <a:pt x="0" y="92962"/>
                  <a:pt x="0" y="60000"/>
                </a:cubicBezTo>
                <a:cubicBezTo>
                  <a:pt x="0" y="27037"/>
                  <a:pt x="27037" y="0"/>
                  <a:pt x="60000" y="0"/>
                </a:cubicBezTo>
                <a:cubicBezTo>
                  <a:pt x="92962" y="0"/>
                  <a:pt x="120000" y="27037"/>
                  <a:pt x="120000" y="60000"/>
                </a:cubicBezTo>
                <a:close/>
                <a:moveTo>
                  <a:pt x="92592" y="47037"/>
                </a:moveTo>
                <a:cubicBezTo>
                  <a:pt x="83703" y="47037"/>
                  <a:pt x="83703" y="47037"/>
                  <a:pt x="83703" y="47037"/>
                </a:cubicBezTo>
                <a:cubicBezTo>
                  <a:pt x="82592" y="47037"/>
                  <a:pt x="81481" y="48148"/>
                  <a:pt x="81481" y="49259"/>
                </a:cubicBezTo>
                <a:cubicBezTo>
                  <a:pt x="81481" y="85555"/>
                  <a:pt x="81481" y="85555"/>
                  <a:pt x="81481" y="85555"/>
                </a:cubicBezTo>
                <a:cubicBezTo>
                  <a:pt x="81481" y="87037"/>
                  <a:pt x="82592" y="87777"/>
                  <a:pt x="83703" y="87777"/>
                </a:cubicBezTo>
                <a:cubicBezTo>
                  <a:pt x="92592" y="87777"/>
                  <a:pt x="92592" y="87777"/>
                  <a:pt x="92592" y="87777"/>
                </a:cubicBezTo>
                <a:cubicBezTo>
                  <a:pt x="93703" y="87777"/>
                  <a:pt x="94814" y="87037"/>
                  <a:pt x="94814" y="85555"/>
                </a:cubicBezTo>
                <a:cubicBezTo>
                  <a:pt x="94814" y="49259"/>
                  <a:pt x="94814" y="49259"/>
                  <a:pt x="94814" y="49259"/>
                </a:cubicBezTo>
                <a:cubicBezTo>
                  <a:pt x="94814" y="48148"/>
                  <a:pt x="93703" y="47037"/>
                  <a:pt x="92592" y="47037"/>
                </a:cubicBezTo>
                <a:close/>
                <a:moveTo>
                  <a:pt x="72222" y="61851"/>
                </a:moveTo>
                <a:cubicBezTo>
                  <a:pt x="63703" y="61851"/>
                  <a:pt x="63703" y="61851"/>
                  <a:pt x="63703" y="61851"/>
                </a:cubicBezTo>
                <a:cubicBezTo>
                  <a:pt x="62222" y="61851"/>
                  <a:pt x="61481" y="62962"/>
                  <a:pt x="61481" y="64444"/>
                </a:cubicBezTo>
                <a:cubicBezTo>
                  <a:pt x="61481" y="85555"/>
                  <a:pt x="61481" y="85555"/>
                  <a:pt x="61481" y="85555"/>
                </a:cubicBezTo>
                <a:cubicBezTo>
                  <a:pt x="61481" y="87037"/>
                  <a:pt x="62222" y="87777"/>
                  <a:pt x="63703" y="87777"/>
                </a:cubicBezTo>
                <a:cubicBezTo>
                  <a:pt x="72222" y="87777"/>
                  <a:pt x="72222" y="87777"/>
                  <a:pt x="72222" y="87777"/>
                </a:cubicBezTo>
                <a:cubicBezTo>
                  <a:pt x="73703" y="87777"/>
                  <a:pt x="74814" y="87037"/>
                  <a:pt x="74814" y="85555"/>
                </a:cubicBezTo>
                <a:cubicBezTo>
                  <a:pt x="74814" y="64444"/>
                  <a:pt x="74814" y="64444"/>
                  <a:pt x="74814" y="64444"/>
                </a:cubicBezTo>
                <a:cubicBezTo>
                  <a:pt x="74814" y="62962"/>
                  <a:pt x="73703" y="61851"/>
                  <a:pt x="72222" y="61851"/>
                </a:cubicBezTo>
                <a:close/>
                <a:moveTo>
                  <a:pt x="65555" y="56666"/>
                </a:moveTo>
                <a:cubicBezTo>
                  <a:pt x="87777" y="34444"/>
                  <a:pt x="87777" y="34444"/>
                  <a:pt x="87777" y="34444"/>
                </a:cubicBezTo>
                <a:cubicBezTo>
                  <a:pt x="94074" y="40740"/>
                  <a:pt x="94074" y="40740"/>
                  <a:pt x="94074" y="40740"/>
                </a:cubicBezTo>
                <a:cubicBezTo>
                  <a:pt x="94074" y="24074"/>
                  <a:pt x="94074" y="24074"/>
                  <a:pt x="94074" y="24074"/>
                </a:cubicBezTo>
                <a:cubicBezTo>
                  <a:pt x="77407" y="24074"/>
                  <a:pt x="77407" y="24074"/>
                  <a:pt x="77407" y="24074"/>
                </a:cubicBezTo>
                <a:cubicBezTo>
                  <a:pt x="83703" y="30740"/>
                  <a:pt x="83703" y="30740"/>
                  <a:pt x="83703" y="30740"/>
                </a:cubicBezTo>
                <a:cubicBezTo>
                  <a:pt x="62962" y="51111"/>
                  <a:pt x="62962" y="51111"/>
                  <a:pt x="62962" y="51111"/>
                </a:cubicBezTo>
                <a:cubicBezTo>
                  <a:pt x="44814" y="42222"/>
                  <a:pt x="44814" y="42222"/>
                  <a:pt x="44814" y="42222"/>
                </a:cubicBezTo>
                <a:cubicBezTo>
                  <a:pt x="44074" y="41851"/>
                  <a:pt x="42592" y="41851"/>
                  <a:pt x="41851" y="42592"/>
                </a:cubicBezTo>
                <a:cubicBezTo>
                  <a:pt x="21851" y="60740"/>
                  <a:pt x="21851" y="60740"/>
                  <a:pt x="21851" y="60740"/>
                </a:cubicBezTo>
                <a:cubicBezTo>
                  <a:pt x="20740" y="61851"/>
                  <a:pt x="20740" y="63703"/>
                  <a:pt x="21851" y="64814"/>
                </a:cubicBezTo>
                <a:cubicBezTo>
                  <a:pt x="22222" y="65555"/>
                  <a:pt x="22962" y="65925"/>
                  <a:pt x="24074" y="65925"/>
                </a:cubicBezTo>
                <a:cubicBezTo>
                  <a:pt x="24444" y="65925"/>
                  <a:pt x="25185" y="65555"/>
                  <a:pt x="25925" y="65185"/>
                </a:cubicBezTo>
                <a:cubicBezTo>
                  <a:pt x="44074" y="48148"/>
                  <a:pt x="44074" y="48148"/>
                  <a:pt x="44074" y="48148"/>
                </a:cubicBezTo>
                <a:cubicBezTo>
                  <a:pt x="62222" y="57037"/>
                  <a:pt x="62222" y="57037"/>
                  <a:pt x="62222" y="57037"/>
                </a:cubicBezTo>
                <a:cubicBezTo>
                  <a:pt x="63333" y="57777"/>
                  <a:pt x="64814" y="57407"/>
                  <a:pt x="65555" y="56666"/>
                </a:cubicBezTo>
                <a:close/>
                <a:moveTo>
                  <a:pt x="52222" y="57777"/>
                </a:moveTo>
                <a:cubicBezTo>
                  <a:pt x="43703" y="57777"/>
                  <a:pt x="43703" y="57777"/>
                  <a:pt x="43703" y="57777"/>
                </a:cubicBezTo>
                <a:cubicBezTo>
                  <a:pt x="42222" y="57777"/>
                  <a:pt x="41111" y="58888"/>
                  <a:pt x="41111" y="60000"/>
                </a:cubicBezTo>
                <a:cubicBezTo>
                  <a:pt x="41111" y="85555"/>
                  <a:pt x="41111" y="85555"/>
                  <a:pt x="41111" y="85555"/>
                </a:cubicBezTo>
                <a:cubicBezTo>
                  <a:pt x="41111" y="87037"/>
                  <a:pt x="42222" y="87777"/>
                  <a:pt x="43703" y="87777"/>
                </a:cubicBezTo>
                <a:cubicBezTo>
                  <a:pt x="52222" y="87777"/>
                  <a:pt x="52222" y="87777"/>
                  <a:pt x="52222" y="87777"/>
                </a:cubicBezTo>
                <a:cubicBezTo>
                  <a:pt x="53333" y="87777"/>
                  <a:pt x="54444" y="87037"/>
                  <a:pt x="54444" y="85555"/>
                </a:cubicBezTo>
                <a:cubicBezTo>
                  <a:pt x="54444" y="60000"/>
                  <a:pt x="54444" y="60000"/>
                  <a:pt x="54444" y="60000"/>
                </a:cubicBezTo>
                <a:cubicBezTo>
                  <a:pt x="54444" y="58888"/>
                  <a:pt x="53333" y="57777"/>
                  <a:pt x="52222" y="57777"/>
                </a:cubicBezTo>
                <a:close/>
                <a:moveTo>
                  <a:pt x="34444" y="72962"/>
                </a:moveTo>
                <a:cubicBezTo>
                  <a:pt x="34444" y="85555"/>
                  <a:pt x="34444" y="85555"/>
                  <a:pt x="34444" y="85555"/>
                </a:cubicBezTo>
                <a:cubicBezTo>
                  <a:pt x="34444" y="87037"/>
                  <a:pt x="33333" y="87777"/>
                  <a:pt x="32222" y="87777"/>
                </a:cubicBezTo>
                <a:cubicBezTo>
                  <a:pt x="23333" y="87777"/>
                  <a:pt x="23333" y="87777"/>
                  <a:pt x="23333" y="87777"/>
                </a:cubicBezTo>
                <a:cubicBezTo>
                  <a:pt x="22222" y="87777"/>
                  <a:pt x="21111" y="87037"/>
                  <a:pt x="21111" y="85555"/>
                </a:cubicBezTo>
                <a:cubicBezTo>
                  <a:pt x="21111" y="72962"/>
                  <a:pt x="21111" y="72962"/>
                  <a:pt x="21111" y="72962"/>
                </a:cubicBezTo>
                <a:cubicBezTo>
                  <a:pt x="21111" y="71481"/>
                  <a:pt x="22222" y="70370"/>
                  <a:pt x="23333" y="70370"/>
                </a:cubicBezTo>
                <a:cubicBezTo>
                  <a:pt x="32222" y="70370"/>
                  <a:pt x="32222" y="70370"/>
                  <a:pt x="32222" y="70370"/>
                </a:cubicBezTo>
                <a:cubicBezTo>
                  <a:pt x="33333" y="70370"/>
                  <a:pt x="34444" y="71481"/>
                  <a:pt x="34444" y="72962"/>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76" name="Google Shape;676;p42"/>
          <p:cNvSpPr/>
          <p:nvPr/>
        </p:nvSpPr>
        <p:spPr>
          <a:xfrm>
            <a:off x="6692566" y="1096877"/>
            <a:ext cx="360000" cy="360000"/>
          </a:xfrm>
          <a:custGeom>
            <a:avLst/>
            <a:gdLst/>
            <a:ahLst/>
            <a:cxnLst/>
            <a:rect l="l" t="t" r="r" b="b"/>
            <a:pathLst>
              <a:path w="120000" h="120000" extrusionOk="0">
                <a:moveTo>
                  <a:pt x="98080" y="84814"/>
                </a:moveTo>
                <a:cubicBezTo>
                  <a:pt x="98080" y="84444"/>
                  <a:pt x="97708" y="83703"/>
                  <a:pt x="97337" y="83703"/>
                </a:cubicBezTo>
                <a:cubicBezTo>
                  <a:pt x="96594" y="82962"/>
                  <a:pt x="95479" y="82962"/>
                  <a:pt x="94736" y="83703"/>
                </a:cubicBezTo>
                <a:cubicBezTo>
                  <a:pt x="94365" y="83703"/>
                  <a:pt x="94365" y="84444"/>
                  <a:pt x="94365" y="84814"/>
                </a:cubicBezTo>
                <a:cubicBezTo>
                  <a:pt x="94365" y="85185"/>
                  <a:pt x="94365" y="85925"/>
                  <a:pt x="94736" y="86296"/>
                </a:cubicBezTo>
                <a:cubicBezTo>
                  <a:pt x="95108" y="86666"/>
                  <a:pt x="95479" y="86666"/>
                  <a:pt x="96222" y="86666"/>
                </a:cubicBezTo>
                <a:cubicBezTo>
                  <a:pt x="96594" y="86666"/>
                  <a:pt x="96965" y="86666"/>
                  <a:pt x="97337" y="86296"/>
                </a:cubicBezTo>
                <a:cubicBezTo>
                  <a:pt x="97708" y="85925"/>
                  <a:pt x="98080" y="85185"/>
                  <a:pt x="98080" y="84814"/>
                </a:cubicBezTo>
                <a:close/>
                <a:moveTo>
                  <a:pt x="70959" y="82592"/>
                </a:moveTo>
                <a:cubicBezTo>
                  <a:pt x="67987" y="78518"/>
                  <a:pt x="67987" y="78518"/>
                  <a:pt x="67987" y="78518"/>
                </a:cubicBezTo>
                <a:cubicBezTo>
                  <a:pt x="52383" y="78518"/>
                  <a:pt x="52383" y="78518"/>
                  <a:pt x="52383" y="78518"/>
                </a:cubicBezTo>
                <a:cubicBezTo>
                  <a:pt x="49411" y="82592"/>
                  <a:pt x="49411" y="82592"/>
                  <a:pt x="49411" y="82592"/>
                </a:cubicBezTo>
                <a:lnTo>
                  <a:pt x="70959" y="82592"/>
                </a:lnTo>
                <a:close/>
                <a:moveTo>
                  <a:pt x="102910" y="83333"/>
                </a:moveTo>
                <a:cubicBezTo>
                  <a:pt x="102910" y="86296"/>
                  <a:pt x="102910" y="86296"/>
                  <a:pt x="102910" y="86296"/>
                </a:cubicBezTo>
                <a:cubicBezTo>
                  <a:pt x="102910" y="87777"/>
                  <a:pt x="101795" y="88888"/>
                  <a:pt x="100309" y="88888"/>
                </a:cubicBezTo>
                <a:cubicBezTo>
                  <a:pt x="19690" y="88888"/>
                  <a:pt x="19690" y="88888"/>
                  <a:pt x="19690" y="88888"/>
                </a:cubicBezTo>
                <a:cubicBezTo>
                  <a:pt x="18204" y="88888"/>
                  <a:pt x="17089" y="87777"/>
                  <a:pt x="17089" y="86296"/>
                </a:cubicBezTo>
                <a:cubicBezTo>
                  <a:pt x="17089" y="83333"/>
                  <a:pt x="17089" y="83333"/>
                  <a:pt x="17089" y="83333"/>
                </a:cubicBezTo>
                <a:cubicBezTo>
                  <a:pt x="17089" y="83333"/>
                  <a:pt x="17089" y="83333"/>
                  <a:pt x="17089" y="83333"/>
                </a:cubicBezTo>
                <a:cubicBezTo>
                  <a:pt x="17089" y="82962"/>
                  <a:pt x="17089" y="82592"/>
                  <a:pt x="17461" y="82592"/>
                </a:cubicBezTo>
                <a:cubicBezTo>
                  <a:pt x="17461" y="82592"/>
                  <a:pt x="17461" y="82592"/>
                  <a:pt x="17461" y="82222"/>
                </a:cubicBezTo>
                <a:cubicBezTo>
                  <a:pt x="17461" y="82222"/>
                  <a:pt x="17461" y="82222"/>
                  <a:pt x="17832" y="81851"/>
                </a:cubicBezTo>
                <a:cubicBezTo>
                  <a:pt x="27120" y="70000"/>
                  <a:pt x="27120" y="70000"/>
                  <a:pt x="27120" y="70000"/>
                </a:cubicBezTo>
                <a:cubicBezTo>
                  <a:pt x="27492" y="69629"/>
                  <a:pt x="28235" y="69259"/>
                  <a:pt x="28978" y="69259"/>
                </a:cubicBezTo>
                <a:cubicBezTo>
                  <a:pt x="91021" y="69259"/>
                  <a:pt x="91021" y="69259"/>
                  <a:pt x="91021" y="69259"/>
                </a:cubicBezTo>
                <a:cubicBezTo>
                  <a:pt x="91764" y="69259"/>
                  <a:pt x="92507" y="69629"/>
                  <a:pt x="92879" y="70000"/>
                </a:cubicBezTo>
                <a:cubicBezTo>
                  <a:pt x="102167" y="81851"/>
                  <a:pt x="102167" y="81851"/>
                  <a:pt x="102167" y="81851"/>
                </a:cubicBezTo>
                <a:cubicBezTo>
                  <a:pt x="102538" y="82222"/>
                  <a:pt x="102538" y="82222"/>
                  <a:pt x="102538" y="82222"/>
                </a:cubicBezTo>
                <a:cubicBezTo>
                  <a:pt x="102538" y="82592"/>
                  <a:pt x="102538" y="82592"/>
                  <a:pt x="102538" y="82592"/>
                </a:cubicBezTo>
                <a:cubicBezTo>
                  <a:pt x="102538" y="82592"/>
                  <a:pt x="102910" y="82962"/>
                  <a:pt x="102910" y="83333"/>
                </a:cubicBezTo>
                <a:close/>
                <a:moveTo>
                  <a:pt x="32693" y="60740"/>
                </a:moveTo>
                <a:cubicBezTo>
                  <a:pt x="87306" y="60740"/>
                  <a:pt x="87306" y="60740"/>
                  <a:pt x="87306" y="60740"/>
                </a:cubicBezTo>
                <a:cubicBezTo>
                  <a:pt x="87306" y="28148"/>
                  <a:pt x="87306" y="28148"/>
                  <a:pt x="87306" y="28148"/>
                </a:cubicBezTo>
                <a:cubicBezTo>
                  <a:pt x="32693" y="28148"/>
                  <a:pt x="32693" y="28148"/>
                  <a:pt x="32693" y="28148"/>
                </a:cubicBezTo>
                <a:lnTo>
                  <a:pt x="32693" y="60740"/>
                </a:lnTo>
                <a:close/>
                <a:moveTo>
                  <a:pt x="27120" y="63703"/>
                </a:moveTo>
                <a:cubicBezTo>
                  <a:pt x="27120" y="25555"/>
                  <a:pt x="27120" y="25555"/>
                  <a:pt x="27120" y="25555"/>
                </a:cubicBezTo>
                <a:cubicBezTo>
                  <a:pt x="27120" y="24074"/>
                  <a:pt x="28235" y="22222"/>
                  <a:pt x="29721" y="22222"/>
                </a:cubicBezTo>
                <a:cubicBezTo>
                  <a:pt x="89907" y="22222"/>
                  <a:pt x="89907" y="22222"/>
                  <a:pt x="89907" y="22222"/>
                </a:cubicBezTo>
                <a:cubicBezTo>
                  <a:pt x="91764" y="22222"/>
                  <a:pt x="92879" y="24074"/>
                  <a:pt x="92879" y="25555"/>
                </a:cubicBezTo>
                <a:cubicBezTo>
                  <a:pt x="92879" y="63703"/>
                  <a:pt x="92879" y="63703"/>
                  <a:pt x="92879" y="63703"/>
                </a:cubicBezTo>
                <a:cubicBezTo>
                  <a:pt x="92879" y="65185"/>
                  <a:pt x="91764" y="66296"/>
                  <a:pt x="89907" y="66296"/>
                </a:cubicBezTo>
                <a:cubicBezTo>
                  <a:pt x="29721" y="66296"/>
                  <a:pt x="29721" y="66296"/>
                  <a:pt x="29721" y="66296"/>
                </a:cubicBezTo>
                <a:cubicBezTo>
                  <a:pt x="28235" y="66296"/>
                  <a:pt x="27120" y="65185"/>
                  <a:pt x="27120" y="63703"/>
                </a:cubicBezTo>
                <a:close/>
                <a:moveTo>
                  <a:pt x="79876" y="42592"/>
                </a:moveTo>
                <a:cubicBezTo>
                  <a:pt x="66130" y="42592"/>
                  <a:pt x="66130" y="42592"/>
                  <a:pt x="66130" y="42592"/>
                </a:cubicBezTo>
                <a:cubicBezTo>
                  <a:pt x="64643" y="42592"/>
                  <a:pt x="63900" y="43703"/>
                  <a:pt x="63900" y="45185"/>
                </a:cubicBezTo>
                <a:cubicBezTo>
                  <a:pt x="63900" y="49259"/>
                  <a:pt x="63900" y="49259"/>
                  <a:pt x="63900" y="49259"/>
                </a:cubicBezTo>
                <a:cubicBezTo>
                  <a:pt x="63900" y="50740"/>
                  <a:pt x="64643" y="51851"/>
                  <a:pt x="66130" y="51851"/>
                </a:cubicBezTo>
                <a:cubicBezTo>
                  <a:pt x="73560" y="51851"/>
                  <a:pt x="73560" y="51851"/>
                  <a:pt x="73560" y="51851"/>
                </a:cubicBezTo>
                <a:cubicBezTo>
                  <a:pt x="75417" y="54444"/>
                  <a:pt x="79504" y="55925"/>
                  <a:pt x="79504" y="55925"/>
                </a:cubicBezTo>
                <a:cubicBezTo>
                  <a:pt x="77647" y="54444"/>
                  <a:pt x="77275" y="52962"/>
                  <a:pt x="76904" y="51851"/>
                </a:cubicBezTo>
                <a:cubicBezTo>
                  <a:pt x="79876" y="51851"/>
                  <a:pt x="79876" y="51851"/>
                  <a:pt x="79876" y="51851"/>
                </a:cubicBezTo>
                <a:cubicBezTo>
                  <a:pt x="80990" y="51851"/>
                  <a:pt x="82105" y="50740"/>
                  <a:pt x="82105" y="49259"/>
                </a:cubicBezTo>
                <a:cubicBezTo>
                  <a:pt x="82105" y="45185"/>
                  <a:pt x="82105" y="45185"/>
                  <a:pt x="82105" y="45185"/>
                </a:cubicBezTo>
                <a:cubicBezTo>
                  <a:pt x="82105" y="43703"/>
                  <a:pt x="80990" y="42592"/>
                  <a:pt x="79876" y="42592"/>
                </a:cubicBezTo>
                <a:close/>
                <a:moveTo>
                  <a:pt x="66130" y="39259"/>
                </a:moveTo>
                <a:cubicBezTo>
                  <a:pt x="62786" y="39259"/>
                  <a:pt x="60557" y="41851"/>
                  <a:pt x="60557" y="45185"/>
                </a:cubicBezTo>
                <a:cubicBezTo>
                  <a:pt x="60557" y="47407"/>
                  <a:pt x="60557" y="47407"/>
                  <a:pt x="60557" y="47407"/>
                </a:cubicBezTo>
                <a:cubicBezTo>
                  <a:pt x="47554" y="47407"/>
                  <a:pt x="47554" y="47407"/>
                  <a:pt x="47554" y="47407"/>
                </a:cubicBezTo>
                <a:cubicBezTo>
                  <a:pt x="46439" y="51111"/>
                  <a:pt x="41238" y="52592"/>
                  <a:pt x="41238" y="52592"/>
                </a:cubicBezTo>
                <a:cubicBezTo>
                  <a:pt x="43467" y="50370"/>
                  <a:pt x="43839" y="48518"/>
                  <a:pt x="43839" y="47407"/>
                </a:cubicBezTo>
                <a:cubicBezTo>
                  <a:pt x="40495" y="47407"/>
                  <a:pt x="40495" y="47407"/>
                  <a:pt x="40495" y="47407"/>
                </a:cubicBezTo>
                <a:cubicBezTo>
                  <a:pt x="39380" y="47407"/>
                  <a:pt x="38266" y="46296"/>
                  <a:pt x="38266" y="45185"/>
                </a:cubicBezTo>
                <a:cubicBezTo>
                  <a:pt x="38266" y="35925"/>
                  <a:pt x="38266" y="35925"/>
                  <a:pt x="38266" y="35925"/>
                </a:cubicBezTo>
                <a:cubicBezTo>
                  <a:pt x="38266" y="34444"/>
                  <a:pt x="39380" y="33333"/>
                  <a:pt x="40495" y="33333"/>
                </a:cubicBezTo>
                <a:cubicBezTo>
                  <a:pt x="64272" y="33333"/>
                  <a:pt x="64272" y="33333"/>
                  <a:pt x="64272" y="33333"/>
                </a:cubicBezTo>
                <a:cubicBezTo>
                  <a:pt x="65758" y="33333"/>
                  <a:pt x="66501" y="34444"/>
                  <a:pt x="66501" y="35925"/>
                </a:cubicBezTo>
                <a:cubicBezTo>
                  <a:pt x="66501" y="39259"/>
                  <a:pt x="66501" y="39259"/>
                  <a:pt x="66501" y="39259"/>
                </a:cubicBezTo>
                <a:lnTo>
                  <a:pt x="66130" y="39259"/>
                </a:lnTo>
                <a:close/>
                <a:moveTo>
                  <a:pt x="60185" y="0"/>
                </a:moveTo>
                <a:cubicBezTo>
                  <a:pt x="26749" y="0"/>
                  <a:pt x="0" y="27037"/>
                  <a:pt x="0" y="60000"/>
                </a:cubicBezTo>
                <a:cubicBezTo>
                  <a:pt x="0" y="92962"/>
                  <a:pt x="26749" y="120000"/>
                  <a:pt x="60185" y="120000"/>
                </a:cubicBezTo>
                <a:cubicBezTo>
                  <a:pt x="93250" y="120000"/>
                  <a:pt x="120000" y="92962"/>
                  <a:pt x="120000" y="60000"/>
                </a:cubicBezTo>
                <a:cubicBezTo>
                  <a:pt x="120000" y="27037"/>
                  <a:pt x="93250" y="0"/>
                  <a:pt x="60185"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77" name="Google Shape;677;p42"/>
          <p:cNvSpPr txBox="1"/>
          <p:nvPr/>
        </p:nvSpPr>
        <p:spPr>
          <a:xfrm>
            <a:off x="325950" y="3505604"/>
            <a:ext cx="2101200" cy="891300"/>
          </a:xfrm>
          <a:prstGeom prst="rect">
            <a:avLst/>
          </a:prstGeom>
          <a:solidFill>
            <a:srgbClr val="666666"/>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1000" b="1">
                <a:solidFill>
                  <a:srgbClr val="FFFFFF"/>
                </a:solidFill>
              </a:rPr>
              <a:t>Iparág specifikus alkalmazások </a:t>
            </a:r>
            <a:r>
              <a:rPr lang="hu-HU" sz="800">
                <a:solidFill>
                  <a:srgbClr val="FFFFFF"/>
                </a:solidFill>
              </a:rPr>
              <a:t>(Lásd még iparági kidolgozások)</a:t>
            </a:r>
            <a:endParaRPr sz="800">
              <a:solidFill>
                <a:srgbClr val="FFFFFF"/>
              </a:solidFill>
            </a:endParaRPr>
          </a:p>
        </p:txBody>
      </p:sp>
      <p:sp>
        <p:nvSpPr>
          <p:cNvPr id="678" name="Google Shape;678;p42"/>
          <p:cNvSpPr txBox="1"/>
          <p:nvPr/>
        </p:nvSpPr>
        <p:spPr>
          <a:xfrm>
            <a:off x="7318049" y="1385639"/>
            <a:ext cx="1323900" cy="4647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Digitális egyablakos ügyintézés </a:t>
            </a:r>
            <a:endParaRPr sz="800" b="1"/>
          </a:p>
          <a:p>
            <a:pPr marL="0" lvl="0" indent="0" algn="ctr" rtl="0">
              <a:spcBef>
                <a:spcPts val="0"/>
              </a:spcBef>
              <a:spcAft>
                <a:spcPts val="0"/>
              </a:spcAft>
              <a:buNone/>
            </a:pPr>
            <a:r>
              <a:rPr lang="hu-HU" sz="800" b="1"/>
              <a:t>(chat + voicebot)</a:t>
            </a:r>
            <a:endParaRPr sz="800" b="1"/>
          </a:p>
        </p:txBody>
      </p:sp>
      <p:sp>
        <p:nvSpPr>
          <p:cNvPr id="679" name="Google Shape;679;p42"/>
          <p:cNvSpPr txBox="1"/>
          <p:nvPr/>
        </p:nvSpPr>
        <p:spPr>
          <a:xfrm>
            <a:off x="7318199" y="2855557"/>
            <a:ext cx="1323900" cy="4647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Egyszerűen pénzzé tehető, világos eszköztár</a:t>
            </a:r>
            <a:endParaRPr sz="800" b="1"/>
          </a:p>
        </p:txBody>
      </p:sp>
      <p:sp>
        <p:nvSpPr>
          <p:cNvPr id="680" name="Google Shape;680;p42"/>
          <p:cNvSpPr txBox="1"/>
          <p:nvPr/>
        </p:nvSpPr>
        <p:spPr>
          <a:xfrm>
            <a:off x="714599" y="1211581"/>
            <a:ext cx="1323900" cy="4647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Early adaptor támogatás és széles körű beépítés</a:t>
            </a:r>
            <a:endParaRPr sz="800" b="1"/>
          </a:p>
        </p:txBody>
      </p:sp>
      <p:sp>
        <p:nvSpPr>
          <p:cNvPr id="681" name="Google Shape;681;p42"/>
          <p:cNvSpPr txBox="1"/>
          <p:nvPr/>
        </p:nvSpPr>
        <p:spPr>
          <a:xfrm>
            <a:off x="7318199" y="4125688"/>
            <a:ext cx="1323900" cy="4647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Világosan kommunikált elérhető eszközök és használatuk </a:t>
            </a:r>
            <a:endParaRPr sz="800" b="1"/>
          </a:p>
        </p:txBody>
      </p:sp>
      <p:grpSp>
        <p:nvGrpSpPr>
          <p:cNvPr id="682" name="Google Shape;682;p42"/>
          <p:cNvGrpSpPr/>
          <p:nvPr/>
        </p:nvGrpSpPr>
        <p:grpSpPr>
          <a:xfrm>
            <a:off x="7800131" y="3731082"/>
            <a:ext cx="360021" cy="360021"/>
            <a:chOff x="1473200" y="5314950"/>
            <a:chExt cx="606300" cy="606300"/>
          </a:xfrm>
        </p:grpSpPr>
        <p:sp>
          <p:nvSpPr>
            <p:cNvPr id="683" name="Google Shape;683;p42"/>
            <p:cNvSpPr/>
            <p:nvPr/>
          </p:nvSpPr>
          <p:spPr>
            <a:xfrm>
              <a:off x="1787525" y="5572125"/>
              <a:ext cx="34800" cy="34800"/>
            </a:xfrm>
            <a:custGeom>
              <a:avLst/>
              <a:gdLst/>
              <a:ahLst/>
              <a:cxnLst/>
              <a:rect l="l" t="t" r="r" b="b"/>
              <a:pathLst>
                <a:path w="120000" h="120000" extrusionOk="0">
                  <a:moveTo>
                    <a:pt x="0" y="0"/>
                  </a:moveTo>
                  <a:cubicBezTo>
                    <a:pt x="0" y="0"/>
                    <a:pt x="0" y="0"/>
                    <a:pt x="0" y="120000"/>
                  </a:cubicBezTo>
                  <a:cubicBezTo>
                    <a:pt x="120000" y="120000"/>
                    <a:pt x="120000" y="120000"/>
                    <a:pt x="120000" y="120000"/>
                  </a:cubicBezTo>
                  <a:cubicBezTo>
                    <a:pt x="106666" y="66666"/>
                    <a:pt x="60000" y="20000"/>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84" name="Google Shape;684;p42"/>
            <p:cNvSpPr/>
            <p:nvPr/>
          </p:nvSpPr>
          <p:spPr>
            <a:xfrm>
              <a:off x="1608137" y="5453062"/>
              <a:ext cx="155700" cy="153900"/>
            </a:xfrm>
            <a:custGeom>
              <a:avLst/>
              <a:gdLst/>
              <a:ahLst/>
              <a:cxnLst/>
              <a:rect l="l" t="t" r="r" b="b"/>
              <a:pathLst>
                <a:path w="120000" h="120000" extrusionOk="0">
                  <a:moveTo>
                    <a:pt x="0" y="120000"/>
                  </a:moveTo>
                  <a:cubicBezTo>
                    <a:pt x="0" y="120000"/>
                    <a:pt x="0" y="120000"/>
                    <a:pt x="71707" y="120000"/>
                  </a:cubicBezTo>
                  <a:cubicBezTo>
                    <a:pt x="74634" y="94814"/>
                    <a:pt x="95121" y="75555"/>
                    <a:pt x="120000" y="71111"/>
                  </a:cubicBezTo>
                  <a:cubicBezTo>
                    <a:pt x="120000" y="71111"/>
                    <a:pt x="120000" y="71111"/>
                    <a:pt x="120000" y="0"/>
                  </a:cubicBezTo>
                  <a:cubicBezTo>
                    <a:pt x="55609" y="4444"/>
                    <a:pt x="4390" y="5629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85" name="Google Shape;685;p42"/>
            <p:cNvSpPr/>
            <p:nvPr/>
          </p:nvSpPr>
          <p:spPr>
            <a:xfrm>
              <a:off x="1728788" y="5629275"/>
              <a:ext cx="34800" cy="36600"/>
            </a:xfrm>
            <a:custGeom>
              <a:avLst/>
              <a:gdLst/>
              <a:ahLst/>
              <a:cxnLst/>
              <a:rect l="l" t="t" r="r" b="b"/>
              <a:pathLst>
                <a:path w="120000" h="120000" extrusionOk="0">
                  <a:moveTo>
                    <a:pt x="120000" y="120000"/>
                  </a:moveTo>
                  <a:cubicBezTo>
                    <a:pt x="120000" y="120000"/>
                    <a:pt x="120000" y="120000"/>
                    <a:pt x="120000" y="0"/>
                  </a:cubicBezTo>
                  <a:cubicBezTo>
                    <a:pt x="0" y="0"/>
                    <a:pt x="0" y="0"/>
                    <a:pt x="0" y="0"/>
                  </a:cubicBezTo>
                  <a:cubicBezTo>
                    <a:pt x="13333" y="56842"/>
                    <a:pt x="60000" y="101052"/>
                    <a:pt x="12000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86" name="Google Shape;686;p42"/>
            <p:cNvSpPr/>
            <p:nvPr/>
          </p:nvSpPr>
          <p:spPr>
            <a:xfrm>
              <a:off x="1608137" y="5629275"/>
              <a:ext cx="155700" cy="157200"/>
            </a:xfrm>
            <a:custGeom>
              <a:avLst/>
              <a:gdLst/>
              <a:ahLst/>
              <a:cxnLst/>
              <a:rect l="l" t="t" r="r" b="b"/>
              <a:pathLst>
                <a:path w="120000" h="120000" extrusionOk="0">
                  <a:moveTo>
                    <a:pt x="71707" y="0"/>
                  </a:moveTo>
                  <a:cubicBezTo>
                    <a:pt x="71707" y="0"/>
                    <a:pt x="71707" y="0"/>
                    <a:pt x="0" y="0"/>
                  </a:cubicBezTo>
                  <a:cubicBezTo>
                    <a:pt x="4390" y="63614"/>
                    <a:pt x="55609" y="114216"/>
                    <a:pt x="120000" y="119999"/>
                  </a:cubicBezTo>
                  <a:cubicBezTo>
                    <a:pt x="120000" y="119999"/>
                    <a:pt x="120000" y="119999"/>
                    <a:pt x="120000" y="49156"/>
                  </a:cubicBezTo>
                  <a:cubicBezTo>
                    <a:pt x="95121" y="46265"/>
                    <a:pt x="74634" y="26024"/>
                    <a:pt x="71707"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87" name="Google Shape;687;p42"/>
            <p:cNvSpPr/>
            <p:nvPr/>
          </p:nvSpPr>
          <p:spPr>
            <a:xfrm>
              <a:off x="1728788" y="5572125"/>
              <a:ext cx="34800" cy="34800"/>
            </a:xfrm>
            <a:custGeom>
              <a:avLst/>
              <a:gdLst/>
              <a:ahLst/>
              <a:cxnLst/>
              <a:rect l="l" t="t" r="r" b="b"/>
              <a:pathLst>
                <a:path w="120000" h="120000" extrusionOk="0">
                  <a:moveTo>
                    <a:pt x="0" y="120000"/>
                  </a:moveTo>
                  <a:cubicBezTo>
                    <a:pt x="0" y="120000"/>
                    <a:pt x="0" y="120000"/>
                    <a:pt x="120000" y="120000"/>
                  </a:cubicBezTo>
                  <a:cubicBezTo>
                    <a:pt x="120000" y="0"/>
                    <a:pt x="120000" y="0"/>
                    <a:pt x="120000" y="0"/>
                  </a:cubicBezTo>
                  <a:cubicBezTo>
                    <a:pt x="60000" y="20000"/>
                    <a:pt x="13333" y="6666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88" name="Google Shape;688;p42"/>
            <p:cNvSpPr/>
            <p:nvPr/>
          </p:nvSpPr>
          <p:spPr>
            <a:xfrm>
              <a:off x="1787525" y="5629275"/>
              <a:ext cx="34800" cy="36600"/>
            </a:xfrm>
            <a:custGeom>
              <a:avLst/>
              <a:gdLst/>
              <a:ahLst/>
              <a:cxnLst/>
              <a:rect l="l" t="t" r="r" b="b"/>
              <a:pathLst>
                <a:path w="120000" h="120000" extrusionOk="0">
                  <a:moveTo>
                    <a:pt x="120000" y="0"/>
                  </a:moveTo>
                  <a:cubicBezTo>
                    <a:pt x="120000" y="0"/>
                    <a:pt x="120000" y="0"/>
                    <a:pt x="0" y="0"/>
                  </a:cubicBezTo>
                  <a:cubicBezTo>
                    <a:pt x="0" y="120000"/>
                    <a:pt x="0" y="120000"/>
                    <a:pt x="0" y="120000"/>
                  </a:cubicBezTo>
                  <a:cubicBezTo>
                    <a:pt x="60000" y="101052"/>
                    <a:pt x="106666" y="56842"/>
                    <a:pt x="12000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89" name="Google Shape;689;p42"/>
            <p:cNvSpPr/>
            <p:nvPr/>
          </p:nvSpPr>
          <p:spPr>
            <a:xfrm>
              <a:off x="1787525" y="5453062"/>
              <a:ext cx="153900" cy="153900"/>
            </a:xfrm>
            <a:custGeom>
              <a:avLst/>
              <a:gdLst/>
              <a:ahLst/>
              <a:cxnLst/>
              <a:rect l="l" t="t" r="r" b="b"/>
              <a:pathLst>
                <a:path w="120000" h="120000" extrusionOk="0">
                  <a:moveTo>
                    <a:pt x="0" y="0"/>
                  </a:moveTo>
                  <a:cubicBezTo>
                    <a:pt x="0" y="0"/>
                    <a:pt x="0" y="0"/>
                    <a:pt x="0" y="71111"/>
                  </a:cubicBezTo>
                  <a:cubicBezTo>
                    <a:pt x="26666" y="75555"/>
                    <a:pt x="45925" y="94814"/>
                    <a:pt x="50370" y="120000"/>
                  </a:cubicBezTo>
                  <a:cubicBezTo>
                    <a:pt x="50370" y="120000"/>
                    <a:pt x="50370" y="120000"/>
                    <a:pt x="120000" y="120000"/>
                  </a:cubicBezTo>
                  <a:cubicBezTo>
                    <a:pt x="115555" y="56296"/>
                    <a:pt x="65185" y="4444"/>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90" name="Google Shape;690;p42"/>
            <p:cNvSpPr/>
            <p:nvPr/>
          </p:nvSpPr>
          <p:spPr>
            <a:xfrm>
              <a:off x="1473200" y="5314950"/>
              <a:ext cx="606300" cy="606300"/>
            </a:xfrm>
            <a:custGeom>
              <a:avLst/>
              <a:gdLst/>
              <a:ahLst/>
              <a:cxnLst/>
              <a:rect l="l" t="t" r="r" b="b"/>
              <a:pathLst>
                <a:path w="120000" h="120000" extrusionOk="0">
                  <a:moveTo>
                    <a:pt x="60000" y="0"/>
                  </a:moveTo>
                  <a:cubicBezTo>
                    <a:pt x="26625" y="0"/>
                    <a:pt x="0" y="27000"/>
                    <a:pt x="0" y="60000"/>
                  </a:cubicBezTo>
                  <a:cubicBezTo>
                    <a:pt x="0" y="93375"/>
                    <a:pt x="26625" y="120000"/>
                    <a:pt x="60000" y="120000"/>
                  </a:cubicBezTo>
                  <a:cubicBezTo>
                    <a:pt x="93000" y="120000"/>
                    <a:pt x="120000" y="93375"/>
                    <a:pt x="120000" y="60000"/>
                  </a:cubicBezTo>
                  <a:cubicBezTo>
                    <a:pt x="120000" y="27000"/>
                    <a:pt x="93000" y="0"/>
                    <a:pt x="60000" y="0"/>
                  </a:cubicBezTo>
                  <a:close/>
                  <a:moveTo>
                    <a:pt x="105375" y="62250"/>
                  </a:moveTo>
                  <a:cubicBezTo>
                    <a:pt x="105375" y="62250"/>
                    <a:pt x="105375" y="62250"/>
                    <a:pt x="101250" y="62250"/>
                  </a:cubicBezTo>
                  <a:cubicBezTo>
                    <a:pt x="100125" y="83625"/>
                    <a:pt x="83250" y="100500"/>
                    <a:pt x="62250" y="102000"/>
                  </a:cubicBezTo>
                  <a:cubicBezTo>
                    <a:pt x="62250" y="102000"/>
                    <a:pt x="62250" y="102000"/>
                    <a:pt x="62250" y="106125"/>
                  </a:cubicBezTo>
                  <a:cubicBezTo>
                    <a:pt x="62250" y="107250"/>
                    <a:pt x="61125" y="108375"/>
                    <a:pt x="60000" y="108375"/>
                  </a:cubicBezTo>
                  <a:cubicBezTo>
                    <a:pt x="58500" y="108375"/>
                    <a:pt x="57375" y="107250"/>
                    <a:pt x="57375" y="106125"/>
                  </a:cubicBezTo>
                  <a:cubicBezTo>
                    <a:pt x="57375" y="106125"/>
                    <a:pt x="57375" y="106125"/>
                    <a:pt x="57375" y="102000"/>
                  </a:cubicBezTo>
                  <a:cubicBezTo>
                    <a:pt x="36375" y="100500"/>
                    <a:pt x="19125" y="83625"/>
                    <a:pt x="18000" y="62250"/>
                  </a:cubicBezTo>
                  <a:cubicBezTo>
                    <a:pt x="18000" y="62250"/>
                    <a:pt x="18000" y="62250"/>
                    <a:pt x="13875" y="62250"/>
                  </a:cubicBezTo>
                  <a:cubicBezTo>
                    <a:pt x="12750" y="62250"/>
                    <a:pt x="11625" y="61500"/>
                    <a:pt x="11625" y="60000"/>
                  </a:cubicBezTo>
                  <a:cubicBezTo>
                    <a:pt x="11625" y="58875"/>
                    <a:pt x="12750" y="57750"/>
                    <a:pt x="13875" y="57750"/>
                  </a:cubicBezTo>
                  <a:cubicBezTo>
                    <a:pt x="13875" y="57750"/>
                    <a:pt x="13875" y="57750"/>
                    <a:pt x="18000" y="57750"/>
                  </a:cubicBezTo>
                  <a:cubicBezTo>
                    <a:pt x="19125" y="36750"/>
                    <a:pt x="36375" y="19875"/>
                    <a:pt x="57375" y="18375"/>
                  </a:cubicBezTo>
                  <a:cubicBezTo>
                    <a:pt x="57375" y="18375"/>
                    <a:pt x="57375" y="18375"/>
                    <a:pt x="57375" y="14250"/>
                  </a:cubicBezTo>
                  <a:cubicBezTo>
                    <a:pt x="57375" y="13125"/>
                    <a:pt x="58500" y="12000"/>
                    <a:pt x="60000" y="12000"/>
                  </a:cubicBezTo>
                  <a:cubicBezTo>
                    <a:pt x="61125" y="12000"/>
                    <a:pt x="62250" y="13125"/>
                    <a:pt x="62250" y="14250"/>
                  </a:cubicBezTo>
                  <a:cubicBezTo>
                    <a:pt x="62250" y="14250"/>
                    <a:pt x="62250" y="14250"/>
                    <a:pt x="62250" y="18375"/>
                  </a:cubicBezTo>
                  <a:cubicBezTo>
                    <a:pt x="83250" y="19875"/>
                    <a:pt x="100125" y="36750"/>
                    <a:pt x="101250" y="57750"/>
                  </a:cubicBezTo>
                  <a:cubicBezTo>
                    <a:pt x="101250" y="57750"/>
                    <a:pt x="101250" y="57750"/>
                    <a:pt x="105375" y="57750"/>
                  </a:cubicBezTo>
                  <a:cubicBezTo>
                    <a:pt x="106875" y="57750"/>
                    <a:pt x="108000" y="58875"/>
                    <a:pt x="108000" y="60000"/>
                  </a:cubicBezTo>
                  <a:cubicBezTo>
                    <a:pt x="108000" y="61500"/>
                    <a:pt x="106875" y="62250"/>
                    <a:pt x="105375" y="6225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91" name="Google Shape;691;p42"/>
            <p:cNvSpPr/>
            <p:nvPr/>
          </p:nvSpPr>
          <p:spPr>
            <a:xfrm>
              <a:off x="1787525" y="5629275"/>
              <a:ext cx="153900" cy="157200"/>
            </a:xfrm>
            <a:custGeom>
              <a:avLst/>
              <a:gdLst/>
              <a:ahLst/>
              <a:cxnLst/>
              <a:rect l="l" t="t" r="r" b="b"/>
              <a:pathLst>
                <a:path w="120000" h="120000" extrusionOk="0">
                  <a:moveTo>
                    <a:pt x="0" y="49156"/>
                  </a:moveTo>
                  <a:cubicBezTo>
                    <a:pt x="0" y="49156"/>
                    <a:pt x="0" y="49156"/>
                    <a:pt x="0" y="119999"/>
                  </a:cubicBezTo>
                  <a:cubicBezTo>
                    <a:pt x="65185" y="114216"/>
                    <a:pt x="115555" y="63614"/>
                    <a:pt x="120000" y="0"/>
                  </a:cubicBezTo>
                  <a:cubicBezTo>
                    <a:pt x="120000" y="0"/>
                    <a:pt x="120000" y="0"/>
                    <a:pt x="50370" y="0"/>
                  </a:cubicBezTo>
                  <a:cubicBezTo>
                    <a:pt x="45925" y="26024"/>
                    <a:pt x="26666" y="46265"/>
                    <a:pt x="0" y="4915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92" name="Google Shape;692;p42"/>
            <p:cNvSpPr/>
            <p:nvPr/>
          </p:nvSpPr>
          <p:spPr>
            <a:xfrm>
              <a:off x="1608137" y="5453062"/>
              <a:ext cx="333300" cy="333300"/>
            </a:xfrm>
            <a:custGeom>
              <a:avLst/>
              <a:gdLst/>
              <a:ahLst/>
              <a:cxnLst/>
              <a:rect l="l" t="t" r="r" b="b"/>
              <a:pathLst>
                <a:path w="120000" h="120000" extrusionOk="0">
                  <a:moveTo>
                    <a:pt x="55909" y="120000"/>
                  </a:moveTo>
                  <a:cubicBezTo>
                    <a:pt x="25909" y="117272"/>
                    <a:pt x="2045" y="93409"/>
                    <a:pt x="0" y="63409"/>
                  </a:cubicBezTo>
                  <a:cubicBezTo>
                    <a:pt x="33409" y="63409"/>
                    <a:pt x="33409" y="63409"/>
                    <a:pt x="33409" y="63409"/>
                  </a:cubicBezTo>
                  <a:cubicBezTo>
                    <a:pt x="34772" y="75681"/>
                    <a:pt x="44318" y="85227"/>
                    <a:pt x="55909" y="86590"/>
                  </a:cubicBezTo>
                  <a:cubicBezTo>
                    <a:pt x="55909" y="120000"/>
                    <a:pt x="55909" y="120000"/>
                    <a:pt x="55909" y="120000"/>
                  </a:cubicBezTo>
                  <a:close/>
                  <a:moveTo>
                    <a:pt x="55909" y="76363"/>
                  </a:moveTo>
                  <a:cubicBezTo>
                    <a:pt x="49772" y="74318"/>
                    <a:pt x="45000" y="69545"/>
                    <a:pt x="43636" y="63409"/>
                  </a:cubicBezTo>
                  <a:cubicBezTo>
                    <a:pt x="55909" y="63409"/>
                    <a:pt x="55909" y="63409"/>
                    <a:pt x="55909" y="63409"/>
                  </a:cubicBezTo>
                  <a:cubicBezTo>
                    <a:pt x="55909" y="76363"/>
                    <a:pt x="55909" y="76363"/>
                    <a:pt x="55909" y="76363"/>
                  </a:cubicBezTo>
                  <a:close/>
                  <a:moveTo>
                    <a:pt x="55909" y="55227"/>
                  </a:moveTo>
                  <a:cubicBezTo>
                    <a:pt x="43636" y="55227"/>
                    <a:pt x="43636" y="55227"/>
                    <a:pt x="43636" y="55227"/>
                  </a:cubicBezTo>
                  <a:cubicBezTo>
                    <a:pt x="45000" y="49772"/>
                    <a:pt x="49772" y="45000"/>
                    <a:pt x="55909" y="42954"/>
                  </a:cubicBezTo>
                  <a:lnTo>
                    <a:pt x="55909" y="55227"/>
                  </a:lnTo>
                  <a:close/>
                  <a:moveTo>
                    <a:pt x="55909" y="32727"/>
                  </a:moveTo>
                  <a:cubicBezTo>
                    <a:pt x="44318" y="34772"/>
                    <a:pt x="34772" y="43636"/>
                    <a:pt x="33409" y="55227"/>
                  </a:cubicBezTo>
                  <a:cubicBezTo>
                    <a:pt x="0" y="55227"/>
                    <a:pt x="0" y="55227"/>
                    <a:pt x="0" y="55227"/>
                  </a:cubicBezTo>
                  <a:cubicBezTo>
                    <a:pt x="2045" y="25909"/>
                    <a:pt x="25909" y="2045"/>
                    <a:pt x="55909" y="0"/>
                  </a:cubicBezTo>
                  <a:cubicBezTo>
                    <a:pt x="55909" y="32727"/>
                    <a:pt x="55909" y="32727"/>
                    <a:pt x="55909" y="32727"/>
                  </a:cubicBezTo>
                  <a:close/>
                  <a:moveTo>
                    <a:pt x="64772" y="42954"/>
                  </a:moveTo>
                  <a:cubicBezTo>
                    <a:pt x="70909" y="45000"/>
                    <a:pt x="75681" y="49772"/>
                    <a:pt x="77045" y="55227"/>
                  </a:cubicBezTo>
                  <a:cubicBezTo>
                    <a:pt x="64772" y="55227"/>
                    <a:pt x="64772" y="55227"/>
                    <a:pt x="64772" y="55227"/>
                  </a:cubicBezTo>
                  <a:cubicBezTo>
                    <a:pt x="64772" y="42954"/>
                    <a:pt x="64772" y="42954"/>
                    <a:pt x="64772" y="42954"/>
                  </a:cubicBezTo>
                  <a:close/>
                  <a:moveTo>
                    <a:pt x="64772" y="63409"/>
                  </a:moveTo>
                  <a:cubicBezTo>
                    <a:pt x="77045" y="63409"/>
                    <a:pt x="77045" y="63409"/>
                    <a:pt x="77045" y="63409"/>
                  </a:cubicBezTo>
                  <a:cubicBezTo>
                    <a:pt x="75681" y="69545"/>
                    <a:pt x="70909" y="74318"/>
                    <a:pt x="64772" y="76363"/>
                  </a:cubicBezTo>
                  <a:lnTo>
                    <a:pt x="64772" y="63409"/>
                  </a:lnTo>
                  <a:close/>
                  <a:moveTo>
                    <a:pt x="64772" y="120000"/>
                  </a:moveTo>
                  <a:cubicBezTo>
                    <a:pt x="64772" y="86590"/>
                    <a:pt x="64772" y="86590"/>
                    <a:pt x="64772" y="86590"/>
                  </a:cubicBezTo>
                  <a:cubicBezTo>
                    <a:pt x="77045" y="85227"/>
                    <a:pt x="85909" y="75681"/>
                    <a:pt x="87954" y="63409"/>
                  </a:cubicBezTo>
                  <a:cubicBezTo>
                    <a:pt x="120000" y="63409"/>
                    <a:pt x="120000" y="63409"/>
                    <a:pt x="120000" y="63409"/>
                  </a:cubicBezTo>
                  <a:cubicBezTo>
                    <a:pt x="117954" y="93409"/>
                    <a:pt x="94772" y="117272"/>
                    <a:pt x="64772" y="120000"/>
                  </a:cubicBezTo>
                  <a:close/>
                  <a:moveTo>
                    <a:pt x="87954" y="55227"/>
                  </a:moveTo>
                  <a:cubicBezTo>
                    <a:pt x="85909" y="43636"/>
                    <a:pt x="77045" y="34772"/>
                    <a:pt x="64772" y="32727"/>
                  </a:cubicBezTo>
                  <a:cubicBezTo>
                    <a:pt x="64772" y="0"/>
                    <a:pt x="64772" y="0"/>
                    <a:pt x="64772" y="0"/>
                  </a:cubicBezTo>
                  <a:cubicBezTo>
                    <a:pt x="94772" y="2045"/>
                    <a:pt x="117954" y="25909"/>
                    <a:pt x="120000" y="55227"/>
                  </a:cubicBezTo>
                  <a:cubicBezTo>
                    <a:pt x="87954" y="55227"/>
                    <a:pt x="87954" y="55227"/>
                    <a:pt x="87954" y="55227"/>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grpSp>
      <p:grpSp>
        <p:nvGrpSpPr>
          <p:cNvPr id="693" name="Google Shape;693;p42"/>
          <p:cNvGrpSpPr/>
          <p:nvPr/>
        </p:nvGrpSpPr>
        <p:grpSpPr>
          <a:xfrm>
            <a:off x="7744893" y="2461157"/>
            <a:ext cx="360021" cy="360021"/>
            <a:chOff x="1473200" y="5314950"/>
            <a:chExt cx="606300" cy="606300"/>
          </a:xfrm>
        </p:grpSpPr>
        <p:sp>
          <p:nvSpPr>
            <p:cNvPr id="694" name="Google Shape;694;p42"/>
            <p:cNvSpPr/>
            <p:nvPr/>
          </p:nvSpPr>
          <p:spPr>
            <a:xfrm>
              <a:off x="1787525" y="5572125"/>
              <a:ext cx="34800" cy="34800"/>
            </a:xfrm>
            <a:custGeom>
              <a:avLst/>
              <a:gdLst/>
              <a:ahLst/>
              <a:cxnLst/>
              <a:rect l="l" t="t" r="r" b="b"/>
              <a:pathLst>
                <a:path w="120000" h="120000" extrusionOk="0">
                  <a:moveTo>
                    <a:pt x="0" y="0"/>
                  </a:moveTo>
                  <a:cubicBezTo>
                    <a:pt x="0" y="0"/>
                    <a:pt x="0" y="0"/>
                    <a:pt x="0" y="120000"/>
                  </a:cubicBezTo>
                  <a:cubicBezTo>
                    <a:pt x="120000" y="120000"/>
                    <a:pt x="120000" y="120000"/>
                    <a:pt x="120000" y="120000"/>
                  </a:cubicBezTo>
                  <a:cubicBezTo>
                    <a:pt x="106666" y="66666"/>
                    <a:pt x="60000" y="20000"/>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95" name="Google Shape;695;p42"/>
            <p:cNvSpPr/>
            <p:nvPr/>
          </p:nvSpPr>
          <p:spPr>
            <a:xfrm>
              <a:off x="1608137" y="5453062"/>
              <a:ext cx="155700" cy="153900"/>
            </a:xfrm>
            <a:custGeom>
              <a:avLst/>
              <a:gdLst/>
              <a:ahLst/>
              <a:cxnLst/>
              <a:rect l="l" t="t" r="r" b="b"/>
              <a:pathLst>
                <a:path w="120000" h="120000" extrusionOk="0">
                  <a:moveTo>
                    <a:pt x="0" y="120000"/>
                  </a:moveTo>
                  <a:cubicBezTo>
                    <a:pt x="0" y="120000"/>
                    <a:pt x="0" y="120000"/>
                    <a:pt x="71707" y="120000"/>
                  </a:cubicBezTo>
                  <a:cubicBezTo>
                    <a:pt x="74634" y="94814"/>
                    <a:pt x="95121" y="75555"/>
                    <a:pt x="120000" y="71111"/>
                  </a:cubicBezTo>
                  <a:cubicBezTo>
                    <a:pt x="120000" y="71111"/>
                    <a:pt x="120000" y="71111"/>
                    <a:pt x="120000" y="0"/>
                  </a:cubicBezTo>
                  <a:cubicBezTo>
                    <a:pt x="55609" y="4444"/>
                    <a:pt x="4390" y="5629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96" name="Google Shape;696;p42"/>
            <p:cNvSpPr/>
            <p:nvPr/>
          </p:nvSpPr>
          <p:spPr>
            <a:xfrm>
              <a:off x="1728788" y="5629275"/>
              <a:ext cx="34800" cy="36600"/>
            </a:xfrm>
            <a:custGeom>
              <a:avLst/>
              <a:gdLst/>
              <a:ahLst/>
              <a:cxnLst/>
              <a:rect l="l" t="t" r="r" b="b"/>
              <a:pathLst>
                <a:path w="120000" h="120000" extrusionOk="0">
                  <a:moveTo>
                    <a:pt x="120000" y="120000"/>
                  </a:moveTo>
                  <a:cubicBezTo>
                    <a:pt x="120000" y="120000"/>
                    <a:pt x="120000" y="120000"/>
                    <a:pt x="120000" y="0"/>
                  </a:cubicBezTo>
                  <a:cubicBezTo>
                    <a:pt x="0" y="0"/>
                    <a:pt x="0" y="0"/>
                    <a:pt x="0" y="0"/>
                  </a:cubicBezTo>
                  <a:cubicBezTo>
                    <a:pt x="13333" y="56842"/>
                    <a:pt x="60000" y="101052"/>
                    <a:pt x="12000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97" name="Google Shape;697;p42"/>
            <p:cNvSpPr/>
            <p:nvPr/>
          </p:nvSpPr>
          <p:spPr>
            <a:xfrm>
              <a:off x="1608137" y="5629275"/>
              <a:ext cx="155700" cy="157200"/>
            </a:xfrm>
            <a:custGeom>
              <a:avLst/>
              <a:gdLst/>
              <a:ahLst/>
              <a:cxnLst/>
              <a:rect l="l" t="t" r="r" b="b"/>
              <a:pathLst>
                <a:path w="120000" h="120000" extrusionOk="0">
                  <a:moveTo>
                    <a:pt x="71707" y="0"/>
                  </a:moveTo>
                  <a:cubicBezTo>
                    <a:pt x="71707" y="0"/>
                    <a:pt x="71707" y="0"/>
                    <a:pt x="0" y="0"/>
                  </a:cubicBezTo>
                  <a:cubicBezTo>
                    <a:pt x="4390" y="63614"/>
                    <a:pt x="55609" y="114216"/>
                    <a:pt x="120000" y="119999"/>
                  </a:cubicBezTo>
                  <a:cubicBezTo>
                    <a:pt x="120000" y="119999"/>
                    <a:pt x="120000" y="119999"/>
                    <a:pt x="120000" y="49156"/>
                  </a:cubicBezTo>
                  <a:cubicBezTo>
                    <a:pt x="95121" y="46265"/>
                    <a:pt x="74634" y="26024"/>
                    <a:pt x="71707"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98" name="Google Shape;698;p42"/>
            <p:cNvSpPr/>
            <p:nvPr/>
          </p:nvSpPr>
          <p:spPr>
            <a:xfrm>
              <a:off x="1728788" y="5572125"/>
              <a:ext cx="34800" cy="34800"/>
            </a:xfrm>
            <a:custGeom>
              <a:avLst/>
              <a:gdLst/>
              <a:ahLst/>
              <a:cxnLst/>
              <a:rect l="l" t="t" r="r" b="b"/>
              <a:pathLst>
                <a:path w="120000" h="120000" extrusionOk="0">
                  <a:moveTo>
                    <a:pt x="0" y="120000"/>
                  </a:moveTo>
                  <a:cubicBezTo>
                    <a:pt x="0" y="120000"/>
                    <a:pt x="0" y="120000"/>
                    <a:pt x="120000" y="120000"/>
                  </a:cubicBezTo>
                  <a:cubicBezTo>
                    <a:pt x="120000" y="0"/>
                    <a:pt x="120000" y="0"/>
                    <a:pt x="120000" y="0"/>
                  </a:cubicBezTo>
                  <a:cubicBezTo>
                    <a:pt x="60000" y="20000"/>
                    <a:pt x="13333" y="6666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99" name="Google Shape;699;p42"/>
            <p:cNvSpPr/>
            <p:nvPr/>
          </p:nvSpPr>
          <p:spPr>
            <a:xfrm>
              <a:off x="1787525" y="5629275"/>
              <a:ext cx="34800" cy="36600"/>
            </a:xfrm>
            <a:custGeom>
              <a:avLst/>
              <a:gdLst/>
              <a:ahLst/>
              <a:cxnLst/>
              <a:rect l="l" t="t" r="r" b="b"/>
              <a:pathLst>
                <a:path w="120000" h="120000" extrusionOk="0">
                  <a:moveTo>
                    <a:pt x="120000" y="0"/>
                  </a:moveTo>
                  <a:cubicBezTo>
                    <a:pt x="120000" y="0"/>
                    <a:pt x="120000" y="0"/>
                    <a:pt x="0" y="0"/>
                  </a:cubicBezTo>
                  <a:cubicBezTo>
                    <a:pt x="0" y="120000"/>
                    <a:pt x="0" y="120000"/>
                    <a:pt x="0" y="120000"/>
                  </a:cubicBezTo>
                  <a:cubicBezTo>
                    <a:pt x="60000" y="101052"/>
                    <a:pt x="106666" y="56842"/>
                    <a:pt x="12000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00" name="Google Shape;700;p42"/>
            <p:cNvSpPr/>
            <p:nvPr/>
          </p:nvSpPr>
          <p:spPr>
            <a:xfrm>
              <a:off x="1787525" y="5453062"/>
              <a:ext cx="153900" cy="153900"/>
            </a:xfrm>
            <a:custGeom>
              <a:avLst/>
              <a:gdLst/>
              <a:ahLst/>
              <a:cxnLst/>
              <a:rect l="l" t="t" r="r" b="b"/>
              <a:pathLst>
                <a:path w="120000" h="120000" extrusionOk="0">
                  <a:moveTo>
                    <a:pt x="0" y="0"/>
                  </a:moveTo>
                  <a:cubicBezTo>
                    <a:pt x="0" y="0"/>
                    <a:pt x="0" y="0"/>
                    <a:pt x="0" y="71111"/>
                  </a:cubicBezTo>
                  <a:cubicBezTo>
                    <a:pt x="26666" y="75555"/>
                    <a:pt x="45925" y="94814"/>
                    <a:pt x="50370" y="120000"/>
                  </a:cubicBezTo>
                  <a:cubicBezTo>
                    <a:pt x="50370" y="120000"/>
                    <a:pt x="50370" y="120000"/>
                    <a:pt x="120000" y="120000"/>
                  </a:cubicBezTo>
                  <a:cubicBezTo>
                    <a:pt x="115555" y="56296"/>
                    <a:pt x="65185" y="4444"/>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01" name="Google Shape;701;p42"/>
            <p:cNvSpPr/>
            <p:nvPr/>
          </p:nvSpPr>
          <p:spPr>
            <a:xfrm>
              <a:off x="1473200" y="5314950"/>
              <a:ext cx="606300" cy="606300"/>
            </a:xfrm>
            <a:custGeom>
              <a:avLst/>
              <a:gdLst/>
              <a:ahLst/>
              <a:cxnLst/>
              <a:rect l="l" t="t" r="r" b="b"/>
              <a:pathLst>
                <a:path w="120000" h="120000" extrusionOk="0">
                  <a:moveTo>
                    <a:pt x="60000" y="0"/>
                  </a:moveTo>
                  <a:cubicBezTo>
                    <a:pt x="26625" y="0"/>
                    <a:pt x="0" y="27000"/>
                    <a:pt x="0" y="60000"/>
                  </a:cubicBezTo>
                  <a:cubicBezTo>
                    <a:pt x="0" y="93375"/>
                    <a:pt x="26625" y="120000"/>
                    <a:pt x="60000" y="120000"/>
                  </a:cubicBezTo>
                  <a:cubicBezTo>
                    <a:pt x="93000" y="120000"/>
                    <a:pt x="120000" y="93375"/>
                    <a:pt x="120000" y="60000"/>
                  </a:cubicBezTo>
                  <a:cubicBezTo>
                    <a:pt x="120000" y="27000"/>
                    <a:pt x="93000" y="0"/>
                    <a:pt x="60000" y="0"/>
                  </a:cubicBezTo>
                  <a:close/>
                  <a:moveTo>
                    <a:pt x="105375" y="62250"/>
                  </a:moveTo>
                  <a:cubicBezTo>
                    <a:pt x="105375" y="62250"/>
                    <a:pt x="105375" y="62250"/>
                    <a:pt x="101250" y="62250"/>
                  </a:cubicBezTo>
                  <a:cubicBezTo>
                    <a:pt x="100125" y="83625"/>
                    <a:pt x="83250" y="100500"/>
                    <a:pt x="62250" y="102000"/>
                  </a:cubicBezTo>
                  <a:cubicBezTo>
                    <a:pt x="62250" y="102000"/>
                    <a:pt x="62250" y="102000"/>
                    <a:pt x="62250" y="106125"/>
                  </a:cubicBezTo>
                  <a:cubicBezTo>
                    <a:pt x="62250" y="107250"/>
                    <a:pt x="61125" y="108375"/>
                    <a:pt x="60000" y="108375"/>
                  </a:cubicBezTo>
                  <a:cubicBezTo>
                    <a:pt x="58500" y="108375"/>
                    <a:pt x="57375" y="107250"/>
                    <a:pt x="57375" y="106125"/>
                  </a:cubicBezTo>
                  <a:cubicBezTo>
                    <a:pt x="57375" y="106125"/>
                    <a:pt x="57375" y="106125"/>
                    <a:pt x="57375" y="102000"/>
                  </a:cubicBezTo>
                  <a:cubicBezTo>
                    <a:pt x="36375" y="100500"/>
                    <a:pt x="19125" y="83625"/>
                    <a:pt x="18000" y="62250"/>
                  </a:cubicBezTo>
                  <a:cubicBezTo>
                    <a:pt x="18000" y="62250"/>
                    <a:pt x="18000" y="62250"/>
                    <a:pt x="13875" y="62250"/>
                  </a:cubicBezTo>
                  <a:cubicBezTo>
                    <a:pt x="12750" y="62250"/>
                    <a:pt x="11625" y="61500"/>
                    <a:pt x="11625" y="60000"/>
                  </a:cubicBezTo>
                  <a:cubicBezTo>
                    <a:pt x="11625" y="58875"/>
                    <a:pt x="12750" y="57750"/>
                    <a:pt x="13875" y="57750"/>
                  </a:cubicBezTo>
                  <a:cubicBezTo>
                    <a:pt x="13875" y="57750"/>
                    <a:pt x="13875" y="57750"/>
                    <a:pt x="18000" y="57750"/>
                  </a:cubicBezTo>
                  <a:cubicBezTo>
                    <a:pt x="19125" y="36750"/>
                    <a:pt x="36375" y="19875"/>
                    <a:pt x="57375" y="18375"/>
                  </a:cubicBezTo>
                  <a:cubicBezTo>
                    <a:pt x="57375" y="18375"/>
                    <a:pt x="57375" y="18375"/>
                    <a:pt x="57375" y="14250"/>
                  </a:cubicBezTo>
                  <a:cubicBezTo>
                    <a:pt x="57375" y="13125"/>
                    <a:pt x="58500" y="12000"/>
                    <a:pt x="60000" y="12000"/>
                  </a:cubicBezTo>
                  <a:cubicBezTo>
                    <a:pt x="61125" y="12000"/>
                    <a:pt x="62250" y="13125"/>
                    <a:pt x="62250" y="14250"/>
                  </a:cubicBezTo>
                  <a:cubicBezTo>
                    <a:pt x="62250" y="14250"/>
                    <a:pt x="62250" y="14250"/>
                    <a:pt x="62250" y="18375"/>
                  </a:cubicBezTo>
                  <a:cubicBezTo>
                    <a:pt x="83250" y="19875"/>
                    <a:pt x="100125" y="36750"/>
                    <a:pt x="101250" y="57750"/>
                  </a:cubicBezTo>
                  <a:cubicBezTo>
                    <a:pt x="101250" y="57750"/>
                    <a:pt x="101250" y="57750"/>
                    <a:pt x="105375" y="57750"/>
                  </a:cubicBezTo>
                  <a:cubicBezTo>
                    <a:pt x="106875" y="57750"/>
                    <a:pt x="108000" y="58875"/>
                    <a:pt x="108000" y="60000"/>
                  </a:cubicBezTo>
                  <a:cubicBezTo>
                    <a:pt x="108000" y="61500"/>
                    <a:pt x="106875" y="62250"/>
                    <a:pt x="105375" y="6225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02" name="Google Shape;702;p42"/>
            <p:cNvSpPr/>
            <p:nvPr/>
          </p:nvSpPr>
          <p:spPr>
            <a:xfrm>
              <a:off x="1787525" y="5629275"/>
              <a:ext cx="153900" cy="157200"/>
            </a:xfrm>
            <a:custGeom>
              <a:avLst/>
              <a:gdLst/>
              <a:ahLst/>
              <a:cxnLst/>
              <a:rect l="l" t="t" r="r" b="b"/>
              <a:pathLst>
                <a:path w="120000" h="120000" extrusionOk="0">
                  <a:moveTo>
                    <a:pt x="0" y="49156"/>
                  </a:moveTo>
                  <a:cubicBezTo>
                    <a:pt x="0" y="49156"/>
                    <a:pt x="0" y="49156"/>
                    <a:pt x="0" y="119999"/>
                  </a:cubicBezTo>
                  <a:cubicBezTo>
                    <a:pt x="65185" y="114216"/>
                    <a:pt x="115555" y="63614"/>
                    <a:pt x="120000" y="0"/>
                  </a:cubicBezTo>
                  <a:cubicBezTo>
                    <a:pt x="120000" y="0"/>
                    <a:pt x="120000" y="0"/>
                    <a:pt x="50370" y="0"/>
                  </a:cubicBezTo>
                  <a:cubicBezTo>
                    <a:pt x="45925" y="26024"/>
                    <a:pt x="26666" y="46265"/>
                    <a:pt x="0" y="4915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03" name="Google Shape;703;p42"/>
            <p:cNvSpPr/>
            <p:nvPr/>
          </p:nvSpPr>
          <p:spPr>
            <a:xfrm>
              <a:off x="1608137" y="5453062"/>
              <a:ext cx="333300" cy="333300"/>
            </a:xfrm>
            <a:custGeom>
              <a:avLst/>
              <a:gdLst/>
              <a:ahLst/>
              <a:cxnLst/>
              <a:rect l="l" t="t" r="r" b="b"/>
              <a:pathLst>
                <a:path w="120000" h="120000" extrusionOk="0">
                  <a:moveTo>
                    <a:pt x="55909" y="120000"/>
                  </a:moveTo>
                  <a:cubicBezTo>
                    <a:pt x="25909" y="117272"/>
                    <a:pt x="2045" y="93409"/>
                    <a:pt x="0" y="63409"/>
                  </a:cubicBezTo>
                  <a:cubicBezTo>
                    <a:pt x="33409" y="63409"/>
                    <a:pt x="33409" y="63409"/>
                    <a:pt x="33409" y="63409"/>
                  </a:cubicBezTo>
                  <a:cubicBezTo>
                    <a:pt x="34772" y="75681"/>
                    <a:pt x="44318" y="85227"/>
                    <a:pt x="55909" y="86590"/>
                  </a:cubicBezTo>
                  <a:cubicBezTo>
                    <a:pt x="55909" y="120000"/>
                    <a:pt x="55909" y="120000"/>
                    <a:pt x="55909" y="120000"/>
                  </a:cubicBezTo>
                  <a:close/>
                  <a:moveTo>
                    <a:pt x="55909" y="76363"/>
                  </a:moveTo>
                  <a:cubicBezTo>
                    <a:pt x="49772" y="74318"/>
                    <a:pt x="45000" y="69545"/>
                    <a:pt x="43636" y="63409"/>
                  </a:cubicBezTo>
                  <a:cubicBezTo>
                    <a:pt x="55909" y="63409"/>
                    <a:pt x="55909" y="63409"/>
                    <a:pt x="55909" y="63409"/>
                  </a:cubicBezTo>
                  <a:cubicBezTo>
                    <a:pt x="55909" y="76363"/>
                    <a:pt x="55909" y="76363"/>
                    <a:pt x="55909" y="76363"/>
                  </a:cubicBezTo>
                  <a:close/>
                  <a:moveTo>
                    <a:pt x="55909" y="55227"/>
                  </a:moveTo>
                  <a:cubicBezTo>
                    <a:pt x="43636" y="55227"/>
                    <a:pt x="43636" y="55227"/>
                    <a:pt x="43636" y="55227"/>
                  </a:cubicBezTo>
                  <a:cubicBezTo>
                    <a:pt x="45000" y="49772"/>
                    <a:pt x="49772" y="45000"/>
                    <a:pt x="55909" y="42954"/>
                  </a:cubicBezTo>
                  <a:lnTo>
                    <a:pt x="55909" y="55227"/>
                  </a:lnTo>
                  <a:close/>
                  <a:moveTo>
                    <a:pt x="55909" y="32727"/>
                  </a:moveTo>
                  <a:cubicBezTo>
                    <a:pt x="44318" y="34772"/>
                    <a:pt x="34772" y="43636"/>
                    <a:pt x="33409" y="55227"/>
                  </a:cubicBezTo>
                  <a:cubicBezTo>
                    <a:pt x="0" y="55227"/>
                    <a:pt x="0" y="55227"/>
                    <a:pt x="0" y="55227"/>
                  </a:cubicBezTo>
                  <a:cubicBezTo>
                    <a:pt x="2045" y="25909"/>
                    <a:pt x="25909" y="2045"/>
                    <a:pt x="55909" y="0"/>
                  </a:cubicBezTo>
                  <a:cubicBezTo>
                    <a:pt x="55909" y="32727"/>
                    <a:pt x="55909" y="32727"/>
                    <a:pt x="55909" y="32727"/>
                  </a:cubicBezTo>
                  <a:close/>
                  <a:moveTo>
                    <a:pt x="64772" y="42954"/>
                  </a:moveTo>
                  <a:cubicBezTo>
                    <a:pt x="70909" y="45000"/>
                    <a:pt x="75681" y="49772"/>
                    <a:pt x="77045" y="55227"/>
                  </a:cubicBezTo>
                  <a:cubicBezTo>
                    <a:pt x="64772" y="55227"/>
                    <a:pt x="64772" y="55227"/>
                    <a:pt x="64772" y="55227"/>
                  </a:cubicBezTo>
                  <a:cubicBezTo>
                    <a:pt x="64772" y="42954"/>
                    <a:pt x="64772" y="42954"/>
                    <a:pt x="64772" y="42954"/>
                  </a:cubicBezTo>
                  <a:close/>
                  <a:moveTo>
                    <a:pt x="64772" y="63409"/>
                  </a:moveTo>
                  <a:cubicBezTo>
                    <a:pt x="77045" y="63409"/>
                    <a:pt x="77045" y="63409"/>
                    <a:pt x="77045" y="63409"/>
                  </a:cubicBezTo>
                  <a:cubicBezTo>
                    <a:pt x="75681" y="69545"/>
                    <a:pt x="70909" y="74318"/>
                    <a:pt x="64772" y="76363"/>
                  </a:cubicBezTo>
                  <a:lnTo>
                    <a:pt x="64772" y="63409"/>
                  </a:lnTo>
                  <a:close/>
                  <a:moveTo>
                    <a:pt x="64772" y="120000"/>
                  </a:moveTo>
                  <a:cubicBezTo>
                    <a:pt x="64772" y="86590"/>
                    <a:pt x="64772" y="86590"/>
                    <a:pt x="64772" y="86590"/>
                  </a:cubicBezTo>
                  <a:cubicBezTo>
                    <a:pt x="77045" y="85227"/>
                    <a:pt x="85909" y="75681"/>
                    <a:pt x="87954" y="63409"/>
                  </a:cubicBezTo>
                  <a:cubicBezTo>
                    <a:pt x="120000" y="63409"/>
                    <a:pt x="120000" y="63409"/>
                    <a:pt x="120000" y="63409"/>
                  </a:cubicBezTo>
                  <a:cubicBezTo>
                    <a:pt x="117954" y="93409"/>
                    <a:pt x="94772" y="117272"/>
                    <a:pt x="64772" y="120000"/>
                  </a:cubicBezTo>
                  <a:close/>
                  <a:moveTo>
                    <a:pt x="87954" y="55227"/>
                  </a:moveTo>
                  <a:cubicBezTo>
                    <a:pt x="85909" y="43636"/>
                    <a:pt x="77045" y="34772"/>
                    <a:pt x="64772" y="32727"/>
                  </a:cubicBezTo>
                  <a:cubicBezTo>
                    <a:pt x="64772" y="0"/>
                    <a:pt x="64772" y="0"/>
                    <a:pt x="64772" y="0"/>
                  </a:cubicBezTo>
                  <a:cubicBezTo>
                    <a:pt x="94772" y="2045"/>
                    <a:pt x="117954" y="25909"/>
                    <a:pt x="120000" y="55227"/>
                  </a:cubicBezTo>
                  <a:cubicBezTo>
                    <a:pt x="87954" y="55227"/>
                    <a:pt x="87954" y="55227"/>
                    <a:pt x="87954" y="55227"/>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grpSp>
      <p:grpSp>
        <p:nvGrpSpPr>
          <p:cNvPr id="704" name="Google Shape;704;p42"/>
          <p:cNvGrpSpPr/>
          <p:nvPr/>
        </p:nvGrpSpPr>
        <p:grpSpPr>
          <a:xfrm>
            <a:off x="7744843" y="998932"/>
            <a:ext cx="360021" cy="360021"/>
            <a:chOff x="1473200" y="5314950"/>
            <a:chExt cx="606300" cy="606300"/>
          </a:xfrm>
        </p:grpSpPr>
        <p:sp>
          <p:nvSpPr>
            <p:cNvPr id="705" name="Google Shape;705;p42"/>
            <p:cNvSpPr/>
            <p:nvPr/>
          </p:nvSpPr>
          <p:spPr>
            <a:xfrm>
              <a:off x="1787525" y="5572125"/>
              <a:ext cx="34800" cy="34800"/>
            </a:xfrm>
            <a:custGeom>
              <a:avLst/>
              <a:gdLst/>
              <a:ahLst/>
              <a:cxnLst/>
              <a:rect l="l" t="t" r="r" b="b"/>
              <a:pathLst>
                <a:path w="120000" h="120000" extrusionOk="0">
                  <a:moveTo>
                    <a:pt x="0" y="0"/>
                  </a:moveTo>
                  <a:cubicBezTo>
                    <a:pt x="0" y="0"/>
                    <a:pt x="0" y="0"/>
                    <a:pt x="0" y="120000"/>
                  </a:cubicBezTo>
                  <a:cubicBezTo>
                    <a:pt x="120000" y="120000"/>
                    <a:pt x="120000" y="120000"/>
                    <a:pt x="120000" y="120000"/>
                  </a:cubicBezTo>
                  <a:cubicBezTo>
                    <a:pt x="106666" y="66666"/>
                    <a:pt x="60000" y="20000"/>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06" name="Google Shape;706;p42"/>
            <p:cNvSpPr/>
            <p:nvPr/>
          </p:nvSpPr>
          <p:spPr>
            <a:xfrm>
              <a:off x="1608137" y="5453062"/>
              <a:ext cx="155700" cy="153900"/>
            </a:xfrm>
            <a:custGeom>
              <a:avLst/>
              <a:gdLst/>
              <a:ahLst/>
              <a:cxnLst/>
              <a:rect l="l" t="t" r="r" b="b"/>
              <a:pathLst>
                <a:path w="120000" h="120000" extrusionOk="0">
                  <a:moveTo>
                    <a:pt x="0" y="120000"/>
                  </a:moveTo>
                  <a:cubicBezTo>
                    <a:pt x="0" y="120000"/>
                    <a:pt x="0" y="120000"/>
                    <a:pt x="71707" y="120000"/>
                  </a:cubicBezTo>
                  <a:cubicBezTo>
                    <a:pt x="74634" y="94814"/>
                    <a:pt x="95121" y="75555"/>
                    <a:pt x="120000" y="71111"/>
                  </a:cubicBezTo>
                  <a:cubicBezTo>
                    <a:pt x="120000" y="71111"/>
                    <a:pt x="120000" y="71111"/>
                    <a:pt x="120000" y="0"/>
                  </a:cubicBezTo>
                  <a:cubicBezTo>
                    <a:pt x="55609" y="4444"/>
                    <a:pt x="4390" y="5629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07" name="Google Shape;707;p42"/>
            <p:cNvSpPr/>
            <p:nvPr/>
          </p:nvSpPr>
          <p:spPr>
            <a:xfrm>
              <a:off x="1728788" y="5629275"/>
              <a:ext cx="34800" cy="36600"/>
            </a:xfrm>
            <a:custGeom>
              <a:avLst/>
              <a:gdLst/>
              <a:ahLst/>
              <a:cxnLst/>
              <a:rect l="l" t="t" r="r" b="b"/>
              <a:pathLst>
                <a:path w="120000" h="120000" extrusionOk="0">
                  <a:moveTo>
                    <a:pt x="120000" y="120000"/>
                  </a:moveTo>
                  <a:cubicBezTo>
                    <a:pt x="120000" y="120000"/>
                    <a:pt x="120000" y="120000"/>
                    <a:pt x="120000" y="0"/>
                  </a:cubicBezTo>
                  <a:cubicBezTo>
                    <a:pt x="0" y="0"/>
                    <a:pt x="0" y="0"/>
                    <a:pt x="0" y="0"/>
                  </a:cubicBezTo>
                  <a:cubicBezTo>
                    <a:pt x="13333" y="56842"/>
                    <a:pt x="60000" y="101052"/>
                    <a:pt x="12000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08" name="Google Shape;708;p42"/>
            <p:cNvSpPr/>
            <p:nvPr/>
          </p:nvSpPr>
          <p:spPr>
            <a:xfrm>
              <a:off x="1608137" y="5629275"/>
              <a:ext cx="155700" cy="157200"/>
            </a:xfrm>
            <a:custGeom>
              <a:avLst/>
              <a:gdLst/>
              <a:ahLst/>
              <a:cxnLst/>
              <a:rect l="l" t="t" r="r" b="b"/>
              <a:pathLst>
                <a:path w="120000" h="120000" extrusionOk="0">
                  <a:moveTo>
                    <a:pt x="71707" y="0"/>
                  </a:moveTo>
                  <a:cubicBezTo>
                    <a:pt x="71707" y="0"/>
                    <a:pt x="71707" y="0"/>
                    <a:pt x="0" y="0"/>
                  </a:cubicBezTo>
                  <a:cubicBezTo>
                    <a:pt x="4390" y="63614"/>
                    <a:pt x="55609" y="114216"/>
                    <a:pt x="120000" y="119999"/>
                  </a:cubicBezTo>
                  <a:cubicBezTo>
                    <a:pt x="120000" y="119999"/>
                    <a:pt x="120000" y="119999"/>
                    <a:pt x="120000" y="49156"/>
                  </a:cubicBezTo>
                  <a:cubicBezTo>
                    <a:pt x="95121" y="46265"/>
                    <a:pt x="74634" y="26024"/>
                    <a:pt x="71707"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09" name="Google Shape;709;p42"/>
            <p:cNvSpPr/>
            <p:nvPr/>
          </p:nvSpPr>
          <p:spPr>
            <a:xfrm>
              <a:off x="1728788" y="5572125"/>
              <a:ext cx="34800" cy="34800"/>
            </a:xfrm>
            <a:custGeom>
              <a:avLst/>
              <a:gdLst/>
              <a:ahLst/>
              <a:cxnLst/>
              <a:rect l="l" t="t" r="r" b="b"/>
              <a:pathLst>
                <a:path w="120000" h="120000" extrusionOk="0">
                  <a:moveTo>
                    <a:pt x="0" y="120000"/>
                  </a:moveTo>
                  <a:cubicBezTo>
                    <a:pt x="0" y="120000"/>
                    <a:pt x="0" y="120000"/>
                    <a:pt x="120000" y="120000"/>
                  </a:cubicBezTo>
                  <a:cubicBezTo>
                    <a:pt x="120000" y="0"/>
                    <a:pt x="120000" y="0"/>
                    <a:pt x="120000" y="0"/>
                  </a:cubicBezTo>
                  <a:cubicBezTo>
                    <a:pt x="60000" y="20000"/>
                    <a:pt x="13333" y="6666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10" name="Google Shape;710;p42"/>
            <p:cNvSpPr/>
            <p:nvPr/>
          </p:nvSpPr>
          <p:spPr>
            <a:xfrm>
              <a:off x="1787525" y="5629275"/>
              <a:ext cx="34800" cy="36600"/>
            </a:xfrm>
            <a:custGeom>
              <a:avLst/>
              <a:gdLst/>
              <a:ahLst/>
              <a:cxnLst/>
              <a:rect l="l" t="t" r="r" b="b"/>
              <a:pathLst>
                <a:path w="120000" h="120000" extrusionOk="0">
                  <a:moveTo>
                    <a:pt x="120000" y="0"/>
                  </a:moveTo>
                  <a:cubicBezTo>
                    <a:pt x="120000" y="0"/>
                    <a:pt x="120000" y="0"/>
                    <a:pt x="0" y="0"/>
                  </a:cubicBezTo>
                  <a:cubicBezTo>
                    <a:pt x="0" y="120000"/>
                    <a:pt x="0" y="120000"/>
                    <a:pt x="0" y="120000"/>
                  </a:cubicBezTo>
                  <a:cubicBezTo>
                    <a:pt x="60000" y="101052"/>
                    <a:pt x="106666" y="56842"/>
                    <a:pt x="12000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11" name="Google Shape;711;p42"/>
            <p:cNvSpPr/>
            <p:nvPr/>
          </p:nvSpPr>
          <p:spPr>
            <a:xfrm>
              <a:off x="1787525" y="5453062"/>
              <a:ext cx="153900" cy="153900"/>
            </a:xfrm>
            <a:custGeom>
              <a:avLst/>
              <a:gdLst/>
              <a:ahLst/>
              <a:cxnLst/>
              <a:rect l="l" t="t" r="r" b="b"/>
              <a:pathLst>
                <a:path w="120000" h="120000" extrusionOk="0">
                  <a:moveTo>
                    <a:pt x="0" y="0"/>
                  </a:moveTo>
                  <a:cubicBezTo>
                    <a:pt x="0" y="0"/>
                    <a:pt x="0" y="0"/>
                    <a:pt x="0" y="71111"/>
                  </a:cubicBezTo>
                  <a:cubicBezTo>
                    <a:pt x="26666" y="75555"/>
                    <a:pt x="45925" y="94814"/>
                    <a:pt x="50370" y="120000"/>
                  </a:cubicBezTo>
                  <a:cubicBezTo>
                    <a:pt x="50370" y="120000"/>
                    <a:pt x="50370" y="120000"/>
                    <a:pt x="120000" y="120000"/>
                  </a:cubicBezTo>
                  <a:cubicBezTo>
                    <a:pt x="115555" y="56296"/>
                    <a:pt x="65185" y="4444"/>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12" name="Google Shape;712;p42"/>
            <p:cNvSpPr/>
            <p:nvPr/>
          </p:nvSpPr>
          <p:spPr>
            <a:xfrm>
              <a:off x="1473200" y="5314950"/>
              <a:ext cx="606300" cy="606300"/>
            </a:xfrm>
            <a:custGeom>
              <a:avLst/>
              <a:gdLst/>
              <a:ahLst/>
              <a:cxnLst/>
              <a:rect l="l" t="t" r="r" b="b"/>
              <a:pathLst>
                <a:path w="120000" h="120000" extrusionOk="0">
                  <a:moveTo>
                    <a:pt x="60000" y="0"/>
                  </a:moveTo>
                  <a:cubicBezTo>
                    <a:pt x="26625" y="0"/>
                    <a:pt x="0" y="27000"/>
                    <a:pt x="0" y="60000"/>
                  </a:cubicBezTo>
                  <a:cubicBezTo>
                    <a:pt x="0" y="93375"/>
                    <a:pt x="26625" y="120000"/>
                    <a:pt x="60000" y="120000"/>
                  </a:cubicBezTo>
                  <a:cubicBezTo>
                    <a:pt x="93000" y="120000"/>
                    <a:pt x="120000" y="93375"/>
                    <a:pt x="120000" y="60000"/>
                  </a:cubicBezTo>
                  <a:cubicBezTo>
                    <a:pt x="120000" y="27000"/>
                    <a:pt x="93000" y="0"/>
                    <a:pt x="60000" y="0"/>
                  </a:cubicBezTo>
                  <a:close/>
                  <a:moveTo>
                    <a:pt x="105375" y="62250"/>
                  </a:moveTo>
                  <a:cubicBezTo>
                    <a:pt x="105375" y="62250"/>
                    <a:pt x="105375" y="62250"/>
                    <a:pt x="101250" y="62250"/>
                  </a:cubicBezTo>
                  <a:cubicBezTo>
                    <a:pt x="100125" y="83625"/>
                    <a:pt x="83250" y="100500"/>
                    <a:pt x="62250" y="102000"/>
                  </a:cubicBezTo>
                  <a:cubicBezTo>
                    <a:pt x="62250" y="102000"/>
                    <a:pt x="62250" y="102000"/>
                    <a:pt x="62250" y="106125"/>
                  </a:cubicBezTo>
                  <a:cubicBezTo>
                    <a:pt x="62250" y="107250"/>
                    <a:pt x="61125" y="108375"/>
                    <a:pt x="60000" y="108375"/>
                  </a:cubicBezTo>
                  <a:cubicBezTo>
                    <a:pt x="58500" y="108375"/>
                    <a:pt x="57375" y="107250"/>
                    <a:pt x="57375" y="106125"/>
                  </a:cubicBezTo>
                  <a:cubicBezTo>
                    <a:pt x="57375" y="106125"/>
                    <a:pt x="57375" y="106125"/>
                    <a:pt x="57375" y="102000"/>
                  </a:cubicBezTo>
                  <a:cubicBezTo>
                    <a:pt x="36375" y="100500"/>
                    <a:pt x="19125" y="83625"/>
                    <a:pt x="18000" y="62250"/>
                  </a:cubicBezTo>
                  <a:cubicBezTo>
                    <a:pt x="18000" y="62250"/>
                    <a:pt x="18000" y="62250"/>
                    <a:pt x="13875" y="62250"/>
                  </a:cubicBezTo>
                  <a:cubicBezTo>
                    <a:pt x="12750" y="62250"/>
                    <a:pt x="11625" y="61500"/>
                    <a:pt x="11625" y="60000"/>
                  </a:cubicBezTo>
                  <a:cubicBezTo>
                    <a:pt x="11625" y="58875"/>
                    <a:pt x="12750" y="57750"/>
                    <a:pt x="13875" y="57750"/>
                  </a:cubicBezTo>
                  <a:cubicBezTo>
                    <a:pt x="13875" y="57750"/>
                    <a:pt x="13875" y="57750"/>
                    <a:pt x="18000" y="57750"/>
                  </a:cubicBezTo>
                  <a:cubicBezTo>
                    <a:pt x="19125" y="36750"/>
                    <a:pt x="36375" y="19875"/>
                    <a:pt x="57375" y="18375"/>
                  </a:cubicBezTo>
                  <a:cubicBezTo>
                    <a:pt x="57375" y="18375"/>
                    <a:pt x="57375" y="18375"/>
                    <a:pt x="57375" y="14250"/>
                  </a:cubicBezTo>
                  <a:cubicBezTo>
                    <a:pt x="57375" y="13125"/>
                    <a:pt x="58500" y="12000"/>
                    <a:pt x="60000" y="12000"/>
                  </a:cubicBezTo>
                  <a:cubicBezTo>
                    <a:pt x="61125" y="12000"/>
                    <a:pt x="62250" y="13125"/>
                    <a:pt x="62250" y="14250"/>
                  </a:cubicBezTo>
                  <a:cubicBezTo>
                    <a:pt x="62250" y="14250"/>
                    <a:pt x="62250" y="14250"/>
                    <a:pt x="62250" y="18375"/>
                  </a:cubicBezTo>
                  <a:cubicBezTo>
                    <a:pt x="83250" y="19875"/>
                    <a:pt x="100125" y="36750"/>
                    <a:pt x="101250" y="57750"/>
                  </a:cubicBezTo>
                  <a:cubicBezTo>
                    <a:pt x="101250" y="57750"/>
                    <a:pt x="101250" y="57750"/>
                    <a:pt x="105375" y="57750"/>
                  </a:cubicBezTo>
                  <a:cubicBezTo>
                    <a:pt x="106875" y="57750"/>
                    <a:pt x="108000" y="58875"/>
                    <a:pt x="108000" y="60000"/>
                  </a:cubicBezTo>
                  <a:cubicBezTo>
                    <a:pt x="108000" y="61500"/>
                    <a:pt x="106875" y="62250"/>
                    <a:pt x="105375" y="6225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13" name="Google Shape;713;p42"/>
            <p:cNvSpPr/>
            <p:nvPr/>
          </p:nvSpPr>
          <p:spPr>
            <a:xfrm>
              <a:off x="1787525" y="5629275"/>
              <a:ext cx="153900" cy="157200"/>
            </a:xfrm>
            <a:custGeom>
              <a:avLst/>
              <a:gdLst/>
              <a:ahLst/>
              <a:cxnLst/>
              <a:rect l="l" t="t" r="r" b="b"/>
              <a:pathLst>
                <a:path w="120000" h="120000" extrusionOk="0">
                  <a:moveTo>
                    <a:pt x="0" y="49156"/>
                  </a:moveTo>
                  <a:cubicBezTo>
                    <a:pt x="0" y="49156"/>
                    <a:pt x="0" y="49156"/>
                    <a:pt x="0" y="119999"/>
                  </a:cubicBezTo>
                  <a:cubicBezTo>
                    <a:pt x="65185" y="114216"/>
                    <a:pt x="115555" y="63614"/>
                    <a:pt x="120000" y="0"/>
                  </a:cubicBezTo>
                  <a:cubicBezTo>
                    <a:pt x="120000" y="0"/>
                    <a:pt x="120000" y="0"/>
                    <a:pt x="50370" y="0"/>
                  </a:cubicBezTo>
                  <a:cubicBezTo>
                    <a:pt x="45925" y="26024"/>
                    <a:pt x="26666" y="46265"/>
                    <a:pt x="0" y="4915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14" name="Google Shape;714;p42"/>
            <p:cNvSpPr/>
            <p:nvPr/>
          </p:nvSpPr>
          <p:spPr>
            <a:xfrm>
              <a:off x="1608137" y="5453062"/>
              <a:ext cx="333300" cy="333300"/>
            </a:xfrm>
            <a:custGeom>
              <a:avLst/>
              <a:gdLst/>
              <a:ahLst/>
              <a:cxnLst/>
              <a:rect l="l" t="t" r="r" b="b"/>
              <a:pathLst>
                <a:path w="120000" h="120000" extrusionOk="0">
                  <a:moveTo>
                    <a:pt x="55909" y="120000"/>
                  </a:moveTo>
                  <a:cubicBezTo>
                    <a:pt x="25909" y="117272"/>
                    <a:pt x="2045" y="93409"/>
                    <a:pt x="0" y="63409"/>
                  </a:cubicBezTo>
                  <a:cubicBezTo>
                    <a:pt x="33409" y="63409"/>
                    <a:pt x="33409" y="63409"/>
                    <a:pt x="33409" y="63409"/>
                  </a:cubicBezTo>
                  <a:cubicBezTo>
                    <a:pt x="34772" y="75681"/>
                    <a:pt x="44318" y="85227"/>
                    <a:pt x="55909" y="86590"/>
                  </a:cubicBezTo>
                  <a:cubicBezTo>
                    <a:pt x="55909" y="120000"/>
                    <a:pt x="55909" y="120000"/>
                    <a:pt x="55909" y="120000"/>
                  </a:cubicBezTo>
                  <a:close/>
                  <a:moveTo>
                    <a:pt x="55909" y="76363"/>
                  </a:moveTo>
                  <a:cubicBezTo>
                    <a:pt x="49772" y="74318"/>
                    <a:pt x="45000" y="69545"/>
                    <a:pt x="43636" y="63409"/>
                  </a:cubicBezTo>
                  <a:cubicBezTo>
                    <a:pt x="55909" y="63409"/>
                    <a:pt x="55909" y="63409"/>
                    <a:pt x="55909" y="63409"/>
                  </a:cubicBezTo>
                  <a:cubicBezTo>
                    <a:pt x="55909" y="76363"/>
                    <a:pt x="55909" y="76363"/>
                    <a:pt x="55909" y="76363"/>
                  </a:cubicBezTo>
                  <a:close/>
                  <a:moveTo>
                    <a:pt x="55909" y="55227"/>
                  </a:moveTo>
                  <a:cubicBezTo>
                    <a:pt x="43636" y="55227"/>
                    <a:pt x="43636" y="55227"/>
                    <a:pt x="43636" y="55227"/>
                  </a:cubicBezTo>
                  <a:cubicBezTo>
                    <a:pt x="45000" y="49772"/>
                    <a:pt x="49772" y="45000"/>
                    <a:pt x="55909" y="42954"/>
                  </a:cubicBezTo>
                  <a:lnTo>
                    <a:pt x="55909" y="55227"/>
                  </a:lnTo>
                  <a:close/>
                  <a:moveTo>
                    <a:pt x="55909" y="32727"/>
                  </a:moveTo>
                  <a:cubicBezTo>
                    <a:pt x="44318" y="34772"/>
                    <a:pt x="34772" y="43636"/>
                    <a:pt x="33409" y="55227"/>
                  </a:cubicBezTo>
                  <a:cubicBezTo>
                    <a:pt x="0" y="55227"/>
                    <a:pt x="0" y="55227"/>
                    <a:pt x="0" y="55227"/>
                  </a:cubicBezTo>
                  <a:cubicBezTo>
                    <a:pt x="2045" y="25909"/>
                    <a:pt x="25909" y="2045"/>
                    <a:pt x="55909" y="0"/>
                  </a:cubicBezTo>
                  <a:cubicBezTo>
                    <a:pt x="55909" y="32727"/>
                    <a:pt x="55909" y="32727"/>
                    <a:pt x="55909" y="32727"/>
                  </a:cubicBezTo>
                  <a:close/>
                  <a:moveTo>
                    <a:pt x="64772" y="42954"/>
                  </a:moveTo>
                  <a:cubicBezTo>
                    <a:pt x="70909" y="45000"/>
                    <a:pt x="75681" y="49772"/>
                    <a:pt x="77045" y="55227"/>
                  </a:cubicBezTo>
                  <a:cubicBezTo>
                    <a:pt x="64772" y="55227"/>
                    <a:pt x="64772" y="55227"/>
                    <a:pt x="64772" y="55227"/>
                  </a:cubicBezTo>
                  <a:cubicBezTo>
                    <a:pt x="64772" y="42954"/>
                    <a:pt x="64772" y="42954"/>
                    <a:pt x="64772" y="42954"/>
                  </a:cubicBezTo>
                  <a:close/>
                  <a:moveTo>
                    <a:pt x="64772" y="63409"/>
                  </a:moveTo>
                  <a:cubicBezTo>
                    <a:pt x="77045" y="63409"/>
                    <a:pt x="77045" y="63409"/>
                    <a:pt x="77045" y="63409"/>
                  </a:cubicBezTo>
                  <a:cubicBezTo>
                    <a:pt x="75681" y="69545"/>
                    <a:pt x="70909" y="74318"/>
                    <a:pt x="64772" y="76363"/>
                  </a:cubicBezTo>
                  <a:lnTo>
                    <a:pt x="64772" y="63409"/>
                  </a:lnTo>
                  <a:close/>
                  <a:moveTo>
                    <a:pt x="64772" y="120000"/>
                  </a:moveTo>
                  <a:cubicBezTo>
                    <a:pt x="64772" y="86590"/>
                    <a:pt x="64772" y="86590"/>
                    <a:pt x="64772" y="86590"/>
                  </a:cubicBezTo>
                  <a:cubicBezTo>
                    <a:pt x="77045" y="85227"/>
                    <a:pt x="85909" y="75681"/>
                    <a:pt x="87954" y="63409"/>
                  </a:cubicBezTo>
                  <a:cubicBezTo>
                    <a:pt x="120000" y="63409"/>
                    <a:pt x="120000" y="63409"/>
                    <a:pt x="120000" y="63409"/>
                  </a:cubicBezTo>
                  <a:cubicBezTo>
                    <a:pt x="117954" y="93409"/>
                    <a:pt x="94772" y="117272"/>
                    <a:pt x="64772" y="120000"/>
                  </a:cubicBezTo>
                  <a:close/>
                  <a:moveTo>
                    <a:pt x="87954" y="55227"/>
                  </a:moveTo>
                  <a:cubicBezTo>
                    <a:pt x="85909" y="43636"/>
                    <a:pt x="77045" y="34772"/>
                    <a:pt x="64772" y="32727"/>
                  </a:cubicBezTo>
                  <a:cubicBezTo>
                    <a:pt x="64772" y="0"/>
                    <a:pt x="64772" y="0"/>
                    <a:pt x="64772" y="0"/>
                  </a:cubicBezTo>
                  <a:cubicBezTo>
                    <a:pt x="94772" y="2045"/>
                    <a:pt x="117954" y="25909"/>
                    <a:pt x="120000" y="55227"/>
                  </a:cubicBezTo>
                  <a:cubicBezTo>
                    <a:pt x="87954" y="55227"/>
                    <a:pt x="87954" y="55227"/>
                    <a:pt x="87954" y="55227"/>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grpSp>
      <p:grpSp>
        <p:nvGrpSpPr>
          <p:cNvPr id="715" name="Google Shape;715;p42"/>
          <p:cNvGrpSpPr/>
          <p:nvPr/>
        </p:nvGrpSpPr>
        <p:grpSpPr>
          <a:xfrm>
            <a:off x="1196531" y="868657"/>
            <a:ext cx="360021" cy="360021"/>
            <a:chOff x="1473200" y="5314950"/>
            <a:chExt cx="606300" cy="606300"/>
          </a:xfrm>
        </p:grpSpPr>
        <p:sp>
          <p:nvSpPr>
            <p:cNvPr id="716" name="Google Shape;716;p42"/>
            <p:cNvSpPr/>
            <p:nvPr/>
          </p:nvSpPr>
          <p:spPr>
            <a:xfrm>
              <a:off x="1787525" y="5572125"/>
              <a:ext cx="34800" cy="34800"/>
            </a:xfrm>
            <a:custGeom>
              <a:avLst/>
              <a:gdLst/>
              <a:ahLst/>
              <a:cxnLst/>
              <a:rect l="l" t="t" r="r" b="b"/>
              <a:pathLst>
                <a:path w="120000" h="120000" extrusionOk="0">
                  <a:moveTo>
                    <a:pt x="0" y="0"/>
                  </a:moveTo>
                  <a:cubicBezTo>
                    <a:pt x="0" y="0"/>
                    <a:pt x="0" y="0"/>
                    <a:pt x="0" y="120000"/>
                  </a:cubicBezTo>
                  <a:cubicBezTo>
                    <a:pt x="120000" y="120000"/>
                    <a:pt x="120000" y="120000"/>
                    <a:pt x="120000" y="120000"/>
                  </a:cubicBezTo>
                  <a:cubicBezTo>
                    <a:pt x="106666" y="66666"/>
                    <a:pt x="60000" y="20000"/>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17" name="Google Shape;717;p42"/>
            <p:cNvSpPr/>
            <p:nvPr/>
          </p:nvSpPr>
          <p:spPr>
            <a:xfrm>
              <a:off x="1608137" y="5453062"/>
              <a:ext cx="155700" cy="153900"/>
            </a:xfrm>
            <a:custGeom>
              <a:avLst/>
              <a:gdLst/>
              <a:ahLst/>
              <a:cxnLst/>
              <a:rect l="l" t="t" r="r" b="b"/>
              <a:pathLst>
                <a:path w="120000" h="120000" extrusionOk="0">
                  <a:moveTo>
                    <a:pt x="0" y="120000"/>
                  </a:moveTo>
                  <a:cubicBezTo>
                    <a:pt x="0" y="120000"/>
                    <a:pt x="0" y="120000"/>
                    <a:pt x="71707" y="120000"/>
                  </a:cubicBezTo>
                  <a:cubicBezTo>
                    <a:pt x="74634" y="94814"/>
                    <a:pt x="95121" y="75555"/>
                    <a:pt x="120000" y="71111"/>
                  </a:cubicBezTo>
                  <a:cubicBezTo>
                    <a:pt x="120000" y="71111"/>
                    <a:pt x="120000" y="71111"/>
                    <a:pt x="120000" y="0"/>
                  </a:cubicBezTo>
                  <a:cubicBezTo>
                    <a:pt x="55609" y="4444"/>
                    <a:pt x="4390" y="5629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18" name="Google Shape;718;p42"/>
            <p:cNvSpPr/>
            <p:nvPr/>
          </p:nvSpPr>
          <p:spPr>
            <a:xfrm>
              <a:off x="1728788" y="5629275"/>
              <a:ext cx="34800" cy="36600"/>
            </a:xfrm>
            <a:custGeom>
              <a:avLst/>
              <a:gdLst/>
              <a:ahLst/>
              <a:cxnLst/>
              <a:rect l="l" t="t" r="r" b="b"/>
              <a:pathLst>
                <a:path w="120000" h="120000" extrusionOk="0">
                  <a:moveTo>
                    <a:pt x="120000" y="120000"/>
                  </a:moveTo>
                  <a:cubicBezTo>
                    <a:pt x="120000" y="120000"/>
                    <a:pt x="120000" y="120000"/>
                    <a:pt x="120000" y="0"/>
                  </a:cubicBezTo>
                  <a:cubicBezTo>
                    <a:pt x="0" y="0"/>
                    <a:pt x="0" y="0"/>
                    <a:pt x="0" y="0"/>
                  </a:cubicBezTo>
                  <a:cubicBezTo>
                    <a:pt x="13333" y="56842"/>
                    <a:pt x="60000" y="101052"/>
                    <a:pt x="12000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19" name="Google Shape;719;p42"/>
            <p:cNvSpPr/>
            <p:nvPr/>
          </p:nvSpPr>
          <p:spPr>
            <a:xfrm>
              <a:off x="1608137" y="5629275"/>
              <a:ext cx="155700" cy="157200"/>
            </a:xfrm>
            <a:custGeom>
              <a:avLst/>
              <a:gdLst/>
              <a:ahLst/>
              <a:cxnLst/>
              <a:rect l="l" t="t" r="r" b="b"/>
              <a:pathLst>
                <a:path w="120000" h="120000" extrusionOk="0">
                  <a:moveTo>
                    <a:pt x="71707" y="0"/>
                  </a:moveTo>
                  <a:cubicBezTo>
                    <a:pt x="71707" y="0"/>
                    <a:pt x="71707" y="0"/>
                    <a:pt x="0" y="0"/>
                  </a:cubicBezTo>
                  <a:cubicBezTo>
                    <a:pt x="4390" y="63614"/>
                    <a:pt x="55609" y="114216"/>
                    <a:pt x="120000" y="119999"/>
                  </a:cubicBezTo>
                  <a:cubicBezTo>
                    <a:pt x="120000" y="119999"/>
                    <a:pt x="120000" y="119999"/>
                    <a:pt x="120000" y="49156"/>
                  </a:cubicBezTo>
                  <a:cubicBezTo>
                    <a:pt x="95121" y="46265"/>
                    <a:pt x="74634" y="26024"/>
                    <a:pt x="71707"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20" name="Google Shape;720;p42"/>
            <p:cNvSpPr/>
            <p:nvPr/>
          </p:nvSpPr>
          <p:spPr>
            <a:xfrm>
              <a:off x="1728788" y="5572125"/>
              <a:ext cx="34800" cy="34800"/>
            </a:xfrm>
            <a:custGeom>
              <a:avLst/>
              <a:gdLst/>
              <a:ahLst/>
              <a:cxnLst/>
              <a:rect l="l" t="t" r="r" b="b"/>
              <a:pathLst>
                <a:path w="120000" h="120000" extrusionOk="0">
                  <a:moveTo>
                    <a:pt x="0" y="120000"/>
                  </a:moveTo>
                  <a:cubicBezTo>
                    <a:pt x="0" y="120000"/>
                    <a:pt x="0" y="120000"/>
                    <a:pt x="120000" y="120000"/>
                  </a:cubicBezTo>
                  <a:cubicBezTo>
                    <a:pt x="120000" y="0"/>
                    <a:pt x="120000" y="0"/>
                    <a:pt x="120000" y="0"/>
                  </a:cubicBezTo>
                  <a:cubicBezTo>
                    <a:pt x="60000" y="20000"/>
                    <a:pt x="13333" y="6666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21" name="Google Shape;721;p42"/>
            <p:cNvSpPr/>
            <p:nvPr/>
          </p:nvSpPr>
          <p:spPr>
            <a:xfrm>
              <a:off x="1787525" y="5629275"/>
              <a:ext cx="34800" cy="36600"/>
            </a:xfrm>
            <a:custGeom>
              <a:avLst/>
              <a:gdLst/>
              <a:ahLst/>
              <a:cxnLst/>
              <a:rect l="l" t="t" r="r" b="b"/>
              <a:pathLst>
                <a:path w="120000" h="120000" extrusionOk="0">
                  <a:moveTo>
                    <a:pt x="120000" y="0"/>
                  </a:moveTo>
                  <a:cubicBezTo>
                    <a:pt x="120000" y="0"/>
                    <a:pt x="120000" y="0"/>
                    <a:pt x="0" y="0"/>
                  </a:cubicBezTo>
                  <a:cubicBezTo>
                    <a:pt x="0" y="120000"/>
                    <a:pt x="0" y="120000"/>
                    <a:pt x="0" y="120000"/>
                  </a:cubicBezTo>
                  <a:cubicBezTo>
                    <a:pt x="60000" y="101052"/>
                    <a:pt x="106666" y="56842"/>
                    <a:pt x="12000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22" name="Google Shape;722;p42"/>
            <p:cNvSpPr/>
            <p:nvPr/>
          </p:nvSpPr>
          <p:spPr>
            <a:xfrm>
              <a:off x="1787525" y="5453062"/>
              <a:ext cx="153900" cy="153900"/>
            </a:xfrm>
            <a:custGeom>
              <a:avLst/>
              <a:gdLst/>
              <a:ahLst/>
              <a:cxnLst/>
              <a:rect l="l" t="t" r="r" b="b"/>
              <a:pathLst>
                <a:path w="120000" h="120000" extrusionOk="0">
                  <a:moveTo>
                    <a:pt x="0" y="0"/>
                  </a:moveTo>
                  <a:cubicBezTo>
                    <a:pt x="0" y="0"/>
                    <a:pt x="0" y="0"/>
                    <a:pt x="0" y="71111"/>
                  </a:cubicBezTo>
                  <a:cubicBezTo>
                    <a:pt x="26666" y="75555"/>
                    <a:pt x="45925" y="94814"/>
                    <a:pt x="50370" y="120000"/>
                  </a:cubicBezTo>
                  <a:cubicBezTo>
                    <a:pt x="50370" y="120000"/>
                    <a:pt x="50370" y="120000"/>
                    <a:pt x="120000" y="120000"/>
                  </a:cubicBezTo>
                  <a:cubicBezTo>
                    <a:pt x="115555" y="56296"/>
                    <a:pt x="65185" y="4444"/>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23" name="Google Shape;723;p42"/>
            <p:cNvSpPr/>
            <p:nvPr/>
          </p:nvSpPr>
          <p:spPr>
            <a:xfrm>
              <a:off x="1473200" y="5314950"/>
              <a:ext cx="606300" cy="606300"/>
            </a:xfrm>
            <a:custGeom>
              <a:avLst/>
              <a:gdLst/>
              <a:ahLst/>
              <a:cxnLst/>
              <a:rect l="l" t="t" r="r" b="b"/>
              <a:pathLst>
                <a:path w="120000" h="120000" extrusionOk="0">
                  <a:moveTo>
                    <a:pt x="60000" y="0"/>
                  </a:moveTo>
                  <a:cubicBezTo>
                    <a:pt x="26625" y="0"/>
                    <a:pt x="0" y="27000"/>
                    <a:pt x="0" y="60000"/>
                  </a:cubicBezTo>
                  <a:cubicBezTo>
                    <a:pt x="0" y="93375"/>
                    <a:pt x="26625" y="120000"/>
                    <a:pt x="60000" y="120000"/>
                  </a:cubicBezTo>
                  <a:cubicBezTo>
                    <a:pt x="93000" y="120000"/>
                    <a:pt x="120000" y="93375"/>
                    <a:pt x="120000" y="60000"/>
                  </a:cubicBezTo>
                  <a:cubicBezTo>
                    <a:pt x="120000" y="27000"/>
                    <a:pt x="93000" y="0"/>
                    <a:pt x="60000" y="0"/>
                  </a:cubicBezTo>
                  <a:close/>
                  <a:moveTo>
                    <a:pt x="105375" y="62250"/>
                  </a:moveTo>
                  <a:cubicBezTo>
                    <a:pt x="105375" y="62250"/>
                    <a:pt x="105375" y="62250"/>
                    <a:pt x="101250" y="62250"/>
                  </a:cubicBezTo>
                  <a:cubicBezTo>
                    <a:pt x="100125" y="83625"/>
                    <a:pt x="83250" y="100500"/>
                    <a:pt x="62250" y="102000"/>
                  </a:cubicBezTo>
                  <a:cubicBezTo>
                    <a:pt x="62250" y="102000"/>
                    <a:pt x="62250" y="102000"/>
                    <a:pt x="62250" y="106125"/>
                  </a:cubicBezTo>
                  <a:cubicBezTo>
                    <a:pt x="62250" y="107250"/>
                    <a:pt x="61125" y="108375"/>
                    <a:pt x="60000" y="108375"/>
                  </a:cubicBezTo>
                  <a:cubicBezTo>
                    <a:pt x="58500" y="108375"/>
                    <a:pt x="57375" y="107250"/>
                    <a:pt x="57375" y="106125"/>
                  </a:cubicBezTo>
                  <a:cubicBezTo>
                    <a:pt x="57375" y="106125"/>
                    <a:pt x="57375" y="106125"/>
                    <a:pt x="57375" y="102000"/>
                  </a:cubicBezTo>
                  <a:cubicBezTo>
                    <a:pt x="36375" y="100500"/>
                    <a:pt x="19125" y="83625"/>
                    <a:pt x="18000" y="62250"/>
                  </a:cubicBezTo>
                  <a:cubicBezTo>
                    <a:pt x="18000" y="62250"/>
                    <a:pt x="18000" y="62250"/>
                    <a:pt x="13875" y="62250"/>
                  </a:cubicBezTo>
                  <a:cubicBezTo>
                    <a:pt x="12750" y="62250"/>
                    <a:pt x="11625" y="61500"/>
                    <a:pt x="11625" y="60000"/>
                  </a:cubicBezTo>
                  <a:cubicBezTo>
                    <a:pt x="11625" y="58875"/>
                    <a:pt x="12750" y="57750"/>
                    <a:pt x="13875" y="57750"/>
                  </a:cubicBezTo>
                  <a:cubicBezTo>
                    <a:pt x="13875" y="57750"/>
                    <a:pt x="13875" y="57750"/>
                    <a:pt x="18000" y="57750"/>
                  </a:cubicBezTo>
                  <a:cubicBezTo>
                    <a:pt x="19125" y="36750"/>
                    <a:pt x="36375" y="19875"/>
                    <a:pt x="57375" y="18375"/>
                  </a:cubicBezTo>
                  <a:cubicBezTo>
                    <a:pt x="57375" y="18375"/>
                    <a:pt x="57375" y="18375"/>
                    <a:pt x="57375" y="14250"/>
                  </a:cubicBezTo>
                  <a:cubicBezTo>
                    <a:pt x="57375" y="13125"/>
                    <a:pt x="58500" y="12000"/>
                    <a:pt x="60000" y="12000"/>
                  </a:cubicBezTo>
                  <a:cubicBezTo>
                    <a:pt x="61125" y="12000"/>
                    <a:pt x="62250" y="13125"/>
                    <a:pt x="62250" y="14250"/>
                  </a:cubicBezTo>
                  <a:cubicBezTo>
                    <a:pt x="62250" y="14250"/>
                    <a:pt x="62250" y="14250"/>
                    <a:pt x="62250" y="18375"/>
                  </a:cubicBezTo>
                  <a:cubicBezTo>
                    <a:pt x="83250" y="19875"/>
                    <a:pt x="100125" y="36750"/>
                    <a:pt x="101250" y="57750"/>
                  </a:cubicBezTo>
                  <a:cubicBezTo>
                    <a:pt x="101250" y="57750"/>
                    <a:pt x="101250" y="57750"/>
                    <a:pt x="105375" y="57750"/>
                  </a:cubicBezTo>
                  <a:cubicBezTo>
                    <a:pt x="106875" y="57750"/>
                    <a:pt x="108000" y="58875"/>
                    <a:pt x="108000" y="60000"/>
                  </a:cubicBezTo>
                  <a:cubicBezTo>
                    <a:pt x="108000" y="61500"/>
                    <a:pt x="106875" y="62250"/>
                    <a:pt x="105375" y="6225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24" name="Google Shape;724;p42"/>
            <p:cNvSpPr/>
            <p:nvPr/>
          </p:nvSpPr>
          <p:spPr>
            <a:xfrm>
              <a:off x="1787525" y="5629275"/>
              <a:ext cx="153900" cy="157200"/>
            </a:xfrm>
            <a:custGeom>
              <a:avLst/>
              <a:gdLst/>
              <a:ahLst/>
              <a:cxnLst/>
              <a:rect l="l" t="t" r="r" b="b"/>
              <a:pathLst>
                <a:path w="120000" h="120000" extrusionOk="0">
                  <a:moveTo>
                    <a:pt x="0" y="49156"/>
                  </a:moveTo>
                  <a:cubicBezTo>
                    <a:pt x="0" y="49156"/>
                    <a:pt x="0" y="49156"/>
                    <a:pt x="0" y="119999"/>
                  </a:cubicBezTo>
                  <a:cubicBezTo>
                    <a:pt x="65185" y="114216"/>
                    <a:pt x="115555" y="63614"/>
                    <a:pt x="120000" y="0"/>
                  </a:cubicBezTo>
                  <a:cubicBezTo>
                    <a:pt x="120000" y="0"/>
                    <a:pt x="120000" y="0"/>
                    <a:pt x="50370" y="0"/>
                  </a:cubicBezTo>
                  <a:cubicBezTo>
                    <a:pt x="45925" y="26024"/>
                    <a:pt x="26666" y="46265"/>
                    <a:pt x="0" y="4915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25" name="Google Shape;725;p42"/>
            <p:cNvSpPr/>
            <p:nvPr/>
          </p:nvSpPr>
          <p:spPr>
            <a:xfrm>
              <a:off x="1608137" y="5453062"/>
              <a:ext cx="333300" cy="333300"/>
            </a:xfrm>
            <a:custGeom>
              <a:avLst/>
              <a:gdLst/>
              <a:ahLst/>
              <a:cxnLst/>
              <a:rect l="l" t="t" r="r" b="b"/>
              <a:pathLst>
                <a:path w="120000" h="120000" extrusionOk="0">
                  <a:moveTo>
                    <a:pt x="55909" y="120000"/>
                  </a:moveTo>
                  <a:cubicBezTo>
                    <a:pt x="25909" y="117272"/>
                    <a:pt x="2045" y="93409"/>
                    <a:pt x="0" y="63409"/>
                  </a:cubicBezTo>
                  <a:cubicBezTo>
                    <a:pt x="33409" y="63409"/>
                    <a:pt x="33409" y="63409"/>
                    <a:pt x="33409" y="63409"/>
                  </a:cubicBezTo>
                  <a:cubicBezTo>
                    <a:pt x="34772" y="75681"/>
                    <a:pt x="44318" y="85227"/>
                    <a:pt x="55909" y="86590"/>
                  </a:cubicBezTo>
                  <a:cubicBezTo>
                    <a:pt x="55909" y="120000"/>
                    <a:pt x="55909" y="120000"/>
                    <a:pt x="55909" y="120000"/>
                  </a:cubicBezTo>
                  <a:close/>
                  <a:moveTo>
                    <a:pt x="55909" y="76363"/>
                  </a:moveTo>
                  <a:cubicBezTo>
                    <a:pt x="49772" y="74318"/>
                    <a:pt x="45000" y="69545"/>
                    <a:pt x="43636" y="63409"/>
                  </a:cubicBezTo>
                  <a:cubicBezTo>
                    <a:pt x="55909" y="63409"/>
                    <a:pt x="55909" y="63409"/>
                    <a:pt x="55909" y="63409"/>
                  </a:cubicBezTo>
                  <a:cubicBezTo>
                    <a:pt x="55909" y="76363"/>
                    <a:pt x="55909" y="76363"/>
                    <a:pt x="55909" y="76363"/>
                  </a:cubicBezTo>
                  <a:close/>
                  <a:moveTo>
                    <a:pt x="55909" y="55227"/>
                  </a:moveTo>
                  <a:cubicBezTo>
                    <a:pt x="43636" y="55227"/>
                    <a:pt x="43636" y="55227"/>
                    <a:pt x="43636" y="55227"/>
                  </a:cubicBezTo>
                  <a:cubicBezTo>
                    <a:pt x="45000" y="49772"/>
                    <a:pt x="49772" y="45000"/>
                    <a:pt x="55909" y="42954"/>
                  </a:cubicBezTo>
                  <a:lnTo>
                    <a:pt x="55909" y="55227"/>
                  </a:lnTo>
                  <a:close/>
                  <a:moveTo>
                    <a:pt x="55909" y="32727"/>
                  </a:moveTo>
                  <a:cubicBezTo>
                    <a:pt x="44318" y="34772"/>
                    <a:pt x="34772" y="43636"/>
                    <a:pt x="33409" y="55227"/>
                  </a:cubicBezTo>
                  <a:cubicBezTo>
                    <a:pt x="0" y="55227"/>
                    <a:pt x="0" y="55227"/>
                    <a:pt x="0" y="55227"/>
                  </a:cubicBezTo>
                  <a:cubicBezTo>
                    <a:pt x="2045" y="25909"/>
                    <a:pt x="25909" y="2045"/>
                    <a:pt x="55909" y="0"/>
                  </a:cubicBezTo>
                  <a:cubicBezTo>
                    <a:pt x="55909" y="32727"/>
                    <a:pt x="55909" y="32727"/>
                    <a:pt x="55909" y="32727"/>
                  </a:cubicBezTo>
                  <a:close/>
                  <a:moveTo>
                    <a:pt x="64772" y="42954"/>
                  </a:moveTo>
                  <a:cubicBezTo>
                    <a:pt x="70909" y="45000"/>
                    <a:pt x="75681" y="49772"/>
                    <a:pt x="77045" y="55227"/>
                  </a:cubicBezTo>
                  <a:cubicBezTo>
                    <a:pt x="64772" y="55227"/>
                    <a:pt x="64772" y="55227"/>
                    <a:pt x="64772" y="55227"/>
                  </a:cubicBezTo>
                  <a:cubicBezTo>
                    <a:pt x="64772" y="42954"/>
                    <a:pt x="64772" y="42954"/>
                    <a:pt x="64772" y="42954"/>
                  </a:cubicBezTo>
                  <a:close/>
                  <a:moveTo>
                    <a:pt x="64772" y="63409"/>
                  </a:moveTo>
                  <a:cubicBezTo>
                    <a:pt x="77045" y="63409"/>
                    <a:pt x="77045" y="63409"/>
                    <a:pt x="77045" y="63409"/>
                  </a:cubicBezTo>
                  <a:cubicBezTo>
                    <a:pt x="75681" y="69545"/>
                    <a:pt x="70909" y="74318"/>
                    <a:pt x="64772" y="76363"/>
                  </a:cubicBezTo>
                  <a:lnTo>
                    <a:pt x="64772" y="63409"/>
                  </a:lnTo>
                  <a:close/>
                  <a:moveTo>
                    <a:pt x="64772" y="120000"/>
                  </a:moveTo>
                  <a:cubicBezTo>
                    <a:pt x="64772" y="86590"/>
                    <a:pt x="64772" y="86590"/>
                    <a:pt x="64772" y="86590"/>
                  </a:cubicBezTo>
                  <a:cubicBezTo>
                    <a:pt x="77045" y="85227"/>
                    <a:pt x="85909" y="75681"/>
                    <a:pt x="87954" y="63409"/>
                  </a:cubicBezTo>
                  <a:cubicBezTo>
                    <a:pt x="120000" y="63409"/>
                    <a:pt x="120000" y="63409"/>
                    <a:pt x="120000" y="63409"/>
                  </a:cubicBezTo>
                  <a:cubicBezTo>
                    <a:pt x="117954" y="93409"/>
                    <a:pt x="94772" y="117272"/>
                    <a:pt x="64772" y="120000"/>
                  </a:cubicBezTo>
                  <a:close/>
                  <a:moveTo>
                    <a:pt x="87954" y="55227"/>
                  </a:moveTo>
                  <a:cubicBezTo>
                    <a:pt x="85909" y="43636"/>
                    <a:pt x="77045" y="34772"/>
                    <a:pt x="64772" y="32727"/>
                  </a:cubicBezTo>
                  <a:cubicBezTo>
                    <a:pt x="64772" y="0"/>
                    <a:pt x="64772" y="0"/>
                    <a:pt x="64772" y="0"/>
                  </a:cubicBezTo>
                  <a:cubicBezTo>
                    <a:pt x="94772" y="2045"/>
                    <a:pt x="117954" y="25909"/>
                    <a:pt x="120000" y="55227"/>
                  </a:cubicBezTo>
                  <a:cubicBezTo>
                    <a:pt x="87954" y="55227"/>
                    <a:pt x="87954" y="55227"/>
                    <a:pt x="87954" y="55227"/>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grpSp>
      <p:sp>
        <p:nvSpPr>
          <p:cNvPr id="726" name="Google Shape;726;p42"/>
          <p:cNvSpPr/>
          <p:nvPr/>
        </p:nvSpPr>
        <p:spPr>
          <a:xfrm>
            <a:off x="6692650" y="3771261"/>
            <a:ext cx="360000" cy="360000"/>
          </a:xfrm>
          <a:custGeom>
            <a:avLst/>
            <a:gdLst/>
            <a:ahLst/>
            <a:cxnLst/>
            <a:rect l="l" t="t" r="r" b="b"/>
            <a:pathLst>
              <a:path w="120000" h="120000" extrusionOk="0">
                <a:moveTo>
                  <a:pt x="59627" y="0"/>
                </a:moveTo>
                <a:cubicBezTo>
                  <a:pt x="26459" y="0"/>
                  <a:pt x="0" y="27037"/>
                  <a:pt x="0" y="60000"/>
                </a:cubicBezTo>
                <a:cubicBezTo>
                  <a:pt x="0" y="92962"/>
                  <a:pt x="26459" y="120000"/>
                  <a:pt x="59627" y="120000"/>
                </a:cubicBezTo>
                <a:cubicBezTo>
                  <a:pt x="93167" y="120000"/>
                  <a:pt x="120000" y="92962"/>
                  <a:pt x="120000" y="60000"/>
                </a:cubicBezTo>
                <a:cubicBezTo>
                  <a:pt x="120000" y="27037"/>
                  <a:pt x="93167" y="0"/>
                  <a:pt x="59627" y="0"/>
                </a:cubicBezTo>
                <a:close/>
                <a:moveTo>
                  <a:pt x="97639" y="86296"/>
                </a:moveTo>
                <a:cubicBezTo>
                  <a:pt x="97267" y="86666"/>
                  <a:pt x="96521" y="86666"/>
                  <a:pt x="96149" y="86666"/>
                </a:cubicBezTo>
                <a:cubicBezTo>
                  <a:pt x="95776" y="86666"/>
                  <a:pt x="95031" y="86666"/>
                  <a:pt x="94658" y="86296"/>
                </a:cubicBezTo>
                <a:cubicBezTo>
                  <a:pt x="94658" y="85925"/>
                  <a:pt x="94285" y="85185"/>
                  <a:pt x="94285" y="84814"/>
                </a:cubicBezTo>
                <a:cubicBezTo>
                  <a:pt x="94285" y="84444"/>
                  <a:pt x="94658" y="83703"/>
                  <a:pt x="94658" y="83333"/>
                </a:cubicBezTo>
                <a:cubicBezTo>
                  <a:pt x="95403" y="82962"/>
                  <a:pt x="96894" y="82962"/>
                  <a:pt x="97639" y="83333"/>
                </a:cubicBezTo>
                <a:cubicBezTo>
                  <a:pt x="98012" y="83703"/>
                  <a:pt x="98012" y="84444"/>
                  <a:pt x="98012" y="84814"/>
                </a:cubicBezTo>
                <a:cubicBezTo>
                  <a:pt x="98012" y="85185"/>
                  <a:pt x="98012" y="85925"/>
                  <a:pt x="97639" y="86296"/>
                </a:cubicBezTo>
                <a:close/>
                <a:moveTo>
                  <a:pt x="48819" y="82592"/>
                </a:moveTo>
                <a:cubicBezTo>
                  <a:pt x="51801" y="78518"/>
                  <a:pt x="51801" y="78518"/>
                  <a:pt x="51801" y="78518"/>
                </a:cubicBezTo>
                <a:cubicBezTo>
                  <a:pt x="67826" y="78518"/>
                  <a:pt x="67826" y="78518"/>
                  <a:pt x="67826" y="78518"/>
                </a:cubicBezTo>
                <a:cubicBezTo>
                  <a:pt x="70807" y="82592"/>
                  <a:pt x="70807" y="82592"/>
                  <a:pt x="70807" y="82592"/>
                </a:cubicBezTo>
                <a:lnTo>
                  <a:pt x="48819" y="82592"/>
                </a:lnTo>
                <a:close/>
                <a:moveTo>
                  <a:pt x="102857" y="83333"/>
                </a:moveTo>
                <a:cubicBezTo>
                  <a:pt x="102857" y="82962"/>
                  <a:pt x="102857" y="82592"/>
                  <a:pt x="102857" y="82592"/>
                </a:cubicBezTo>
                <a:cubicBezTo>
                  <a:pt x="102857" y="82592"/>
                  <a:pt x="102484" y="82592"/>
                  <a:pt x="102484" y="82222"/>
                </a:cubicBezTo>
                <a:cubicBezTo>
                  <a:pt x="102484" y="82222"/>
                  <a:pt x="102484" y="82222"/>
                  <a:pt x="102484" y="81851"/>
                </a:cubicBezTo>
                <a:cubicBezTo>
                  <a:pt x="92795" y="70000"/>
                  <a:pt x="92795" y="70000"/>
                  <a:pt x="92795" y="70000"/>
                </a:cubicBezTo>
                <a:cubicBezTo>
                  <a:pt x="92422" y="69629"/>
                  <a:pt x="91677" y="69259"/>
                  <a:pt x="90931" y="69259"/>
                </a:cubicBezTo>
                <a:cubicBezTo>
                  <a:pt x="28695" y="69259"/>
                  <a:pt x="28695" y="69259"/>
                  <a:pt x="28695" y="69259"/>
                </a:cubicBezTo>
                <a:cubicBezTo>
                  <a:pt x="27950" y="69259"/>
                  <a:pt x="27577" y="69629"/>
                  <a:pt x="26832" y="70000"/>
                </a:cubicBezTo>
                <a:cubicBezTo>
                  <a:pt x="17515" y="81851"/>
                  <a:pt x="17515" y="81851"/>
                  <a:pt x="17515" y="81851"/>
                </a:cubicBezTo>
                <a:cubicBezTo>
                  <a:pt x="17515" y="82222"/>
                  <a:pt x="17142" y="82222"/>
                  <a:pt x="17142" y="82222"/>
                </a:cubicBezTo>
                <a:cubicBezTo>
                  <a:pt x="17142" y="82592"/>
                  <a:pt x="17142" y="82592"/>
                  <a:pt x="17142" y="82592"/>
                </a:cubicBezTo>
                <a:cubicBezTo>
                  <a:pt x="17142" y="82592"/>
                  <a:pt x="17142" y="82962"/>
                  <a:pt x="17142" y="83333"/>
                </a:cubicBezTo>
                <a:cubicBezTo>
                  <a:pt x="17142" y="83333"/>
                  <a:pt x="17142" y="83333"/>
                  <a:pt x="17142" y="83333"/>
                </a:cubicBezTo>
                <a:cubicBezTo>
                  <a:pt x="17142" y="86296"/>
                  <a:pt x="17142" y="86296"/>
                  <a:pt x="17142" y="86296"/>
                </a:cubicBezTo>
                <a:cubicBezTo>
                  <a:pt x="17142" y="87777"/>
                  <a:pt x="17888" y="88888"/>
                  <a:pt x="19378" y="88888"/>
                </a:cubicBezTo>
                <a:cubicBezTo>
                  <a:pt x="100621" y="88888"/>
                  <a:pt x="100621" y="88888"/>
                  <a:pt x="100621" y="88888"/>
                </a:cubicBezTo>
                <a:cubicBezTo>
                  <a:pt x="101739" y="88888"/>
                  <a:pt x="102857" y="87777"/>
                  <a:pt x="102857" y="86296"/>
                </a:cubicBezTo>
                <a:cubicBezTo>
                  <a:pt x="102857" y="83333"/>
                  <a:pt x="102857" y="83333"/>
                  <a:pt x="102857" y="83333"/>
                </a:cubicBezTo>
                <a:close/>
                <a:moveTo>
                  <a:pt x="73043" y="50370"/>
                </a:moveTo>
                <a:cubicBezTo>
                  <a:pt x="74161" y="58148"/>
                  <a:pt x="74161" y="58148"/>
                  <a:pt x="74161" y="58148"/>
                </a:cubicBezTo>
                <a:cubicBezTo>
                  <a:pt x="68944" y="58148"/>
                  <a:pt x="68944" y="58148"/>
                  <a:pt x="68944" y="58148"/>
                </a:cubicBezTo>
                <a:cubicBezTo>
                  <a:pt x="67080" y="58148"/>
                  <a:pt x="67080" y="58148"/>
                  <a:pt x="67080" y="58148"/>
                </a:cubicBezTo>
                <a:cubicBezTo>
                  <a:pt x="52919" y="58148"/>
                  <a:pt x="52919" y="58148"/>
                  <a:pt x="52919" y="58148"/>
                </a:cubicBezTo>
                <a:cubicBezTo>
                  <a:pt x="50683" y="58148"/>
                  <a:pt x="50683" y="58148"/>
                  <a:pt x="50683" y="58148"/>
                </a:cubicBezTo>
                <a:cubicBezTo>
                  <a:pt x="45093" y="58148"/>
                  <a:pt x="45093" y="58148"/>
                  <a:pt x="45093" y="58148"/>
                </a:cubicBezTo>
                <a:cubicBezTo>
                  <a:pt x="46583" y="50370"/>
                  <a:pt x="46583" y="50370"/>
                  <a:pt x="46583" y="50370"/>
                </a:cubicBezTo>
                <a:cubicBezTo>
                  <a:pt x="46583" y="50000"/>
                  <a:pt x="46583" y="50000"/>
                  <a:pt x="46583" y="50000"/>
                </a:cubicBezTo>
                <a:cubicBezTo>
                  <a:pt x="47329" y="47777"/>
                  <a:pt x="49192" y="46296"/>
                  <a:pt x="51428" y="46296"/>
                </a:cubicBezTo>
                <a:cubicBezTo>
                  <a:pt x="56273" y="46296"/>
                  <a:pt x="56273" y="46296"/>
                  <a:pt x="56273" y="46296"/>
                </a:cubicBezTo>
                <a:cubicBezTo>
                  <a:pt x="59627" y="52222"/>
                  <a:pt x="59627" y="52222"/>
                  <a:pt x="59627" y="52222"/>
                </a:cubicBezTo>
                <a:cubicBezTo>
                  <a:pt x="62981" y="46296"/>
                  <a:pt x="62981" y="46296"/>
                  <a:pt x="62981" y="46296"/>
                </a:cubicBezTo>
                <a:cubicBezTo>
                  <a:pt x="67826" y="46296"/>
                  <a:pt x="67826" y="46296"/>
                  <a:pt x="67826" y="46296"/>
                </a:cubicBezTo>
                <a:cubicBezTo>
                  <a:pt x="70062" y="46296"/>
                  <a:pt x="72298" y="47777"/>
                  <a:pt x="73043" y="50000"/>
                </a:cubicBezTo>
                <a:cubicBezTo>
                  <a:pt x="73043" y="50000"/>
                  <a:pt x="73043" y="50000"/>
                  <a:pt x="73043" y="50370"/>
                </a:cubicBezTo>
                <a:close/>
                <a:moveTo>
                  <a:pt x="53291" y="38148"/>
                </a:moveTo>
                <a:cubicBezTo>
                  <a:pt x="53291" y="34814"/>
                  <a:pt x="56273" y="32222"/>
                  <a:pt x="59627" y="32222"/>
                </a:cubicBezTo>
                <a:cubicBezTo>
                  <a:pt x="63354" y="32222"/>
                  <a:pt x="65962" y="34814"/>
                  <a:pt x="65962" y="38148"/>
                </a:cubicBezTo>
                <a:cubicBezTo>
                  <a:pt x="65962" y="41851"/>
                  <a:pt x="63354" y="44444"/>
                  <a:pt x="59627" y="44444"/>
                </a:cubicBezTo>
                <a:cubicBezTo>
                  <a:pt x="56273" y="44444"/>
                  <a:pt x="53291" y="41851"/>
                  <a:pt x="53291" y="38148"/>
                </a:cubicBezTo>
                <a:close/>
                <a:moveTo>
                  <a:pt x="32422" y="28148"/>
                </a:moveTo>
                <a:cubicBezTo>
                  <a:pt x="87204" y="28148"/>
                  <a:pt x="87204" y="28148"/>
                  <a:pt x="87204" y="28148"/>
                </a:cubicBezTo>
                <a:cubicBezTo>
                  <a:pt x="87204" y="60740"/>
                  <a:pt x="87204" y="60740"/>
                  <a:pt x="87204" y="60740"/>
                </a:cubicBezTo>
                <a:cubicBezTo>
                  <a:pt x="32422" y="60740"/>
                  <a:pt x="32422" y="60740"/>
                  <a:pt x="32422" y="60740"/>
                </a:cubicBezTo>
                <a:lnTo>
                  <a:pt x="32422" y="28148"/>
                </a:lnTo>
                <a:close/>
                <a:moveTo>
                  <a:pt x="29813" y="66296"/>
                </a:moveTo>
                <a:cubicBezTo>
                  <a:pt x="90186" y="66296"/>
                  <a:pt x="90186" y="66296"/>
                  <a:pt x="90186" y="66296"/>
                </a:cubicBezTo>
                <a:cubicBezTo>
                  <a:pt x="91677" y="66296"/>
                  <a:pt x="92795" y="65185"/>
                  <a:pt x="92795" y="63703"/>
                </a:cubicBezTo>
                <a:cubicBezTo>
                  <a:pt x="92795" y="25555"/>
                  <a:pt x="92795" y="25555"/>
                  <a:pt x="92795" y="25555"/>
                </a:cubicBezTo>
                <a:cubicBezTo>
                  <a:pt x="92795" y="24074"/>
                  <a:pt x="91677" y="22222"/>
                  <a:pt x="90186" y="22222"/>
                </a:cubicBezTo>
                <a:cubicBezTo>
                  <a:pt x="29813" y="22222"/>
                  <a:pt x="29813" y="22222"/>
                  <a:pt x="29813" y="22222"/>
                </a:cubicBezTo>
                <a:cubicBezTo>
                  <a:pt x="27950" y="22222"/>
                  <a:pt x="26832" y="24074"/>
                  <a:pt x="26832" y="25555"/>
                </a:cubicBezTo>
                <a:cubicBezTo>
                  <a:pt x="26832" y="63703"/>
                  <a:pt x="26832" y="63703"/>
                  <a:pt x="26832" y="63703"/>
                </a:cubicBezTo>
                <a:cubicBezTo>
                  <a:pt x="26832" y="65185"/>
                  <a:pt x="27950" y="66296"/>
                  <a:pt x="29813" y="6629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30"/>
        <p:cNvGrpSpPr/>
        <p:nvPr/>
      </p:nvGrpSpPr>
      <p:grpSpPr>
        <a:xfrm>
          <a:off x="0" y="0"/>
          <a:ext cx="0" cy="0"/>
          <a:chOff x="0" y="0"/>
          <a:chExt cx="0" cy="0"/>
        </a:xfrm>
      </p:grpSpPr>
      <p:sp>
        <p:nvSpPr>
          <p:cNvPr id="731" name="Google Shape;731;p43"/>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chemeClr val="dk1"/>
              </a:buClr>
              <a:buSzPts val="1100"/>
              <a:buFont typeface="Arial"/>
              <a:buNone/>
            </a:pPr>
            <a:r>
              <a:rPr lang="hu-HU" sz="2400" b="0" i="0" u="none" strike="noStrike" cap="none">
                <a:solidFill>
                  <a:schemeClr val="dk1"/>
                </a:solidFill>
                <a:latin typeface="Arial"/>
                <a:ea typeface="Arial"/>
                <a:cs typeface="Arial"/>
                <a:sym typeface="Arial"/>
              </a:rPr>
              <a:t> Magyarország Mesterséges Intelligencia stratégiája </a:t>
            </a:r>
            <a:endParaRPr sz="2400" b="0" i="0" u="none" strike="noStrike" cap="none">
              <a:solidFill>
                <a:schemeClr val="dk1"/>
              </a:solidFill>
              <a:latin typeface="Arial"/>
              <a:ea typeface="Arial"/>
              <a:cs typeface="Arial"/>
              <a:sym typeface="Arial"/>
            </a:endParaRPr>
          </a:p>
        </p:txBody>
      </p:sp>
      <p:grpSp>
        <p:nvGrpSpPr>
          <p:cNvPr id="732" name="Google Shape;732;p43"/>
          <p:cNvGrpSpPr/>
          <p:nvPr/>
        </p:nvGrpSpPr>
        <p:grpSpPr>
          <a:xfrm>
            <a:off x="1161296" y="3526110"/>
            <a:ext cx="6738985" cy="1027500"/>
            <a:chOff x="433200" y="3233502"/>
            <a:chExt cx="8582508" cy="1027500"/>
          </a:xfrm>
        </p:grpSpPr>
        <p:sp>
          <p:nvSpPr>
            <p:cNvPr id="733" name="Google Shape;733;p43"/>
            <p:cNvSpPr/>
            <p:nvPr/>
          </p:nvSpPr>
          <p:spPr>
            <a:xfrm>
              <a:off x="433200" y="3233502"/>
              <a:ext cx="1255500" cy="10275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Kompetencia fejlesztés</a:t>
              </a:r>
              <a:endParaRPr sz="900" b="1" i="0" u="none" strike="noStrike" cap="none">
                <a:solidFill>
                  <a:srgbClr val="000000"/>
                </a:solidFill>
                <a:latin typeface="Arial"/>
                <a:ea typeface="Arial"/>
                <a:cs typeface="Arial"/>
                <a:sym typeface="Arial"/>
              </a:endParaRPr>
            </a:p>
          </p:txBody>
        </p:sp>
        <p:sp>
          <p:nvSpPr>
            <p:cNvPr id="734" name="Google Shape;734;p43"/>
            <p:cNvSpPr/>
            <p:nvPr/>
          </p:nvSpPr>
          <p:spPr>
            <a:xfrm>
              <a:off x="1893192" y="3233502"/>
              <a:ext cx="1255500" cy="10275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Kutatás- fejlesztés- innováció</a:t>
              </a:r>
              <a:endParaRPr sz="900" b="1" i="0" u="none" strike="noStrike" cap="none">
                <a:solidFill>
                  <a:srgbClr val="000000"/>
                </a:solidFill>
                <a:latin typeface="Arial"/>
                <a:ea typeface="Arial"/>
                <a:cs typeface="Arial"/>
                <a:sym typeface="Arial"/>
              </a:endParaRPr>
            </a:p>
          </p:txBody>
        </p:sp>
        <p:sp>
          <p:nvSpPr>
            <p:cNvPr id="735" name="Google Shape;735;p43"/>
            <p:cNvSpPr/>
            <p:nvPr/>
          </p:nvSpPr>
          <p:spPr>
            <a:xfrm>
              <a:off x="3353184" y="3233502"/>
              <a:ext cx="1255500" cy="10275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Alkalmazások ösztönzése</a:t>
              </a:r>
              <a:endParaRPr sz="900" b="1" i="0" u="none" strike="noStrike" cap="none">
                <a:solidFill>
                  <a:srgbClr val="000000"/>
                </a:solidFill>
                <a:latin typeface="Arial"/>
                <a:ea typeface="Arial"/>
                <a:cs typeface="Arial"/>
                <a:sym typeface="Arial"/>
              </a:endParaRPr>
            </a:p>
          </p:txBody>
        </p:sp>
        <p:sp>
          <p:nvSpPr>
            <p:cNvPr id="736" name="Google Shape;736;p43"/>
            <p:cNvSpPr/>
            <p:nvPr/>
          </p:nvSpPr>
          <p:spPr>
            <a:xfrm>
              <a:off x="4813176" y="3233502"/>
              <a:ext cx="1255500" cy="10275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Szabályozás és etikai keretek</a:t>
              </a:r>
              <a:endParaRPr sz="900" b="1" i="0" u="none" strike="noStrike" cap="none">
                <a:solidFill>
                  <a:srgbClr val="000000"/>
                </a:solidFill>
                <a:latin typeface="Arial"/>
                <a:ea typeface="Arial"/>
                <a:cs typeface="Arial"/>
                <a:sym typeface="Arial"/>
              </a:endParaRPr>
            </a:p>
          </p:txBody>
        </p:sp>
        <p:sp>
          <p:nvSpPr>
            <p:cNvPr id="737" name="Google Shape;737;p43"/>
            <p:cNvSpPr/>
            <p:nvPr/>
          </p:nvSpPr>
          <p:spPr>
            <a:xfrm>
              <a:off x="6273168" y="3233502"/>
              <a:ext cx="1255500" cy="10275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Infrastruktúra fejlesztés</a:t>
              </a:r>
              <a:endParaRPr sz="900" b="1" i="0" u="none" strike="noStrike" cap="none">
                <a:solidFill>
                  <a:srgbClr val="000000"/>
                </a:solidFill>
                <a:latin typeface="Arial"/>
                <a:ea typeface="Arial"/>
                <a:cs typeface="Arial"/>
                <a:sym typeface="Arial"/>
              </a:endParaRPr>
            </a:p>
          </p:txBody>
        </p:sp>
        <p:sp>
          <p:nvSpPr>
            <p:cNvPr id="738" name="Google Shape;738;p43"/>
            <p:cNvSpPr/>
            <p:nvPr/>
          </p:nvSpPr>
          <p:spPr>
            <a:xfrm>
              <a:off x="7760208" y="3233502"/>
              <a:ext cx="1255500" cy="10275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Adatgazdaság beindítása</a:t>
              </a:r>
              <a:endParaRPr sz="900" b="1" i="0" u="none" strike="noStrike" cap="none">
                <a:solidFill>
                  <a:srgbClr val="000000"/>
                </a:solidFill>
                <a:latin typeface="Arial"/>
                <a:ea typeface="Arial"/>
                <a:cs typeface="Arial"/>
                <a:sym typeface="Arial"/>
              </a:endParaRPr>
            </a:p>
          </p:txBody>
        </p:sp>
      </p:grpSp>
      <p:sp>
        <p:nvSpPr>
          <p:cNvPr id="739" name="Google Shape;739;p43"/>
          <p:cNvSpPr/>
          <p:nvPr/>
        </p:nvSpPr>
        <p:spPr>
          <a:xfrm>
            <a:off x="1161288" y="3392424"/>
            <a:ext cx="6738600" cy="45600"/>
          </a:xfrm>
          <a:prstGeom prst="rect">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740" name="Google Shape;740;p43"/>
          <p:cNvSpPr/>
          <p:nvPr/>
        </p:nvSpPr>
        <p:spPr>
          <a:xfrm>
            <a:off x="3763040" y="1833372"/>
            <a:ext cx="3196500" cy="1476900"/>
          </a:xfrm>
          <a:prstGeom prst="roundRect">
            <a:avLst>
              <a:gd name="adj" fmla="val 16667"/>
            </a:avLst>
          </a:prstGeom>
          <a:solidFill>
            <a:srgbClr val="00B050">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741" name="Google Shape;741;p43"/>
          <p:cNvSpPr/>
          <p:nvPr/>
        </p:nvSpPr>
        <p:spPr>
          <a:xfrm>
            <a:off x="2075688" y="1833372"/>
            <a:ext cx="3196500" cy="1476900"/>
          </a:xfrm>
          <a:prstGeom prst="roundRect">
            <a:avLst>
              <a:gd name="adj" fmla="val 16667"/>
            </a:avLst>
          </a:prstGeom>
          <a:solidFill>
            <a:srgbClr val="558ED5">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742" name="Google Shape;742;p43"/>
          <p:cNvSpPr/>
          <p:nvPr/>
        </p:nvSpPr>
        <p:spPr>
          <a:xfrm>
            <a:off x="3819764" y="2001003"/>
            <a:ext cx="1383300" cy="1234800"/>
          </a:xfrm>
          <a:prstGeom prst="roundRect">
            <a:avLst>
              <a:gd name="adj" fmla="val 16667"/>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50"/>
              <a:buFont typeface="Arial"/>
              <a:buNone/>
            </a:pPr>
            <a:r>
              <a:rPr lang="hu-HU" sz="1050" b="0" i="0" u="none" strike="noStrike" cap="none">
                <a:solidFill>
                  <a:schemeClr val="lt1"/>
                </a:solidFill>
                <a:latin typeface="Arial"/>
                <a:ea typeface="Arial"/>
                <a:cs typeface="Arial"/>
                <a:sym typeface="Arial"/>
              </a:rPr>
              <a:t>Agrár szektor</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50"/>
              <a:buFont typeface="Arial"/>
              <a:buNone/>
            </a:pPr>
            <a:r>
              <a:rPr lang="hu-HU" sz="1050" b="0" i="0" u="none" strike="noStrike" cap="none">
                <a:solidFill>
                  <a:schemeClr val="lt1"/>
                </a:solidFill>
                <a:latin typeface="Arial"/>
                <a:ea typeface="Arial"/>
                <a:cs typeface="Arial"/>
                <a:sym typeface="Arial"/>
              </a:rPr>
              <a:t>Egészségügy</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50"/>
              <a:buFont typeface="Arial"/>
              <a:buNone/>
            </a:pPr>
            <a:r>
              <a:rPr lang="hu-HU" sz="1050" b="0" i="0" u="none" strike="noStrike" cap="none">
                <a:solidFill>
                  <a:schemeClr val="lt1"/>
                </a:solidFill>
                <a:latin typeface="Arial"/>
                <a:ea typeface="Arial"/>
                <a:cs typeface="Arial"/>
                <a:sym typeface="Arial"/>
              </a:rPr>
              <a:t>Közlekedés- logisztika</a:t>
            </a:r>
            <a:endParaRPr sz="1400" b="0" i="0" u="none" strike="noStrike" cap="none">
              <a:solidFill>
                <a:srgbClr val="000000"/>
              </a:solidFill>
              <a:latin typeface="Arial"/>
              <a:ea typeface="Arial"/>
              <a:cs typeface="Arial"/>
              <a:sym typeface="Arial"/>
            </a:endParaRPr>
          </a:p>
        </p:txBody>
      </p:sp>
      <p:sp>
        <p:nvSpPr>
          <p:cNvPr id="743" name="Google Shape;743;p43"/>
          <p:cNvSpPr/>
          <p:nvPr/>
        </p:nvSpPr>
        <p:spPr>
          <a:xfrm>
            <a:off x="2184482" y="2381685"/>
            <a:ext cx="1383300" cy="854100"/>
          </a:xfrm>
          <a:prstGeom prst="roundRect">
            <a:avLst>
              <a:gd name="adj" fmla="val 16667"/>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Gépi látás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Nyelvértelmezés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Anonimizálás</a:t>
            </a:r>
            <a:endParaRPr sz="900" b="0" i="0" u="none" strike="noStrike" cap="none">
              <a:solidFill>
                <a:schemeClr val="lt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Hálózatkutatás</a:t>
            </a:r>
            <a:endParaRPr sz="1400" b="0" i="0" u="none" strike="noStrike" cap="none">
              <a:solidFill>
                <a:srgbClr val="000000"/>
              </a:solidFill>
              <a:latin typeface="Arial"/>
              <a:ea typeface="Arial"/>
              <a:cs typeface="Arial"/>
              <a:sym typeface="Arial"/>
            </a:endParaRPr>
          </a:p>
        </p:txBody>
      </p:sp>
      <p:sp>
        <p:nvSpPr>
          <p:cNvPr id="744" name="Google Shape;744;p43"/>
          <p:cNvSpPr/>
          <p:nvPr/>
        </p:nvSpPr>
        <p:spPr>
          <a:xfrm>
            <a:off x="5455046" y="2381685"/>
            <a:ext cx="1383300" cy="854100"/>
          </a:xfrm>
          <a:prstGeom prst="roundRect">
            <a:avLst>
              <a:gd name="adj" fmla="val 16667"/>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Gyártás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Energetika</a:t>
            </a:r>
            <a:endParaRPr sz="1400" b="0" i="0" u="none" strike="noStrike" cap="none">
              <a:solidFill>
                <a:srgbClr val="000000"/>
              </a:solidFill>
              <a:latin typeface="Arial"/>
              <a:ea typeface="Arial"/>
              <a:cs typeface="Arial"/>
              <a:sym typeface="Arial"/>
            </a:endParaRPr>
          </a:p>
        </p:txBody>
      </p:sp>
      <p:sp>
        <p:nvSpPr>
          <p:cNvPr id="745" name="Google Shape;745;p43"/>
          <p:cNvSpPr txBox="1"/>
          <p:nvPr/>
        </p:nvSpPr>
        <p:spPr>
          <a:xfrm>
            <a:off x="2184482" y="1852368"/>
            <a:ext cx="1599000" cy="37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hu-HU" sz="1100" b="0" i="0" u="none" strike="noStrike" cap="none">
                <a:solidFill>
                  <a:srgbClr val="000000"/>
                </a:solidFill>
                <a:latin typeface="Arial"/>
                <a:ea typeface="Arial"/>
                <a:cs typeface="Arial"/>
                <a:sym typeface="Arial"/>
              </a:rPr>
              <a:t>MI technológia fejlesztés</a:t>
            </a:r>
            <a:endParaRPr sz="1400" b="0" i="0" u="none" strike="noStrike" cap="none">
              <a:solidFill>
                <a:srgbClr val="000000"/>
              </a:solidFill>
              <a:latin typeface="Arial"/>
              <a:ea typeface="Arial"/>
              <a:cs typeface="Arial"/>
              <a:sym typeface="Arial"/>
            </a:endParaRPr>
          </a:p>
        </p:txBody>
      </p:sp>
      <p:sp>
        <p:nvSpPr>
          <p:cNvPr id="746" name="Google Shape;746;p43"/>
          <p:cNvSpPr txBox="1"/>
          <p:nvPr/>
        </p:nvSpPr>
        <p:spPr>
          <a:xfrm>
            <a:off x="5239135" y="1852368"/>
            <a:ext cx="1599000" cy="376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100"/>
              <a:buFont typeface="Arial"/>
              <a:buNone/>
            </a:pPr>
            <a:r>
              <a:rPr lang="hu-HU" sz="1100"/>
              <a:t>Szektorális h</a:t>
            </a:r>
            <a:r>
              <a:rPr lang="hu-HU" sz="1100" b="0" i="0" u="none" strike="noStrike" cap="none">
                <a:solidFill>
                  <a:srgbClr val="000000"/>
                </a:solidFill>
                <a:latin typeface="Arial"/>
                <a:ea typeface="Arial"/>
                <a:cs typeface="Arial"/>
                <a:sym typeface="Arial"/>
              </a:rPr>
              <a:t>atékonyság fejlesztés</a:t>
            </a:r>
            <a:endParaRPr sz="1400" b="0" i="0" u="none" strike="noStrike" cap="none">
              <a:solidFill>
                <a:srgbClr val="000000"/>
              </a:solidFill>
              <a:latin typeface="Arial"/>
              <a:ea typeface="Arial"/>
              <a:cs typeface="Arial"/>
              <a:sym typeface="Arial"/>
            </a:endParaRPr>
          </a:p>
        </p:txBody>
      </p:sp>
      <p:sp>
        <p:nvSpPr>
          <p:cNvPr id="747" name="Google Shape;747;p43"/>
          <p:cNvSpPr/>
          <p:nvPr/>
        </p:nvSpPr>
        <p:spPr>
          <a:xfrm>
            <a:off x="1058515"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Autonóm közlekedési rendszerek bevezetése</a:t>
            </a:r>
            <a:endParaRPr sz="1400" b="0" i="0" u="none" strike="noStrike" cap="none">
              <a:solidFill>
                <a:srgbClr val="000000"/>
              </a:solidFill>
              <a:latin typeface="Arial"/>
              <a:ea typeface="Arial"/>
              <a:cs typeface="Arial"/>
              <a:sym typeface="Arial"/>
            </a:endParaRPr>
          </a:p>
        </p:txBody>
      </p:sp>
      <p:sp>
        <p:nvSpPr>
          <p:cNvPr id="748" name="Google Shape;748;p43"/>
          <p:cNvSpPr/>
          <p:nvPr/>
        </p:nvSpPr>
        <p:spPr>
          <a:xfrm>
            <a:off x="2476988"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Egészség vezérelt digitális agrárium</a:t>
            </a:r>
            <a:endParaRPr sz="1400" b="0" i="0" u="none" strike="noStrike" cap="none">
              <a:solidFill>
                <a:srgbClr val="000000"/>
              </a:solidFill>
              <a:latin typeface="Arial"/>
              <a:ea typeface="Arial"/>
              <a:cs typeface="Arial"/>
              <a:sym typeface="Arial"/>
            </a:endParaRPr>
          </a:p>
        </p:txBody>
      </p:sp>
      <p:sp>
        <p:nvSpPr>
          <p:cNvPr id="749" name="Google Shape;749;p43"/>
          <p:cNvSpPr/>
          <p:nvPr/>
        </p:nvSpPr>
        <p:spPr>
          <a:xfrm>
            <a:off x="3895461"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Adattárca és személyre szabott szolgáltatások</a:t>
            </a:r>
            <a:endParaRPr sz="1400" b="0" i="0" u="none" strike="noStrike" cap="none">
              <a:solidFill>
                <a:srgbClr val="000000"/>
              </a:solidFill>
              <a:latin typeface="Arial"/>
              <a:ea typeface="Arial"/>
              <a:cs typeface="Arial"/>
              <a:sym typeface="Arial"/>
            </a:endParaRPr>
          </a:p>
        </p:txBody>
      </p:sp>
      <p:sp>
        <p:nvSpPr>
          <p:cNvPr id="750" name="Google Shape;750;p43"/>
          <p:cNvSpPr/>
          <p:nvPr/>
        </p:nvSpPr>
        <p:spPr>
          <a:xfrm>
            <a:off x="5313934"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Automatizált ügyintézés magyar nyelven</a:t>
            </a:r>
            <a:endParaRPr sz="1400" b="0" i="0" u="none" strike="noStrike" cap="none">
              <a:solidFill>
                <a:srgbClr val="000000"/>
              </a:solidFill>
              <a:latin typeface="Arial"/>
              <a:ea typeface="Arial"/>
              <a:cs typeface="Arial"/>
              <a:sym typeface="Arial"/>
            </a:endParaRPr>
          </a:p>
        </p:txBody>
      </p:sp>
      <p:sp>
        <p:nvSpPr>
          <p:cNvPr id="751" name="Google Shape;751;p43"/>
          <p:cNvSpPr/>
          <p:nvPr/>
        </p:nvSpPr>
        <p:spPr>
          <a:xfrm>
            <a:off x="6732408"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MI támogatott személyes kompetencia fejlesztés</a:t>
            </a:r>
            <a:endParaRPr sz="1400" b="0" i="0" u="none" strike="noStrike" cap="none">
              <a:solidFill>
                <a:srgbClr val="000000"/>
              </a:solidFill>
              <a:latin typeface="Arial"/>
              <a:ea typeface="Arial"/>
              <a:cs typeface="Arial"/>
              <a:sym typeface="Arial"/>
            </a:endParaRPr>
          </a:p>
        </p:txBody>
      </p:sp>
      <p:sp>
        <p:nvSpPr>
          <p:cNvPr id="752" name="Google Shape;752;p43"/>
          <p:cNvSpPr/>
          <p:nvPr/>
        </p:nvSpPr>
        <p:spPr>
          <a:xfrm>
            <a:off x="1161288" y="1733931"/>
            <a:ext cx="6738600" cy="45600"/>
          </a:xfrm>
          <a:prstGeom prst="rect">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753" name="Google Shape;753;p43"/>
          <p:cNvSpPr txBox="1"/>
          <p:nvPr/>
        </p:nvSpPr>
        <p:spPr>
          <a:xfrm rot="-5400000">
            <a:off x="124702" y="3739811"/>
            <a:ext cx="1027500" cy="600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1100" b="0" i="0" u="none" strike="noStrike" cap="none">
                <a:solidFill>
                  <a:srgbClr val="000000"/>
                </a:solidFill>
                <a:latin typeface="Arial"/>
                <a:ea typeface="Arial"/>
                <a:cs typeface="Arial"/>
                <a:sym typeface="Arial"/>
              </a:rPr>
              <a:t>Széleskörű alapozó pillérek</a:t>
            </a:r>
            <a:endParaRPr sz="1400" b="0" i="0" u="none" strike="noStrike" cap="none">
              <a:solidFill>
                <a:srgbClr val="000000"/>
              </a:solidFill>
              <a:latin typeface="Arial"/>
              <a:ea typeface="Arial"/>
              <a:cs typeface="Arial"/>
              <a:sym typeface="Arial"/>
            </a:endParaRPr>
          </a:p>
        </p:txBody>
      </p:sp>
      <p:sp>
        <p:nvSpPr>
          <p:cNvPr id="754" name="Google Shape;754;p43"/>
          <p:cNvSpPr txBox="1"/>
          <p:nvPr/>
        </p:nvSpPr>
        <p:spPr>
          <a:xfrm rot="-5400000">
            <a:off x="-24548" y="2272660"/>
            <a:ext cx="1326000" cy="600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1100"/>
              <a:t>Szektor </a:t>
            </a:r>
            <a:r>
              <a:rPr lang="hu-HU" sz="1100" b="0" i="0" u="none" strike="noStrike" cap="none">
                <a:solidFill>
                  <a:srgbClr val="000000"/>
                </a:solidFill>
                <a:latin typeface="Arial"/>
                <a:ea typeface="Arial"/>
                <a:cs typeface="Arial"/>
                <a:sym typeface="Arial"/>
              </a:rPr>
              <a:t>és technológia fókuszok</a:t>
            </a:r>
            <a:endParaRPr sz="1400" b="0" i="0" u="none" strike="noStrike" cap="none">
              <a:solidFill>
                <a:srgbClr val="000000"/>
              </a:solidFill>
              <a:latin typeface="Arial"/>
              <a:ea typeface="Arial"/>
              <a:cs typeface="Arial"/>
              <a:sym typeface="Arial"/>
            </a:endParaRPr>
          </a:p>
        </p:txBody>
      </p:sp>
      <p:sp>
        <p:nvSpPr>
          <p:cNvPr id="755" name="Google Shape;755;p43"/>
          <p:cNvSpPr txBox="1"/>
          <p:nvPr/>
        </p:nvSpPr>
        <p:spPr>
          <a:xfrm rot="-5400000">
            <a:off x="-112765" y="920828"/>
            <a:ext cx="1547400" cy="4308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1100" b="0" i="0" u="none" strike="noStrike" cap="none">
                <a:solidFill>
                  <a:srgbClr val="000000"/>
                </a:solidFill>
                <a:latin typeface="Arial"/>
                <a:ea typeface="Arial"/>
                <a:cs typeface="Arial"/>
                <a:sym typeface="Arial"/>
              </a:rPr>
              <a:t>Transzformatív projektek</a:t>
            </a:r>
            <a:endParaRPr sz="1400" b="0" i="0" u="none" strike="noStrike" cap="none">
              <a:solidFill>
                <a:srgbClr val="000000"/>
              </a:solidFill>
              <a:latin typeface="Arial"/>
              <a:ea typeface="Arial"/>
              <a:cs typeface="Arial"/>
              <a:sym typeface="Arial"/>
            </a:endParaRPr>
          </a:p>
        </p:txBody>
      </p:sp>
      <p:sp>
        <p:nvSpPr>
          <p:cNvPr id="756" name="Google Shape;756;p43"/>
          <p:cNvSpPr/>
          <p:nvPr/>
        </p:nvSpPr>
        <p:spPr>
          <a:xfrm>
            <a:off x="-91850" y="670501"/>
            <a:ext cx="9460200" cy="1162800"/>
          </a:xfrm>
          <a:prstGeom prst="rect">
            <a:avLst/>
          </a:prstGeom>
          <a:solidFill>
            <a:srgbClr val="EFEFEF">
              <a:alpha val="78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43"/>
          <p:cNvSpPr/>
          <p:nvPr/>
        </p:nvSpPr>
        <p:spPr>
          <a:xfrm>
            <a:off x="-101025" y="3355686"/>
            <a:ext cx="9460200" cy="1234800"/>
          </a:xfrm>
          <a:prstGeom prst="rect">
            <a:avLst/>
          </a:prstGeom>
          <a:solidFill>
            <a:srgbClr val="EFEFEF">
              <a:alpha val="78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61"/>
        <p:cNvGrpSpPr/>
        <p:nvPr/>
      </p:nvGrpSpPr>
      <p:grpSpPr>
        <a:xfrm>
          <a:off x="0" y="0"/>
          <a:ext cx="0" cy="0"/>
          <a:chOff x="0" y="0"/>
          <a:chExt cx="0" cy="0"/>
        </a:xfrm>
      </p:grpSpPr>
      <p:sp>
        <p:nvSpPr>
          <p:cNvPr id="762" name="Google Shape;762;p44"/>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hu-HU" sz="2400">
                <a:solidFill>
                  <a:schemeClr val="dk1"/>
                </a:solidFill>
              </a:rPr>
              <a:t>Agrár ágazati célrendszer</a:t>
            </a:r>
            <a:endParaRPr sz="2400">
              <a:solidFill>
                <a:schemeClr val="dk1"/>
              </a:solidFill>
            </a:endParaRPr>
          </a:p>
        </p:txBody>
      </p:sp>
      <p:sp>
        <p:nvSpPr>
          <p:cNvPr id="763" name="Google Shape;763;p44"/>
          <p:cNvSpPr txBox="1"/>
          <p:nvPr/>
        </p:nvSpPr>
        <p:spPr>
          <a:xfrm>
            <a:off x="6598846" y="3258179"/>
            <a:ext cx="2138400" cy="1368000"/>
          </a:xfrm>
          <a:prstGeom prst="rect">
            <a:avLst/>
          </a:prstGeom>
          <a:solidFill>
            <a:srgbClr val="F3F3F3"/>
          </a:solidFill>
          <a:ln>
            <a:noFill/>
          </a:ln>
          <a:effectLst>
            <a:outerShdw blurRad="57150" dist="19050" dir="5400000" algn="bl" rotWithShape="0">
              <a:srgbClr val="000000">
                <a:alpha val="49410"/>
              </a:srgbClr>
            </a:outerShdw>
          </a:effectLst>
        </p:spPr>
        <p:txBody>
          <a:bodyPr spcFirstLastPara="1" wrap="square" lIns="36000" tIns="36000" rIns="36000" bIns="36000" anchor="ctr" anchorCtr="0">
            <a:noAutofit/>
          </a:bodyPr>
          <a:lstStyle/>
          <a:p>
            <a:pPr marL="171450" marR="0" lvl="0" indent="-1587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DAS Agrár Adat Keretrendszer</a:t>
            </a:r>
            <a:endParaRPr/>
          </a:p>
          <a:p>
            <a:pPr marL="171450" marR="0" lvl="0" indent="-1587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Nemzeti Élelmiszerlánc Adatszolgáltatási Központ </a:t>
            </a:r>
            <a:endParaRPr/>
          </a:p>
          <a:p>
            <a:pPr marL="171450" marR="0" lvl="0" indent="-1587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Digitális Élelmiszerlánc Kutatási, Fejlesztési és Innovációs Központ</a:t>
            </a:r>
            <a:endParaRPr/>
          </a:p>
          <a:p>
            <a:pPr marL="184150" marR="0" lvl="0" indent="-1714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Talajvédelmi szaktanácsadási rendszer</a:t>
            </a:r>
            <a:endParaRPr/>
          </a:p>
          <a:p>
            <a:pPr marL="184150" marR="0" lvl="0" indent="-1714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Erdészeti, halászati információs rendszer</a:t>
            </a:r>
            <a:endParaRPr/>
          </a:p>
          <a:p>
            <a:pPr marL="184150" marR="0" lvl="0" indent="-1714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Vízkínálatra vonatkozó vízügyi rendszer</a:t>
            </a:r>
            <a:endParaRPr/>
          </a:p>
          <a:p>
            <a:pPr marL="184150" marR="0" lvl="0" indent="-1714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Innovációs ökoszisztéma fejlesztése</a:t>
            </a:r>
            <a:endParaRPr/>
          </a:p>
          <a:p>
            <a:pPr marL="184150" marR="0" lvl="0" indent="-1714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Szőlő növényvédelmi rendszer</a:t>
            </a:r>
            <a:endParaRPr sz="800" b="0" i="0" u="none" strike="noStrike" cap="none">
              <a:solidFill>
                <a:srgbClr val="000000"/>
              </a:solidFill>
              <a:latin typeface="Arial"/>
              <a:ea typeface="Arial"/>
              <a:cs typeface="Arial"/>
              <a:sym typeface="Arial"/>
            </a:endParaRPr>
          </a:p>
        </p:txBody>
      </p:sp>
      <p:sp>
        <p:nvSpPr>
          <p:cNvPr id="764" name="Google Shape;764;p44"/>
          <p:cNvSpPr txBox="1"/>
          <p:nvPr/>
        </p:nvSpPr>
        <p:spPr>
          <a:xfrm>
            <a:off x="6598846" y="1351295"/>
            <a:ext cx="2138400" cy="1368000"/>
          </a:xfrm>
          <a:prstGeom prst="rect">
            <a:avLst/>
          </a:prstGeom>
          <a:solidFill>
            <a:srgbClr val="F3F3F3"/>
          </a:solidFill>
          <a:ln>
            <a:noFill/>
          </a:ln>
          <a:effectLst>
            <a:outerShdw blurRad="57150" dist="19050" dir="5400000" algn="bl" rotWithShape="0">
              <a:srgbClr val="000000">
                <a:alpha val="49410"/>
              </a:srgbClr>
            </a:outerShdw>
          </a:effectLst>
        </p:spPr>
        <p:txBody>
          <a:bodyPr spcFirstLastPara="1" wrap="square" lIns="36000" tIns="36000" rIns="36000" bIns="36000" anchor="ctr" anchorCtr="0">
            <a:noAutofit/>
          </a:bodyPr>
          <a:lstStyle/>
          <a:p>
            <a:pPr marL="171450" marR="0" lvl="0" indent="-1587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DAS digitális kompetencia fejlesztés</a:t>
            </a:r>
            <a:endParaRPr sz="800" b="0" i="0" u="none" strike="noStrike" cap="none">
              <a:solidFill>
                <a:srgbClr val="000000"/>
              </a:solidFill>
              <a:latin typeface="Arial"/>
              <a:ea typeface="Arial"/>
              <a:cs typeface="Arial"/>
              <a:sym typeface="Arial"/>
            </a:endParaRPr>
          </a:p>
          <a:p>
            <a:pPr marL="171450" marR="0" lvl="0" indent="-1587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DAS digitális agrár rezsicsökkentés</a:t>
            </a:r>
            <a:endParaRPr sz="800" b="0" i="0" u="none" strike="noStrike" cap="none">
              <a:solidFill>
                <a:srgbClr val="000000"/>
              </a:solidFill>
              <a:latin typeface="Arial"/>
              <a:ea typeface="Arial"/>
              <a:cs typeface="Arial"/>
              <a:sym typeface="Arial"/>
            </a:endParaRPr>
          </a:p>
          <a:p>
            <a:pPr marL="171450" marR="0" lvl="0" indent="-1587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Okos Tesztüzemi Rendszer (SFADN)</a:t>
            </a:r>
            <a:endParaRPr/>
          </a:p>
          <a:p>
            <a:pPr marL="171450" marR="0" lvl="0" indent="-1587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Digitális Termésbecslés</a:t>
            </a:r>
            <a:endParaRPr/>
          </a:p>
          <a:p>
            <a:pPr marL="171450" marR="0" lvl="0" indent="-1587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Növényvédelmi előrejelzés</a:t>
            </a:r>
            <a:endParaRPr sz="800" b="0" i="0" u="none" strike="noStrike" cap="none">
              <a:solidFill>
                <a:srgbClr val="000000"/>
              </a:solidFill>
              <a:latin typeface="Arial"/>
              <a:ea typeface="Arial"/>
              <a:cs typeface="Arial"/>
              <a:sym typeface="Arial"/>
            </a:endParaRPr>
          </a:p>
          <a:p>
            <a:pPr marL="171450" marR="0" lvl="0" indent="-1587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Digitális Termelői Piac (DTP)</a:t>
            </a:r>
            <a:endParaRPr/>
          </a:p>
          <a:p>
            <a:pPr marL="171450" marR="0" lvl="0" indent="-1587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Mezőgazdasági 5G tesztpálya</a:t>
            </a:r>
            <a:endParaRPr/>
          </a:p>
          <a:p>
            <a:pPr marL="171450" marR="0" lvl="0" indent="-1587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Szabályozás: mezőgazdasági drónhasználat és autonóm robotok alkalmazása</a:t>
            </a:r>
            <a:endParaRPr sz="800" b="0" i="0" u="none" strike="noStrike" cap="none">
              <a:solidFill>
                <a:srgbClr val="000000"/>
              </a:solidFill>
              <a:latin typeface="Arial"/>
              <a:ea typeface="Arial"/>
              <a:cs typeface="Arial"/>
              <a:sym typeface="Arial"/>
            </a:endParaRPr>
          </a:p>
        </p:txBody>
      </p:sp>
      <p:sp>
        <p:nvSpPr>
          <p:cNvPr id="765" name="Google Shape;765;p44"/>
          <p:cNvSpPr txBox="1"/>
          <p:nvPr/>
        </p:nvSpPr>
        <p:spPr>
          <a:xfrm>
            <a:off x="1131566" y="2283881"/>
            <a:ext cx="2815800" cy="1169100"/>
          </a:xfrm>
          <a:prstGeom prst="rect">
            <a:avLst/>
          </a:prstGeom>
          <a:solidFill>
            <a:srgbClr val="F3F3F3"/>
          </a:solidFill>
          <a:ln>
            <a:noFill/>
          </a:ln>
          <a:effectLst>
            <a:outerShdw blurRad="57150" dist="19050" dir="5400000" algn="bl" rotWithShape="0">
              <a:srgbClr val="000000">
                <a:alpha val="49410"/>
              </a:srgbClr>
            </a:outerShdw>
          </a:effectLst>
        </p:spPr>
        <p:txBody>
          <a:bodyPr spcFirstLastPara="1" wrap="square" lIns="91425" tIns="90000" rIns="91425" bIns="91425"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800" b="1" i="0" u="none" strike="noStrike" cap="none">
                <a:solidFill>
                  <a:srgbClr val="000000"/>
                </a:solidFill>
                <a:latin typeface="Arial"/>
                <a:ea typeface="Arial"/>
                <a:cs typeface="Arial"/>
                <a:sym typeface="Arial"/>
              </a:rPr>
              <a:t>Adat alapú mezőgazdaság 4.0 alkalmazási körülményeinek fejlesztése</a:t>
            </a:r>
            <a:endParaRPr/>
          </a:p>
          <a:p>
            <a:pPr marL="0" marR="0" lvl="0" indent="0" algn="ctr" rtl="0">
              <a:lnSpc>
                <a:spcPct val="100000"/>
              </a:lnSpc>
              <a:spcBef>
                <a:spcPts val="0"/>
              </a:spcBef>
              <a:spcAft>
                <a:spcPts val="0"/>
              </a:spcAft>
              <a:buClr>
                <a:srgbClr val="000000"/>
              </a:buClr>
              <a:buSzPts val="1100"/>
              <a:buFont typeface="Arial"/>
              <a:buNone/>
            </a:pPr>
            <a:endParaRPr sz="8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100"/>
              <a:buFont typeface="Arial"/>
              <a:buNone/>
            </a:pPr>
            <a:r>
              <a:rPr lang="hu-HU" sz="800" b="0" i="0" u="none" strike="noStrike" cap="none">
                <a:solidFill>
                  <a:srgbClr val="000000"/>
                </a:solidFill>
                <a:latin typeface="Arial"/>
                <a:ea typeface="Arial"/>
                <a:cs typeface="Arial"/>
                <a:sym typeface="Arial"/>
              </a:rPr>
              <a:t>(Kompetencia fejlesztés, Digitális Agrár Rezsicsökkentés, Digitális Termelői Piac, digitális szolgáltatások, Szabályozás) </a:t>
            </a:r>
            <a:endParaRPr sz="800" b="0" i="0" u="none" strike="noStrike" cap="none">
              <a:solidFill>
                <a:srgbClr val="000000"/>
              </a:solidFill>
              <a:latin typeface="Arial"/>
              <a:ea typeface="Arial"/>
              <a:cs typeface="Arial"/>
              <a:sym typeface="Arial"/>
            </a:endParaRPr>
          </a:p>
        </p:txBody>
      </p:sp>
      <p:sp>
        <p:nvSpPr>
          <p:cNvPr id="766" name="Google Shape;766;p44"/>
          <p:cNvSpPr txBox="1"/>
          <p:nvPr/>
        </p:nvSpPr>
        <p:spPr>
          <a:xfrm>
            <a:off x="6601332" y="2765502"/>
            <a:ext cx="2138400" cy="432000"/>
          </a:xfrm>
          <a:prstGeom prst="rect">
            <a:avLst/>
          </a:prstGeom>
          <a:solidFill>
            <a:srgbClr val="C9DAF8"/>
          </a:solidFill>
          <a:ln>
            <a:noFill/>
          </a:ln>
          <a:effectLst>
            <a:outerShdw blurRad="57150" dist="19050" dir="5400000" algn="bl" rotWithShape="0">
              <a:srgbClr val="000000">
                <a:alpha val="49410"/>
              </a:srgbClr>
            </a:outerShdw>
          </a:effectLst>
        </p:spPr>
        <p:txBody>
          <a:bodyPr spcFirstLastPara="1" wrap="square" lIns="91425" tIns="90000"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Arial"/>
                <a:ea typeface="Arial"/>
                <a:cs typeface="Arial"/>
                <a:sym typeface="Arial"/>
              </a:rPr>
              <a:t>Akciók 5 éven belül</a:t>
            </a:r>
            <a:endParaRPr sz="800" b="1" i="0" u="none" strike="noStrike" cap="none">
              <a:solidFill>
                <a:srgbClr val="000000"/>
              </a:solidFill>
              <a:latin typeface="Arial"/>
              <a:ea typeface="Arial"/>
              <a:cs typeface="Arial"/>
              <a:sym typeface="Arial"/>
            </a:endParaRPr>
          </a:p>
        </p:txBody>
      </p:sp>
      <p:sp>
        <p:nvSpPr>
          <p:cNvPr id="767" name="Google Shape;767;p44"/>
          <p:cNvSpPr txBox="1"/>
          <p:nvPr/>
        </p:nvSpPr>
        <p:spPr>
          <a:xfrm>
            <a:off x="6598846" y="867725"/>
            <a:ext cx="2138400" cy="432000"/>
          </a:xfrm>
          <a:prstGeom prst="rect">
            <a:avLst/>
          </a:prstGeom>
          <a:solidFill>
            <a:srgbClr val="C9DAF8"/>
          </a:solidFill>
          <a:ln>
            <a:noFill/>
          </a:ln>
          <a:effectLst>
            <a:outerShdw blurRad="57150" dist="19050" dir="5400000" algn="bl" rotWithShape="0">
              <a:srgbClr val="000000">
                <a:alpha val="49410"/>
              </a:srgbClr>
            </a:outerShdw>
          </a:effectLst>
        </p:spPr>
        <p:txBody>
          <a:bodyPr spcFirstLastPara="1" wrap="square" lIns="91425" tIns="90000"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hu-HU" sz="800" b="1" i="0" u="none" strike="noStrike" cap="none">
                <a:solidFill>
                  <a:srgbClr val="000000"/>
                </a:solidFill>
                <a:latin typeface="Arial"/>
                <a:ea typeface="Arial"/>
                <a:cs typeface="Arial"/>
                <a:sym typeface="Arial"/>
              </a:rPr>
              <a:t>Akciók 2 éven belül</a:t>
            </a:r>
            <a:endParaRPr sz="800" b="1" i="0" u="none" strike="noStrike" cap="none">
              <a:solidFill>
                <a:srgbClr val="000000"/>
              </a:solidFill>
              <a:latin typeface="Arial"/>
              <a:ea typeface="Arial"/>
              <a:cs typeface="Arial"/>
              <a:sym typeface="Arial"/>
            </a:endParaRPr>
          </a:p>
        </p:txBody>
      </p:sp>
      <p:sp>
        <p:nvSpPr>
          <p:cNvPr id="768" name="Google Shape;768;p44"/>
          <p:cNvSpPr txBox="1"/>
          <p:nvPr/>
        </p:nvSpPr>
        <p:spPr>
          <a:xfrm>
            <a:off x="1137219" y="3558461"/>
            <a:ext cx="2815800" cy="1070100"/>
          </a:xfrm>
          <a:prstGeom prst="rect">
            <a:avLst/>
          </a:prstGeom>
          <a:solidFill>
            <a:srgbClr val="F3F3F3"/>
          </a:solidFill>
          <a:ln>
            <a:noFill/>
          </a:ln>
          <a:effectLst>
            <a:outerShdw blurRad="57150" dist="19050" dir="5400000" algn="bl" rotWithShape="0">
              <a:srgbClr val="000000">
                <a:alpha val="49410"/>
              </a:srgbClr>
            </a:outerShdw>
          </a:effectLst>
        </p:spPr>
        <p:txBody>
          <a:bodyPr spcFirstLastPara="1" wrap="square" lIns="91425" tIns="90000" rIns="91425" bIns="91425"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800" b="1" i="0" u="none" strike="noStrike" cap="none">
                <a:solidFill>
                  <a:srgbClr val="000000"/>
                </a:solidFill>
                <a:latin typeface="Arial"/>
                <a:ea typeface="Arial"/>
                <a:cs typeface="Arial"/>
                <a:sym typeface="Arial"/>
              </a:rPr>
              <a:t>Agrárgazdaság ágazati szintű adatgazdálkodását előkészítő projektek</a:t>
            </a:r>
            <a:endParaRPr/>
          </a:p>
          <a:p>
            <a:pPr marL="0" marR="0" lvl="0" indent="0" algn="ctr" rtl="0">
              <a:lnSpc>
                <a:spcPct val="100000"/>
              </a:lnSpc>
              <a:spcBef>
                <a:spcPts val="0"/>
              </a:spcBef>
              <a:spcAft>
                <a:spcPts val="0"/>
              </a:spcAft>
              <a:buNone/>
            </a:pPr>
            <a:endParaRPr sz="8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hu-HU" sz="800" b="0" i="0" u="none" strike="noStrike" cap="none">
                <a:solidFill>
                  <a:srgbClr val="000000"/>
                </a:solidFill>
                <a:latin typeface="Arial"/>
                <a:ea typeface="Arial"/>
                <a:cs typeface="Arial"/>
                <a:sym typeface="Arial"/>
              </a:rPr>
              <a:t>(Okos Tesztüzemi Rendszer, Nemzeti Élelmiszerlánc Adatszolgáltatási Központ, adatbázisok fejlesztése)</a:t>
            </a:r>
            <a:endParaRPr/>
          </a:p>
          <a:p>
            <a:pPr marL="0" marR="0" lvl="0" indent="0" algn="ctr" rtl="0">
              <a:lnSpc>
                <a:spcPct val="100000"/>
              </a:lnSpc>
              <a:spcBef>
                <a:spcPts val="0"/>
              </a:spcBef>
              <a:spcAft>
                <a:spcPts val="0"/>
              </a:spcAft>
              <a:buClr>
                <a:srgbClr val="000000"/>
              </a:buClr>
              <a:buSzPts val="1100"/>
              <a:buFont typeface="Arial"/>
              <a:buNone/>
            </a:pPr>
            <a:endParaRPr sz="800" b="0" i="0" u="none" strike="noStrike" cap="none">
              <a:solidFill>
                <a:srgbClr val="000000"/>
              </a:solidFill>
              <a:latin typeface="Arial"/>
              <a:ea typeface="Arial"/>
              <a:cs typeface="Arial"/>
              <a:sym typeface="Arial"/>
            </a:endParaRPr>
          </a:p>
        </p:txBody>
      </p:sp>
      <p:sp>
        <p:nvSpPr>
          <p:cNvPr id="769" name="Google Shape;769;p44"/>
          <p:cNvSpPr txBox="1"/>
          <p:nvPr/>
        </p:nvSpPr>
        <p:spPr>
          <a:xfrm>
            <a:off x="1162150" y="1237550"/>
            <a:ext cx="1248000" cy="950400"/>
          </a:xfrm>
          <a:prstGeom prst="rect">
            <a:avLst/>
          </a:prstGeom>
          <a:noFill/>
          <a:ln w="9525" cap="flat" cmpd="sng">
            <a:solidFill>
              <a:srgbClr val="1F497D"/>
            </a:solidFill>
            <a:prstDash val="dash"/>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hu-HU" sz="800" b="0" i="0" u="none" strike="noStrike" cap="none">
                <a:solidFill>
                  <a:srgbClr val="1F497D"/>
                </a:solidFill>
                <a:latin typeface="Arial"/>
                <a:ea typeface="Arial"/>
                <a:cs typeface="Arial"/>
                <a:sym typeface="Arial"/>
              </a:rPr>
              <a:t>Agrár Adat Keretrendszer</a:t>
            </a:r>
            <a:endParaRPr sz="800" b="0" i="0" u="none" strike="noStrike" cap="none">
              <a:solidFill>
                <a:srgbClr val="1F497D"/>
              </a:solidFill>
              <a:latin typeface="Arial"/>
              <a:ea typeface="Arial"/>
              <a:cs typeface="Arial"/>
              <a:sym typeface="Arial"/>
            </a:endParaRPr>
          </a:p>
        </p:txBody>
      </p:sp>
      <p:sp>
        <p:nvSpPr>
          <p:cNvPr id="770" name="Google Shape;770;p44"/>
          <p:cNvSpPr txBox="1"/>
          <p:nvPr/>
        </p:nvSpPr>
        <p:spPr>
          <a:xfrm>
            <a:off x="2601250" y="1233628"/>
            <a:ext cx="1346100" cy="950400"/>
          </a:xfrm>
          <a:prstGeom prst="rect">
            <a:avLst/>
          </a:prstGeom>
          <a:noFill/>
          <a:ln w="9525" cap="flat" cmpd="sng">
            <a:solidFill>
              <a:srgbClr val="1F497D"/>
            </a:solidFill>
            <a:prstDash val="dash"/>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hu-HU" sz="800" b="0" i="0" u="none" strike="noStrike" cap="none">
                <a:solidFill>
                  <a:srgbClr val="1F497D"/>
                </a:solidFill>
                <a:latin typeface="Arial"/>
                <a:ea typeface="Arial"/>
                <a:cs typeface="Arial"/>
                <a:sym typeface="Arial"/>
              </a:rPr>
              <a:t>AAK platformra épülő digitális tanácsadási szolgáltatások </a:t>
            </a:r>
            <a:endParaRPr sz="800" b="0" i="0" u="none" strike="noStrike" cap="none">
              <a:solidFill>
                <a:srgbClr val="1F497D"/>
              </a:solidFill>
              <a:latin typeface="Arial"/>
              <a:ea typeface="Arial"/>
              <a:cs typeface="Arial"/>
              <a:sym typeface="Arial"/>
            </a:endParaRPr>
          </a:p>
        </p:txBody>
      </p:sp>
      <p:sp>
        <p:nvSpPr>
          <p:cNvPr id="771" name="Google Shape;771;p44"/>
          <p:cNvSpPr/>
          <p:nvPr/>
        </p:nvSpPr>
        <p:spPr>
          <a:xfrm rot="-5400000">
            <a:off x="-394421" y="3263072"/>
            <a:ext cx="2344800" cy="386400"/>
          </a:xfrm>
          <a:prstGeom prst="rect">
            <a:avLst/>
          </a:prstGeom>
          <a:solidFill>
            <a:srgbClr val="F3F3F3"/>
          </a:solidFill>
          <a:ln w="9525" cap="flat" cmpd="sng">
            <a:solidFill>
              <a:srgbClr val="F3F3F3"/>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Arial"/>
                <a:ea typeface="Arial"/>
                <a:cs typeface="Arial"/>
                <a:sym typeface="Arial"/>
              </a:rPr>
              <a:t>Digitális Agrár Stratégia</a:t>
            </a:r>
            <a:endParaRPr sz="800" b="1" i="0" u="none" strike="noStrike" cap="none">
              <a:solidFill>
                <a:srgbClr val="000000"/>
              </a:solidFill>
              <a:latin typeface="Arial"/>
              <a:ea typeface="Arial"/>
              <a:cs typeface="Arial"/>
              <a:sym typeface="Arial"/>
            </a:endParaRPr>
          </a:p>
        </p:txBody>
      </p:sp>
      <p:sp>
        <p:nvSpPr>
          <p:cNvPr id="772" name="Google Shape;772;p44"/>
          <p:cNvSpPr/>
          <p:nvPr/>
        </p:nvSpPr>
        <p:spPr>
          <a:xfrm rot="-5400000">
            <a:off x="136429" y="1342582"/>
            <a:ext cx="1283100" cy="386400"/>
          </a:xfrm>
          <a:prstGeom prst="rect">
            <a:avLst/>
          </a:prstGeom>
          <a:solidFill>
            <a:srgbClr val="1F497D"/>
          </a:solidFill>
          <a:ln w="9525" cap="flat" cmpd="sng">
            <a:solidFill>
              <a:srgbClr val="1F497D"/>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hu-HU" sz="800" b="1" i="0" u="none" strike="noStrike" cap="none">
                <a:solidFill>
                  <a:srgbClr val="FFFFFF"/>
                </a:solidFill>
                <a:latin typeface="Arial"/>
                <a:ea typeface="Arial"/>
                <a:cs typeface="Arial"/>
                <a:sym typeface="Arial"/>
              </a:rPr>
              <a:t>MI Stratégia</a:t>
            </a:r>
            <a:endParaRPr sz="800" b="1" i="0" u="none" strike="noStrike" cap="none">
              <a:solidFill>
                <a:srgbClr val="FFFFFF"/>
              </a:solidFill>
              <a:latin typeface="Arial"/>
              <a:ea typeface="Arial"/>
              <a:cs typeface="Arial"/>
              <a:sym typeface="Arial"/>
            </a:endParaRPr>
          </a:p>
        </p:txBody>
      </p:sp>
      <p:grpSp>
        <p:nvGrpSpPr>
          <p:cNvPr id="773" name="Google Shape;773;p44"/>
          <p:cNvGrpSpPr/>
          <p:nvPr/>
        </p:nvGrpSpPr>
        <p:grpSpPr>
          <a:xfrm>
            <a:off x="3978421" y="911850"/>
            <a:ext cx="784127" cy="3727500"/>
            <a:chOff x="4037392" y="911861"/>
            <a:chExt cx="1000800" cy="3727500"/>
          </a:xfrm>
        </p:grpSpPr>
        <p:sp>
          <p:nvSpPr>
            <p:cNvPr id="774" name="Google Shape;774;p44"/>
            <p:cNvSpPr/>
            <p:nvPr/>
          </p:nvSpPr>
          <p:spPr>
            <a:xfrm rot="10800000">
              <a:off x="4037392" y="911861"/>
              <a:ext cx="1000800" cy="3727500"/>
            </a:xfrm>
            <a:prstGeom prst="downArrow">
              <a:avLst>
                <a:gd name="adj1" fmla="val 50000"/>
                <a:gd name="adj2" fmla="val 50000"/>
              </a:avLst>
            </a:prstGeom>
            <a:gradFill>
              <a:gsLst>
                <a:gs pos="0">
                  <a:srgbClr val="1C4587"/>
                </a:gs>
                <a:gs pos="20000">
                  <a:srgbClr val="0B5394"/>
                </a:gs>
                <a:gs pos="65000">
                  <a:srgbClr val="EEECE1"/>
                </a:gs>
                <a:gs pos="100000">
                  <a:srgbClr val="EEECE1"/>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5" name="Google Shape;775;p44"/>
            <p:cNvSpPr txBox="1"/>
            <p:nvPr/>
          </p:nvSpPr>
          <p:spPr>
            <a:xfrm rot="-5400000">
              <a:off x="2799088" y="2650489"/>
              <a:ext cx="3477300" cy="5004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Arial"/>
                  <a:ea typeface="Arial"/>
                  <a:cs typeface="Arial"/>
                  <a:sym typeface="Arial"/>
                </a:rPr>
                <a:t>Hatékonyság</a:t>
              </a:r>
              <a:endParaRPr sz="800" b="1" i="0" u="none" strike="noStrike" cap="none">
                <a:solidFill>
                  <a:srgbClr val="000000"/>
                </a:solidFill>
                <a:latin typeface="Arial"/>
                <a:ea typeface="Arial"/>
                <a:cs typeface="Arial"/>
                <a:sym typeface="Arial"/>
              </a:endParaRPr>
            </a:p>
          </p:txBody>
        </p:sp>
      </p:grpSp>
      <p:grpSp>
        <p:nvGrpSpPr>
          <p:cNvPr id="776" name="Google Shape;776;p44"/>
          <p:cNvGrpSpPr/>
          <p:nvPr/>
        </p:nvGrpSpPr>
        <p:grpSpPr>
          <a:xfrm>
            <a:off x="3094298" y="773759"/>
            <a:ext cx="360021" cy="360021"/>
            <a:chOff x="1473200" y="5314950"/>
            <a:chExt cx="606300" cy="606300"/>
          </a:xfrm>
        </p:grpSpPr>
        <p:sp>
          <p:nvSpPr>
            <p:cNvPr id="777" name="Google Shape;777;p44"/>
            <p:cNvSpPr/>
            <p:nvPr/>
          </p:nvSpPr>
          <p:spPr>
            <a:xfrm>
              <a:off x="1787525" y="5572125"/>
              <a:ext cx="34800" cy="34800"/>
            </a:xfrm>
            <a:custGeom>
              <a:avLst/>
              <a:gdLst/>
              <a:ahLst/>
              <a:cxnLst/>
              <a:rect l="l" t="t" r="r" b="b"/>
              <a:pathLst>
                <a:path w="120000" h="120000" extrusionOk="0">
                  <a:moveTo>
                    <a:pt x="0" y="0"/>
                  </a:moveTo>
                  <a:cubicBezTo>
                    <a:pt x="0" y="0"/>
                    <a:pt x="0" y="0"/>
                    <a:pt x="0" y="120000"/>
                  </a:cubicBezTo>
                  <a:cubicBezTo>
                    <a:pt x="120000" y="120000"/>
                    <a:pt x="120000" y="120000"/>
                    <a:pt x="120000" y="120000"/>
                  </a:cubicBezTo>
                  <a:cubicBezTo>
                    <a:pt x="106666" y="66666"/>
                    <a:pt x="60000" y="20000"/>
                    <a:pt x="0" y="0"/>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8" name="Google Shape;778;p44"/>
            <p:cNvSpPr/>
            <p:nvPr/>
          </p:nvSpPr>
          <p:spPr>
            <a:xfrm>
              <a:off x="1608137" y="5453062"/>
              <a:ext cx="155700" cy="153900"/>
            </a:xfrm>
            <a:custGeom>
              <a:avLst/>
              <a:gdLst/>
              <a:ahLst/>
              <a:cxnLst/>
              <a:rect l="l" t="t" r="r" b="b"/>
              <a:pathLst>
                <a:path w="120000" h="120000" extrusionOk="0">
                  <a:moveTo>
                    <a:pt x="0" y="120000"/>
                  </a:moveTo>
                  <a:cubicBezTo>
                    <a:pt x="0" y="120000"/>
                    <a:pt x="0" y="120000"/>
                    <a:pt x="71707" y="120000"/>
                  </a:cubicBezTo>
                  <a:cubicBezTo>
                    <a:pt x="74634" y="94814"/>
                    <a:pt x="95121" y="75555"/>
                    <a:pt x="120000" y="71111"/>
                  </a:cubicBezTo>
                  <a:cubicBezTo>
                    <a:pt x="120000" y="71111"/>
                    <a:pt x="120000" y="71111"/>
                    <a:pt x="120000" y="0"/>
                  </a:cubicBezTo>
                  <a:cubicBezTo>
                    <a:pt x="55609" y="4444"/>
                    <a:pt x="4390" y="56296"/>
                    <a:pt x="0" y="120000"/>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9" name="Google Shape;779;p44"/>
            <p:cNvSpPr/>
            <p:nvPr/>
          </p:nvSpPr>
          <p:spPr>
            <a:xfrm>
              <a:off x="1728788" y="5629275"/>
              <a:ext cx="34800" cy="36600"/>
            </a:xfrm>
            <a:custGeom>
              <a:avLst/>
              <a:gdLst/>
              <a:ahLst/>
              <a:cxnLst/>
              <a:rect l="l" t="t" r="r" b="b"/>
              <a:pathLst>
                <a:path w="120000" h="120000" extrusionOk="0">
                  <a:moveTo>
                    <a:pt x="120000" y="120000"/>
                  </a:moveTo>
                  <a:cubicBezTo>
                    <a:pt x="120000" y="120000"/>
                    <a:pt x="120000" y="120000"/>
                    <a:pt x="120000" y="0"/>
                  </a:cubicBezTo>
                  <a:cubicBezTo>
                    <a:pt x="0" y="0"/>
                    <a:pt x="0" y="0"/>
                    <a:pt x="0" y="0"/>
                  </a:cubicBezTo>
                  <a:cubicBezTo>
                    <a:pt x="13333" y="56842"/>
                    <a:pt x="60000" y="101052"/>
                    <a:pt x="120000" y="120000"/>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0" name="Google Shape;780;p44"/>
            <p:cNvSpPr/>
            <p:nvPr/>
          </p:nvSpPr>
          <p:spPr>
            <a:xfrm>
              <a:off x="1608137" y="5629275"/>
              <a:ext cx="155700" cy="157200"/>
            </a:xfrm>
            <a:custGeom>
              <a:avLst/>
              <a:gdLst/>
              <a:ahLst/>
              <a:cxnLst/>
              <a:rect l="l" t="t" r="r" b="b"/>
              <a:pathLst>
                <a:path w="120000" h="120000" extrusionOk="0">
                  <a:moveTo>
                    <a:pt x="71707" y="0"/>
                  </a:moveTo>
                  <a:cubicBezTo>
                    <a:pt x="71707" y="0"/>
                    <a:pt x="71707" y="0"/>
                    <a:pt x="0" y="0"/>
                  </a:cubicBezTo>
                  <a:cubicBezTo>
                    <a:pt x="4390" y="63614"/>
                    <a:pt x="55609" y="114216"/>
                    <a:pt x="120000" y="119999"/>
                  </a:cubicBezTo>
                  <a:cubicBezTo>
                    <a:pt x="120000" y="119999"/>
                    <a:pt x="120000" y="119999"/>
                    <a:pt x="120000" y="49156"/>
                  </a:cubicBezTo>
                  <a:cubicBezTo>
                    <a:pt x="95121" y="46265"/>
                    <a:pt x="74634" y="26024"/>
                    <a:pt x="71707" y="0"/>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1" name="Google Shape;781;p44"/>
            <p:cNvSpPr/>
            <p:nvPr/>
          </p:nvSpPr>
          <p:spPr>
            <a:xfrm>
              <a:off x="1728788" y="5572125"/>
              <a:ext cx="34800" cy="34800"/>
            </a:xfrm>
            <a:custGeom>
              <a:avLst/>
              <a:gdLst/>
              <a:ahLst/>
              <a:cxnLst/>
              <a:rect l="l" t="t" r="r" b="b"/>
              <a:pathLst>
                <a:path w="120000" h="120000" extrusionOk="0">
                  <a:moveTo>
                    <a:pt x="0" y="120000"/>
                  </a:moveTo>
                  <a:cubicBezTo>
                    <a:pt x="0" y="120000"/>
                    <a:pt x="0" y="120000"/>
                    <a:pt x="120000" y="120000"/>
                  </a:cubicBezTo>
                  <a:cubicBezTo>
                    <a:pt x="120000" y="0"/>
                    <a:pt x="120000" y="0"/>
                    <a:pt x="120000" y="0"/>
                  </a:cubicBezTo>
                  <a:cubicBezTo>
                    <a:pt x="60000" y="20000"/>
                    <a:pt x="13333" y="66666"/>
                    <a:pt x="0" y="120000"/>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2" name="Google Shape;782;p44"/>
            <p:cNvSpPr/>
            <p:nvPr/>
          </p:nvSpPr>
          <p:spPr>
            <a:xfrm>
              <a:off x="1787525" y="5629275"/>
              <a:ext cx="34800" cy="36600"/>
            </a:xfrm>
            <a:custGeom>
              <a:avLst/>
              <a:gdLst/>
              <a:ahLst/>
              <a:cxnLst/>
              <a:rect l="l" t="t" r="r" b="b"/>
              <a:pathLst>
                <a:path w="120000" h="120000" extrusionOk="0">
                  <a:moveTo>
                    <a:pt x="120000" y="0"/>
                  </a:moveTo>
                  <a:cubicBezTo>
                    <a:pt x="120000" y="0"/>
                    <a:pt x="120000" y="0"/>
                    <a:pt x="0" y="0"/>
                  </a:cubicBezTo>
                  <a:cubicBezTo>
                    <a:pt x="0" y="120000"/>
                    <a:pt x="0" y="120000"/>
                    <a:pt x="0" y="120000"/>
                  </a:cubicBezTo>
                  <a:cubicBezTo>
                    <a:pt x="60000" y="101052"/>
                    <a:pt x="106666" y="56842"/>
                    <a:pt x="120000" y="0"/>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3" name="Google Shape;783;p44"/>
            <p:cNvSpPr/>
            <p:nvPr/>
          </p:nvSpPr>
          <p:spPr>
            <a:xfrm>
              <a:off x="1787525" y="5453062"/>
              <a:ext cx="153900" cy="153900"/>
            </a:xfrm>
            <a:custGeom>
              <a:avLst/>
              <a:gdLst/>
              <a:ahLst/>
              <a:cxnLst/>
              <a:rect l="l" t="t" r="r" b="b"/>
              <a:pathLst>
                <a:path w="120000" h="120000" extrusionOk="0">
                  <a:moveTo>
                    <a:pt x="0" y="0"/>
                  </a:moveTo>
                  <a:cubicBezTo>
                    <a:pt x="0" y="0"/>
                    <a:pt x="0" y="0"/>
                    <a:pt x="0" y="71111"/>
                  </a:cubicBezTo>
                  <a:cubicBezTo>
                    <a:pt x="26666" y="75555"/>
                    <a:pt x="45925" y="94814"/>
                    <a:pt x="50370" y="120000"/>
                  </a:cubicBezTo>
                  <a:cubicBezTo>
                    <a:pt x="50370" y="120000"/>
                    <a:pt x="50370" y="120000"/>
                    <a:pt x="120000" y="120000"/>
                  </a:cubicBezTo>
                  <a:cubicBezTo>
                    <a:pt x="115555" y="56296"/>
                    <a:pt x="65185" y="4444"/>
                    <a:pt x="0" y="0"/>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4" name="Google Shape;784;p44"/>
            <p:cNvSpPr/>
            <p:nvPr/>
          </p:nvSpPr>
          <p:spPr>
            <a:xfrm>
              <a:off x="1473200" y="5314950"/>
              <a:ext cx="606300" cy="606300"/>
            </a:xfrm>
            <a:custGeom>
              <a:avLst/>
              <a:gdLst/>
              <a:ahLst/>
              <a:cxnLst/>
              <a:rect l="l" t="t" r="r" b="b"/>
              <a:pathLst>
                <a:path w="120000" h="120000" extrusionOk="0">
                  <a:moveTo>
                    <a:pt x="60000" y="0"/>
                  </a:moveTo>
                  <a:cubicBezTo>
                    <a:pt x="26625" y="0"/>
                    <a:pt x="0" y="27000"/>
                    <a:pt x="0" y="60000"/>
                  </a:cubicBezTo>
                  <a:cubicBezTo>
                    <a:pt x="0" y="93375"/>
                    <a:pt x="26625" y="120000"/>
                    <a:pt x="60000" y="120000"/>
                  </a:cubicBezTo>
                  <a:cubicBezTo>
                    <a:pt x="93000" y="120000"/>
                    <a:pt x="120000" y="93375"/>
                    <a:pt x="120000" y="60000"/>
                  </a:cubicBezTo>
                  <a:cubicBezTo>
                    <a:pt x="120000" y="27000"/>
                    <a:pt x="93000" y="0"/>
                    <a:pt x="60000" y="0"/>
                  </a:cubicBezTo>
                  <a:close/>
                  <a:moveTo>
                    <a:pt x="105375" y="62250"/>
                  </a:moveTo>
                  <a:cubicBezTo>
                    <a:pt x="105375" y="62250"/>
                    <a:pt x="105375" y="62250"/>
                    <a:pt x="101250" y="62250"/>
                  </a:cubicBezTo>
                  <a:cubicBezTo>
                    <a:pt x="100125" y="83625"/>
                    <a:pt x="83250" y="100500"/>
                    <a:pt x="62250" y="102000"/>
                  </a:cubicBezTo>
                  <a:cubicBezTo>
                    <a:pt x="62250" y="102000"/>
                    <a:pt x="62250" y="102000"/>
                    <a:pt x="62250" y="106125"/>
                  </a:cubicBezTo>
                  <a:cubicBezTo>
                    <a:pt x="62250" y="107250"/>
                    <a:pt x="61125" y="108375"/>
                    <a:pt x="60000" y="108375"/>
                  </a:cubicBezTo>
                  <a:cubicBezTo>
                    <a:pt x="58500" y="108375"/>
                    <a:pt x="57375" y="107250"/>
                    <a:pt x="57375" y="106125"/>
                  </a:cubicBezTo>
                  <a:cubicBezTo>
                    <a:pt x="57375" y="106125"/>
                    <a:pt x="57375" y="106125"/>
                    <a:pt x="57375" y="102000"/>
                  </a:cubicBezTo>
                  <a:cubicBezTo>
                    <a:pt x="36375" y="100500"/>
                    <a:pt x="19125" y="83625"/>
                    <a:pt x="18000" y="62250"/>
                  </a:cubicBezTo>
                  <a:cubicBezTo>
                    <a:pt x="18000" y="62250"/>
                    <a:pt x="18000" y="62250"/>
                    <a:pt x="13875" y="62250"/>
                  </a:cubicBezTo>
                  <a:cubicBezTo>
                    <a:pt x="12750" y="62250"/>
                    <a:pt x="11625" y="61500"/>
                    <a:pt x="11625" y="60000"/>
                  </a:cubicBezTo>
                  <a:cubicBezTo>
                    <a:pt x="11625" y="58875"/>
                    <a:pt x="12750" y="57750"/>
                    <a:pt x="13875" y="57750"/>
                  </a:cubicBezTo>
                  <a:cubicBezTo>
                    <a:pt x="13875" y="57750"/>
                    <a:pt x="13875" y="57750"/>
                    <a:pt x="18000" y="57750"/>
                  </a:cubicBezTo>
                  <a:cubicBezTo>
                    <a:pt x="19125" y="36750"/>
                    <a:pt x="36375" y="19875"/>
                    <a:pt x="57375" y="18375"/>
                  </a:cubicBezTo>
                  <a:cubicBezTo>
                    <a:pt x="57375" y="18375"/>
                    <a:pt x="57375" y="18375"/>
                    <a:pt x="57375" y="14250"/>
                  </a:cubicBezTo>
                  <a:cubicBezTo>
                    <a:pt x="57375" y="13125"/>
                    <a:pt x="58500" y="12000"/>
                    <a:pt x="60000" y="12000"/>
                  </a:cubicBezTo>
                  <a:cubicBezTo>
                    <a:pt x="61125" y="12000"/>
                    <a:pt x="62250" y="13125"/>
                    <a:pt x="62250" y="14250"/>
                  </a:cubicBezTo>
                  <a:cubicBezTo>
                    <a:pt x="62250" y="14250"/>
                    <a:pt x="62250" y="14250"/>
                    <a:pt x="62250" y="18375"/>
                  </a:cubicBezTo>
                  <a:cubicBezTo>
                    <a:pt x="83250" y="19875"/>
                    <a:pt x="100125" y="36750"/>
                    <a:pt x="101250" y="57750"/>
                  </a:cubicBezTo>
                  <a:cubicBezTo>
                    <a:pt x="101250" y="57750"/>
                    <a:pt x="101250" y="57750"/>
                    <a:pt x="105375" y="57750"/>
                  </a:cubicBezTo>
                  <a:cubicBezTo>
                    <a:pt x="106875" y="57750"/>
                    <a:pt x="108000" y="58875"/>
                    <a:pt x="108000" y="60000"/>
                  </a:cubicBezTo>
                  <a:cubicBezTo>
                    <a:pt x="108000" y="61500"/>
                    <a:pt x="106875" y="62250"/>
                    <a:pt x="105375" y="62250"/>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5" name="Google Shape;785;p44"/>
            <p:cNvSpPr/>
            <p:nvPr/>
          </p:nvSpPr>
          <p:spPr>
            <a:xfrm>
              <a:off x="1787525" y="5629275"/>
              <a:ext cx="153900" cy="157200"/>
            </a:xfrm>
            <a:custGeom>
              <a:avLst/>
              <a:gdLst/>
              <a:ahLst/>
              <a:cxnLst/>
              <a:rect l="l" t="t" r="r" b="b"/>
              <a:pathLst>
                <a:path w="120000" h="120000" extrusionOk="0">
                  <a:moveTo>
                    <a:pt x="0" y="49156"/>
                  </a:moveTo>
                  <a:cubicBezTo>
                    <a:pt x="0" y="49156"/>
                    <a:pt x="0" y="49156"/>
                    <a:pt x="0" y="119999"/>
                  </a:cubicBezTo>
                  <a:cubicBezTo>
                    <a:pt x="65185" y="114216"/>
                    <a:pt x="115555" y="63614"/>
                    <a:pt x="120000" y="0"/>
                  </a:cubicBezTo>
                  <a:cubicBezTo>
                    <a:pt x="120000" y="0"/>
                    <a:pt x="120000" y="0"/>
                    <a:pt x="50370" y="0"/>
                  </a:cubicBezTo>
                  <a:cubicBezTo>
                    <a:pt x="45925" y="26024"/>
                    <a:pt x="26666" y="46265"/>
                    <a:pt x="0" y="49156"/>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6" name="Google Shape;786;p44"/>
            <p:cNvSpPr/>
            <p:nvPr/>
          </p:nvSpPr>
          <p:spPr>
            <a:xfrm>
              <a:off x="1608137" y="5453062"/>
              <a:ext cx="333300" cy="333300"/>
            </a:xfrm>
            <a:custGeom>
              <a:avLst/>
              <a:gdLst/>
              <a:ahLst/>
              <a:cxnLst/>
              <a:rect l="l" t="t" r="r" b="b"/>
              <a:pathLst>
                <a:path w="120000" h="120000" extrusionOk="0">
                  <a:moveTo>
                    <a:pt x="55909" y="120000"/>
                  </a:moveTo>
                  <a:cubicBezTo>
                    <a:pt x="25909" y="117272"/>
                    <a:pt x="2045" y="93409"/>
                    <a:pt x="0" y="63409"/>
                  </a:cubicBezTo>
                  <a:cubicBezTo>
                    <a:pt x="33409" y="63409"/>
                    <a:pt x="33409" y="63409"/>
                    <a:pt x="33409" y="63409"/>
                  </a:cubicBezTo>
                  <a:cubicBezTo>
                    <a:pt x="34772" y="75681"/>
                    <a:pt x="44318" y="85227"/>
                    <a:pt x="55909" y="86590"/>
                  </a:cubicBezTo>
                  <a:cubicBezTo>
                    <a:pt x="55909" y="120000"/>
                    <a:pt x="55909" y="120000"/>
                    <a:pt x="55909" y="120000"/>
                  </a:cubicBezTo>
                  <a:close/>
                  <a:moveTo>
                    <a:pt x="55909" y="76363"/>
                  </a:moveTo>
                  <a:cubicBezTo>
                    <a:pt x="49772" y="74318"/>
                    <a:pt x="45000" y="69545"/>
                    <a:pt x="43636" y="63409"/>
                  </a:cubicBezTo>
                  <a:cubicBezTo>
                    <a:pt x="55909" y="63409"/>
                    <a:pt x="55909" y="63409"/>
                    <a:pt x="55909" y="63409"/>
                  </a:cubicBezTo>
                  <a:cubicBezTo>
                    <a:pt x="55909" y="76363"/>
                    <a:pt x="55909" y="76363"/>
                    <a:pt x="55909" y="76363"/>
                  </a:cubicBezTo>
                  <a:close/>
                  <a:moveTo>
                    <a:pt x="55909" y="55227"/>
                  </a:moveTo>
                  <a:cubicBezTo>
                    <a:pt x="43636" y="55227"/>
                    <a:pt x="43636" y="55227"/>
                    <a:pt x="43636" y="55227"/>
                  </a:cubicBezTo>
                  <a:cubicBezTo>
                    <a:pt x="45000" y="49772"/>
                    <a:pt x="49772" y="45000"/>
                    <a:pt x="55909" y="42954"/>
                  </a:cubicBezTo>
                  <a:lnTo>
                    <a:pt x="55909" y="55227"/>
                  </a:lnTo>
                  <a:close/>
                  <a:moveTo>
                    <a:pt x="55909" y="32727"/>
                  </a:moveTo>
                  <a:cubicBezTo>
                    <a:pt x="44318" y="34772"/>
                    <a:pt x="34772" y="43636"/>
                    <a:pt x="33409" y="55227"/>
                  </a:cubicBezTo>
                  <a:cubicBezTo>
                    <a:pt x="0" y="55227"/>
                    <a:pt x="0" y="55227"/>
                    <a:pt x="0" y="55227"/>
                  </a:cubicBezTo>
                  <a:cubicBezTo>
                    <a:pt x="2045" y="25909"/>
                    <a:pt x="25909" y="2045"/>
                    <a:pt x="55909" y="0"/>
                  </a:cubicBezTo>
                  <a:cubicBezTo>
                    <a:pt x="55909" y="32727"/>
                    <a:pt x="55909" y="32727"/>
                    <a:pt x="55909" y="32727"/>
                  </a:cubicBezTo>
                  <a:close/>
                  <a:moveTo>
                    <a:pt x="64772" y="42954"/>
                  </a:moveTo>
                  <a:cubicBezTo>
                    <a:pt x="70909" y="45000"/>
                    <a:pt x="75681" y="49772"/>
                    <a:pt x="77045" y="55227"/>
                  </a:cubicBezTo>
                  <a:cubicBezTo>
                    <a:pt x="64772" y="55227"/>
                    <a:pt x="64772" y="55227"/>
                    <a:pt x="64772" y="55227"/>
                  </a:cubicBezTo>
                  <a:cubicBezTo>
                    <a:pt x="64772" y="42954"/>
                    <a:pt x="64772" y="42954"/>
                    <a:pt x="64772" y="42954"/>
                  </a:cubicBezTo>
                  <a:close/>
                  <a:moveTo>
                    <a:pt x="64772" y="63409"/>
                  </a:moveTo>
                  <a:cubicBezTo>
                    <a:pt x="77045" y="63409"/>
                    <a:pt x="77045" y="63409"/>
                    <a:pt x="77045" y="63409"/>
                  </a:cubicBezTo>
                  <a:cubicBezTo>
                    <a:pt x="75681" y="69545"/>
                    <a:pt x="70909" y="74318"/>
                    <a:pt x="64772" y="76363"/>
                  </a:cubicBezTo>
                  <a:lnTo>
                    <a:pt x="64772" y="63409"/>
                  </a:lnTo>
                  <a:close/>
                  <a:moveTo>
                    <a:pt x="64772" y="120000"/>
                  </a:moveTo>
                  <a:cubicBezTo>
                    <a:pt x="64772" y="86590"/>
                    <a:pt x="64772" y="86590"/>
                    <a:pt x="64772" y="86590"/>
                  </a:cubicBezTo>
                  <a:cubicBezTo>
                    <a:pt x="77045" y="85227"/>
                    <a:pt x="85909" y="75681"/>
                    <a:pt x="87954" y="63409"/>
                  </a:cubicBezTo>
                  <a:cubicBezTo>
                    <a:pt x="120000" y="63409"/>
                    <a:pt x="120000" y="63409"/>
                    <a:pt x="120000" y="63409"/>
                  </a:cubicBezTo>
                  <a:cubicBezTo>
                    <a:pt x="117954" y="93409"/>
                    <a:pt x="94772" y="117272"/>
                    <a:pt x="64772" y="120000"/>
                  </a:cubicBezTo>
                  <a:close/>
                  <a:moveTo>
                    <a:pt x="87954" y="55227"/>
                  </a:moveTo>
                  <a:cubicBezTo>
                    <a:pt x="85909" y="43636"/>
                    <a:pt x="77045" y="34772"/>
                    <a:pt x="64772" y="32727"/>
                  </a:cubicBezTo>
                  <a:cubicBezTo>
                    <a:pt x="64772" y="0"/>
                    <a:pt x="64772" y="0"/>
                    <a:pt x="64772" y="0"/>
                  </a:cubicBezTo>
                  <a:cubicBezTo>
                    <a:pt x="94772" y="2045"/>
                    <a:pt x="117954" y="25909"/>
                    <a:pt x="120000" y="55227"/>
                  </a:cubicBezTo>
                  <a:cubicBezTo>
                    <a:pt x="87954" y="55227"/>
                    <a:pt x="87954" y="55227"/>
                    <a:pt x="87954" y="55227"/>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87" name="Google Shape;787;p44"/>
          <p:cNvGrpSpPr/>
          <p:nvPr/>
        </p:nvGrpSpPr>
        <p:grpSpPr>
          <a:xfrm>
            <a:off x="1606192" y="781600"/>
            <a:ext cx="360021" cy="360021"/>
            <a:chOff x="1473200" y="5314950"/>
            <a:chExt cx="606300" cy="606300"/>
          </a:xfrm>
        </p:grpSpPr>
        <p:sp>
          <p:nvSpPr>
            <p:cNvPr id="788" name="Google Shape;788;p44"/>
            <p:cNvSpPr/>
            <p:nvPr/>
          </p:nvSpPr>
          <p:spPr>
            <a:xfrm>
              <a:off x="1787525" y="5572125"/>
              <a:ext cx="34800" cy="34800"/>
            </a:xfrm>
            <a:custGeom>
              <a:avLst/>
              <a:gdLst/>
              <a:ahLst/>
              <a:cxnLst/>
              <a:rect l="l" t="t" r="r" b="b"/>
              <a:pathLst>
                <a:path w="120000" h="120000" extrusionOk="0">
                  <a:moveTo>
                    <a:pt x="0" y="0"/>
                  </a:moveTo>
                  <a:cubicBezTo>
                    <a:pt x="0" y="0"/>
                    <a:pt x="0" y="0"/>
                    <a:pt x="0" y="120000"/>
                  </a:cubicBezTo>
                  <a:cubicBezTo>
                    <a:pt x="120000" y="120000"/>
                    <a:pt x="120000" y="120000"/>
                    <a:pt x="120000" y="120000"/>
                  </a:cubicBezTo>
                  <a:cubicBezTo>
                    <a:pt x="106666" y="66666"/>
                    <a:pt x="60000" y="20000"/>
                    <a:pt x="0" y="0"/>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9" name="Google Shape;789;p44"/>
            <p:cNvSpPr/>
            <p:nvPr/>
          </p:nvSpPr>
          <p:spPr>
            <a:xfrm>
              <a:off x="1608137" y="5453062"/>
              <a:ext cx="155700" cy="153900"/>
            </a:xfrm>
            <a:custGeom>
              <a:avLst/>
              <a:gdLst/>
              <a:ahLst/>
              <a:cxnLst/>
              <a:rect l="l" t="t" r="r" b="b"/>
              <a:pathLst>
                <a:path w="120000" h="120000" extrusionOk="0">
                  <a:moveTo>
                    <a:pt x="0" y="120000"/>
                  </a:moveTo>
                  <a:cubicBezTo>
                    <a:pt x="0" y="120000"/>
                    <a:pt x="0" y="120000"/>
                    <a:pt x="71707" y="120000"/>
                  </a:cubicBezTo>
                  <a:cubicBezTo>
                    <a:pt x="74634" y="94814"/>
                    <a:pt x="95121" y="75555"/>
                    <a:pt x="120000" y="71111"/>
                  </a:cubicBezTo>
                  <a:cubicBezTo>
                    <a:pt x="120000" y="71111"/>
                    <a:pt x="120000" y="71111"/>
                    <a:pt x="120000" y="0"/>
                  </a:cubicBezTo>
                  <a:cubicBezTo>
                    <a:pt x="55609" y="4444"/>
                    <a:pt x="4390" y="56296"/>
                    <a:pt x="0" y="120000"/>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0" name="Google Shape;790;p44"/>
            <p:cNvSpPr/>
            <p:nvPr/>
          </p:nvSpPr>
          <p:spPr>
            <a:xfrm>
              <a:off x="1728788" y="5629275"/>
              <a:ext cx="34800" cy="36600"/>
            </a:xfrm>
            <a:custGeom>
              <a:avLst/>
              <a:gdLst/>
              <a:ahLst/>
              <a:cxnLst/>
              <a:rect l="l" t="t" r="r" b="b"/>
              <a:pathLst>
                <a:path w="120000" h="120000" extrusionOk="0">
                  <a:moveTo>
                    <a:pt x="120000" y="120000"/>
                  </a:moveTo>
                  <a:cubicBezTo>
                    <a:pt x="120000" y="120000"/>
                    <a:pt x="120000" y="120000"/>
                    <a:pt x="120000" y="0"/>
                  </a:cubicBezTo>
                  <a:cubicBezTo>
                    <a:pt x="0" y="0"/>
                    <a:pt x="0" y="0"/>
                    <a:pt x="0" y="0"/>
                  </a:cubicBezTo>
                  <a:cubicBezTo>
                    <a:pt x="13333" y="56842"/>
                    <a:pt x="60000" y="101052"/>
                    <a:pt x="120000" y="120000"/>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1" name="Google Shape;791;p44"/>
            <p:cNvSpPr/>
            <p:nvPr/>
          </p:nvSpPr>
          <p:spPr>
            <a:xfrm>
              <a:off x="1608137" y="5629275"/>
              <a:ext cx="155700" cy="157200"/>
            </a:xfrm>
            <a:custGeom>
              <a:avLst/>
              <a:gdLst/>
              <a:ahLst/>
              <a:cxnLst/>
              <a:rect l="l" t="t" r="r" b="b"/>
              <a:pathLst>
                <a:path w="120000" h="120000" extrusionOk="0">
                  <a:moveTo>
                    <a:pt x="71707" y="0"/>
                  </a:moveTo>
                  <a:cubicBezTo>
                    <a:pt x="71707" y="0"/>
                    <a:pt x="71707" y="0"/>
                    <a:pt x="0" y="0"/>
                  </a:cubicBezTo>
                  <a:cubicBezTo>
                    <a:pt x="4390" y="63614"/>
                    <a:pt x="55609" y="114216"/>
                    <a:pt x="120000" y="119999"/>
                  </a:cubicBezTo>
                  <a:cubicBezTo>
                    <a:pt x="120000" y="119999"/>
                    <a:pt x="120000" y="119999"/>
                    <a:pt x="120000" y="49156"/>
                  </a:cubicBezTo>
                  <a:cubicBezTo>
                    <a:pt x="95121" y="46265"/>
                    <a:pt x="74634" y="26024"/>
                    <a:pt x="71707" y="0"/>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2" name="Google Shape;792;p44"/>
            <p:cNvSpPr/>
            <p:nvPr/>
          </p:nvSpPr>
          <p:spPr>
            <a:xfrm>
              <a:off x="1728788" y="5572125"/>
              <a:ext cx="34800" cy="34800"/>
            </a:xfrm>
            <a:custGeom>
              <a:avLst/>
              <a:gdLst/>
              <a:ahLst/>
              <a:cxnLst/>
              <a:rect l="l" t="t" r="r" b="b"/>
              <a:pathLst>
                <a:path w="120000" h="120000" extrusionOk="0">
                  <a:moveTo>
                    <a:pt x="0" y="120000"/>
                  </a:moveTo>
                  <a:cubicBezTo>
                    <a:pt x="0" y="120000"/>
                    <a:pt x="0" y="120000"/>
                    <a:pt x="120000" y="120000"/>
                  </a:cubicBezTo>
                  <a:cubicBezTo>
                    <a:pt x="120000" y="0"/>
                    <a:pt x="120000" y="0"/>
                    <a:pt x="120000" y="0"/>
                  </a:cubicBezTo>
                  <a:cubicBezTo>
                    <a:pt x="60000" y="20000"/>
                    <a:pt x="13333" y="66666"/>
                    <a:pt x="0" y="120000"/>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3" name="Google Shape;793;p44"/>
            <p:cNvSpPr/>
            <p:nvPr/>
          </p:nvSpPr>
          <p:spPr>
            <a:xfrm>
              <a:off x="1787525" y="5629275"/>
              <a:ext cx="34800" cy="36600"/>
            </a:xfrm>
            <a:custGeom>
              <a:avLst/>
              <a:gdLst/>
              <a:ahLst/>
              <a:cxnLst/>
              <a:rect l="l" t="t" r="r" b="b"/>
              <a:pathLst>
                <a:path w="120000" h="120000" extrusionOk="0">
                  <a:moveTo>
                    <a:pt x="120000" y="0"/>
                  </a:moveTo>
                  <a:cubicBezTo>
                    <a:pt x="120000" y="0"/>
                    <a:pt x="120000" y="0"/>
                    <a:pt x="0" y="0"/>
                  </a:cubicBezTo>
                  <a:cubicBezTo>
                    <a:pt x="0" y="120000"/>
                    <a:pt x="0" y="120000"/>
                    <a:pt x="0" y="120000"/>
                  </a:cubicBezTo>
                  <a:cubicBezTo>
                    <a:pt x="60000" y="101052"/>
                    <a:pt x="106666" y="56842"/>
                    <a:pt x="120000" y="0"/>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4" name="Google Shape;794;p44"/>
            <p:cNvSpPr/>
            <p:nvPr/>
          </p:nvSpPr>
          <p:spPr>
            <a:xfrm>
              <a:off x="1787525" y="5453062"/>
              <a:ext cx="153900" cy="153900"/>
            </a:xfrm>
            <a:custGeom>
              <a:avLst/>
              <a:gdLst/>
              <a:ahLst/>
              <a:cxnLst/>
              <a:rect l="l" t="t" r="r" b="b"/>
              <a:pathLst>
                <a:path w="120000" h="120000" extrusionOk="0">
                  <a:moveTo>
                    <a:pt x="0" y="0"/>
                  </a:moveTo>
                  <a:cubicBezTo>
                    <a:pt x="0" y="0"/>
                    <a:pt x="0" y="0"/>
                    <a:pt x="0" y="71111"/>
                  </a:cubicBezTo>
                  <a:cubicBezTo>
                    <a:pt x="26666" y="75555"/>
                    <a:pt x="45925" y="94814"/>
                    <a:pt x="50370" y="120000"/>
                  </a:cubicBezTo>
                  <a:cubicBezTo>
                    <a:pt x="50370" y="120000"/>
                    <a:pt x="50370" y="120000"/>
                    <a:pt x="120000" y="120000"/>
                  </a:cubicBezTo>
                  <a:cubicBezTo>
                    <a:pt x="115555" y="56296"/>
                    <a:pt x="65185" y="4444"/>
                    <a:pt x="0" y="0"/>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5" name="Google Shape;795;p44"/>
            <p:cNvSpPr/>
            <p:nvPr/>
          </p:nvSpPr>
          <p:spPr>
            <a:xfrm>
              <a:off x="1473200" y="5314950"/>
              <a:ext cx="606300" cy="606300"/>
            </a:xfrm>
            <a:custGeom>
              <a:avLst/>
              <a:gdLst/>
              <a:ahLst/>
              <a:cxnLst/>
              <a:rect l="l" t="t" r="r" b="b"/>
              <a:pathLst>
                <a:path w="120000" h="120000" extrusionOk="0">
                  <a:moveTo>
                    <a:pt x="60000" y="0"/>
                  </a:moveTo>
                  <a:cubicBezTo>
                    <a:pt x="26625" y="0"/>
                    <a:pt x="0" y="27000"/>
                    <a:pt x="0" y="60000"/>
                  </a:cubicBezTo>
                  <a:cubicBezTo>
                    <a:pt x="0" y="93375"/>
                    <a:pt x="26625" y="120000"/>
                    <a:pt x="60000" y="120000"/>
                  </a:cubicBezTo>
                  <a:cubicBezTo>
                    <a:pt x="93000" y="120000"/>
                    <a:pt x="120000" y="93375"/>
                    <a:pt x="120000" y="60000"/>
                  </a:cubicBezTo>
                  <a:cubicBezTo>
                    <a:pt x="120000" y="27000"/>
                    <a:pt x="93000" y="0"/>
                    <a:pt x="60000" y="0"/>
                  </a:cubicBezTo>
                  <a:close/>
                  <a:moveTo>
                    <a:pt x="105375" y="62250"/>
                  </a:moveTo>
                  <a:cubicBezTo>
                    <a:pt x="105375" y="62250"/>
                    <a:pt x="105375" y="62250"/>
                    <a:pt x="101250" y="62250"/>
                  </a:cubicBezTo>
                  <a:cubicBezTo>
                    <a:pt x="100125" y="83625"/>
                    <a:pt x="83250" y="100500"/>
                    <a:pt x="62250" y="102000"/>
                  </a:cubicBezTo>
                  <a:cubicBezTo>
                    <a:pt x="62250" y="102000"/>
                    <a:pt x="62250" y="102000"/>
                    <a:pt x="62250" y="106125"/>
                  </a:cubicBezTo>
                  <a:cubicBezTo>
                    <a:pt x="62250" y="107250"/>
                    <a:pt x="61125" y="108375"/>
                    <a:pt x="60000" y="108375"/>
                  </a:cubicBezTo>
                  <a:cubicBezTo>
                    <a:pt x="58500" y="108375"/>
                    <a:pt x="57375" y="107250"/>
                    <a:pt x="57375" y="106125"/>
                  </a:cubicBezTo>
                  <a:cubicBezTo>
                    <a:pt x="57375" y="106125"/>
                    <a:pt x="57375" y="106125"/>
                    <a:pt x="57375" y="102000"/>
                  </a:cubicBezTo>
                  <a:cubicBezTo>
                    <a:pt x="36375" y="100500"/>
                    <a:pt x="19125" y="83625"/>
                    <a:pt x="18000" y="62250"/>
                  </a:cubicBezTo>
                  <a:cubicBezTo>
                    <a:pt x="18000" y="62250"/>
                    <a:pt x="18000" y="62250"/>
                    <a:pt x="13875" y="62250"/>
                  </a:cubicBezTo>
                  <a:cubicBezTo>
                    <a:pt x="12750" y="62250"/>
                    <a:pt x="11625" y="61500"/>
                    <a:pt x="11625" y="60000"/>
                  </a:cubicBezTo>
                  <a:cubicBezTo>
                    <a:pt x="11625" y="58875"/>
                    <a:pt x="12750" y="57750"/>
                    <a:pt x="13875" y="57750"/>
                  </a:cubicBezTo>
                  <a:cubicBezTo>
                    <a:pt x="13875" y="57750"/>
                    <a:pt x="13875" y="57750"/>
                    <a:pt x="18000" y="57750"/>
                  </a:cubicBezTo>
                  <a:cubicBezTo>
                    <a:pt x="19125" y="36750"/>
                    <a:pt x="36375" y="19875"/>
                    <a:pt x="57375" y="18375"/>
                  </a:cubicBezTo>
                  <a:cubicBezTo>
                    <a:pt x="57375" y="18375"/>
                    <a:pt x="57375" y="18375"/>
                    <a:pt x="57375" y="14250"/>
                  </a:cubicBezTo>
                  <a:cubicBezTo>
                    <a:pt x="57375" y="13125"/>
                    <a:pt x="58500" y="12000"/>
                    <a:pt x="60000" y="12000"/>
                  </a:cubicBezTo>
                  <a:cubicBezTo>
                    <a:pt x="61125" y="12000"/>
                    <a:pt x="62250" y="13125"/>
                    <a:pt x="62250" y="14250"/>
                  </a:cubicBezTo>
                  <a:cubicBezTo>
                    <a:pt x="62250" y="14250"/>
                    <a:pt x="62250" y="14250"/>
                    <a:pt x="62250" y="18375"/>
                  </a:cubicBezTo>
                  <a:cubicBezTo>
                    <a:pt x="83250" y="19875"/>
                    <a:pt x="100125" y="36750"/>
                    <a:pt x="101250" y="57750"/>
                  </a:cubicBezTo>
                  <a:cubicBezTo>
                    <a:pt x="101250" y="57750"/>
                    <a:pt x="101250" y="57750"/>
                    <a:pt x="105375" y="57750"/>
                  </a:cubicBezTo>
                  <a:cubicBezTo>
                    <a:pt x="106875" y="57750"/>
                    <a:pt x="108000" y="58875"/>
                    <a:pt x="108000" y="60000"/>
                  </a:cubicBezTo>
                  <a:cubicBezTo>
                    <a:pt x="108000" y="61500"/>
                    <a:pt x="106875" y="62250"/>
                    <a:pt x="105375" y="62250"/>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6" name="Google Shape;796;p44"/>
            <p:cNvSpPr/>
            <p:nvPr/>
          </p:nvSpPr>
          <p:spPr>
            <a:xfrm>
              <a:off x="1787525" y="5629275"/>
              <a:ext cx="153900" cy="157200"/>
            </a:xfrm>
            <a:custGeom>
              <a:avLst/>
              <a:gdLst/>
              <a:ahLst/>
              <a:cxnLst/>
              <a:rect l="l" t="t" r="r" b="b"/>
              <a:pathLst>
                <a:path w="120000" h="120000" extrusionOk="0">
                  <a:moveTo>
                    <a:pt x="0" y="49156"/>
                  </a:moveTo>
                  <a:cubicBezTo>
                    <a:pt x="0" y="49156"/>
                    <a:pt x="0" y="49156"/>
                    <a:pt x="0" y="119999"/>
                  </a:cubicBezTo>
                  <a:cubicBezTo>
                    <a:pt x="65185" y="114216"/>
                    <a:pt x="115555" y="63614"/>
                    <a:pt x="120000" y="0"/>
                  </a:cubicBezTo>
                  <a:cubicBezTo>
                    <a:pt x="120000" y="0"/>
                    <a:pt x="120000" y="0"/>
                    <a:pt x="50370" y="0"/>
                  </a:cubicBezTo>
                  <a:cubicBezTo>
                    <a:pt x="45925" y="26024"/>
                    <a:pt x="26666" y="46265"/>
                    <a:pt x="0" y="49156"/>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7" name="Google Shape;797;p44"/>
            <p:cNvSpPr/>
            <p:nvPr/>
          </p:nvSpPr>
          <p:spPr>
            <a:xfrm>
              <a:off x="1608137" y="5453062"/>
              <a:ext cx="333300" cy="333300"/>
            </a:xfrm>
            <a:custGeom>
              <a:avLst/>
              <a:gdLst/>
              <a:ahLst/>
              <a:cxnLst/>
              <a:rect l="l" t="t" r="r" b="b"/>
              <a:pathLst>
                <a:path w="120000" h="120000" extrusionOk="0">
                  <a:moveTo>
                    <a:pt x="55909" y="120000"/>
                  </a:moveTo>
                  <a:cubicBezTo>
                    <a:pt x="25909" y="117272"/>
                    <a:pt x="2045" y="93409"/>
                    <a:pt x="0" y="63409"/>
                  </a:cubicBezTo>
                  <a:cubicBezTo>
                    <a:pt x="33409" y="63409"/>
                    <a:pt x="33409" y="63409"/>
                    <a:pt x="33409" y="63409"/>
                  </a:cubicBezTo>
                  <a:cubicBezTo>
                    <a:pt x="34772" y="75681"/>
                    <a:pt x="44318" y="85227"/>
                    <a:pt x="55909" y="86590"/>
                  </a:cubicBezTo>
                  <a:cubicBezTo>
                    <a:pt x="55909" y="120000"/>
                    <a:pt x="55909" y="120000"/>
                    <a:pt x="55909" y="120000"/>
                  </a:cubicBezTo>
                  <a:close/>
                  <a:moveTo>
                    <a:pt x="55909" y="76363"/>
                  </a:moveTo>
                  <a:cubicBezTo>
                    <a:pt x="49772" y="74318"/>
                    <a:pt x="45000" y="69545"/>
                    <a:pt x="43636" y="63409"/>
                  </a:cubicBezTo>
                  <a:cubicBezTo>
                    <a:pt x="55909" y="63409"/>
                    <a:pt x="55909" y="63409"/>
                    <a:pt x="55909" y="63409"/>
                  </a:cubicBezTo>
                  <a:cubicBezTo>
                    <a:pt x="55909" y="76363"/>
                    <a:pt x="55909" y="76363"/>
                    <a:pt x="55909" y="76363"/>
                  </a:cubicBezTo>
                  <a:close/>
                  <a:moveTo>
                    <a:pt x="55909" y="55227"/>
                  </a:moveTo>
                  <a:cubicBezTo>
                    <a:pt x="43636" y="55227"/>
                    <a:pt x="43636" y="55227"/>
                    <a:pt x="43636" y="55227"/>
                  </a:cubicBezTo>
                  <a:cubicBezTo>
                    <a:pt x="45000" y="49772"/>
                    <a:pt x="49772" y="45000"/>
                    <a:pt x="55909" y="42954"/>
                  </a:cubicBezTo>
                  <a:lnTo>
                    <a:pt x="55909" y="55227"/>
                  </a:lnTo>
                  <a:close/>
                  <a:moveTo>
                    <a:pt x="55909" y="32727"/>
                  </a:moveTo>
                  <a:cubicBezTo>
                    <a:pt x="44318" y="34772"/>
                    <a:pt x="34772" y="43636"/>
                    <a:pt x="33409" y="55227"/>
                  </a:cubicBezTo>
                  <a:cubicBezTo>
                    <a:pt x="0" y="55227"/>
                    <a:pt x="0" y="55227"/>
                    <a:pt x="0" y="55227"/>
                  </a:cubicBezTo>
                  <a:cubicBezTo>
                    <a:pt x="2045" y="25909"/>
                    <a:pt x="25909" y="2045"/>
                    <a:pt x="55909" y="0"/>
                  </a:cubicBezTo>
                  <a:cubicBezTo>
                    <a:pt x="55909" y="32727"/>
                    <a:pt x="55909" y="32727"/>
                    <a:pt x="55909" y="32727"/>
                  </a:cubicBezTo>
                  <a:close/>
                  <a:moveTo>
                    <a:pt x="64772" y="42954"/>
                  </a:moveTo>
                  <a:cubicBezTo>
                    <a:pt x="70909" y="45000"/>
                    <a:pt x="75681" y="49772"/>
                    <a:pt x="77045" y="55227"/>
                  </a:cubicBezTo>
                  <a:cubicBezTo>
                    <a:pt x="64772" y="55227"/>
                    <a:pt x="64772" y="55227"/>
                    <a:pt x="64772" y="55227"/>
                  </a:cubicBezTo>
                  <a:cubicBezTo>
                    <a:pt x="64772" y="42954"/>
                    <a:pt x="64772" y="42954"/>
                    <a:pt x="64772" y="42954"/>
                  </a:cubicBezTo>
                  <a:close/>
                  <a:moveTo>
                    <a:pt x="64772" y="63409"/>
                  </a:moveTo>
                  <a:cubicBezTo>
                    <a:pt x="77045" y="63409"/>
                    <a:pt x="77045" y="63409"/>
                    <a:pt x="77045" y="63409"/>
                  </a:cubicBezTo>
                  <a:cubicBezTo>
                    <a:pt x="75681" y="69545"/>
                    <a:pt x="70909" y="74318"/>
                    <a:pt x="64772" y="76363"/>
                  </a:cubicBezTo>
                  <a:lnTo>
                    <a:pt x="64772" y="63409"/>
                  </a:lnTo>
                  <a:close/>
                  <a:moveTo>
                    <a:pt x="64772" y="120000"/>
                  </a:moveTo>
                  <a:cubicBezTo>
                    <a:pt x="64772" y="86590"/>
                    <a:pt x="64772" y="86590"/>
                    <a:pt x="64772" y="86590"/>
                  </a:cubicBezTo>
                  <a:cubicBezTo>
                    <a:pt x="77045" y="85227"/>
                    <a:pt x="85909" y="75681"/>
                    <a:pt x="87954" y="63409"/>
                  </a:cubicBezTo>
                  <a:cubicBezTo>
                    <a:pt x="120000" y="63409"/>
                    <a:pt x="120000" y="63409"/>
                    <a:pt x="120000" y="63409"/>
                  </a:cubicBezTo>
                  <a:cubicBezTo>
                    <a:pt x="117954" y="93409"/>
                    <a:pt x="94772" y="117272"/>
                    <a:pt x="64772" y="120000"/>
                  </a:cubicBezTo>
                  <a:close/>
                  <a:moveTo>
                    <a:pt x="87954" y="55227"/>
                  </a:moveTo>
                  <a:cubicBezTo>
                    <a:pt x="85909" y="43636"/>
                    <a:pt x="77045" y="34772"/>
                    <a:pt x="64772" y="32727"/>
                  </a:cubicBezTo>
                  <a:cubicBezTo>
                    <a:pt x="64772" y="0"/>
                    <a:pt x="64772" y="0"/>
                    <a:pt x="64772" y="0"/>
                  </a:cubicBezTo>
                  <a:cubicBezTo>
                    <a:pt x="94772" y="2045"/>
                    <a:pt x="117954" y="25909"/>
                    <a:pt x="120000" y="55227"/>
                  </a:cubicBezTo>
                  <a:cubicBezTo>
                    <a:pt x="87954" y="55227"/>
                    <a:pt x="87954" y="55227"/>
                    <a:pt x="87954" y="55227"/>
                  </a:cubicBezTo>
                  <a:close/>
                </a:path>
              </a:pathLst>
            </a:custGeom>
            <a:solidFill>
              <a:srgbClr val="1F497D"/>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798" name="Google Shape;798;p44"/>
          <p:cNvSpPr txBox="1"/>
          <p:nvPr/>
        </p:nvSpPr>
        <p:spPr>
          <a:xfrm>
            <a:off x="4730524" y="1713725"/>
            <a:ext cx="1629300" cy="2914800"/>
          </a:xfrm>
          <a:prstGeom prst="rect">
            <a:avLst/>
          </a:prstGeom>
          <a:solidFill>
            <a:srgbClr val="F3F3F3"/>
          </a:solidFill>
          <a:ln w="9525" cap="flat" cmpd="sng">
            <a:solidFill>
              <a:srgbClr val="1F497D"/>
            </a:solidFill>
            <a:prstDash val="solid"/>
            <a:round/>
            <a:headEnd type="none" w="sm" len="sm"/>
            <a:tailEnd type="none" w="sm" len="sm"/>
          </a:ln>
          <a:effectLst>
            <a:outerShdw blurRad="57150" dist="19050" dir="5400000" algn="bl" rotWithShape="0">
              <a:srgbClr val="000000">
                <a:alpha val="49410"/>
              </a:srgbClr>
            </a:outerShdw>
          </a:effectLst>
        </p:spPr>
        <p:txBody>
          <a:bodyPr spcFirstLastPara="1" wrap="square" lIns="91425" tIns="90000" rIns="91425" bIns="91425" anchor="ctr" anchorCtr="0">
            <a:noAutofit/>
          </a:bodyPr>
          <a:lstStyle/>
          <a:p>
            <a:pPr marL="171450" marR="0" lvl="0" indent="-1587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Termelésben az input anyagok és természeti erőforrások felhasználása</a:t>
            </a:r>
            <a:endParaRPr sz="800" b="0" i="0" u="none" strike="noStrike" cap="none">
              <a:solidFill>
                <a:srgbClr val="000000"/>
              </a:solidFill>
              <a:latin typeface="Arial"/>
              <a:ea typeface="Arial"/>
              <a:cs typeface="Arial"/>
              <a:sym typeface="Arial"/>
            </a:endParaRPr>
          </a:p>
          <a:p>
            <a:pPr marL="171450" marR="0" lvl="0" indent="-1587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Hozamnövekedés</a:t>
            </a:r>
            <a:endParaRPr sz="800" b="0" i="0" u="none" strike="noStrike" cap="none">
              <a:solidFill>
                <a:srgbClr val="000000"/>
              </a:solidFill>
              <a:latin typeface="Arial"/>
              <a:ea typeface="Arial"/>
              <a:cs typeface="Arial"/>
              <a:sym typeface="Arial"/>
            </a:endParaRPr>
          </a:p>
          <a:p>
            <a:pPr marL="171450" marR="0" lvl="0" indent="-1587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Minőség növelés</a:t>
            </a:r>
            <a:endParaRPr sz="800" b="0" i="0" u="none" strike="noStrike" cap="none">
              <a:solidFill>
                <a:srgbClr val="000000"/>
              </a:solidFill>
              <a:latin typeface="Arial"/>
              <a:ea typeface="Arial"/>
              <a:cs typeface="Arial"/>
              <a:sym typeface="Arial"/>
            </a:endParaRPr>
          </a:p>
          <a:p>
            <a:pPr marL="171450" marR="0" lvl="0" indent="-1587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Melléktermékek és hulladékok csökkentése</a:t>
            </a:r>
            <a:endParaRPr sz="800" b="0" i="0" u="none" strike="noStrike" cap="none">
              <a:solidFill>
                <a:srgbClr val="000000"/>
              </a:solidFill>
              <a:latin typeface="Arial"/>
              <a:ea typeface="Arial"/>
              <a:cs typeface="Arial"/>
              <a:sym typeface="Arial"/>
            </a:endParaRPr>
          </a:p>
          <a:p>
            <a:pPr marL="171450" marR="0" lvl="0" indent="-1587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A termelés kockázatainak csökkentése</a:t>
            </a:r>
            <a:endParaRPr sz="800" b="0" i="0" u="none" strike="noStrike" cap="none">
              <a:solidFill>
                <a:srgbClr val="000000"/>
              </a:solidFill>
              <a:latin typeface="Arial"/>
              <a:ea typeface="Arial"/>
              <a:cs typeface="Arial"/>
              <a:sym typeface="Arial"/>
            </a:endParaRPr>
          </a:p>
          <a:p>
            <a:pPr marL="171450" marR="0" lvl="0" indent="-1587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Az üzem szintjén a technológiai és vezetői döntések hatékonyságnövelése</a:t>
            </a:r>
            <a:endParaRPr sz="800" b="0" i="0" u="none" strike="noStrike" cap="none">
              <a:solidFill>
                <a:srgbClr val="000000"/>
              </a:solidFill>
              <a:latin typeface="Arial"/>
              <a:ea typeface="Arial"/>
              <a:cs typeface="Arial"/>
              <a:sym typeface="Arial"/>
            </a:endParaRPr>
          </a:p>
          <a:p>
            <a:pPr marL="171450" marR="0" lvl="0" indent="-158750"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A termékpályák szintjén az értékesítési kockázat csökkentése</a:t>
            </a:r>
            <a:endParaRPr sz="800" b="0" i="0" u="none" strike="noStrike" cap="none">
              <a:solidFill>
                <a:srgbClr val="000000"/>
              </a:solidFill>
              <a:latin typeface="Arial"/>
              <a:ea typeface="Arial"/>
              <a:cs typeface="Arial"/>
              <a:sym typeface="Arial"/>
            </a:endParaRPr>
          </a:p>
        </p:txBody>
      </p:sp>
      <p:sp>
        <p:nvSpPr>
          <p:cNvPr id="799" name="Google Shape;799;p44"/>
          <p:cNvSpPr txBox="1"/>
          <p:nvPr/>
        </p:nvSpPr>
        <p:spPr>
          <a:xfrm>
            <a:off x="4730524" y="1425100"/>
            <a:ext cx="1629300" cy="251700"/>
          </a:xfrm>
          <a:prstGeom prst="rect">
            <a:avLst/>
          </a:prstGeom>
          <a:solidFill>
            <a:srgbClr val="F3F3F3"/>
          </a:solidFill>
          <a:ln w="9525" cap="flat" cmpd="sng">
            <a:solidFill>
              <a:srgbClr val="1F497D"/>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800" b="1" i="0" u="none" strike="noStrike" cap="none">
                <a:solidFill>
                  <a:srgbClr val="000000"/>
                </a:solidFill>
                <a:latin typeface="Arial"/>
                <a:ea typeface="Arial"/>
                <a:cs typeface="Arial"/>
                <a:sym typeface="Arial"/>
              </a:rPr>
              <a:t>Hatékonyságnövekedés lehetséges területei</a:t>
            </a:r>
            <a:endParaRPr sz="800" b="1" i="0" u="none" strike="noStrike" cap="none">
              <a:solidFill>
                <a:srgbClr val="000000"/>
              </a:solidFill>
              <a:latin typeface="Arial"/>
              <a:ea typeface="Arial"/>
              <a:cs typeface="Arial"/>
              <a:sym typeface="Arial"/>
            </a:endParaRPr>
          </a:p>
        </p:txBody>
      </p:sp>
      <p:cxnSp>
        <p:nvCxnSpPr>
          <p:cNvPr id="800" name="Google Shape;800;p44"/>
          <p:cNvCxnSpPr/>
          <p:nvPr/>
        </p:nvCxnSpPr>
        <p:spPr>
          <a:xfrm>
            <a:off x="6468219" y="873275"/>
            <a:ext cx="0" cy="3789300"/>
          </a:xfrm>
          <a:prstGeom prst="straightConnector1">
            <a:avLst/>
          </a:prstGeom>
          <a:noFill/>
          <a:ln w="9525" cap="flat" cmpd="sng">
            <a:solidFill>
              <a:srgbClr val="1F497D"/>
            </a:solidFill>
            <a:prstDash val="solid"/>
            <a:round/>
            <a:headEnd type="none" w="sm" len="sm"/>
            <a:tailEnd type="none" w="sm" len="sm"/>
          </a:ln>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71"/>
        <p:cNvGrpSpPr/>
        <p:nvPr/>
      </p:nvGrpSpPr>
      <p:grpSpPr>
        <a:xfrm>
          <a:off x="0" y="0"/>
          <a:ext cx="0" cy="0"/>
          <a:chOff x="0" y="0"/>
          <a:chExt cx="0" cy="0"/>
        </a:xfrm>
      </p:grpSpPr>
      <p:sp>
        <p:nvSpPr>
          <p:cNvPr id="172" name="Google Shape;172;p27"/>
          <p:cNvSpPr/>
          <p:nvPr/>
        </p:nvSpPr>
        <p:spPr>
          <a:xfrm>
            <a:off x="4553938" y="3498744"/>
            <a:ext cx="3371700" cy="11145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b" anchorCtr="0">
            <a:noAutofit/>
          </a:bodyPr>
          <a:lstStyle/>
          <a:p>
            <a:pPr marL="0" lvl="0" indent="0" algn="ctr" rtl="0">
              <a:spcBef>
                <a:spcPts val="0"/>
              </a:spcBef>
              <a:spcAft>
                <a:spcPts val="0"/>
              </a:spcAft>
              <a:buNone/>
            </a:pPr>
            <a:r>
              <a:rPr lang="hu-HU" sz="1000" b="1"/>
              <a:t>Teljességet célzó pillérek</a:t>
            </a:r>
            <a:endParaRPr sz="1000" b="1"/>
          </a:p>
        </p:txBody>
      </p:sp>
      <p:sp>
        <p:nvSpPr>
          <p:cNvPr id="173" name="Google Shape;173;p27"/>
          <p:cNvSpPr/>
          <p:nvPr/>
        </p:nvSpPr>
        <p:spPr>
          <a:xfrm>
            <a:off x="1125150" y="3493300"/>
            <a:ext cx="3371700" cy="11145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b" anchorCtr="0">
            <a:noAutofit/>
          </a:bodyPr>
          <a:lstStyle/>
          <a:p>
            <a:pPr marL="0" lvl="0" indent="0" algn="ctr" rtl="0">
              <a:spcBef>
                <a:spcPts val="0"/>
              </a:spcBef>
              <a:spcAft>
                <a:spcPts val="0"/>
              </a:spcAft>
              <a:buNone/>
            </a:pPr>
            <a:r>
              <a:rPr lang="hu-HU" sz="1000" b="1"/>
              <a:t>MI értéklánc</a:t>
            </a:r>
            <a:endParaRPr sz="1000" b="1"/>
          </a:p>
        </p:txBody>
      </p:sp>
      <p:sp>
        <p:nvSpPr>
          <p:cNvPr id="174" name="Google Shape;174;p27"/>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chemeClr val="dk1"/>
              </a:buClr>
              <a:buSzPts val="1100"/>
              <a:buFont typeface="Arial"/>
              <a:buNone/>
            </a:pPr>
            <a:r>
              <a:rPr lang="hu-HU" sz="2400" b="0" i="0" u="none" strike="noStrike" cap="none">
                <a:solidFill>
                  <a:schemeClr val="dk1"/>
                </a:solidFill>
                <a:latin typeface="Arial"/>
                <a:ea typeface="Arial"/>
                <a:cs typeface="Arial"/>
                <a:sym typeface="Arial"/>
              </a:rPr>
              <a:t> Magyarország Mesterséges Intelligencia stratégiája </a:t>
            </a:r>
            <a:endParaRPr sz="2400" b="0" i="0" u="none" strike="noStrike" cap="none">
              <a:solidFill>
                <a:schemeClr val="dk1"/>
              </a:solidFill>
              <a:latin typeface="Arial"/>
              <a:ea typeface="Arial"/>
              <a:cs typeface="Arial"/>
              <a:sym typeface="Arial"/>
            </a:endParaRPr>
          </a:p>
        </p:txBody>
      </p:sp>
      <p:sp>
        <p:nvSpPr>
          <p:cNvPr id="175" name="Google Shape;175;p27"/>
          <p:cNvSpPr/>
          <p:nvPr/>
        </p:nvSpPr>
        <p:spPr>
          <a:xfrm>
            <a:off x="6952499" y="3526103"/>
            <a:ext cx="985800" cy="7173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Kompetencia fejlesztés</a:t>
            </a:r>
            <a:endParaRPr sz="900" b="1" i="0" u="none" strike="noStrike" cap="none">
              <a:solidFill>
                <a:srgbClr val="000000"/>
              </a:solidFill>
              <a:latin typeface="Arial"/>
              <a:ea typeface="Arial"/>
              <a:cs typeface="Arial"/>
              <a:sym typeface="Arial"/>
            </a:endParaRPr>
          </a:p>
        </p:txBody>
      </p:sp>
      <p:sp>
        <p:nvSpPr>
          <p:cNvPr id="176" name="Google Shape;176;p27"/>
          <p:cNvSpPr/>
          <p:nvPr/>
        </p:nvSpPr>
        <p:spPr>
          <a:xfrm>
            <a:off x="2307677" y="3526103"/>
            <a:ext cx="985800" cy="7173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Kutatás- fejlesztés- innováció</a:t>
            </a:r>
            <a:endParaRPr sz="900" b="1" i="0" u="none" strike="noStrike" cap="none">
              <a:solidFill>
                <a:srgbClr val="000000"/>
              </a:solidFill>
              <a:latin typeface="Arial"/>
              <a:ea typeface="Arial"/>
              <a:cs typeface="Arial"/>
              <a:sym typeface="Arial"/>
            </a:endParaRPr>
          </a:p>
        </p:txBody>
      </p:sp>
      <p:sp>
        <p:nvSpPr>
          <p:cNvPr id="177" name="Google Shape;177;p27"/>
          <p:cNvSpPr/>
          <p:nvPr/>
        </p:nvSpPr>
        <p:spPr>
          <a:xfrm>
            <a:off x="3454065" y="3526103"/>
            <a:ext cx="985800" cy="7173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Alkalmazások ösztönzése</a:t>
            </a:r>
            <a:endParaRPr sz="900" b="1" i="0" u="none" strike="noStrike" cap="none">
              <a:solidFill>
                <a:srgbClr val="000000"/>
              </a:solidFill>
              <a:latin typeface="Arial"/>
              <a:ea typeface="Arial"/>
              <a:cs typeface="Arial"/>
              <a:sym typeface="Arial"/>
            </a:endParaRPr>
          </a:p>
        </p:txBody>
      </p:sp>
      <p:sp>
        <p:nvSpPr>
          <p:cNvPr id="178" name="Google Shape;178;p27"/>
          <p:cNvSpPr/>
          <p:nvPr/>
        </p:nvSpPr>
        <p:spPr>
          <a:xfrm>
            <a:off x="4600452" y="3526103"/>
            <a:ext cx="985800" cy="7173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Szabályozás és etikai keretek</a:t>
            </a:r>
            <a:endParaRPr sz="900" b="1" i="0" u="none" strike="noStrike" cap="none">
              <a:solidFill>
                <a:srgbClr val="000000"/>
              </a:solidFill>
              <a:latin typeface="Arial"/>
              <a:ea typeface="Arial"/>
              <a:cs typeface="Arial"/>
              <a:sym typeface="Arial"/>
            </a:endParaRPr>
          </a:p>
        </p:txBody>
      </p:sp>
      <p:sp>
        <p:nvSpPr>
          <p:cNvPr id="179" name="Google Shape;179;p27"/>
          <p:cNvSpPr/>
          <p:nvPr/>
        </p:nvSpPr>
        <p:spPr>
          <a:xfrm>
            <a:off x="5746840" y="3526103"/>
            <a:ext cx="985800" cy="7173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Infrastruktúra fejlesztés</a:t>
            </a:r>
            <a:endParaRPr sz="900" b="1" i="0" u="none" strike="noStrike" cap="none">
              <a:solidFill>
                <a:srgbClr val="000000"/>
              </a:solidFill>
              <a:latin typeface="Arial"/>
              <a:ea typeface="Arial"/>
              <a:cs typeface="Arial"/>
              <a:sym typeface="Arial"/>
            </a:endParaRPr>
          </a:p>
        </p:txBody>
      </p:sp>
      <p:sp>
        <p:nvSpPr>
          <p:cNvPr id="180" name="Google Shape;180;p27"/>
          <p:cNvSpPr/>
          <p:nvPr/>
        </p:nvSpPr>
        <p:spPr>
          <a:xfrm>
            <a:off x="1178025" y="3526103"/>
            <a:ext cx="985800" cy="7173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Adatgazdaság beindítása</a:t>
            </a:r>
            <a:endParaRPr sz="900" b="1" i="0" u="none" strike="noStrike" cap="none">
              <a:solidFill>
                <a:srgbClr val="000000"/>
              </a:solidFill>
              <a:latin typeface="Arial"/>
              <a:ea typeface="Arial"/>
              <a:cs typeface="Arial"/>
              <a:sym typeface="Arial"/>
            </a:endParaRPr>
          </a:p>
        </p:txBody>
      </p:sp>
      <p:sp>
        <p:nvSpPr>
          <p:cNvPr id="181" name="Google Shape;181;p27"/>
          <p:cNvSpPr/>
          <p:nvPr/>
        </p:nvSpPr>
        <p:spPr>
          <a:xfrm>
            <a:off x="1161288" y="3392424"/>
            <a:ext cx="6738600" cy="45600"/>
          </a:xfrm>
          <a:prstGeom prst="rect">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82" name="Google Shape;182;p27"/>
          <p:cNvSpPr/>
          <p:nvPr/>
        </p:nvSpPr>
        <p:spPr>
          <a:xfrm>
            <a:off x="3763040" y="1833372"/>
            <a:ext cx="3196500" cy="1476900"/>
          </a:xfrm>
          <a:prstGeom prst="roundRect">
            <a:avLst>
              <a:gd name="adj" fmla="val 16667"/>
            </a:avLst>
          </a:prstGeom>
          <a:solidFill>
            <a:srgbClr val="00B050">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83" name="Google Shape;183;p27"/>
          <p:cNvSpPr/>
          <p:nvPr/>
        </p:nvSpPr>
        <p:spPr>
          <a:xfrm>
            <a:off x="2075688" y="1833372"/>
            <a:ext cx="3196500" cy="1476900"/>
          </a:xfrm>
          <a:prstGeom prst="roundRect">
            <a:avLst>
              <a:gd name="adj" fmla="val 16667"/>
            </a:avLst>
          </a:prstGeom>
          <a:solidFill>
            <a:srgbClr val="558ED5">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84" name="Google Shape;184;p27"/>
          <p:cNvSpPr/>
          <p:nvPr/>
        </p:nvSpPr>
        <p:spPr>
          <a:xfrm>
            <a:off x="3819764" y="2001003"/>
            <a:ext cx="1383300" cy="1234800"/>
          </a:xfrm>
          <a:prstGeom prst="roundRect">
            <a:avLst>
              <a:gd name="adj" fmla="val 16667"/>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50"/>
              <a:buFont typeface="Arial"/>
              <a:buNone/>
            </a:pPr>
            <a:r>
              <a:rPr lang="hu-HU" sz="1050" b="0" i="0" u="none" strike="noStrike" cap="none">
                <a:solidFill>
                  <a:schemeClr val="lt1"/>
                </a:solidFill>
                <a:latin typeface="Arial"/>
                <a:ea typeface="Arial"/>
                <a:cs typeface="Arial"/>
                <a:sym typeface="Arial"/>
              </a:rPr>
              <a:t>Agrár szektor</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50"/>
              <a:buFont typeface="Arial"/>
              <a:buNone/>
            </a:pPr>
            <a:r>
              <a:rPr lang="hu-HU" sz="1050" b="0" i="0" u="none" strike="noStrike" cap="none">
                <a:solidFill>
                  <a:schemeClr val="lt1"/>
                </a:solidFill>
                <a:latin typeface="Arial"/>
                <a:ea typeface="Arial"/>
                <a:cs typeface="Arial"/>
                <a:sym typeface="Arial"/>
              </a:rPr>
              <a:t>Egészségügy</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50"/>
              <a:buFont typeface="Arial"/>
              <a:buNone/>
            </a:pPr>
            <a:r>
              <a:rPr lang="hu-HU" sz="1050" b="0" i="0" u="none" strike="noStrike" cap="none">
                <a:solidFill>
                  <a:schemeClr val="lt1"/>
                </a:solidFill>
                <a:latin typeface="Arial"/>
                <a:ea typeface="Arial"/>
                <a:cs typeface="Arial"/>
                <a:sym typeface="Arial"/>
              </a:rPr>
              <a:t>Közlekedés- logisztika</a:t>
            </a:r>
            <a:endParaRPr sz="1400" b="0" i="0" u="none" strike="noStrike" cap="none">
              <a:solidFill>
                <a:srgbClr val="000000"/>
              </a:solidFill>
              <a:latin typeface="Arial"/>
              <a:ea typeface="Arial"/>
              <a:cs typeface="Arial"/>
              <a:sym typeface="Arial"/>
            </a:endParaRPr>
          </a:p>
        </p:txBody>
      </p:sp>
      <p:sp>
        <p:nvSpPr>
          <p:cNvPr id="185" name="Google Shape;185;p27"/>
          <p:cNvSpPr/>
          <p:nvPr/>
        </p:nvSpPr>
        <p:spPr>
          <a:xfrm>
            <a:off x="2184482" y="2381685"/>
            <a:ext cx="1383300" cy="854100"/>
          </a:xfrm>
          <a:prstGeom prst="roundRect">
            <a:avLst>
              <a:gd name="adj" fmla="val 16667"/>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Gépi látás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Nyelvértelmezés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Anonimizálás</a:t>
            </a:r>
            <a:endParaRPr sz="900" b="0" i="0" u="none" strike="noStrike" cap="none">
              <a:solidFill>
                <a:schemeClr val="lt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Hálózatkutatás</a:t>
            </a:r>
            <a:endParaRPr sz="1400" b="0" i="0" u="none" strike="noStrike" cap="none">
              <a:solidFill>
                <a:srgbClr val="000000"/>
              </a:solidFill>
              <a:latin typeface="Arial"/>
              <a:ea typeface="Arial"/>
              <a:cs typeface="Arial"/>
              <a:sym typeface="Arial"/>
            </a:endParaRPr>
          </a:p>
        </p:txBody>
      </p:sp>
      <p:sp>
        <p:nvSpPr>
          <p:cNvPr id="186" name="Google Shape;186;p27"/>
          <p:cNvSpPr/>
          <p:nvPr/>
        </p:nvSpPr>
        <p:spPr>
          <a:xfrm>
            <a:off x="5455046" y="2381685"/>
            <a:ext cx="1383300" cy="854100"/>
          </a:xfrm>
          <a:prstGeom prst="roundRect">
            <a:avLst>
              <a:gd name="adj" fmla="val 16667"/>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Gyártás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Energetika</a:t>
            </a:r>
            <a:endParaRPr sz="1400" b="0" i="0" u="none" strike="noStrike" cap="none">
              <a:solidFill>
                <a:srgbClr val="000000"/>
              </a:solidFill>
              <a:latin typeface="Arial"/>
              <a:ea typeface="Arial"/>
              <a:cs typeface="Arial"/>
              <a:sym typeface="Arial"/>
            </a:endParaRPr>
          </a:p>
        </p:txBody>
      </p:sp>
      <p:sp>
        <p:nvSpPr>
          <p:cNvPr id="187" name="Google Shape;187;p27"/>
          <p:cNvSpPr txBox="1"/>
          <p:nvPr/>
        </p:nvSpPr>
        <p:spPr>
          <a:xfrm>
            <a:off x="2184482" y="1852368"/>
            <a:ext cx="1599000" cy="37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hu-HU" sz="1100" b="0" i="0" u="none" strike="noStrike" cap="none">
                <a:solidFill>
                  <a:srgbClr val="000000"/>
                </a:solidFill>
                <a:latin typeface="Arial"/>
                <a:ea typeface="Arial"/>
                <a:cs typeface="Arial"/>
                <a:sym typeface="Arial"/>
              </a:rPr>
              <a:t>MI technológia fejlesztés</a:t>
            </a:r>
            <a:endParaRPr sz="1400" b="0" i="0" u="none" strike="noStrike" cap="none">
              <a:solidFill>
                <a:srgbClr val="000000"/>
              </a:solidFill>
              <a:latin typeface="Arial"/>
              <a:ea typeface="Arial"/>
              <a:cs typeface="Arial"/>
              <a:sym typeface="Arial"/>
            </a:endParaRPr>
          </a:p>
        </p:txBody>
      </p:sp>
      <p:sp>
        <p:nvSpPr>
          <p:cNvPr id="188" name="Google Shape;188;p27"/>
          <p:cNvSpPr txBox="1"/>
          <p:nvPr/>
        </p:nvSpPr>
        <p:spPr>
          <a:xfrm>
            <a:off x="5239135" y="1852368"/>
            <a:ext cx="1599000" cy="376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100"/>
              <a:buFont typeface="Arial"/>
              <a:buNone/>
            </a:pPr>
            <a:r>
              <a:rPr lang="hu-HU" sz="1100"/>
              <a:t>Szektorális h</a:t>
            </a:r>
            <a:r>
              <a:rPr lang="hu-HU" sz="1100" b="0" i="0" u="none" strike="noStrike" cap="none">
                <a:solidFill>
                  <a:srgbClr val="000000"/>
                </a:solidFill>
                <a:latin typeface="Arial"/>
                <a:ea typeface="Arial"/>
                <a:cs typeface="Arial"/>
                <a:sym typeface="Arial"/>
              </a:rPr>
              <a:t>atékonyság fejlesztés</a:t>
            </a:r>
            <a:endParaRPr sz="1400" b="0" i="0" u="none" strike="noStrike" cap="none">
              <a:solidFill>
                <a:srgbClr val="000000"/>
              </a:solidFill>
              <a:latin typeface="Arial"/>
              <a:ea typeface="Arial"/>
              <a:cs typeface="Arial"/>
              <a:sym typeface="Arial"/>
            </a:endParaRPr>
          </a:p>
        </p:txBody>
      </p:sp>
      <p:sp>
        <p:nvSpPr>
          <p:cNvPr id="189" name="Google Shape;189;p27"/>
          <p:cNvSpPr/>
          <p:nvPr/>
        </p:nvSpPr>
        <p:spPr>
          <a:xfrm>
            <a:off x="1058515"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Autonóm közlekedési rendszerek bevezetése</a:t>
            </a:r>
            <a:endParaRPr sz="1400" b="0" i="0" u="none" strike="noStrike" cap="none">
              <a:solidFill>
                <a:srgbClr val="000000"/>
              </a:solidFill>
              <a:latin typeface="Arial"/>
              <a:ea typeface="Arial"/>
              <a:cs typeface="Arial"/>
              <a:sym typeface="Arial"/>
            </a:endParaRPr>
          </a:p>
        </p:txBody>
      </p:sp>
      <p:sp>
        <p:nvSpPr>
          <p:cNvPr id="190" name="Google Shape;190;p27"/>
          <p:cNvSpPr/>
          <p:nvPr/>
        </p:nvSpPr>
        <p:spPr>
          <a:xfrm>
            <a:off x="2476988"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Egészség vezérelt digitális agrárium</a:t>
            </a:r>
            <a:endParaRPr sz="1400" b="0" i="0" u="none" strike="noStrike" cap="none">
              <a:solidFill>
                <a:srgbClr val="000000"/>
              </a:solidFill>
              <a:latin typeface="Arial"/>
              <a:ea typeface="Arial"/>
              <a:cs typeface="Arial"/>
              <a:sym typeface="Arial"/>
            </a:endParaRPr>
          </a:p>
        </p:txBody>
      </p:sp>
      <p:sp>
        <p:nvSpPr>
          <p:cNvPr id="191" name="Google Shape;191;p27"/>
          <p:cNvSpPr/>
          <p:nvPr/>
        </p:nvSpPr>
        <p:spPr>
          <a:xfrm>
            <a:off x="3895461"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Adattárca és személyre szabott szolgáltatások</a:t>
            </a:r>
            <a:endParaRPr sz="1400" b="0" i="0" u="none" strike="noStrike" cap="none">
              <a:solidFill>
                <a:srgbClr val="000000"/>
              </a:solidFill>
              <a:latin typeface="Arial"/>
              <a:ea typeface="Arial"/>
              <a:cs typeface="Arial"/>
              <a:sym typeface="Arial"/>
            </a:endParaRPr>
          </a:p>
        </p:txBody>
      </p:sp>
      <p:sp>
        <p:nvSpPr>
          <p:cNvPr id="192" name="Google Shape;192;p27"/>
          <p:cNvSpPr/>
          <p:nvPr/>
        </p:nvSpPr>
        <p:spPr>
          <a:xfrm>
            <a:off x="5313934"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Automatizált ügyintézés magyar nyelven</a:t>
            </a:r>
            <a:endParaRPr sz="1400" b="0" i="0" u="none" strike="noStrike" cap="none">
              <a:solidFill>
                <a:srgbClr val="000000"/>
              </a:solidFill>
              <a:latin typeface="Arial"/>
              <a:ea typeface="Arial"/>
              <a:cs typeface="Arial"/>
              <a:sym typeface="Arial"/>
            </a:endParaRPr>
          </a:p>
        </p:txBody>
      </p:sp>
      <p:sp>
        <p:nvSpPr>
          <p:cNvPr id="193" name="Google Shape;193;p27"/>
          <p:cNvSpPr/>
          <p:nvPr/>
        </p:nvSpPr>
        <p:spPr>
          <a:xfrm>
            <a:off x="6732408"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MI támogatott személyes kompetencia fejlesztés</a:t>
            </a:r>
            <a:endParaRPr sz="1400" b="0" i="0" u="none" strike="noStrike" cap="none">
              <a:solidFill>
                <a:srgbClr val="000000"/>
              </a:solidFill>
              <a:latin typeface="Arial"/>
              <a:ea typeface="Arial"/>
              <a:cs typeface="Arial"/>
              <a:sym typeface="Arial"/>
            </a:endParaRPr>
          </a:p>
        </p:txBody>
      </p:sp>
      <p:sp>
        <p:nvSpPr>
          <p:cNvPr id="194" name="Google Shape;194;p27"/>
          <p:cNvSpPr/>
          <p:nvPr/>
        </p:nvSpPr>
        <p:spPr>
          <a:xfrm>
            <a:off x="1161288" y="1733931"/>
            <a:ext cx="6738600" cy="45600"/>
          </a:xfrm>
          <a:prstGeom prst="rect">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5" name="Google Shape;195;p27"/>
          <p:cNvSpPr txBox="1"/>
          <p:nvPr/>
        </p:nvSpPr>
        <p:spPr>
          <a:xfrm rot="-5400000">
            <a:off x="124702" y="3739811"/>
            <a:ext cx="1027500" cy="600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1100" b="0" i="0" u="none" strike="noStrike" cap="none">
                <a:solidFill>
                  <a:srgbClr val="000000"/>
                </a:solidFill>
                <a:latin typeface="Arial"/>
                <a:ea typeface="Arial"/>
                <a:cs typeface="Arial"/>
                <a:sym typeface="Arial"/>
              </a:rPr>
              <a:t>Széleskörű alapozó pillérek</a:t>
            </a:r>
            <a:endParaRPr sz="1400" b="0" i="0" u="none" strike="noStrike" cap="none">
              <a:solidFill>
                <a:srgbClr val="000000"/>
              </a:solidFill>
              <a:latin typeface="Arial"/>
              <a:ea typeface="Arial"/>
              <a:cs typeface="Arial"/>
              <a:sym typeface="Arial"/>
            </a:endParaRPr>
          </a:p>
        </p:txBody>
      </p:sp>
      <p:sp>
        <p:nvSpPr>
          <p:cNvPr id="196" name="Google Shape;196;p27"/>
          <p:cNvSpPr txBox="1"/>
          <p:nvPr/>
        </p:nvSpPr>
        <p:spPr>
          <a:xfrm rot="-5400000">
            <a:off x="-24548" y="2272660"/>
            <a:ext cx="1326000" cy="600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1100"/>
              <a:t>Szektor </a:t>
            </a:r>
            <a:r>
              <a:rPr lang="hu-HU" sz="1100" b="0" i="0" u="none" strike="noStrike" cap="none">
                <a:solidFill>
                  <a:srgbClr val="000000"/>
                </a:solidFill>
                <a:latin typeface="Arial"/>
                <a:ea typeface="Arial"/>
                <a:cs typeface="Arial"/>
                <a:sym typeface="Arial"/>
              </a:rPr>
              <a:t>és technológia fókuszok</a:t>
            </a:r>
            <a:endParaRPr sz="1400" b="0" i="0" u="none" strike="noStrike" cap="none">
              <a:solidFill>
                <a:srgbClr val="000000"/>
              </a:solidFill>
              <a:latin typeface="Arial"/>
              <a:ea typeface="Arial"/>
              <a:cs typeface="Arial"/>
              <a:sym typeface="Arial"/>
            </a:endParaRPr>
          </a:p>
        </p:txBody>
      </p:sp>
      <p:sp>
        <p:nvSpPr>
          <p:cNvPr id="197" name="Google Shape;197;p27"/>
          <p:cNvSpPr txBox="1"/>
          <p:nvPr/>
        </p:nvSpPr>
        <p:spPr>
          <a:xfrm rot="-5400000">
            <a:off x="-112765" y="920828"/>
            <a:ext cx="1547400" cy="4308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1100" b="0" i="0" u="none" strike="noStrike" cap="none">
                <a:solidFill>
                  <a:srgbClr val="000000"/>
                </a:solidFill>
                <a:latin typeface="Arial"/>
                <a:ea typeface="Arial"/>
                <a:cs typeface="Arial"/>
                <a:sym typeface="Arial"/>
              </a:rPr>
              <a:t>Transzformatív projektek</a:t>
            </a:r>
            <a:endParaRPr sz="1400" b="0" i="0" u="none" strike="noStrike" cap="none">
              <a:solidFill>
                <a:srgbClr val="000000"/>
              </a:solidFill>
              <a:latin typeface="Arial"/>
              <a:ea typeface="Arial"/>
              <a:cs typeface="Arial"/>
              <a:sym typeface="Arial"/>
            </a:endParaRPr>
          </a:p>
        </p:txBody>
      </p:sp>
      <p:pic>
        <p:nvPicPr>
          <p:cNvPr id="198" name="Google Shape;198;p27"/>
          <p:cNvPicPr preferRelativeResize="0"/>
          <p:nvPr/>
        </p:nvPicPr>
        <p:blipFill rotWithShape="1">
          <a:blip r:embed="rId4">
            <a:alphaModFix/>
          </a:blip>
          <a:srcRect/>
          <a:stretch/>
        </p:blipFill>
        <p:spPr>
          <a:xfrm rot="5400000">
            <a:off x="6632439" y="2450870"/>
            <a:ext cx="3416300" cy="715753"/>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04"/>
        <p:cNvGrpSpPr/>
        <p:nvPr/>
      </p:nvGrpSpPr>
      <p:grpSpPr>
        <a:xfrm>
          <a:off x="0" y="0"/>
          <a:ext cx="0" cy="0"/>
          <a:chOff x="0" y="0"/>
          <a:chExt cx="0" cy="0"/>
        </a:xfrm>
      </p:grpSpPr>
      <p:sp>
        <p:nvSpPr>
          <p:cNvPr id="805" name="Google Shape;805;p45"/>
          <p:cNvSpPr/>
          <p:nvPr/>
        </p:nvSpPr>
        <p:spPr>
          <a:xfrm>
            <a:off x="4381225" y="930500"/>
            <a:ext cx="4151700" cy="1764900"/>
          </a:xfrm>
          <a:prstGeom prst="rect">
            <a:avLst/>
          </a:prstGeom>
          <a:solidFill>
            <a:srgbClr val="F3F3F3"/>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sz="800" b="1"/>
          </a:p>
        </p:txBody>
      </p:sp>
      <p:sp>
        <p:nvSpPr>
          <p:cNvPr id="806" name="Google Shape;806;p45"/>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hu-HU" sz="2400">
                <a:solidFill>
                  <a:schemeClr val="dk1"/>
                </a:solidFill>
              </a:rPr>
              <a:t>Egészségügyi szektor fókuszterületei </a:t>
            </a:r>
            <a:endParaRPr sz="2400" b="0" i="0" u="none" strike="noStrike" cap="none">
              <a:solidFill>
                <a:schemeClr val="dk1"/>
              </a:solidFill>
              <a:latin typeface="Arial"/>
              <a:ea typeface="Arial"/>
              <a:cs typeface="Arial"/>
              <a:sym typeface="Arial"/>
            </a:endParaRPr>
          </a:p>
        </p:txBody>
      </p:sp>
      <p:sp>
        <p:nvSpPr>
          <p:cNvPr id="807" name="Google Shape;807;p45"/>
          <p:cNvSpPr/>
          <p:nvPr/>
        </p:nvSpPr>
        <p:spPr>
          <a:xfrm>
            <a:off x="433202" y="1393800"/>
            <a:ext cx="360000" cy="360000"/>
          </a:xfrm>
          <a:custGeom>
            <a:avLst/>
            <a:gdLst/>
            <a:ahLst/>
            <a:cxnLst/>
            <a:rect l="l" t="t" r="r" b="b"/>
            <a:pathLst>
              <a:path w="120000" h="120000" extrusionOk="0">
                <a:moveTo>
                  <a:pt x="60000" y="69259"/>
                </a:moveTo>
                <a:cubicBezTo>
                  <a:pt x="60740" y="69259"/>
                  <a:pt x="61111" y="69259"/>
                  <a:pt x="61851" y="69629"/>
                </a:cubicBezTo>
                <a:cubicBezTo>
                  <a:pt x="62222" y="69629"/>
                  <a:pt x="62592" y="70000"/>
                  <a:pt x="63333" y="70370"/>
                </a:cubicBezTo>
                <a:cubicBezTo>
                  <a:pt x="63703" y="70740"/>
                  <a:pt x="63703" y="71481"/>
                  <a:pt x="64074" y="71851"/>
                </a:cubicBezTo>
                <a:cubicBezTo>
                  <a:pt x="64444" y="72592"/>
                  <a:pt x="64444" y="72962"/>
                  <a:pt x="64444" y="73703"/>
                </a:cubicBezTo>
                <a:cubicBezTo>
                  <a:pt x="64444" y="74074"/>
                  <a:pt x="64444" y="74814"/>
                  <a:pt x="64074" y="75185"/>
                </a:cubicBezTo>
                <a:cubicBezTo>
                  <a:pt x="63703" y="75925"/>
                  <a:pt x="63703" y="76296"/>
                  <a:pt x="63333" y="76666"/>
                </a:cubicBezTo>
                <a:cubicBezTo>
                  <a:pt x="62592" y="77037"/>
                  <a:pt x="62222" y="77407"/>
                  <a:pt x="61851" y="77407"/>
                </a:cubicBezTo>
                <a:cubicBezTo>
                  <a:pt x="61111" y="77777"/>
                  <a:pt x="60740" y="77777"/>
                  <a:pt x="60000" y="77777"/>
                </a:cubicBezTo>
                <a:cubicBezTo>
                  <a:pt x="59629" y="77777"/>
                  <a:pt x="58888" y="77777"/>
                  <a:pt x="58518" y="77407"/>
                </a:cubicBezTo>
                <a:cubicBezTo>
                  <a:pt x="57777" y="77407"/>
                  <a:pt x="57407" y="77037"/>
                  <a:pt x="57037" y="76666"/>
                </a:cubicBezTo>
                <a:cubicBezTo>
                  <a:pt x="56666" y="76296"/>
                  <a:pt x="56296" y="75925"/>
                  <a:pt x="56296" y="75185"/>
                </a:cubicBezTo>
                <a:cubicBezTo>
                  <a:pt x="55925" y="74814"/>
                  <a:pt x="55555" y="74074"/>
                  <a:pt x="55555" y="73703"/>
                </a:cubicBezTo>
                <a:cubicBezTo>
                  <a:pt x="55555" y="72222"/>
                  <a:pt x="56296" y="71481"/>
                  <a:pt x="57037" y="70370"/>
                </a:cubicBezTo>
                <a:cubicBezTo>
                  <a:pt x="57777" y="69629"/>
                  <a:pt x="58888" y="69259"/>
                  <a:pt x="60000" y="69259"/>
                </a:cubicBezTo>
                <a:close/>
                <a:moveTo>
                  <a:pt x="55925" y="51111"/>
                </a:moveTo>
                <a:cubicBezTo>
                  <a:pt x="55555" y="50000"/>
                  <a:pt x="55555" y="49259"/>
                  <a:pt x="55555" y="48888"/>
                </a:cubicBezTo>
                <a:cubicBezTo>
                  <a:pt x="55555" y="47777"/>
                  <a:pt x="55925" y="47037"/>
                  <a:pt x="56666" y="45925"/>
                </a:cubicBezTo>
                <a:cubicBezTo>
                  <a:pt x="57407" y="45555"/>
                  <a:pt x="58518" y="45185"/>
                  <a:pt x="60000" y="45185"/>
                </a:cubicBezTo>
                <a:cubicBezTo>
                  <a:pt x="61481" y="45185"/>
                  <a:pt x="62592" y="45555"/>
                  <a:pt x="63333" y="45925"/>
                </a:cubicBezTo>
                <a:cubicBezTo>
                  <a:pt x="64444" y="47037"/>
                  <a:pt x="64814" y="47777"/>
                  <a:pt x="64814" y="48888"/>
                </a:cubicBezTo>
                <a:cubicBezTo>
                  <a:pt x="64814" y="49259"/>
                  <a:pt x="64444" y="50000"/>
                  <a:pt x="64444" y="51111"/>
                </a:cubicBezTo>
                <a:cubicBezTo>
                  <a:pt x="61481" y="66296"/>
                  <a:pt x="61481" y="66296"/>
                  <a:pt x="61481" y="66296"/>
                </a:cubicBezTo>
                <a:cubicBezTo>
                  <a:pt x="58888" y="66296"/>
                  <a:pt x="58888" y="66296"/>
                  <a:pt x="58888" y="66296"/>
                </a:cubicBezTo>
                <a:lnTo>
                  <a:pt x="55925" y="51111"/>
                </a:lnTo>
                <a:close/>
                <a:moveTo>
                  <a:pt x="27777" y="83703"/>
                </a:moveTo>
                <a:cubicBezTo>
                  <a:pt x="60000" y="27777"/>
                  <a:pt x="60000" y="27777"/>
                  <a:pt x="60000" y="27777"/>
                </a:cubicBezTo>
                <a:cubicBezTo>
                  <a:pt x="92592" y="83703"/>
                  <a:pt x="92592" y="83703"/>
                  <a:pt x="92592" y="83703"/>
                </a:cubicBezTo>
                <a:lnTo>
                  <a:pt x="27777" y="83703"/>
                </a:lnTo>
                <a:close/>
                <a:moveTo>
                  <a:pt x="101481" y="82962"/>
                </a:moveTo>
                <a:cubicBezTo>
                  <a:pt x="65185" y="20000"/>
                  <a:pt x="65185" y="20000"/>
                  <a:pt x="65185" y="20000"/>
                </a:cubicBezTo>
                <a:cubicBezTo>
                  <a:pt x="64074" y="18518"/>
                  <a:pt x="62222" y="17407"/>
                  <a:pt x="60000" y="17407"/>
                </a:cubicBezTo>
                <a:cubicBezTo>
                  <a:pt x="58148" y="17407"/>
                  <a:pt x="56296" y="18518"/>
                  <a:pt x="55185" y="20000"/>
                </a:cubicBezTo>
                <a:cubicBezTo>
                  <a:pt x="18518" y="82962"/>
                  <a:pt x="18518" y="82962"/>
                  <a:pt x="18518" y="82962"/>
                </a:cubicBezTo>
                <a:cubicBezTo>
                  <a:pt x="17777" y="84814"/>
                  <a:pt x="17777" y="87037"/>
                  <a:pt x="18518" y="88888"/>
                </a:cubicBezTo>
                <a:cubicBezTo>
                  <a:pt x="19629" y="90370"/>
                  <a:pt x="21481" y="91481"/>
                  <a:pt x="23703" y="91481"/>
                </a:cubicBezTo>
                <a:cubicBezTo>
                  <a:pt x="96666" y="91481"/>
                  <a:pt x="96666" y="91481"/>
                  <a:pt x="96666" y="91481"/>
                </a:cubicBezTo>
                <a:cubicBezTo>
                  <a:pt x="98518" y="91481"/>
                  <a:pt x="100370" y="90370"/>
                  <a:pt x="101481" y="88888"/>
                </a:cubicBezTo>
                <a:cubicBezTo>
                  <a:pt x="102592" y="87037"/>
                  <a:pt x="102592" y="84814"/>
                  <a:pt x="101481" y="82962"/>
                </a:cubicBezTo>
                <a:close/>
                <a:moveTo>
                  <a:pt x="60000" y="0"/>
                </a:moveTo>
                <a:cubicBezTo>
                  <a:pt x="27037" y="0"/>
                  <a:pt x="0" y="27037"/>
                  <a:pt x="0" y="60000"/>
                </a:cubicBezTo>
                <a:cubicBezTo>
                  <a:pt x="0" y="92962"/>
                  <a:pt x="27037" y="120000"/>
                  <a:pt x="60000" y="120000"/>
                </a:cubicBezTo>
                <a:cubicBezTo>
                  <a:pt x="93333" y="120000"/>
                  <a:pt x="120000" y="92962"/>
                  <a:pt x="120000" y="60000"/>
                </a:cubicBezTo>
                <a:cubicBezTo>
                  <a:pt x="120000" y="27037"/>
                  <a:pt x="93333" y="0"/>
                  <a:pt x="6000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808" name="Google Shape;808;p45"/>
          <p:cNvSpPr txBox="1"/>
          <p:nvPr/>
        </p:nvSpPr>
        <p:spPr>
          <a:xfrm>
            <a:off x="892650" y="1281300"/>
            <a:ext cx="2958600" cy="5850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hu-HU" sz="800" b="1"/>
              <a:t>Alapprobléma:</a:t>
            </a:r>
            <a:endParaRPr sz="800" b="1"/>
          </a:p>
          <a:p>
            <a:pPr marL="0" lvl="0" indent="0" algn="l" rtl="0">
              <a:spcBef>
                <a:spcPts val="0"/>
              </a:spcBef>
              <a:spcAft>
                <a:spcPts val="0"/>
              </a:spcAft>
              <a:buNone/>
            </a:pPr>
            <a:r>
              <a:rPr lang="hu-HU" sz="800"/>
              <a:t>Az egészségügyi adatok MI célú kutathatóvá tételének szabályozása nem tisztázott, holott rengeteg adattal bír az ágazat.</a:t>
            </a:r>
            <a:endParaRPr sz="800"/>
          </a:p>
        </p:txBody>
      </p:sp>
      <p:sp>
        <p:nvSpPr>
          <p:cNvPr id="809" name="Google Shape;809;p45"/>
          <p:cNvSpPr/>
          <p:nvPr/>
        </p:nvSpPr>
        <p:spPr>
          <a:xfrm>
            <a:off x="843351" y="1976550"/>
            <a:ext cx="681000" cy="162900"/>
          </a:xfrm>
          <a:prstGeom prst="downArrow">
            <a:avLst>
              <a:gd name="adj1" fmla="val 50000"/>
              <a:gd name="adj2"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0" name="Google Shape;810;p45"/>
          <p:cNvGrpSpPr/>
          <p:nvPr/>
        </p:nvGrpSpPr>
        <p:grpSpPr>
          <a:xfrm>
            <a:off x="421344" y="2249697"/>
            <a:ext cx="1510207" cy="1764850"/>
            <a:chOff x="421344" y="2009072"/>
            <a:chExt cx="1510207" cy="1764850"/>
          </a:xfrm>
        </p:grpSpPr>
        <p:sp>
          <p:nvSpPr>
            <p:cNvPr id="811" name="Google Shape;811;p45"/>
            <p:cNvSpPr txBox="1"/>
            <p:nvPr/>
          </p:nvSpPr>
          <p:spPr>
            <a:xfrm>
              <a:off x="421344" y="2009072"/>
              <a:ext cx="1510200" cy="514200"/>
            </a:xfrm>
            <a:prstGeom prst="rect">
              <a:avLst/>
            </a:prstGeom>
            <a:solidFill>
              <a:srgbClr val="C9DAF8"/>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Rendelkezésre álló egészségügyi adatok</a:t>
              </a:r>
              <a:endParaRPr sz="800"/>
            </a:p>
          </p:txBody>
        </p:sp>
        <p:sp>
          <p:nvSpPr>
            <p:cNvPr id="812" name="Google Shape;812;p45"/>
            <p:cNvSpPr txBox="1"/>
            <p:nvPr/>
          </p:nvSpPr>
          <p:spPr>
            <a:xfrm>
              <a:off x="421352" y="2523272"/>
              <a:ext cx="15102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EESZT betegadatok</a:t>
              </a:r>
              <a:endParaRPr sz="700"/>
            </a:p>
          </p:txBody>
        </p:sp>
        <p:sp>
          <p:nvSpPr>
            <p:cNvPr id="813" name="Google Shape;813;p45"/>
            <p:cNvSpPr txBox="1"/>
            <p:nvPr/>
          </p:nvSpPr>
          <p:spPr>
            <a:xfrm>
              <a:off x="421352" y="2766097"/>
              <a:ext cx="15102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Ellátóknál lévő historikus adatok</a:t>
              </a:r>
              <a:endParaRPr sz="700"/>
            </a:p>
          </p:txBody>
        </p:sp>
        <p:sp>
          <p:nvSpPr>
            <p:cNvPr id="814" name="Google Shape;814;p45"/>
            <p:cNvSpPr txBox="1"/>
            <p:nvPr/>
          </p:nvSpPr>
          <p:spPr>
            <a:xfrm>
              <a:off x="421352" y="3021097"/>
              <a:ext cx="15102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Finanszírozási adatok</a:t>
              </a:r>
              <a:endParaRPr sz="700"/>
            </a:p>
          </p:txBody>
        </p:sp>
        <p:sp>
          <p:nvSpPr>
            <p:cNvPr id="815" name="Google Shape;815;p45"/>
            <p:cNvSpPr txBox="1"/>
            <p:nvPr/>
          </p:nvSpPr>
          <p:spPr>
            <a:xfrm>
              <a:off x="421352" y="3276097"/>
              <a:ext cx="15102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Közegészségügyi adatok</a:t>
              </a:r>
              <a:endParaRPr sz="700"/>
            </a:p>
          </p:txBody>
        </p:sp>
        <p:sp>
          <p:nvSpPr>
            <p:cNvPr id="816" name="Google Shape;816;p45"/>
            <p:cNvSpPr txBox="1"/>
            <p:nvPr/>
          </p:nvSpPr>
          <p:spPr>
            <a:xfrm>
              <a:off x="421352" y="3518922"/>
              <a:ext cx="15102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Regiszterek</a:t>
              </a:r>
              <a:endParaRPr sz="700"/>
            </a:p>
          </p:txBody>
        </p:sp>
      </p:grpSp>
      <p:sp>
        <p:nvSpPr>
          <p:cNvPr id="817" name="Google Shape;817;p45"/>
          <p:cNvSpPr/>
          <p:nvPr/>
        </p:nvSpPr>
        <p:spPr>
          <a:xfrm rot="-5400000">
            <a:off x="1795851" y="3050675"/>
            <a:ext cx="681000" cy="162900"/>
          </a:xfrm>
          <a:prstGeom prst="downArrow">
            <a:avLst>
              <a:gd name="adj1" fmla="val 50000"/>
              <a:gd name="adj2"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45"/>
          <p:cNvSpPr txBox="1"/>
          <p:nvPr/>
        </p:nvSpPr>
        <p:spPr>
          <a:xfrm>
            <a:off x="2341150" y="2249700"/>
            <a:ext cx="1510200" cy="1764900"/>
          </a:xfrm>
          <a:prstGeom prst="rect">
            <a:avLst/>
          </a:prstGeom>
          <a:solidFill>
            <a:srgbClr val="FFFFFF"/>
          </a:solidFill>
          <a:ln w="9525" cap="flat" cmpd="sng">
            <a:solidFill>
              <a:schemeClr val="dk2"/>
            </a:solidFill>
            <a:prstDash val="dot"/>
            <a:round/>
            <a:headEnd type="none" w="sm" len="sm"/>
            <a:tailEnd type="none" w="sm" len="sm"/>
          </a:ln>
          <a:effectLst>
            <a:outerShdw blurRad="57150" dist="19050" dir="5400000" algn="bl" rotWithShape="0">
              <a:srgbClr val="000000">
                <a:alpha val="50000"/>
              </a:srgbClr>
            </a:outerShdw>
          </a:effectLst>
        </p:spPr>
        <p:txBody>
          <a:bodyPr spcFirstLastPara="1" wrap="square" lIns="91425" tIns="90000" rIns="91425" bIns="91425" anchor="t" anchorCtr="0">
            <a:noAutofit/>
          </a:bodyPr>
          <a:lstStyle/>
          <a:p>
            <a:pPr marL="0" lvl="0" indent="0" algn="ctr" rtl="0">
              <a:spcBef>
                <a:spcPts val="0"/>
              </a:spcBef>
              <a:spcAft>
                <a:spcPts val="0"/>
              </a:spcAft>
              <a:buNone/>
            </a:pPr>
            <a:r>
              <a:rPr lang="hu-HU" sz="700" b="1"/>
              <a:t>Cél</a:t>
            </a:r>
            <a:endParaRPr sz="700" b="1"/>
          </a:p>
        </p:txBody>
      </p:sp>
      <p:sp>
        <p:nvSpPr>
          <p:cNvPr id="819" name="Google Shape;819;p45"/>
          <p:cNvSpPr txBox="1"/>
          <p:nvPr/>
        </p:nvSpPr>
        <p:spPr>
          <a:xfrm>
            <a:off x="2399928" y="2517125"/>
            <a:ext cx="1398000" cy="14133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A rendelkezésre álló </a:t>
            </a:r>
            <a:r>
              <a:rPr lang="hu-HU" sz="700" b="1"/>
              <a:t>adatok</a:t>
            </a:r>
            <a:r>
              <a:rPr lang="hu-HU" sz="700"/>
              <a:t>, </a:t>
            </a:r>
            <a:r>
              <a:rPr lang="hu-HU" sz="700" b="1"/>
              <a:t>etikai szabályok</a:t>
            </a:r>
            <a:r>
              <a:rPr lang="hu-HU" sz="700"/>
              <a:t> és megfelelő</a:t>
            </a:r>
            <a:r>
              <a:rPr lang="hu-HU" sz="700" b="1"/>
              <a:t> garanciák</a:t>
            </a:r>
            <a:r>
              <a:rPr lang="hu-HU" sz="700"/>
              <a:t> mentén történő - beteg </a:t>
            </a:r>
            <a:r>
              <a:rPr lang="hu-HU" sz="700" b="1"/>
              <a:t>önrendelkezési</a:t>
            </a:r>
            <a:r>
              <a:rPr lang="hu-HU" sz="700"/>
              <a:t> joga melletti - </a:t>
            </a:r>
            <a:r>
              <a:rPr lang="hu-HU" sz="700" b="1"/>
              <a:t>MI célú felhasználása</a:t>
            </a:r>
            <a:endParaRPr sz="700" b="1"/>
          </a:p>
        </p:txBody>
      </p:sp>
      <p:cxnSp>
        <p:nvCxnSpPr>
          <p:cNvPr id="820" name="Google Shape;820;p45"/>
          <p:cNvCxnSpPr/>
          <p:nvPr/>
        </p:nvCxnSpPr>
        <p:spPr>
          <a:xfrm>
            <a:off x="4114789" y="983250"/>
            <a:ext cx="0" cy="3633900"/>
          </a:xfrm>
          <a:prstGeom prst="straightConnector1">
            <a:avLst/>
          </a:prstGeom>
          <a:noFill/>
          <a:ln w="9525" cap="flat" cmpd="sng">
            <a:solidFill>
              <a:schemeClr val="dk2"/>
            </a:solidFill>
            <a:prstDash val="solid"/>
            <a:round/>
            <a:headEnd type="none" w="med" len="med"/>
            <a:tailEnd type="none" w="med" len="med"/>
          </a:ln>
        </p:spPr>
      </p:cxnSp>
      <p:grpSp>
        <p:nvGrpSpPr>
          <p:cNvPr id="821" name="Google Shape;821;p45"/>
          <p:cNvGrpSpPr/>
          <p:nvPr/>
        </p:nvGrpSpPr>
        <p:grpSpPr>
          <a:xfrm>
            <a:off x="6258062" y="1143909"/>
            <a:ext cx="360021" cy="360021"/>
            <a:chOff x="1473200" y="5314950"/>
            <a:chExt cx="606300" cy="606300"/>
          </a:xfrm>
        </p:grpSpPr>
        <p:sp>
          <p:nvSpPr>
            <p:cNvPr id="822" name="Google Shape;822;p45"/>
            <p:cNvSpPr/>
            <p:nvPr/>
          </p:nvSpPr>
          <p:spPr>
            <a:xfrm>
              <a:off x="1787525" y="5572125"/>
              <a:ext cx="34800" cy="34800"/>
            </a:xfrm>
            <a:custGeom>
              <a:avLst/>
              <a:gdLst/>
              <a:ahLst/>
              <a:cxnLst/>
              <a:rect l="l" t="t" r="r" b="b"/>
              <a:pathLst>
                <a:path w="120000" h="120000" extrusionOk="0">
                  <a:moveTo>
                    <a:pt x="0" y="0"/>
                  </a:moveTo>
                  <a:cubicBezTo>
                    <a:pt x="0" y="0"/>
                    <a:pt x="0" y="0"/>
                    <a:pt x="0" y="120000"/>
                  </a:cubicBezTo>
                  <a:cubicBezTo>
                    <a:pt x="120000" y="120000"/>
                    <a:pt x="120000" y="120000"/>
                    <a:pt x="120000" y="120000"/>
                  </a:cubicBezTo>
                  <a:cubicBezTo>
                    <a:pt x="106666" y="66666"/>
                    <a:pt x="60000" y="20000"/>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823" name="Google Shape;823;p45"/>
            <p:cNvSpPr/>
            <p:nvPr/>
          </p:nvSpPr>
          <p:spPr>
            <a:xfrm>
              <a:off x="1608137" y="5453062"/>
              <a:ext cx="155700" cy="153900"/>
            </a:xfrm>
            <a:custGeom>
              <a:avLst/>
              <a:gdLst/>
              <a:ahLst/>
              <a:cxnLst/>
              <a:rect l="l" t="t" r="r" b="b"/>
              <a:pathLst>
                <a:path w="120000" h="120000" extrusionOk="0">
                  <a:moveTo>
                    <a:pt x="0" y="120000"/>
                  </a:moveTo>
                  <a:cubicBezTo>
                    <a:pt x="0" y="120000"/>
                    <a:pt x="0" y="120000"/>
                    <a:pt x="71707" y="120000"/>
                  </a:cubicBezTo>
                  <a:cubicBezTo>
                    <a:pt x="74634" y="94814"/>
                    <a:pt x="95121" y="75555"/>
                    <a:pt x="120000" y="71111"/>
                  </a:cubicBezTo>
                  <a:cubicBezTo>
                    <a:pt x="120000" y="71111"/>
                    <a:pt x="120000" y="71111"/>
                    <a:pt x="120000" y="0"/>
                  </a:cubicBezTo>
                  <a:cubicBezTo>
                    <a:pt x="55609" y="4444"/>
                    <a:pt x="4390" y="5629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824" name="Google Shape;824;p45"/>
            <p:cNvSpPr/>
            <p:nvPr/>
          </p:nvSpPr>
          <p:spPr>
            <a:xfrm>
              <a:off x="1728788" y="5629275"/>
              <a:ext cx="34800" cy="36600"/>
            </a:xfrm>
            <a:custGeom>
              <a:avLst/>
              <a:gdLst/>
              <a:ahLst/>
              <a:cxnLst/>
              <a:rect l="l" t="t" r="r" b="b"/>
              <a:pathLst>
                <a:path w="120000" h="120000" extrusionOk="0">
                  <a:moveTo>
                    <a:pt x="120000" y="120000"/>
                  </a:moveTo>
                  <a:cubicBezTo>
                    <a:pt x="120000" y="120000"/>
                    <a:pt x="120000" y="120000"/>
                    <a:pt x="120000" y="0"/>
                  </a:cubicBezTo>
                  <a:cubicBezTo>
                    <a:pt x="0" y="0"/>
                    <a:pt x="0" y="0"/>
                    <a:pt x="0" y="0"/>
                  </a:cubicBezTo>
                  <a:cubicBezTo>
                    <a:pt x="13333" y="56842"/>
                    <a:pt x="60000" y="101052"/>
                    <a:pt x="12000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825" name="Google Shape;825;p45"/>
            <p:cNvSpPr/>
            <p:nvPr/>
          </p:nvSpPr>
          <p:spPr>
            <a:xfrm>
              <a:off x="1608137" y="5629275"/>
              <a:ext cx="155700" cy="157200"/>
            </a:xfrm>
            <a:custGeom>
              <a:avLst/>
              <a:gdLst/>
              <a:ahLst/>
              <a:cxnLst/>
              <a:rect l="l" t="t" r="r" b="b"/>
              <a:pathLst>
                <a:path w="120000" h="120000" extrusionOk="0">
                  <a:moveTo>
                    <a:pt x="71707" y="0"/>
                  </a:moveTo>
                  <a:cubicBezTo>
                    <a:pt x="71707" y="0"/>
                    <a:pt x="71707" y="0"/>
                    <a:pt x="0" y="0"/>
                  </a:cubicBezTo>
                  <a:cubicBezTo>
                    <a:pt x="4390" y="63614"/>
                    <a:pt x="55609" y="114216"/>
                    <a:pt x="120000" y="119999"/>
                  </a:cubicBezTo>
                  <a:cubicBezTo>
                    <a:pt x="120000" y="119999"/>
                    <a:pt x="120000" y="119999"/>
                    <a:pt x="120000" y="49156"/>
                  </a:cubicBezTo>
                  <a:cubicBezTo>
                    <a:pt x="95121" y="46265"/>
                    <a:pt x="74634" y="26024"/>
                    <a:pt x="71707"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826" name="Google Shape;826;p45"/>
            <p:cNvSpPr/>
            <p:nvPr/>
          </p:nvSpPr>
          <p:spPr>
            <a:xfrm>
              <a:off x="1728788" y="5572125"/>
              <a:ext cx="34800" cy="34800"/>
            </a:xfrm>
            <a:custGeom>
              <a:avLst/>
              <a:gdLst/>
              <a:ahLst/>
              <a:cxnLst/>
              <a:rect l="l" t="t" r="r" b="b"/>
              <a:pathLst>
                <a:path w="120000" h="120000" extrusionOk="0">
                  <a:moveTo>
                    <a:pt x="0" y="120000"/>
                  </a:moveTo>
                  <a:cubicBezTo>
                    <a:pt x="0" y="120000"/>
                    <a:pt x="0" y="120000"/>
                    <a:pt x="120000" y="120000"/>
                  </a:cubicBezTo>
                  <a:cubicBezTo>
                    <a:pt x="120000" y="0"/>
                    <a:pt x="120000" y="0"/>
                    <a:pt x="120000" y="0"/>
                  </a:cubicBezTo>
                  <a:cubicBezTo>
                    <a:pt x="60000" y="20000"/>
                    <a:pt x="13333" y="6666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827" name="Google Shape;827;p45"/>
            <p:cNvSpPr/>
            <p:nvPr/>
          </p:nvSpPr>
          <p:spPr>
            <a:xfrm>
              <a:off x="1787525" y="5629275"/>
              <a:ext cx="34800" cy="36600"/>
            </a:xfrm>
            <a:custGeom>
              <a:avLst/>
              <a:gdLst/>
              <a:ahLst/>
              <a:cxnLst/>
              <a:rect l="l" t="t" r="r" b="b"/>
              <a:pathLst>
                <a:path w="120000" h="120000" extrusionOk="0">
                  <a:moveTo>
                    <a:pt x="120000" y="0"/>
                  </a:moveTo>
                  <a:cubicBezTo>
                    <a:pt x="120000" y="0"/>
                    <a:pt x="120000" y="0"/>
                    <a:pt x="0" y="0"/>
                  </a:cubicBezTo>
                  <a:cubicBezTo>
                    <a:pt x="0" y="120000"/>
                    <a:pt x="0" y="120000"/>
                    <a:pt x="0" y="120000"/>
                  </a:cubicBezTo>
                  <a:cubicBezTo>
                    <a:pt x="60000" y="101052"/>
                    <a:pt x="106666" y="56842"/>
                    <a:pt x="12000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828" name="Google Shape;828;p45"/>
            <p:cNvSpPr/>
            <p:nvPr/>
          </p:nvSpPr>
          <p:spPr>
            <a:xfrm>
              <a:off x="1787525" y="5453062"/>
              <a:ext cx="153900" cy="153900"/>
            </a:xfrm>
            <a:custGeom>
              <a:avLst/>
              <a:gdLst/>
              <a:ahLst/>
              <a:cxnLst/>
              <a:rect l="l" t="t" r="r" b="b"/>
              <a:pathLst>
                <a:path w="120000" h="120000" extrusionOk="0">
                  <a:moveTo>
                    <a:pt x="0" y="0"/>
                  </a:moveTo>
                  <a:cubicBezTo>
                    <a:pt x="0" y="0"/>
                    <a:pt x="0" y="0"/>
                    <a:pt x="0" y="71111"/>
                  </a:cubicBezTo>
                  <a:cubicBezTo>
                    <a:pt x="26666" y="75555"/>
                    <a:pt x="45925" y="94814"/>
                    <a:pt x="50370" y="120000"/>
                  </a:cubicBezTo>
                  <a:cubicBezTo>
                    <a:pt x="50370" y="120000"/>
                    <a:pt x="50370" y="120000"/>
                    <a:pt x="120000" y="120000"/>
                  </a:cubicBezTo>
                  <a:cubicBezTo>
                    <a:pt x="115555" y="56296"/>
                    <a:pt x="65185" y="4444"/>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829" name="Google Shape;829;p45"/>
            <p:cNvSpPr/>
            <p:nvPr/>
          </p:nvSpPr>
          <p:spPr>
            <a:xfrm>
              <a:off x="1473200" y="5314950"/>
              <a:ext cx="606300" cy="606300"/>
            </a:xfrm>
            <a:custGeom>
              <a:avLst/>
              <a:gdLst/>
              <a:ahLst/>
              <a:cxnLst/>
              <a:rect l="l" t="t" r="r" b="b"/>
              <a:pathLst>
                <a:path w="120000" h="120000" extrusionOk="0">
                  <a:moveTo>
                    <a:pt x="60000" y="0"/>
                  </a:moveTo>
                  <a:cubicBezTo>
                    <a:pt x="26625" y="0"/>
                    <a:pt x="0" y="27000"/>
                    <a:pt x="0" y="60000"/>
                  </a:cubicBezTo>
                  <a:cubicBezTo>
                    <a:pt x="0" y="93375"/>
                    <a:pt x="26625" y="120000"/>
                    <a:pt x="60000" y="120000"/>
                  </a:cubicBezTo>
                  <a:cubicBezTo>
                    <a:pt x="93000" y="120000"/>
                    <a:pt x="120000" y="93375"/>
                    <a:pt x="120000" y="60000"/>
                  </a:cubicBezTo>
                  <a:cubicBezTo>
                    <a:pt x="120000" y="27000"/>
                    <a:pt x="93000" y="0"/>
                    <a:pt x="60000" y="0"/>
                  </a:cubicBezTo>
                  <a:close/>
                  <a:moveTo>
                    <a:pt x="105375" y="62250"/>
                  </a:moveTo>
                  <a:cubicBezTo>
                    <a:pt x="105375" y="62250"/>
                    <a:pt x="105375" y="62250"/>
                    <a:pt x="101250" y="62250"/>
                  </a:cubicBezTo>
                  <a:cubicBezTo>
                    <a:pt x="100125" y="83625"/>
                    <a:pt x="83250" y="100500"/>
                    <a:pt x="62250" y="102000"/>
                  </a:cubicBezTo>
                  <a:cubicBezTo>
                    <a:pt x="62250" y="102000"/>
                    <a:pt x="62250" y="102000"/>
                    <a:pt x="62250" y="106125"/>
                  </a:cubicBezTo>
                  <a:cubicBezTo>
                    <a:pt x="62250" y="107250"/>
                    <a:pt x="61125" y="108375"/>
                    <a:pt x="60000" y="108375"/>
                  </a:cubicBezTo>
                  <a:cubicBezTo>
                    <a:pt x="58500" y="108375"/>
                    <a:pt x="57375" y="107250"/>
                    <a:pt x="57375" y="106125"/>
                  </a:cubicBezTo>
                  <a:cubicBezTo>
                    <a:pt x="57375" y="106125"/>
                    <a:pt x="57375" y="106125"/>
                    <a:pt x="57375" y="102000"/>
                  </a:cubicBezTo>
                  <a:cubicBezTo>
                    <a:pt x="36375" y="100500"/>
                    <a:pt x="19125" y="83625"/>
                    <a:pt x="18000" y="62250"/>
                  </a:cubicBezTo>
                  <a:cubicBezTo>
                    <a:pt x="18000" y="62250"/>
                    <a:pt x="18000" y="62250"/>
                    <a:pt x="13875" y="62250"/>
                  </a:cubicBezTo>
                  <a:cubicBezTo>
                    <a:pt x="12750" y="62250"/>
                    <a:pt x="11625" y="61500"/>
                    <a:pt x="11625" y="60000"/>
                  </a:cubicBezTo>
                  <a:cubicBezTo>
                    <a:pt x="11625" y="58875"/>
                    <a:pt x="12750" y="57750"/>
                    <a:pt x="13875" y="57750"/>
                  </a:cubicBezTo>
                  <a:cubicBezTo>
                    <a:pt x="13875" y="57750"/>
                    <a:pt x="13875" y="57750"/>
                    <a:pt x="18000" y="57750"/>
                  </a:cubicBezTo>
                  <a:cubicBezTo>
                    <a:pt x="19125" y="36750"/>
                    <a:pt x="36375" y="19875"/>
                    <a:pt x="57375" y="18375"/>
                  </a:cubicBezTo>
                  <a:cubicBezTo>
                    <a:pt x="57375" y="18375"/>
                    <a:pt x="57375" y="18375"/>
                    <a:pt x="57375" y="14250"/>
                  </a:cubicBezTo>
                  <a:cubicBezTo>
                    <a:pt x="57375" y="13125"/>
                    <a:pt x="58500" y="12000"/>
                    <a:pt x="60000" y="12000"/>
                  </a:cubicBezTo>
                  <a:cubicBezTo>
                    <a:pt x="61125" y="12000"/>
                    <a:pt x="62250" y="13125"/>
                    <a:pt x="62250" y="14250"/>
                  </a:cubicBezTo>
                  <a:cubicBezTo>
                    <a:pt x="62250" y="14250"/>
                    <a:pt x="62250" y="14250"/>
                    <a:pt x="62250" y="18375"/>
                  </a:cubicBezTo>
                  <a:cubicBezTo>
                    <a:pt x="83250" y="19875"/>
                    <a:pt x="100125" y="36750"/>
                    <a:pt x="101250" y="57750"/>
                  </a:cubicBezTo>
                  <a:cubicBezTo>
                    <a:pt x="101250" y="57750"/>
                    <a:pt x="101250" y="57750"/>
                    <a:pt x="105375" y="57750"/>
                  </a:cubicBezTo>
                  <a:cubicBezTo>
                    <a:pt x="106875" y="57750"/>
                    <a:pt x="108000" y="58875"/>
                    <a:pt x="108000" y="60000"/>
                  </a:cubicBezTo>
                  <a:cubicBezTo>
                    <a:pt x="108000" y="61500"/>
                    <a:pt x="106875" y="62250"/>
                    <a:pt x="105375" y="6225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830" name="Google Shape;830;p45"/>
            <p:cNvSpPr/>
            <p:nvPr/>
          </p:nvSpPr>
          <p:spPr>
            <a:xfrm>
              <a:off x="1787525" y="5629275"/>
              <a:ext cx="153900" cy="157200"/>
            </a:xfrm>
            <a:custGeom>
              <a:avLst/>
              <a:gdLst/>
              <a:ahLst/>
              <a:cxnLst/>
              <a:rect l="l" t="t" r="r" b="b"/>
              <a:pathLst>
                <a:path w="120000" h="120000" extrusionOk="0">
                  <a:moveTo>
                    <a:pt x="0" y="49156"/>
                  </a:moveTo>
                  <a:cubicBezTo>
                    <a:pt x="0" y="49156"/>
                    <a:pt x="0" y="49156"/>
                    <a:pt x="0" y="119999"/>
                  </a:cubicBezTo>
                  <a:cubicBezTo>
                    <a:pt x="65185" y="114216"/>
                    <a:pt x="115555" y="63614"/>
                    <a:pt x="120000" y="0"/>
                  </a:cubicBezTo>
                  <a:cubicBezTo>
                    <a:pt x="120000" y="0"/>
                    <a:pt x="120000" y="0"/>
                    <a:pt x="50370" y="0"/>
                  </a:cubicBezTo>
                  <a:cubicBezTo>
                    <a:pt x="45925" y="26024"/>
                    <a:pt x="26666" y="46265"/>
                    <a:pt x="0" y="4915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831" name="Google Shape;831;p45"/>
            <p:cNvSpPr/>
            <p:nvPr/>
          </p:nvSpPr>
          <p:spPr>
            <a:xfrm>
              <a:off x="1608137" y="5453062"/>
              <a:ext cx="333300" cy="333300"/>
            </a:xfrm>
            <a:custGeom>
              <a:avLst/>
              <a:gdLst/>
              <a:ahLst/>
              <a:cxnLst/>
              <a:rect l="l" t="t" r="r" b="b"/>
              <a:pathLst>
                <a:path w="120000" h="120000" extrusionOk="0">
                  <a:moveTo>
                    <a:pt x="55909" y="120000"/>
                  </a:moveTo>
                  <a:cubicBezTo>
                    <a:pt x="25909" y="117272"/>
                    <a:pt x="2045" y="93409"/>
                    <a:pt x="0" y="63409"/>
                  </a:cubicBezTo>
                  <a:cubicBezTo>
                    <a:pt x="33409" y="63409"/>
                    <a:pt x="33409" y="63409"/>
                    <a:pt x="33409" y="63409"/>
                  </a:cubicBezTo>
                  <a:cubicBezTo>
                    <a:pt x="34772" y="75681"/>
                    <a:pt x="44318" y="85227"/>
                    <a:pt x="55909" y="86590"/>
                  </a:cubicBezTo>
                  <a:cubicBezTo>
                    <a:pt x="55909" y="120000"/>
                    <a:pt x="55909" y="120000"/>
                    <a:pt x="55909" y="120000"/>
                  </a:cubicBezTo>
                  <a:close/>
                  <a:moveTo>
                    <a:pt x="55909" y="76363"/>
                  </a:moveTo>
                  <a:cubicBezTo>
                    <a:pt x="49772" y="74318"/>
                    <a:pt x="45000" y="69545"/>
                    <a:pt x="43636" y="63409"/>
                  </a:cubicBezTo>
                  <a:cubicBezTo>
                    <a:pt x="55909" y="63409"/>
                    <a:pt x="55909" y="63409"/>
                    <a:pt x="55909" y="63409"/>
                  </a:cubicBezTo>
                  <a:cubicBezTo>
                    <a:pt x="55909" y="76363"/>
                    <a:pt x="55909" y="76363"/>
                    <a:pt x="55909" y="76363"/>
                  </a:cubicBezTo>
                  <a:close/>
                  <a:moveTo>
                    <a:pt x="55909" y="55227"/>
                  </a:moveTo>
                  <a:cubicBezTo>
                    <a:pt x="43636" y="55227"/>
                    <a:pt x="43636" y="55227"/>
                    <a:pt x="43636" y="55227"/>
                  </a:cubicBezTo>
                  <a:cubicBezTo>
                    <a:pt x="45000" y="49772"/>
                    <a:pt x="49772" y="45000"/>
                    <a:pt x="55909" y="42954"/>
                  </a:cubicBezTo>
                  <a:lnTo>
                    <a:pt x="55909" y="55227"/>
                  </a:lnTo>
                  <a:close/>
                  <a:moveTo>
                    <a:pt x="55909" y="32727"/>
                  </a:moveTo>
                  <a:cubicBezTo>
                    <a:pt x="44318" y="34772"/>
                    <a:pt x="34772" y="43636"/>
                    <a:pt x="33409" y="55227"/>
                  </a:cubicBezTo>
                  <a:cubicBezTo>
                    <a:pt x="0" y="55227"/>
                    <a:pt x="0" y="55227"/>
                    <a:pt x="0" y="55227"/>
                  </a:cubicBezTo>
                  <a:cubicBezTo>
                    <a:pt x="2045" y="25909"/>
                    <a:pt x="25909" y="2045"/>
                    <a:pt x="55909" y="0"/>
                  </a:cubicBezTo>
                  <a:cubicBezTo>
                    <a:pt x="55909" y="32727"/>
                    <a:pt x="55909" y="32727"/>
                    <a:pt x="55909" y="32727"/>
                  </a:cubicBezTo>
                  <a:close/>
                  <a:moveTo>
                    <a:pt x="64772" y="42954"/>
                  </a:moveTo>
                  <a:cubicBezTo>
                    <a:pt x="70909" y="45000"/>
                    <a:pt x="75681" y="49772"/>
                    <a:pt x="77045" y="55227"/>
                  </a:cubicBezTo>
                  <a:cubicBezTo>
                    <a:pt x="64772" y="55227"/>
                    <a:pt x="64772" y="55227"/>
                    <a:pt x="64772" y="55227"/>
                  </a:cubicBezTo>
                  <a:cubicBezTo>
                    <a:pt x="64772" y="42954"/>
                    <a:pt x="64772" y="42954"/>
                    <a:pt x="64772" y="42954"/>
                  </a:cubicBezTo>
                  <a:close/>
                  <a:moveTo>
                    <a:pt x="64772" y="63409"/>
                  </a:moveTo>
                  <a:cubicBezTo>
                    <a:pt x="77045" y="63409"/>
                    <a:pt x="77045" y="63409"/>
                    <a:pt x="77045" y="63409"/>
                  </a:cubicBezTo>
                  <a:cubicBezTo>
                    <a:pt x="75681" y="69545"/>
                    <a:pt x="70909" y="74318"/>
                    <a:pt x="64772" y="76363"/>
                  </a:cubicBezTo>
                  <a:lnTo>
                    <a:pt x="64772" y="63409"/>
                  </a:lnTo>
                  <a:close/>
                  <a:moveTo>
                    <a:pt x="64772" y="120000"/>
                  </a:moveTo>
                  <a:cubicBezTo>
                    <a:pt x="64772" y="86590"/>
                    <a:pt x="64772" y="86590"/>
                    <a:pt x="64772" y="86590"/>
                  </a:cubicBezTo>
                  <a:cubicBezTo>
                    <a:pt x="77045" y="85227"/>
                    <a:pt x="85909" y="75681"/>
                    <a:pt x="87954" y="63409"/>
                  </a:cubicBezTo>
                  <a:cubicBezTo>
                    <a:pt x="120000" y="63409"/>
                    <a:pt x="120000" y="63409"/>
                    <a:pt x="120000" y="63409"/>
                  </a:cubicBezTo>
                  <a:cubicBezTo>
                    <a:pt x="117954" y="93409"/>
                    <a:pt x="94772" y="117272"/>
                    <a:pt x="64772" y="120000"/>
                  </a:cubicBezTo>
                  <a:close/>
                  <a:moveTo>
                    <a:pt x="87954" y="55227"/>
                  </a:moveTo>
                  <a:cubicBezTo>
                    <a:pt x="85909" y="43636"/>
                    <a:pt x="77045" y="34772"/>
                    <a:pt x="64772" y="32727"/>
                  </a:cubicBezTo>
                  <a:cubicBezTo>
                    <a:pt x="64772" y="0"/>
                    <a:pt x="64772" y="0"/>
                    <a:pt x="64772" y="0"/>
                  </a:cubicBezTo>
                  <a:cubicBezTo>
                    <a:pt x="94772" y="2045"/>
                    <a:pt x="117954" y="25909"/>
                    <a:pt x="120000" y="55227"/>
                  </a:cubicBezTo>
                  <a:cubicBezTo>
                    <a:pt x="87954" y="55227"/>
                    <a:pt x="87954" y="55227"/>
                    <a:pt x="87954" y="55227"/>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grpSp>
      <p:sp>
        <p:nvSpPr>
          <p:cNvPr id="832" name="Google Shape;832;p45"/>
          <p:cNvSpPr txBox="1"/>
          <p:nvPr/>
        </p:nvSpPr>
        <p:spPr>
          <a:xfrm>
            <a:off x="4534850" y="1021825"/>
            <a:ext cx="1463100" cy="7176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b="1">
                <a:solidFill>
                  <a:srgbClr val="FFFFFF"/>
                </a:solidFill>
              </a:rPr>
              <a:t>Diagnózis felállításában történő támogatás</a:t>
            </a:r>
            <a:endParaRPr sz="700" b="1">
              <a:solidFill>
                <a:srgbClr val="FFFFFF"/>
              </a:solidFill>
            </a:endParaRPr>
          </a:p>
          <a:p>
            <a:pPr marL="0" lvl="0" indent="0" algn="ctr" rtl="0">
              <a:spcBef>
                <a:spcPts val="0"/>
              </a:spcBef>
              <a:spcAft>
                <a:spcPts val="0"/>
              </a:spcAft>
              <a:buNone/>
            </a:pPr>
            <a:r>
              <a:rPr lang="hu-HU" sz="600" i="1">
                <a:solidFill>
                  <a:srgbClr val="FFFFFF"/>
                </a:solidFill>
              </a:rPr>
              <a:t>(döntéstámogatás a beteg mért/észlelt/vizsgált paraméterei alapján)</a:t>
            </a:r>
            <a:endParaRPr sz="600" i="1">
              <a:solidFill>
                <a:srgbClr val="FFFFFF"/>
              </a:solidFill>
            </a:endParaRPr>
          </a:p>
        </p:txBody>
      </p:sp>
      <p:sp>
        <p:nvSpPr>
          <p:cNvPr id="833" name="Google Shape;833;p45"/>
          <p:cNvSpPr txBox="1"/>
          <p:nvPr/>
        </p:nvSpPr>
        <p:spPr>
          <a:xfrm>
            <a:off x="6921075" y="1021825"/>
            <a:ext cx="1463100" cy="7176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b="1">
                <a:solidFill>
                  <a:srgbClr val="FFFFFF"/>
                </a:solidFill>
              </a:rPr>
              <a:t>Adatalapú szűrések</a:t>
            </a:r>
            <a:endParaRPr sz="700" b="1">
              <a:solidFill>
                <a:srgbClr val="FFFFFF"/>
              </a:solidFill>
            </a:endParaRPr>
          </a:p>
          <a:p>
            <a:pPr marL="0" lvl="0" indent="0" algn="ctr" rtl="0">
              <a:spcBef>
                <a:spcPts val="0"/>
              </a:spcBef>
              <a:spcAft>
                <a:spcPts val="0"/>
              </a:spcAft>
              <a:buNone/>
            </a:pPr>
            <a:r>
              <a:rPr lang="hu-HU" sz="600" i="1">
                <a:solidFill>
                  <a:srgbClr val="FFFFFF"/>
                </a:solidFill>
              </a:rPr>
              <a:t>(képalkotó diagnosztikai felvételek MI segítségével történő diagnosztizációja)</a:t>
            </a:r>
            <a:endParaRPr sz="600" i="1">
              <a:solidFill>
                <a:srgbClr val="FFFFFF"/>
              </a:solidFill>
            </a:endParaRPr>
          </a:p>
        </p:txBody>
      </p:sp>
      <p:sp>
        <p:nvSpPr>
          <p:cNvPr id="834" name="Google Shape;834;p45"/>
          <p:cNvSpPr txBox="1"/>
          <p:nvPr/>
        </p:nvSpPr>
        <p:spPr>
          <a:xfrm>
            <a:off x="4534850" y="1904875"/>
            <a:ext cx="1463100" cy="7176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b="1">
                <a:solidFill>
                  <a:srgbClr val="FFFFFF"/>
                </a:solidFill>
              </a:rPr>
              <a:t>Prevenciós célú elemzések</a:t>
            </a:r>
            <a:endParaRPr sz="700" b="1">
              <a:solidFill>
                <a:srgbClr val="FFFFFF"/>
              </a:solidFill>
            </a:endParaRPr>
          </a:p>
          <a:p>
            <a:pPr marL="0" lvl="0" indent="0" algn="ctr" rtl="0">
              <a:spcBef>
                <a:spcPts val="0"/>
              </a:spcBef>
              <a:spcAft>
                <a:spcPts val="0"/>
              </a:spcAft>
              <a:buNone/>
            </a:pPr>
            <a:r>
              <a:rPr lang="hu-HU" sz="600" i="1">
                <a:solidFill>
                  <a:srgbClr val="FFFFFF"/>
                </a:solidFill>
              </a:rPr>
              <a:t>(betegadatok felhasználásával kockázatok azonosítása)</a:t>
            </a:r>
            <a:endParaRPr sz="600" i="1">
              <a:solidFill>
                <a:srgbClr val="FFFFFF"/>
              </a:solidFill>
            </a:endParaRPr>
          </a:p>
        </p:txBody>
      </p:sp>
      <p:sp>
        <p:nvSpPr>
          <p:cNvPr id="835" name="Google Shape;835;p45"/>
          <p:cNvSpPr txBox="1"/>
          <p:nvPr/>
        </p:nvSpPr>
        <p:spPr>
          <a:xfrm>
            <a:off x="6921075" y="1904875"/>
            <a:ext cx="1463100" cy="7176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b="1">
                <a:solidFill>
                  <a:srgbClr val="FFFFFF"/>
                </a:solidFill>
              </a:rPr>
              <a:t>Terápiás tervek felállításában történő támogatás</a:t>
            </a:r>
            <a:endParaRPr sz="700" b="1">
              <a:solidFill>
                <a:srgbClr val="FFFFFF"/>
              </a:solidFill>
            </a:endParaRPr>
          </a:p>
          <a:p>
            <a:pPr marL="0" lvl="0" indent="0" algn="ctr" rtl="0">
              <a:spcBef>
                <a:spcPts val="0"/>
              </a:spcBef>
              <a:spcAft>
                <a:spcPts val="0"/>
              </a:spcAft>
              <a:buNone/>
            </a:pPr>
            <a:r>
              <a:rPr lang="hu-HU" sz="600" i="1">
                <a:solidFill>
                  <a:srgbClr val="FFFFFF"/>
                </a:solidFill>
              </a:rPr>
              <a:t>(pl. onkológia esetén betegadatok alapján gyorsabb és pontosabb terápiás terv felállítása)</a:t>
            </a:r>
            <a:endParaRPr sz="600" i="1">
              <a:solidFill>
                <a:srgbClr val="FFFFFF"/>
              </a:solidFill>
            </a:endParaRPr>
          </a:p>
        </p:txBody>
      </p:sp>
      <p:sp>
        <p:nvSpPr>
          <p:cNvPr id="836" name="Google Shape;836;p45"/>
          <p:cNvSpPr/>
          <p:nvPr/>
        </p:nvSpPr>
        <p:spPr>
          <a:xfrm>
            <a:off x="6116576" y="2767800"/>
            <a:ext cx="681000" cy="162900"/>
          </a:xfrm>
          <a:prstGeom prst="downArrow">
            <a:avLst>
              <a:gd name="adj1" fmla="val 50000"/>
              <a:gd name="adj2"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45"/>
          <p:cNvSpPr txBox="1"/>
          <p:nvPr/>
        </p:nvSpPr>
        <p:spPr>
          <a:xfrm>
            <a:off x="4381225" y="2964875"/>
            <a:ext cx="4151700" cy="1576200"/>
          </a:xfrm>
          <a:prstGeom prst="rect">
            <a:avLst/>
          </a:prstGeom>
          <a:solidFill>
            <a:srgbClr val="FFFFFF"/>
          </a:solidFill>
          <a:ln w="9525" cap="flat" cmpd="sng">
            <a:solidFill>
              <a:schemeClr val="dk2"/>
            </a:solidFill>
            <a:prstDash val="dash"/>
            <a:round/>
            <a:headEnd type="none" w="sm" len="sm"/>
            <a:tailEnd type="none" w="sm" len="sm"/>
          </a:ln>
          <a:effectLst>
            <a:outerShdw blurRad="57150" dist="19050" dir="5400000" algn="bl" rotWithShape="0">
              <a:srgbClr val="000000">
                <a:alpha val="50000"/>
              </a:srgbClr>
            </a:outerShdw>
          </a:effectLst>
        </p:spPr>
        <p:txBody>
          <a:bodyPr spcFirstLastPara="1" wrap="square" lIns="91425" tIns="90000" rIns="91425" bIns="91425" anchor="t" anchorCtr="0">
            <a:noAutofit/>
          </a:bodyPr>
          <a:lstStyle/>
          <a:p>
            <a:pPr marL="0" lvl="0" indent="0" algn="l" rtl="0">
              <a:spcBef>
                <a:spcPts val="0"/>
              </a:spcBef>
              <a:spcAft>
                <a:spcPts val="0"/>
              </a:spcAft>
              <a:buNone/>
            </a:pPr>
            <a:r>
              <a:rPr lang="hu-HU" sz="700" b="1"/>
              <a:t>Végrehajtásukhoz szükségesek az alábbi lépések:</a:t>
            </a:r>
            <a:endParaRPr sz="700" b="1"/>
          </a:p>
        </p:txBody>
      </p:sp>
      <p:sp>
        <p:nvSpPr>
          <p:cNvPr id="838" name="Google Shape;838;p45"/>
          <p:cNvSpPr txBox="1"/>
          <p:nvPr/>
        </p:nvSpPr>
        <p:spPr>
          <a:xfrm>
            <a:off x="4534850" y="3199922"/>
            <a:ext cx="3849300" cy="209100"/>
          </a:xfrm>
          <a:prstGeom prst="rect">
            <a:avLst/>
          </a:prstGeom>
          <a:solidFill>
            <a:srgbClr val="D9D9D9"/>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r>
              <a:rPr lang="hu-HU" sz="700"/>
              <a:t>1. Adatvagyonhoz való hozzáférés</a:t>
            </a:r>
            <a:endParaRPr sz="700"/>
          </a:p>
        </p:txBody>
      </p:sp>
      <p:sp>
        <p:nvSpPr>
          <p:cNvPr id="839" name="Google Shape;839;p45"/>
          <p:cNvSpPr txBox="1"/>
          <p:nvPr/>
        </p:nvSpPr>
        <p:spPr>
          <a:xfrm>
            <a:off x="4534863" y="3418944"/>
            <a:ext cx="3849300" cy="209100"/>
          </a:xfrm>
          <a:prstGeom prst="rect">
            <a:avLst/>
          </a:prstGeom>
          <a:solidFill>
            <a:srgbClr val="D9D9D9"/>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r>
              <a:rPr lang="hu-HU" sz="700"/>
              <a:t>2. Technológia, infrastruktúra, módszertanok, protokollok, szolgáltatások központi biztosítása az egészségügyön belül (valamilyen intézmény)</a:t>
            </a:r>
            <a:endParaRPr sz="700"/>
          </a:p>
        </p:txBody>
      </p:sp>
      <p:sp>
        <p:nvSpPr>
          <p:cNvPr id="840" name="Google Shape;840;p45"/>
          <p:cNvSpPr txBox="1"/>
          <p:nvPr/>
        </p:nvSpPr>
        <p:spPr>
          <a:xfrm>
            <a:off x="4534863" y="3637966"/>
            <a:ext cx="3849300" cy="209100"/>
          </a:xfrm>
          <a:prstGeom prst="rect">
            <a:avLst/>
          </a:prstGeom>
          <a:solidFill>
            <a:srgbClr val="D9D9D9"/>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r>
              <a:rPr lang="hu-HU" sz="700"/>
              <a:t>3. K+F projektek a terület kialakításához</a:t>
            </a:r>
            <a:endParaRPr sz="700"/>
          </a:p>
        </p:txBody>
      </p:sp>
      <p:sp>
        <p:nvSpPr>
          <p:cNvPr id="841" name="Google Shape;841;p45"/>
          <p:cNvSpPr txBox="1"/>
          <p:nvPr/>
        </p:nvSpPr>
        <p:spPr>
          <a:xfrm>
            <a:off x="4534863" y="3856988"/>
            <a:ext cx="3849300" cy="209100"/>
          </a:xfrm>
          <a:prstGeom prst="rect">
            <a:avLst/>
          </a:prstGeom>
          <a:solidFill>
            <a:srgbClr val="D9D9D9"/>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r>
              <a:rPr lang="hu-HU" sz="700"/>
              <a:t>4. Területet értő orvos kritikus tömeg</a:t>
            </a:r>
            <a:endParaRPr sz="700"/>
          </a:p>
        </p:txBody>
      </p:sp>
      <p:sp>
        <p:nvSpPr>
          <p:cNvPr id="842" name="Google Shape;842;p45"/>
          <p:cNvSpPr txBox="1"/>
          <p:nvPr/>
        </p:nvSpPr>
        <p:spPr>
          <a:xfrm>
            <a:off x="4532413" y="4076011"/>
            <a:ext cx="3849300" cy="209100"/>
          </a:xfrm>
          <a:prstGeom prst="rect">
            <a:avLst/>
          </a:prstGeom>
          <a:solidFill>
            <a:srgbClr val="D9D9D9"/>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r>
              <a:rPr lang="hu-HU" sz="700"/>
              <a:t>5. Módszert elfogadó beteg (bár nem az MI dönt, hanem az orvos)</a:t>
            </a:r>
            <a:endParaRPr sz="700"/>
          </a:p>
        </p:txBody>
      </p:sp>
      <p:sp>
        <p:nvSpPr>
          <p:cNvPr id="843" name="Google Shape;843;p45"/>
          <p:cNvSpPr txBox="1"/>
          <p:nvPr/>
        </p:nvSpPr>
        <p:spPr>
          <a:xfrm>
            <a:off x="4532413" y="4292511"/>
            <a:ext cx="3849300" cy="209100"/>
          </a:xfrm>
          <a:prstGeom prst="rect">
            <a:avLst/>
          </a:prstGeom>
          <a:solidFill>
            <a:srgbClr val="D9D9D9"/>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r>
              <a:rPr lang="hu-HU" sz="700"/>
              <a:t>6. Szolgáltatások evidence based tesztjei, majd finanszírozásba fogadása</a:t>
            </a:r>
            <a:endParaRPr sz="700"/>
          </a:p>
        </p:txBody>
      </p:sp>
      <p:sp>
        <p:nvSpPr>
          <p:cNvPr id="844" name="Google Shape;844;p45"/>
          <p:cNvSpPr txBox="1"/>
          <p:nvPr/>
        </p:nvSpPr>
        <p:spPr>
          <a:xfrm>
            <a:off x="6095144" y="1558306"/>
            <a:ext cx="714900" cy="521100"/>
          </a:xfrm>
          <a:prstGeom prst="rect">
            <a:avLst/>
          </a:prstGeom>
          <a:solidFill>
            <a:srgbClr val="FFFFFF"/>
          </a:solidFill>
          <a:ln w="9525" cap="flat" cmpd="sng">
            <a:solidFill>
              <a:schemeClr val="dk2"/>
            </a:solidFill>
            <a:prstDash val="dot"/>
            <a:round/>
            <a:headEnd type="none" w="sm" len="sm"/>
            <a:tailEnd type="none" w="sm" len="sm"/>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b="1">
                <a:solidFill>
                  <a:schemeClr val="dk1"/>
                </a:solidFill>
              </a:rPr>
              <a:t>Azonosított egészség-</a:t>
            </a:r>
            <a:endParaRPr sz="700" b="1">
              <a:solidFill>
                <a:schemeClr val="dk1"/>
              </a:solidFill>
            </a:endParaRPr>
          </a:p>
          <a:p>
            <a:pPr marL="0" lvl="0" indent="0" algn="ctr" rtl="0">
              <a:spcBef>
                <a:spcPts val="0"/>
              </a:spcBef>
              <a:spcAft>
                <a:spcPts val="0"/>
              </a:spcAft>
              <a:buNone/>
            </a:pPr>
            <a:r>
              <a:rPr lang="hu-HU" sz="700" b="1">
                <a:solidFill>
                  <a:schemeClr val="dk1"/>
                </a:solidFill>
              </a:rPr>
              <a:t>ügyi fókusz-</a:t>
            </a:r>
            <a:endParaRPr sz="700" b="1">
              <a:solidFill>
                <a:schemeClr val="dk1"/>
              </a:solidFill>
            </a:endParaRPr>
          </a:p>
          <a:p>
            <a:pPr marL="0" lvl="0" indent="0" algn="ctr" rtl="0">
              <a:spcBef>
                <a:spcPts val="0"/>
              </a:spcBef>
              <a:spcAft>
                <a:spcPts val="0"/>
              </a:spcAft>
              <a:buClr>
                <a:schemeClr val="dk1"/>
              </a:buClr>
              <a:buSzPts val="1100"/>
              <a:buFont typeface="Arial"/>
              <a:buNone/>
            </a:pPr>
            <a:r>
              <a:rPr lang="hu-HU" sz="700" b="1">
                <a:solidFill>
                  <a:schemeClr val="dk1"/>
                </a:solidFill>
              </a:rPr>
              <a:t>területek</a:t>
            </a:r>
            <a:endParaRPr sz="700" b="1">
              <a:solidFill>
                <a:schemeClr val="dk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48"/>
        <p:cNvGrpSpPr/>
        <p:nvPr/>
      </p:nvGrpSpPr>
      <p:grpSpPr>
        <a:xfrm>
          <a:off x="0" y="0"/>
          <a:ext cx="0" cy="0"/>
          <a:chOff x="0" y="0"/>
          <a:chExt cx="0" cy="0"/>
        </a:xfrm>
      </p:grpSpPr>
      <p:sp>
        <p:nvSpPr>
          <p:cNvPr id="849" name="Google Shape;849;p46"/>
          <p:cNvSpPr/>
          <p:nvPr/>
        </p:nvSpPr>
        <p:spPr>
          <a:xfrm>
            <a:off x="466250" y="796050"/>
            <a:ext cx="2679000" cy="830700"/>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46"/>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hu-HU" sz="2400">
                <a:solidFill>
                  <a:schemeClr val="dk1"/>
                </a:solidFill>
              </a:rPr>
              <a:t>Logisztikai szektor értéklánca és főbb trendjei </a:t>
            </a:r>
            <a:endParaRPr sz="2400" b="0" i="0" u="none" strike="noStrike" cap="none">
              <a:solidFill>
                <a:schemeClr val="dk1"/>
              </a:solidFill>
              <a:latin typeface="Arial"/>
              <a:ea typeface="Arial"/>
              <a:cs typeface="Arial"/>
              <a:sym typeface="Arial"/>
            </a:endParaRPr>
          </a:p>
        </p:txBody>
      </p:sp>
      <p:sp>
        <p:nvSpPr>
          <p:cNvPr id="851" name="Google Shape;851;p46"/>
          <p:cNvSpPr txBox="1"/>
          <p:nvPr/>
        </p:nvSpPr>
        <p:spPr>
          <a:xfrm>
            <a:off x="511650" y="824100"/>
            <a:ext cx="1262100" cy="781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hu-HU" sz="700" b="1"/>
              <a:t>Logisztikai szakértelem</a:t>
            </a:r>
            <a:endParaRPr sz="700"/>
          </a:p>
        </p:txBody>
      </p:sp>
      <p:sp>
        <p:nvSpPr>
          <p:cNvPr id="852" name="Google Shape;852;p46"/>
          <p:cNvSpPr txBox="1"/>
          <p:nvPr/>
        </p:nvSpPr>
        <p:spPr>
          <a:xfrm>
            <a:off x="1844551" y="824100"/>
            <a:ext cx="1262100" cy="781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hu-HU" sz="700" b="1"/>
              <a:t>Logisztikai infrastruktúra</a:t>
            </a:r>
            <a:endParaRPr sz="700"/>
          </a:p>
        </p:txBody>
      </p:sp>
      <p:sp>
        <p:nvSpPr>
          <p:cNvPr id="853" name="Google Shape;853;p46"/>
          <p:cNvSpPr txBox="1"/>
          <p:nvPr/>
        </p:nvSpPr>
        <p:spPr>
          <a:xfrm>
            <a:off x="3177452" y="824100"/>
            <a:ext cx="1262100" cy="781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hu-HU" sz="700" b="1"/>
              <a:t>Kapcsolatrendszer</a:t>
            </a:r>
            <a:endParaRPr sz="700"/>
          </a:p>
        </p:txBody>
      </p:sp>
      <p:sp>
        <p:nvSpPr>
          <p:cNvPr id="854" name="Google Shape;854;p46"/>
          <p:cNvSpPr txBox="1"/>
          <p:nvPr/>
        </p:nvSpPr>
        <p:spPr>
          <a:xfrm>
            <a:off x="4510354" y="824100"/>
            <a:ext cx="1262100" cy="781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hu-HU" sz="700" b="1"/>
              <a:t>Logisztikai K+F+I</a:t>
            </a:r>
            <a:endParaRPr sz="700"/>
          </a:p>
        </p:txBody>
      </p:sp>
      <p:sp>
        <p:nvSpPr>
          <p:cNvPr id="855" name="Google Shape;855;p46"/>
          <p:cNvSpPr txBox="1"/>
          <p:nvPr/>
        </p:nvSpPr>
        <p:spPr>
          <a:xfrm>
            <a:off x="511650" y="1644771"/>
            <a:ext cx="5260800" cy="5316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hu-HU" sz="700" b="1"/>
              <a:t>Közlekedési hálózati infrastruktúra</a:t>
            </a:r>
            <a:endParaRPr sz="700"/>
          </a:p>
        </p:txBody>
      </p:sp>
      <p:sp>
        <p:nvSpPr>
          <p:cNvPr id="856" name="Google Shape;856;p46"/>
          <p:cNvSpPr txBox="1"/>
          <p:nvPr/>
        </p:nvSpPr>
        <p:spPr>
          <a:xfrm>
            <a:off x="511650" y="2219650"/>
            <a:ext cx="5260800" cy="265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hu-HU" sz="700" b="1"/>
              <a:t>Hírközlési hálózati infrastruktúra</a:t>
            </a:r>
            <a:endParaRPr sz="700"/>
          </a:p>
        </p:txBody>
      </p:sp>
      <p:grpSp>
        <p:nvGrpSpPr>
          <p:cNvPr id="857" name="Google Shape;857;p46"/>
          <p:cNvGrpSpPr/>
          <p:nvPr/>
        </p:nvGrpSpPr>
        <p:grpSpPr>
          <a:xfrm>
            <a:off x="687168" y="1054813"/>
            <a:ext cx="911072" cy="514884"/>
            <a:chOff x="1310630" y="-1015383"/>
            <a:chExt cx="1463100" cy="815981"/>
          </a:xfrm>
        </p:grpSpPr>
        <p:sp>
          <p:nvSpPr>
            <p:cNvPr id="858" name="Google Shape;858;p46"/>
            <p:cNvSpPr txBox="1"/>
            <p:nvPr/>
          </p:nvSpPr>
          <p:spPr>
            <a:xfrm>
              <a:off x="1310630" y="-1015383"/>
              <a:ext cx="1463100" cy="376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Humán erőforrás</a:t>
              </a:r>
              <a:endParaRPr sz="700"/>
            </a:p>
          </p:txBody>
        </p:sp>
        <p:sp>
          <p:nvSpPr>
            <p:cNvPr id="859" name="Google Shape;859;p46"/>
            <p:cNvSpPr txBox="1"/>
            <p:nvPr/>
          </p:nvSpPr>
          <p:spPr>
            <a:xfrm>
              <a:off x="1310630" y="-575902"/>
              <a:ext cx="1463100" cy="376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Logisztikai kulcsszereplők</a:t>
              </a:r>
              <a:endParaRPr sz="700"/>
            </a:p>
          </p:txBody>
        </p:sp>
      </p:grpSp>
      <p:grpSp>
        <p:nvGrpSpPr>
          <p:cNvPr id="860" name="Google Shape;860;p46"/>
          <p:cNvGrpSpPr/>
          <p:nvPr/>
        </p:nvGrpSpPr>
        <p:grpSpPr>
          <a:xfrm>
            <a:off x="2020069" y="1054813"/>
            <a:ext cx="911072" cy="514884"/>
            <a:chOff x="1310630" y="-1015383"/>
            <a:chExt cx="1463100" cy="815981"/>
          </a:xfrm>
        </p:grpSpPr>
        <p:sp>
          <p:nvSpPr>
            <p:cNvPr id="861" name="Google Shape;861;p46"/>
            <p:cNvSpPr txBox="1"/>
            <p:nvPr/>
          </p:nvSpPr>
          <p:spPr>
            <a:xfrm>
              <a:off x="1310630" y="-1015383"/>
              <a:ext cx="1463100" cy="376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Csomóponti infrastruktúra</a:t>
              </a:r>
              <a:endParaRPr sz="700"/>
            </a:p>
          </p:txBody>
        </p:sp>
        <p:sp>
          <p:nvSpPr>
            <p:cNvPr id="862" name="Google Shape;862;p46"/>
            <p:cNvSpPr txBox="1"/>
            <p:nvPr/>
          </p:nvSpPr>
          <p:spPr>
            <a:xfrm>
              <a:off x="1310630" y="-575902"/>
              <a:ext cx="1463100" cy="376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Informatikai infrastruktúra</a:t>
              </a:r>
              <a:endParaRPr sz="700"/>
            </a:p>
          </p:txBody>
        </p:sp>
      </p:grpSp>
      <p:grpSp>
        <p:nvGrpSpPr>
          <p:cNvPr id="863" name="Google Shape;863;p46"/>
          <p:cNvGrpSpPr/>
          <p:nvPr/>
        </p:nvGrpSpPr>
        <p:grpSpPr>
          <a:xfrm>
            <a:off x="3352971" y="1054813"/>
            <a:ext cx="911072" cy="514884"/>
            <a:chOff x="1310630" y="-1015383"/>
            <a:chExt cx="1463100" cy="815981"/>
          </a:xfrm>
        </p:grpSpPr>
        <p:sp>
          <p:nvSpPr>
            <p:cNvPr id="864" name="Google Shape;864;p46"/>
            <p:cNvSpPr txBox="1"/>
            <p:nvPr/>
          </p:nvSpPr>
          <p:spPr>
            <a:xfrm>
              <a:off x="1310630" y="-1015383"/>
              <a:ext cx="1463100" cy="376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Nemzetközi kapcsolatok</a:t>
              </a:r>
              <a:endParaRPr sz="700"/>
            </a:p>
          </p:txBody>
        </p:sp>
        <p:sp>
          <p:nvSpPr>
            <p:cNvPr id="865" name="Google Shape;865;p46"/>
            <p:cNvSpPr txBox="1"/>
            <p:nvPr/>
          </p:nvSpPr>
          <p:spPr>
            <a:xfrm>
              <a:off x="1310630" y="-575902"/>
              <a:ext cx="1463100" cy="376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Hálózatosodás és együttműködés</a:t>
              </a:r>
              <a:endParaRPr sz="700"/>
            </a:p>
          </p:txBody>
        </p:sp>
      </p:grpSp>
      <p:grpSp>
        <p:nvGrpSpPr>
          <p:cNvPr id="866" name="Google Shape;866;p46"/>
          <p:cNvGrpSpPr/>
          <p:nvPr/>
        </p:nvGrpSpPr>
        <p:grpSpPr>
          <a:xfrm>
            <a:off x="4685872" y="1054813"/>
            <a:ext cx="911072" cy="514884"/>
            <a:chOff x="1310630" y="-1015383"/>
            <a:chExt cx="1463100" cy="815981"/>
          </a:xfrm>
        </p:grpSpPr>
        <p:sp>
          <p:nvSpPr>
            <p:cNvPr id="867" name="Google Shape;867;p46"/>
            <p:cNvSpPr txBox="1"/>
            <p:nvPr/>
          </p:nvSpPr>
          <p:spPr>
            <a:xfrm>
              <a:off x="1310630" y="-1015383"/>
              <a:ext cx="1463100" cy="376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Állami</a:t>
              </a:r>
              <a:endParaRPr sz="700"/>
            </a:p>
          </p:txBody>
        </p:sp>
        <p:sp>
          <p:nvSpPr>
            <p:cNvPr id="868" name="Google Shape;868;p46"/>
            <p:cNvSpPr txBox="1"/>
            <p:nvPr/>
          </p:nvSpPr>
          <p:spPr>
            <a:xfrm>
              <a:off x="1310630" y="-575902"/>
              <a:ext cx="1463100" cy="376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Üzleti</a:t>
              </a:r>
              <a:endParaRPr sz="700"/>
            </a:p>
          </p:txBody>
        </p:sp>
      </p:grpSp>
      <p:sp>
        <p:nvSpPr>
          <p:cNvPr id="869" name="Google Shape;869;p46"/>
          <p:cNvSpPr txBox="1"/>
          <p:nvPr/>
        </p:nvSpPr>
        <p:spPr>
          <a:xfrm>
            <a:off x="687263" y="1869350"/>
            <a:ext cx="911100" cy="2376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Közúti</a:t>
            </a:r>
            <a:endParaRPr sz="700"/>
          </a:p>
        </p:txBody>
      </p:sp>
      <p:sp>
        <p:nvSpPr>
          <p:cNvPr id="870" name="Google Shape;870;p46"/>
          <p:cNvSpPr txBox="1"/>
          <p:nvPr/>
        </p:nvSpPr>
        <p:spPr>
          <a:xfrm>
            <a:off x="2020107" y="1869350"/>
            <a:ext cx="911100" cy="2376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Vasúti</a:t>
            </a:r>
            <a:endParaRPr sz="700"/>
          </a:p>
        </p:txBody>
      </p:sp>
      <p:sp>
        <p:nvSpPr>
          <p:cNvPr id="871" name="Google Shape;871;p46"/>
          <p:cNvSpPr txBox="1"/>
          <p:nvPr/>
        </p:nvSpPr>
        <p:spPr>
          <a:xfrm>
            <a:off x="3352963" y="1869350"/>
            <a:ext cx="911100" cy="2376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Légi</a:t>
            </a:r>
            <a:endParaRPr sz="700"/>
          </a:p>
        </p:txBody>
      </p:sp>
      <p:sp>
        <p:nvSpPr>
          <p:cNvPr id="872" name="Google Shape;872;p46"/>
          <p:cNvSpPr txBox="1"/>
          <p:nvPr/>
        </p:nvSpPr>
        <p:spPr>
          <a:xfrm>
            <a:off x="4685818" y="1869350"/>
            <a:ext cx="911100" cy="2376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Vízi</a:t>
            </a:r>
            <a:endParaRPr sz="700"/>
          </a:p>
        </p:txBody>
      </p:sp>
      <p:sp>
        <p:nvSpPr>
          <p:cNvPr id="873" name="Google Shape;873;p46"/>
          <p:cNvSpPr txBox="1"/>
          <p:nvPr/>
        </p:nvSpPr>
        <p:spPr>
          <a:xfrm rot="-5400000">
            <a:off x="-166525" y="1110475"/>
            <a:ext cx="836400" cy="207300"/>
          </a:xfrm>
          <a:prstGeom prst="rect">
            <a:avLst/>
          </a:prstGeom>
          <a:noFill/>
          <a:ln w="9525" cap="flat" cmpd="sng">
            <a:solidFill>
              <a:schemeClr val="dk2"/>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700"/>
              <a:t>Logisztikai erőforrások</a:t>
            </a:r>
            <a:endParaRPr sz="700" b="0" i="0" u="none" strike="noStrike" cap="none">
              <a:solidFill>
                <a:srgbClr val="000000"/>
              </a:solidFill>
              <a:latin typeface="Arial"/>
              <a:ea typeface="Arial"/>
              <a:cs typeface="Arial"/>
              <a:sym typeface="Arial"/>
            </a:endParaRPr>
          </a:p>
        </p:txBody>
      </p:sp>
      <p:sp>
        <p:nvSpPr>
          <p:cNvPr id="874" name="Google Shape;874;p46"/>
          <p:cNvSpPr txBox="1"/>
          <p:nvPr/>
        </p:nvSpPr>
        <p:spPr>
          <a:xfrm>
            <a:off x="4951075" y="4844825"/>
            <a:ext cx="4033500" cy="207300"/>
          </a:xfrm>
          <a:prstGeom prst="rect">
            <a:avLst/>
          </a:prstGeom>
          <a:solidFill>
            <a:srgbClr val="F3F3F3"/>
          </a:solidFill>
          <a:ln w="9525" cap="flat" cmpd="sng">
            <a:solidFill>
              <a:schemeClr val="dk2"/>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600" b="1"/>
              <a:t>Értéklánc</a:t>
            </a:r>
            <a:r>
              <a:rPr lang="hu-HU" sz="600"/>
              <a:t> - Forrás: Középtávú Logisztikai Stratégia (A Kormány 2013. februári ülésén fogadta el)</a:t>
            </a:r>
            <a:endParaRPr sz="600" b="0" i="0" u="none" strike="noStrike" cap="none">
              <a:solidFill>
                <a:srgbClr val="000000"/>
              </a:solidFill>
              <a:latin typeface="Arial"/>
              <a:ea typeface="Arial"/>
              <a:cs typeface="Arial"/>
              <a:sym typeface="Arial"/>
            </a:endParaRPr>
          </a:p>
        </p:txBody>
      </p:sp>
      <p:sp>
        <p:nvSpPr>
          <p:cNvPr id="875" name="Google Shape;875;p46"/>
          <p:cNvSpPr txBox="1"/>
          <p:nvPr/>
        </p:nvSpPr>
        <p:spPr>
          <a:xfrm>
            <a:off x="511650" y="2723988"/>
            <a:ext cx="5260800" cy="265500"/>
          </a:xfrm>
          <a:prstGeom prst="rect">
            <a:avLst/>
          </a:prstGeom>
          <a:solidFill>
            <a:srgbClr val="CCCCCC"/>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hu-HU" sz="700" b="1"/>
              <a:t>MI alkalmazása a teljes értékláncon</a:t>
            </a:r>
            <a:endParaRPr sz="700"/>
          </a:p>
        </p:txBody>
      </p:sp>
      <p:sp>
        <p:nvSpPr>
          <p:cNvPr id="876" name="Google Shape;876;p46"/>
          <p:cNvSpPr/>
          <p:nvPr/>
        </p:nvSpPr>
        <p:spPr>
          <a:xfrm rot="5400000">
            <a:off x="3060700" y="-25825"/>
            <a:ext cx="162900" cy="5260800"/>
          </a:xfrm>
          <a:prstGeom prst="rightBrace">
            <a:avLst>
              <a:gd name="adj1" fmla="val 8333"/>
              <a:gd name="adj2" fmla="val 5000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46"/>
          <p:cNvSpPr/>
          <p:nvPr/>
        </p:nvSpPr>
        <p:spPr>
          <a:xfrm rot="2700000">
            <a:off x="2759691" y="3010513"/>
            <a:ext cx="241831" cy="212132"/>
          </a:xfrm>
          <a:prstGeom prst="downArrow">
            <a:avLst>
              <a:gd name="adj1" fmla="val 50000"/>
              <a:gd name="adj2" fmla="val 50000"/>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46"/>
          <p:cNvSpPr/>
          <p:nvPr/>
        </p:nvSpPr>
        <p:spPr>
          <a:xfrm rot="-2700000">
            <a:off x="3282577" y="3006934"/>
            <a:ext cx="241831" cy="212132"/>
          </a:xfrm>
          <a:prstGeom prst="downArrow">
            <a:avLst>
              <a:gd name="adj1" fmla="val 50000"/>
              <a:gd name="adj2" fmla="val 50000"/>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a:p>
        </p:txBody>
      </p:sp>
      <p:sp>
        <p:nvSpPr>
          <p:cNvPr id="879" name="Google Shape;879;p46"/>
          <p:cNvSpPr txBox="1"/>
          <p:nvPr/>
        </p:nvSpPr>
        <p:spPr>
          <a:xfrm>
            <a:off x="511650" y="3190650"/>
            <a:ext cx="2157300" cy="265500"/>
          </a:xfrm>
          <a:prstGeom prst="rect">
            <a:avLst/>
          </a:prstGeom>
          <a:solidFill>
            <a:schemeClr val="accent1"/>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hu-HU" sz="700" b="1">
                <a:solidFill>
                  <a:srgbClr val="FFFFFF"/>
                </a:solidFill>
              </a:rPr>
              <a:t>Rendelkezésre álló adatok kihasználása</a:t>
            </a:r>
            <a:endParaRPr sz="700">
              <a:solidFill>
                <a:srgbClr val="FFFFFF"/>
              </a:solidFill>
            </a:endParaRPr>
          </a:p>
        </p:txBody>
      </p:sp>
      <p:sp>
        <p:nvSpPr>
          <p:cNvPr id="880" name="Google Shape;880;p46"/>
          <p:cNvSpPr txBox="1"/>
          <p:nvPr/>
        </p:nvSpPr>
        <p:spPr>
          <a:xfrm>
            <a:off x="3615150" y="3190625"/>
            <a:ext cx="2157300" cy="265500"/>
          </a:xfrm>
          <a:prstGeom prst="rect">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hu-HU" sz="700" b="1">
                <a:solidFill>
                  <a:srgbClr val="FFFFFF"/>
                </a:solidFill>
              </a:rPr>
              <a:t>Hálózatos működés optimalizálása</a:t>
            </a:r>
            <a:r>
              <a:rPr lang="hu-HU" sz="700">
                <a:solidFill>
                  <a:srgbClr val="FFFFFF"/>
                </a:solidFill>
              </a:rPr>
              <a:t> </a:t>
            </a:r>
            <a:endParaRPr sz="700">
              <a:solidFill>
                <a:srgbClr val="FFFFFF"/>
              </a:solidFill>
            </a:endParaRPr>
          </a:p>
          <a:p>
            <a:pPr marL="0" lvl="0" indent="0" algn="ctr" rtl="0">
              <a:spcBef>
                <a:spcPts val="0"/>
              </a:spcBef>
              <a:spcAft>
                <a:spcPts val="0"/>
              </a:spcAft>
              <a:buNone/>
            </a:pPr>
            <a:r>
              <a:rPr lang="hu-HU" sz="700">
                <a:solidFill>
                  <a:srgbClr val="FFFFFF"/>
                </a:solidFill>
              </a:rPr>
              <a:t>(emberi intelligenciával nem elérhető szinten)</a:t>
            </a:r>
            <a:endParaRPr sz="700">
              <a:solidFill>
                <a:srgbClr val="FFFFFF"/>
              </a:solidFill>
            </a:endParaRPr>
          </a:p>
        </p:txBody>
      </p:sp>
      <p:sp>
        <p:nvSpPr>
          <p:cNvPr id="881" name="Google Shape;881;p46"/>
          <p:cNvSpPr txBox="1"/>
          <p:nvPr/>
        </p:nvSpPr>
        <p:spPr>
          <a:xfrm>
            <a:off x="511750" y="3511624"/>
            <a:ext cx="972000" cy="1150800"/>
          </a:xfrm>
          <a:prstGeom prst="rect">
            <a:avLst/>
          </a:prstGeom>
          <a:solidFill>
            <a:srgbClr val="F3F3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Hagyományos vállalati erőforrás tervezés</a:t>
            </a:r>
            <a:endParaRPr sz="700"/>
          </a:p>
        </p:txBody>
      </p:sp>
      <p:sp>
        <p:nvSpPr>
          <p:cNvPr id="882" name="Google Shape;882;p46"/>
          <p:cNvSpPr/>
          <p:nvPr/>
        </p:nvSpPr>
        <p:spPr>
          <a:xfrm>
            <a:off x="1524551" y="3894761"/>
            <a:ext cx="141900" cy="207300"/>
          </a:xfrm>
          <a:prstGeom prst="rightArrow">
            <a:avLst>
              <a:gd name="adj1" fmla="val 50000"/>
              <a:gd name="adj2"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46"/>
          <p:cNvSpPr txBox="1"/>
          <p:nvPr/>
        </p:nvSpPr>
        <p:spPr>
          <a:xfrm>
            <a:off x="3615150" y="3499925"/>
            <a:ext cx="973200" cy="265500"/>
          </a:xfrm>
          <a:prstGeom prst="rect">
            <a:avLst/>
          </a:prstGeom>
          <a:solidFill>
            <a:srgbClr val="F3F3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Reaktív működés</a:t>
            </a:r>
            <a:endParaRPr sz="700"/>
          </a:p>
        </p:txBody>
      </p:sp>
      <p:sp>
        <p:nvSpPr>
          <p:cNvPr id="884" name="Google Shape;884;p46"/>
          <p:cNvSpPr txBox="1"/>
          <p:nvPr/>
        </p:nvSpPr>
        <p:spPr>
          <a:xfrm>
            <a:off x="4799250" y="3499925"/>
            <a:ext cx="973200" cy="265500"/>
          </a:xfrm>
          <a:prstGeom prst="rect">
            <a:avLst/>
          </a:prstGeom>
          <a:solidFill>
            <a:srgbClr val="A4C2F4"/>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Proaktív működés</a:t>
            </a:r>
            <a:endParaRPr sz="700"/>
          </a:p>
        </p:txBody>
      </p:sp>
      <p:sp>
        <p:nvSpPr>
          <p:cNvPr id="885" name="Google Shape;885;p46"/>
          <p:cNvSpPr txBox="1"/>
          <p:nvPr/>
        </p:nvSpPr>
        <p:spPr>
          <a:xfrm>
            <a:off x="3615150" y="3809200"/>
            <a:ext cx="973200" cy="265500"/>
          </a:xfrm>
          <a:prstGeom prst="rect">
            <a:avLst/>
          </a:prstGeom>
          <a:solidFill>
            <a:srgbClr val="F3F3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Jósló tervezés (forecast)</a:t>
            </a:r>
            <a:endParaRPr sz="700"/>
          </a:p>
        </p:txBody>
      </p:sp>
      <p:sp>
        <p:nvSpPr>
          <p:cNvPr id="886" name="Google Shape;886;p46"/>
          <p:cNvSpPr txBox="1"/>
          <p:nvPr/>
        </p:nvSpPr>
        <p:spPr>
          <a:xfrm>
            <a:off x="4799250" y="3809200"/>
            <a:ext cx="973200" cy="265500"/>
          </a:xfrm>
          <a:prstGeom prst="rect">
            <a:avLst/>
          </a:prstGeom>
          <a:solidFill>
            <a:srgbClr val="A4C2F4"/>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marR="0" lvl="0" indent="0" algn="ctr" rtl="0">
              <a:lnSpc>
                <a:spcPct val="100000"/>
              </a:lnSpc>
              <a:spcBef>
                <a:spcPts val="0"/>
              </a:spcBef>
              <a:spcAft>
                <a:spcPts val="0"/>
              </a:spcAft>
              <a:buNone/>
            </a:pPr>
            <a:r>
              <a:rPr lang="hu-HU" sz="700"/>
              <a:t>Előrelátó tervezés (prediction)</a:t>
            </a:r>
            <a:endParaRPr sz="700"/>
          </a:p>
        </p:txBody>
      </p:sp>
      <p:sp>
        <p:nvSpPr>
          <p:cNvPr id="887" name="Google Shape;887;p46"/>
          <p:cNvSpPr txBox="1"/>
          <p:nvPr/>
        </p:nvSpPr>
        <p:spPr>
          <a:xfrm>
            <a:off x="3615150" y="4118475"/>
            <a:ext cx="973200" cy="265500"/>
          </a:xfrm>
          <a:prstGeom prst="rect">
            <a:avLst/>
          </a:prstGeom>
          <a:solidFill>
            <a:srgbClr val="F3F3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Manuális folyamatok</a:t>
            </a:r>
            <a:endParaRPr sz="700"/>
          </a:p>
        </p:txBody>
      </p:sp>
      <p:sp>
        <p:nvSpPr>
          <p:cNvPr id="888" name="Google Shape;888;p46"/>
          <p:cNvSpPr txBox="1"/>
          <p:nvPr/>
        </p:nvSpPr>
        <p:spPr>
          <a:xfrm>
            <a:off x="4799250" y="4118475"/>
            <a:ext cx="973200" cy="265500"/>
          </a:xfrm>
          <a:prstGeom prst="rect">
            <a:avLst/>
          </a:prstGeom>
          <a:solidFill>
            <a:srgbClr val="A4C2F4"/>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marR="0" lvl="0" indent="0" algn="ctr" rtl="0">
              <a:lnSpc>
                <a:spcPct val="100000"/>
              </a:lnSpc>
              <a:spcBef>
                <a:spcPts val="0"/>
              </a:spcBef>
              <a:spcAft>
                <a:spcPts val="0"/>
              </a:spcAft>
              <a:buNone/>
            </a:pPr>
            <a:r>
              <a:rPr lang="hu-HU" sz="700"/>
              <a:t>Autonóm folyamatok</a:t>
            </a:r>
            <a:endParaRPr sz="700"/>
          </a:p>
        </p:txBody>
      </p:sp>
      <p:sp>
        <p:nvSpPr>
          <p:cNvPr id="889" name="Google Shape;889;p46"/>
          <p:cNvSpPr txBox="1"/>
          <p:nvPr/>
        </p:nvSpPr>
        <p:spPr>
          <a:xfrm>
            <a:off x="3615150" y="4427750"/>
            <a:ext cx="973200" cy="265500"/>
          </a:xfrm>
          <a:prstGeom prst="rect">
            <a:avLst/>
          </a:prstGeom>
          <a:solidFill>
            <a:srgbClr val="F3F3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Standard szolgáltatások</a:t>
            </a:r>
            <a:endParaRPr sz="700"/>
          </a:p>
        </p:txBody>
      </p:sp>
      <p:sp>
        <p:nvSpPr>
          <p:cNvPr id="890" name="Google Shape;890;p46"/>
          <p:cNvSpPr txBox="1"/>
          <p:nvPr/>
        </p:nvSpPr>
        <p:spPr>
          <a:xfrm>
            <a:off x="4799250" y="4427750"/>
            <a:ext cx="973200" cy="265500"/>
          </a:xfrm>
          <a:prstGeom prst="rect">
            <a:avLst/>
          </a:prstGeom>
          <a:solidFill>
            <a:srgbClr val="A4C2F4"/>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marR="0" lvl="0" indent="0" algn="ctr" rtl="0">
              <a:lnSpc>
                <a:spcPct val="100000"/>
              </a:lnSpc>
              <a:spcBef>
                <a:spcPts val="0"/>
              </a:spcBef>
              <a:spcAft>
                <a:spcPts val="0"/>
              </a:spcAft>
              <a:buNone/>
            </a:pPr>
            <a:r>
              <a:rPr lang="hu-HU" sz="700"/>
              <a:t>Személyre szabott szolgáltatások</a:t>
            </a:r>
            <a:endParaRPr sz="700"/>
          </a:p>
        </p:txBody>
      </p:sp>
      <p:sp>
        <p:nvSpPr>
          <p:cNvPr id="891" name="Google Shape;891;p46"/>
          <p:cNvSpPr/>
          <p:nvPr/>
        </p:nvSpPr>
        <p:spPr>
          <a:xfrm>
            <a:off x="4622850" y="3537114"/>
            <a:ext cx="141900" cy="207300"/>
          </a:xfrm>
          <a:prstGeom prst="rightArrow">
            <a:avLst>
              <a:gd name="adj1" fmla="val 50000"/>
              <a:gd name="adj2"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46"/>
          <p:cNvSpPr/>
          <p:nvPr/>
        </p:nvSpPr>
        <p:spPr>
          <a:xfrm>
            <a:off x="4622850" y="3848198"/>
            <a:ext cx="141900" cy="207300"/>
          </a:xfrm>
          <a:prstGeom prst="rightArrow">
            <a:avLst>
              <a:gd name="adj1" fmla="val 50000"/>
              <a:gd name="adj2"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46"/>
          <p:cNvSpPr/>
          <p:nvPr/>
        </p:nvSpPr>
        <p:spPr>
          <a:xfrm>
            <a:off x="4622850" y="4159281"/>
            <a:ext cx="141900" cy="207300"/>
          </a:xfrm>
          <a:prstGeom prst="rightArrow">
            <a:avLst>
              <a:gd name="adj1" fmla="val 50000"/>
              <a:gd name="adj2"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46"/>
          <p:cNvSpPr/>
          <p:nvPr/>
        </p:nvSpPr>
        <p:spPr>
          <a:xfrm>
            <a:off x="4622850" y="4470364"/>
            <a:ext cx="141900" cy="207300"/>
          </a:xfrm>
          <a:prstGeom prst="rightArrow">
            <a:avLst>
              <a:gd name="adj1" fmla="val 50000"/>
              <a:gd name="adj2"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95" name="Google Shape;895;p46"/>
          <p:cNvCxnSpPr/>
          <p:nvPr/>
        </p:nvCxnSpPr>
        <p:spPr>
          <a:xfrm>
            <a:off x="5839176" y="836275"/>
            <a:ext cx="0" cy="3863100"/>
          </a:xfrm>
          <a:prstGeom prst="straightConnector1">
            <a:avLst/>
          </a:prstGeom>
          <a:noFill/>
          <a:ln w="19050" cap="flat" cmpd="sng">
            <a:solidFill>
              <a:schemeClr val="dk2"/>
            </a:solidFill>
            <a:prstDash val="solid"/>
            <a:round/>
            <a:headEnd type="none" w="med" len="med"/>
            <a:tailEnd type="none" w="med" len="med"/>
          </a:ln>
        </p:spPr>
      </p:cxnSp>
      <p:sp>
        <p:nvSpPr>
          <p:cNvPr id="896" name="Google Shape;896;p46"/>
          <p:cNvSpPr txBox="1"/>
          <p:nvPr/>
        </p:nvSpPr>
        <p:spPr>
          <a:xfrm>
            <a:off x="5906350" y="836275"/>
            <a:ext cx="2955600" cy="393900"/>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900" b="1">
                <a:solidFill>
                  <a:srgbClr val="FFFFFF"/>
                </a:solidFill>
              </a:rPr>
              <a:t>Logisztikai kihívások</a:t>
            </a:r>
            <a:endParaRPr sz="900" b="1">
              <a:solidFill>
                <a:srgbClr val="FFFFFF"/>
              </a:solidFill>
            </a:endParaRPr>
          </a:p>
          <a:p>
            <a:pPr marL="0" lvl="0" indent="0" algn="ctr" rtl="0">
              <a:spcBef>
                <a:spcPts val="0"/>
              </a:spcBef>
              <a:spcAft>
                <a:spcPts val="0"/>
              </a:spcAft>
              <a:buNone/>
            </a:pPr>
            <a:r>
              <a:rPr lang="hu-HU" sz="900">
                <a:solidFill>
                  <a:srgbClr val="FFFFFF"/>
                </a:solidFill>
              </a:rPr>
              <a:t>(melyekre az MI jelenthet megoldást)</a:t>
            </a:r>
            <a:endParaRPr sz="900">
              <a:solidFill>
                <a:srgbClr val="FFFFFF"/>
              </a:solidFill>
            </a:endParaRPr>
          </a:p>
        </p:txBody>
      </p:sp>
      <p:grpSp>
        <p:nvGrpSpPr>
          <p:cNvPr id="897" name="Google Shape;897;p46"/>
          <p:cNvGrpSpPr/>
          <p:nvPr/>
        </p:nvGrpSpPr>
        <p:grpSpPr>
          <a:xfrm>
            <a:off x="5905050" y="1314700"/>
            <a:ext cx="2956506" cy="557504"/>
            <a:chOff x="5905050" y="1314700"/>
            <a:chExt cx="2956506" cy="557504"/>
          </a:xfrm>
        </p:grpSpPr>
        <p:sp>
          <p:nvSpPr>
            <p:cNvPr id="898" name="Google Shape;898;p46"/>
            <p:cNvSpPr txBox="1"/>
            <p:nvPr/>
          </p:nvSpPr>
          <p:spPr>
            <a:xfrm>
              <a:off x="5905056" y="1314700"/>
              <a:ext cx="29565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hu-HU" sz="800"/>
                <a:t>E-kereskedelem</a:t>
              </a:r>
              <a:endParaRPr sz="800"/>
            </a:p>
          </p:txBody>
        </p:sp>
        <p:sp>
          <p:nvSpPr>
            <p:cNvPr id="899" name="Google Shape;899;p46"/>
            <p:cNvSpPr txBox="1"/>
            <p:nvPr/>
          </p:nvSpPr>
          <p:spPr>
            <a:xfrm>
              <a:off x="5905050" y="1606704"/>
              <a:ext cx="1478100" cy="265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0000" rIns="91425" bIns="91425" anchor="ctr" anchorCtr="0">
              <a:noAutofit/>
            </a:bodyPr>
            <a:lstStyle/>
            <a:p>
              <a:pPr marL="0" lvl="0" indent="0" algn="ctr" rtl="0">
                <a:spcBef>
                  <a:spcPts val="0"/>
                </a:spcBef>
                <a:spcAft>
                  <a:spcPts val="0"/>
                </a:spcAft>
                <a:buNone/>
              </a:pPr>
              <a:r>
                <a:rPr lang="hu-HU" sz="700"/>
                <a:t>Anyag és információáramlás szinkronitása</a:t>
              </a:r>
              <a:endParaRPr sz="700"/>
            </a:p>
          </p:txBody>
        </p:sp>
        <p:sp>
          <p:nvSpPr>
            <p:cNvPr id="900" name="Google Shape;900;p46"/>
            <p:cNvSpPr txBox="1"/>
            <p:nvPr/>
          </p:nvSpPr>
          <p:spPr>
            <a:xfrm>
              <a:off x="7383300" y="1606704"/>
              <a:ext cx="1478100" cy="265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0000" rIns="91425" bIns="91425" anchor="ctr" anchorCtr="0">
              <a:noAutofit/>
            </a:bodyPr>
            <a:lstStyle/>
            <a:p>
              <a:pPr marL="0" lvl="0" indent="0" algn="ctr" rtl="0">
                <a:spcBef>
                  <a:spcPts val="0"/>
                </a:spcBef>
                <a:spcAft>
                  <a:spcPts val="0"/>
                </a:spcAft>
                <a:buNone/>
              </a:pPr>
              <a:r>
                <a:rPr lang="hu-HU" sz="700"/>
                <a:t>Biztonság</a:t>
              </a:r>
              <a:endParaRPr sz="700"/>
            </a:p>
          </p:txBody>
        </p:sp>
      </p:grpSp>
      <p:grpSp>
        <p:nvGrpSpPr>
          <p:cNvPr id="901" name="Google Shape;901;p46"/>
          <p:cNvGrpSpPr/>
          <p:nvPr/>
        </p:nvGrpSpPr>
        <p:grpSpPr>
          <a:xfrm>
            <a:off x="5905056" y="2008548"/>
            <a:ext cx="2956500" cy="559378"/>
            <a:chOff x="5905056" y="1909257"/>
            <a:chExt cx="2956500" cy="559378"/>
          </a:xfrm>
        </p:grpSpPr>
        <p:sp>
          <p:nvSpPr>
            <p:cNvPr id="902" name="Google Shape;902;p46"/>
            <p:cNvSpPr txBox="1"/>
            <p:nvPr/>
          </p:nvSpPr>
          <p:spPr>
            <a:xfrm>
              <a:off x="5905056" y="1909257"/>
              <a:ext cx="29565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hu-HU" sz="800"/>
                <a:t>Logisztikai hálózatok méretének robbanásszerű növekedése</a:t>
              </a:r>
              <a:endParaRPr sz="800"/>
            </a:p>
          </p:txBody>
        </p:sp>
        <p:sp>
          <p:nvSpPr>
            <p:cNvPr id="903" name="Google Shape;903;p46"/>
            <p:cNvSpPr txBox="1"/>
            <p:nvPr/>
          </p:nvSpPr>
          <p:spPr>
            <a:xfrm>
              <a:off x="5905125" y="2203135"/>
              <a:ext cx="1478100" cy="265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0000" rIns="91425" bIns="91425" anchor="ctr" anchorCtr="0">
              <a:noAutofit/>
            </a:bodyPr>
            <a:lstStyle/>
            <a:p>
              <a:pPr marL="0" lvl="0" indent="0" algn="ctr" rtl="0">
                <a:spcBef>
                  <a:spcPts val="0"/>
                </a:spcBef>
                <a:spcAft>
                  <a:spcPts val="0"/>
                </a:spcAft>
                <a:buNone/>
              </a:pPr>
              <a:r>
                <a:rPr lang="hu-HU" sz="700"/>
                <a:t>Térbeli különbségek áthidalása</a:t>
              </a:r>
              <a:endParaRPr sz="700"/>
            </a:p>
          </p:txBody>
        </p:sp>
        <p:sp>
          <p:nvSpPr>
            <p:cNvPr id="904" name="Google Shape;904;p46"/>
            <p:cNvSpPr txBox="1"/>
            <p:nvPr/>
          </p:nvSpPr>
          <p:spPr>
            <a:xfrm>
              <a:off x="7383375" y="2203135"/>
              <a:ext cx="1478100" cy="265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0000" rIns="91425" bIns="91425" anchor="ctr" anchorCtr="0">
              <a:noAutofit/>
            </a:bodyPr>
            <a:lstStyle/>
            <a:p>
              <a:pPr marL="0" lvl="0" indent="0" algn="ctr" rtl="0">
                <a:spcBef>
                  <a:spcPts val="0"/>
                </a:spcBef>
                <a:spcAft>
                  <a:spcPts val="0"/>
                </a:spcAft>
                <a:buNone/>
              </a:pPr>
              <a:r>
                <a:rPr lang="hu-HU" sz="700"/>
                <a:t>Időbeli különbségek áthidalása</a:t>
              </a:r>
              <a:endParaRPr sz="700"/>
            </a:p>
          </p:txBody>
        </p:sp>
      </p:grpSp>
      <p:grpSp>
        <p:nvGrpSpPr>
          <p:cNvPr id="905" name="Google Shape;905;p46"/>
          <p:cNvGrpSpPr/>
          <p:nvPr/>
        </p:nvGrpSpPr>
        <p:grpSpPr>
          <a:xfrm>
            <a:off x="5905056" y="2704270"/>
            <a:ext cx="2956500" cy="568653"/>
            <a:chOff x="5905056" y="2518615"/>
            <a:chExt cx="2956500" cy="568653"/>
          </a:xfrm>
        </p:grpSpPr>
        <p:sp>
          <p:nvSpPr>
            <p:cNvPr id="906" name="Google Shape;906;p46"/>
            <p:cNvSpPr txBox="1"/>
            <p:nvPr/>
          </p:nvSpPr>
          <p:spPr>
            <a:xfrm>
              <a:off x="5905056" y="2518615"/>
              <a:ext cx="29565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hu-HU" sz="800"/>
                <a:t>Fizikai rendszerkoncepciók</a:t>
              </a:r>
              <a:endParaRPr sz="800"/>
            </a:p>
          </p:txBody>
        </p:sp>
        <p:sp>
          <p:nvSpPr>
            <p:cNvPr id="907" name="Google Shape;907;p46"/>
            <p:cNvSpPr txBox="1"/>
            <p:nvPr/>
          </p:nvSpPr>
          <p:spPr>
            <a:xfrm>
              <a:off x="5905125" y="2821768"/>
              <a:ext cx="1478100" cy="265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0000" rIns="91425" bIns="91425" anchor="ctr" anchorCtr="0">
              <a:noAutofit/>
            </a:bodyPr>
            <a:lstStyle/>
            <a:p>
              <a:pPr marL="0" lvl="0" indent="0" algn="ctr" rtl="0">
                <a:spcBef>
                  <a:spcPts val="0"/>
                </a:spcBef>
                <a:spcAft>
                  <a:spcPts val="0"/>
                </a:spcAft>
                <a:buNone/>
              </a:pPr>
              <a:r>
                <a:rPr lang="hu-HU" sz="700"/>
                <a:t>Mega hubok</a:t>
              </a:r>
              <a:endParaRPr sz="700"/>
            </a:p>
          </p:txBody>
        </p:sp>
        <p:sp>
          <p:nvSpPr>
            <p:cNvPr id="908" name="Google Shape;908;p46"/>
            <p:cNvSpPr txBox="1"/>
            <p:nvPr/>
          </p:nvSpPr>
          <p:spPr>
            <a:xfrm>
              <a:off x="7383375" y="2821768"/>
              <a:ext cx="1478100" cy="265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0000" rIns="91425" bIns="91425" anchor="ctr" anchorCtr="0">
              <a:noAutofit/>
            </a:bodyPr>
            <a:lstStyle/>
            <a:p>
              <a:pPr marL="0" lvl="0" indent="0" algn="ctr" rtl="0">
                <a:spcBef>
                  <a:spcPts val="0"/>
                </a:spcBef>
                <a:spcAft>
                  <a:spcPts val="0"/>
                </a:spcAft>
                <a:buNone/>
              </a:pPr>
              <a:r>
                <a:rPr lang="hu-HU" sz="700"/>
                <a:t>Mega hubokhoz “gateway”-ként kapcsolódó kisebb hubok</a:t>
              </a:r>
              <a:endParaRPr sz="700"/>
            </a:p>
          </p:txBody>
        </p:sp>
      </p:grpSp>
      <p:grpSp>
        <p:nvGrpSpPr>
          <p:cNvPr id="909" name="Google Shape;909;p46"/>
          <p:cNvGrpSpPr/>
          <p:nvPr/>
        </p:nvGrpSpPr>
        <p:grpSpPr>
          <a:xfrm>
            <a:off x="5905056" y="3409268"/>
            <a:ext cx="2956500" cy="555726"/>
            <a:chOff x="5905056" y="3142775"/>
            <a:chExt cx="2956500" cy="555726"/>
          </a:xfrm>
        </p:grpSpPr>
        <p:sp>
          <p:nvSpPr>
            <p:cNvPr id="910" name="Google Shape;910;p46"/>
            <p:cNvSpPr txBox="1"/>
            <p:nvPr/>
          </p:nvSpPr>
          <p:spPr>
            <a:xfrm>
              <a:off x="5905056" y="3142775"/>
              <a:ext cx="29565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hu-HU" sz="800"/>
                <a:t>Városiasodás és népességnövekedés</a:t>
              </a:r>
              <a:endParaRPr sz="800"/>
            </a:p>
          </p:txBody>
        </p:sp>
        <p:sp>
          <p:nvSpPr>
            <p:cNvPr id="911" name="Google Shape;911;p46"/>
            <p:cNvSpPr txBox="1"/>
            <p:nvPr/>
          </p:nvSpPr>
          <p:spPr>
            <a:xfrm>
              <a:off x="5905125" y="3433001"/>
              <a:ext cx="1478100" cy="265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0000" rIns="91425" bIns="91425" anchor="ctr" anchorCtr="0">
              <a:noAutofit/>
            </a:bodyPr>
            <a:lstStyle/>
            <a:p>
              <a:pPr marL="0" lvl="0" indent="0" algn="ctr" rtl="0">
                <a:spcBef>
                  <a:spcPts val="0"/>
                </a:spcBef>
                <a:spcAft>
                  <a:spcPts val="0"/>
                </a:spcAft>
                <a:buNone/>
              </a:pPr>
              <a:r>
                <a:rPr lang="hu-HU" sz="700"/>
                <a:t>Terület és erőforrások csökkenése</a:t>
              </a:r>
              <a:endParaRPr sz="700"/>
            </a:p>
          </p:txBody>
        </p:sp>
        <p:sp>
          <p:nvSpPr>
            <p:cNvPr id="912" name="Google Shape;912;p46"/>
            <p:cNvSpPr txBox="1"/>
            <p:nvPr/>
          </p:nvSpPr>
          <p:spPr>
            <a:xfrm>
              <a:off x="7383375" y="3433001"/>
              <a:ext cx="1478100" cy="265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0000" rIns="91425" bIns="91425" anchor="ctr" anchorCtr="0">
              <a:noAutofit/>
            </a:bodyPr>
            <a:lstStyle/>
            <a:p>
              <a:pPr marL="0" lvl="0" indent="0" algn="ctr" rtl="0">
                <a:spcBef>
                  <a:spcPts val="0"/>
                </a:spcBef>
                <a:spcAft>
                  <a:spcPts val="0"/>
                </a:spcAft>
                <a:buNone/>
              </a:pPr>
              <a:r>
                <a:rPr lang="hu-HU" sz="700"/>
                <a:t>Last-mile típusú feladatok</a:t>
              </a:r>
              <a:endParaRPr sz="700"/>
            </a:p>
          </p:txBody>
        </p:sp>
      </p:grpSp>
      <p:grpSp>
        <p:nvGrpSpPr>
          <p:cNvPr id="913" name="Google Shape;913;p46"/>
          <p:cNvGrpSpPr/>
          <p:nvPr/>
        </p:nvGrpSpPr>
        <p:grpSpPr>
          <a:xfrm>
            <a:off x="5905907" y="4101338"/>
            <a:ext cx="2956500" cy="555692"/>
            <a:chOff x="5905907" y="3781737"/>
            <a:chExt cx="2956500" cy="555692"/>
          </a:xfrm>
        </p:grpSpPr>
        <p:sp>
          <p:nvSpPr>
            <p:cNvPr id="914" name="Google Shape;914;p46"/>
            <p:cNvSpPr txBox="1"/>
            <p:nvPr/>
          </p:nvSpPr>
          <p:spPr>
            <a:xfrm>
              <a:off x="5905907" y="3781737"/>
              <a:ext cx="29565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hu-HU" sz="800"/>
                <a:t>Humán erőforrás</a:t>
              </a:r>
              <a:endParaRPr sz="800"/>
            </a:p>
          </p:txBody>
        </p:sp>
        <p:sp>
          <p:nvSpPr>
            <p:cNvPr id="915" name="Google Shape;915;p46"/>
            <p:cNvSpPr txBox="1"/>
            <p:nvPr/>
          </p:nvSpPr>
          <p:spPr>
            <a:xfrm>
              <a:off x="5905975" y="4071928"/>
              <a:ext cx="1478100" cy="265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0000" rIns="91425" bIns="91425" anchor="ctr" anchorCtr="0">
              <a:noAutofit/>
            </a:bodyPr>
            <a:lstStyle/>
            <a:p>
              <a:pPr marL="0" lvl="0" indent="0" algn="ctr" rtl="0">
                <a:spcBef>
                  <a:spcPts val="0"/>
                </a:spcBef>
                <a:spcAft>
                  <a:spcPts val="0"/>
                </a:spcAft>
                <a:buNone/>
              </a:pPr>
              <a:r>
                <a:rPr lang="hu-HU" sz="700"/>
                <a:t>Mennyiségi probléma</a:t>
              </a:r>
              <a:endParaRPr sz="700"/>
            </a:p>
          </p:txBody>
        </p:sp>
        <p:sp>
          <p:nvSpPr>
            <p:cNvPr id="916" name="Google Shape;916;p46"/>
            <p:cNvSpPr txBox="1"/>
            <p:nvPr/>
          </p:nvSpPr>
          <p:spPr>
            <a:xfrm>
              <a:off x="7384225" y="4071928"/>
              <a:ext cx="1478100" cy="265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0000" rIns="91425" bIns="91425" anchor="ctr" anchorCtr="0">
              <a:noAutofit/>
            </a:bodyPr>
            <a:lstStyle/>
            <a:p>
              <a:pPr marL="0" lvl="0" indent="0" algn="ctr" rtl="0">
                <a:spcBef>
                  <a:spcPts val="0"/>
                </a:spcBef>
                <a:spcAft>
                  <a:spcPts val="0"/>
                </a:spcAft>
                <a:buNone/>
              </a:pPr>
              <a:r>
                <a:rPr lang="hu-HU" sz="700"/>
                <a:t>Minőségi probléma</a:t>
              </a:r>
              <a:endParaRPr sz="700"/>
            </a:p>
          </p:txBody>
        </p:sp>
      </p:grpSp>
      <p:sp>
        <p:nvSpPr>
          <p:cNvPr id="917" name="Google Shape;917;p46"/>
          <p:cNvSpPr txBox="1"/>
          <p:nvPr/>
        </p:nvSpPr>
        <p:spPr>
          <a:xfrm>
            <a:off x="1702645" y="3490359"/>
            <a:ext cx="973200" cy="265500"/>
          </a:xfrm>
          <a:prstGeom prst="rect">
            <a:avLst/>
          </a:prstGeom>
          <a:solidFill>
            <a:srgbClr val="A4C2F4"/>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Fejlett adatelemzés</a:t>
            </a:r>
            <a:endParaRPr sz="700"/>
          </a:p>
        </p:txBody>
      </p:sp>
      <p:sp>
        <p:nvSpPr>
          <p:cNvPr id="918" name="Google Shape;918;p46"/>
          <p:cNvSpPr txBox="1"/>
          <p:nvPr/>
        </p:nvSpPr>
        <p:spPr>
          <a:xfrm>
            <a:off x="1702645" y="3799634"/>
            <a:ext cx="973200" cy="265500"/>
          </a:xfrm>
          <a:prstGeom prst="rect">
            <a:avLst/>
          </a:prstGeom>
          <a:solidFill>
            <a:srgbClr val="A4C2F4"/>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marR="0" lvl="0" indent="0" algn="ctr" rtl="0">
              <a:lnSpc>
                <a:spcPct val="100000"/>
              </a:lnSpc>
              <a:spcBef>
                <a:spcPts val="0"/>
              </a:spcBef>
              <a:spcAft>
                <a:spcPts val="0"/>
              </a:spcAft>
              <a:buNone/>
            </a:pPr>
            <a:r>
              <a:rPr lang="hu-HU" sz="700"/>
              <a:t>Növekvő automatizálás</a:t>
            </a:r>
            <a:endParaRPr sz="700"/>
          </a:p>
        </p:txBody>
      </p:sp>
      <p:sp>
        <p:nvSpPr>
          <p:cNvPr id="919" name="Google Shape;919;p46"/>
          <p:cNvSpPr txBox="1"/>
          <p:nvPr/>
        </p:nvSpPr>
        <p:spPr>
          <a:xfrm>
            <a:off x="1702645" y="4108909"/>
            <a:ext cx="973200" cy="265500"/>
          </a:xfrm>
          <a:prstGeom prst="rect">
            <a:avLst/>
          </a:prstGeom>
          <a:solidFill>
            <a:srgbClr val="A4C2F4"/>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marR="0" lvl="0" indent="0" algn="ctr" rtl="0">
              <a:lnSpc>
                <a:spcPct val="100000"/>
              </a:lnSpc>
              <a:spcBef>
                <a:spcPts val="0"/>
              </a:spcBef>
              <a:spcAft>
                <a:spcPts val="0"/>
              </a:spcAft>
              <a:buNone/>
            </a:pPr>
            <a:r>
              <a:rPr lang="hu-HU" sz="700"/>
              <a:t>Hardver és szoftver robotika</a:t>
            </a:r>
            <a:endParaRPr sz="700"/>
          </a:p>
        </p:txBody>
      </p:sp>
      <p:sp>
        <p:nvSpPr>
          <p:cNvPr id="920" name="Google Shape;920;p46"/>
          <p:cNvSpPr txBox="1"/>
          <p:nvPr/>
        </p:nvSpPr>
        <p:spPr>
          <a:xfrm>
            <a:off x="1702645" y="4418184"/>
            <a:ext cx="973200" cy="265500"/>
          </a:xfrm>
          <a:prstGeom prst="rect">
            <a:avLst/>
          </a:prstGeom>
          <a:solidFill>
            <a:srgbClr val="A4C2F4"/>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marR="0" lvl="0" indent="0" algn="ctr" rtl="0">
              <a:lnSpc>
                <a:spcPct val="100000"/>
              </a:lnSpc>
              <a:spcBef>
                <a:spcPts val="0"/>
              </a:spcBef>
              <a:spcAft>
                <a:spcPts val="0"/>
              </a:spcAft>
              <a:buNone/>
            </a:pPr>
            <a:r>
              <a:rPr lang="hu-HU" sz="700"/>
              <a:t>Számítási kapacitás növekedés</a:t>
            </a:r>
            <a:endParaRPr sz="7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24"/>
        <p:cNvGrpSpPr/>
        <p:nvPr/>
      </p:nvGrpSpPr>
      <p:grpSpPr>
        <a:xfrm>
          <a:off x="0" y="0"/>
          <a:ext cx="0" cy="0"/>
          <a:chOff x="0" y="0"/>
          <a:chExt cx="0" cy="0"/>
        </a:xfrm>
      </p:grpSpPr>
      <p:sp>
        <p:nvSpPr>
          <p:cNvPr id="925" name="Google Shape;925;p47"/>
          <p:cNvSpPr txBox="1"/>
          <p:nvPr/>
        </p:nvSpPr>
        <p:spPr>
          <a:xfrm>
            <a:off x="6638775" y="2314647"/>
            <a:ext cx="1510200" cy="514200"/>
          </a:xfrm>
          <a:prstGeom prst="rect">
            <a:avLst/>
          </a:prstGeom>
          <a:solidFill>
            <a:srgbClr val="C9DAF8"/>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Anyagáramlási rendszerek</a:t>
            </a:r>
            <a:endParaRPr sz="800"/>
          </a:p>
        </p:txBody>
      </p:sp>
      <p:sp>
        <p:nvSpPr>
          <p:cNvPr id="926" name="Google Shape;926;p47"/>
          <p:cNvSpPr txBox="1"/>
          <p:nvPr/>
        </p:nvSpPr>
        <p:spPr>
          <a:xfrm>
            <a:off x="6326625" y="2828850"/>
            <a:ext cx="1073100" cy="3066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Fuzionált szenzor rendszerek</a:t>
            </a:r>
            <a:endParaRPr sz="700"/>
          </a:p>
        </p:txBody>
      </p:sp>
      <p:sp>
        <p:nvSpPr>
          <p:cNvPr id="927" name="Google Shape;927;p47"/>
          <p:cNvSpPr txBox="1"/>
          <p:nvPr/>
        </p:nvSpPr>
        <p:spPr>
          <a:xfrm>
            <a:off x="7399725" y="2828850"/>
            <a:ext cx="1073100" cy="3066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Intelligens eszközök</a:t>
            </a:r>
            <a:endParaRPr sz="700"/>
          </a:p>
        </p:txBody>
      </p:sp>
      <p:cxnSp>
        <p:nvCxnSpPr>
          <p:cNvPr id="928" name="Google Shape;928;p47"/>
          <p:cNvCxnSpPr>
            <a:stCxn id="929" idx="3"/>
            <a:endCxn id="930" idx="1"/>
          </p:cNvCxnSpPr>
          <p:nvPr/>
        </p:nvCxnSpPr>
        <p:spPr>
          <a:xfrm>
            <a:off x="2499375" y="1410247"/>
            <a:ext cx="1128600" cy="1161600"/>
          </a:xfrm>
          <a:prstGeom prst="straightConnector1">
            <a:avLst/>
          </a:prstGeom>
          <a:noFill/>
          <a:ln w="9525" cap="flat" cmpd="sng">
            <a:solidFill>
              <a:schemeClr val="dk2"/>
            </a:solidFill>
            <a:prstDash val="dash"/>
            <a:round/>
            <a:headEnd type="none" w="med" len="med"/>
            <a:tailEnd type="none" w="med" len="med"/>
          </a:ln>
        </p:spPr>
      </p:cxnSp>
      <p:sp>
        <p:nvSpPr>
          <p:cNvPr id="929" name="Google Shape;929;p47"/>
          <p:cNvSpPr txBox="1"/>
          <p:nvPr/>
        </p:nvSpPr>
        <p:spPr>
          <a:xfrm>
            <a:off x="989175" y="1153147"/>
            <a:ext cx="1510200" cy="514200"/>
          </a:xfrm>
          <a:prstGeom prst="rect">
            <a:avLst/>
          </a:prstGeom>
          <a:solidFill>
            <a:srgbClr val="C9DAF8"/>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Anyagmozgás autonóm eszközökkel</a:t>
            </a:r>
            <a:endParaRPr sz="800"/>
          </a:p>
        </p:txBody>
      </p:sp>
      <p:sp>
        <p:nvSpPr>
          <p:cNvPr id="931" name="Google Shape;931;p47"/>
          <p:cNvSpPr txBox="1"/>
          <p:nvPr/>
        </p:nvSpPr>
        <p:spPr>
          <a:xfrm>
            <a:off x="671175" y="1667350"/>
            <a:ext cx="1073100" cy="3066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Raktározási rendszerek</a:t>
            </a:r>
            <a:endParaRPr sz="700"/>
          </a:p>
        </p:txBody>
      </p:sp>
      <p:sp>
        <p:nvSpPr>
          <p:cNvPr id="932" name="Google Shape;932;p47"/>
          <p:cNvSpPr txBox="1"/>
          <p:nvPr/>
        </p:nvSpPr>
        <p:spPr>
          <a:xfrm>
            <a:off x="1744275" y="1667350"/>
            <a:ext cx="1073100" cy="3066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Termelőüzemek</a:t>
            </a:r>
            <a:endParaRPr sz="700"/>
          </a:p>
        </p:txBody>
      </p:sp>
      <p:sp>
        <p:nvSpPr>
          <p:cNvPr id="933" name="Google Shape;933;p47"/>
          <p:cNvSpPr txBox="1"/>
          <p:nvPr/>
        </p:nvSpPr>
        <p:spPr>
          <a:xfrm>
            <a:off x="671175" y="1980536"/>
            <a:ext cx="1073100" cy="3066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Egészségügyi létesítmények</a:t>
            </a:r>
            <a:endParaRPr sz="700"/>
          </a:p>
        </p:txBody>
      </p:sp>
      <p:sp>
        <p:nvSpPr>
          <p:cNvPr id="934" name="Google Shape;934;p47"/>
          <p:cNvSpPr txBox="1"/>
          <p:nvPr/>
        </p:nvSpPr>
        <p:spPr>
          <a:xfrm>
            <a:off x="1744275" y="1980536"/>
            <a:ext cx="1073100" cy="3066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Közlekedési átrakóhelyek</a:t>
            </a:r>
            <a:endParaRPr sz="700"/>
          </a:p>
        </p:txBody>
      </p:sp>
      <p:sp>
        <p:nvSpPr>
          <p:cNvPr id="935" name="Google Shape;935;p47"/>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hu-HU" sz="2400">
                <a:solidFill>
                  <a:schemeClr val="dk1"/>
                </a:solidFill>
              </a:rPr>
              <a:t>Logisztika szektor MI alkalmazási területei </a:t>
            </a:r>
            <a:endParaRPr sz="2400" b="0" i="0" u="none" strike="noStrike" cap="none">
              <a:solidFill>
                <a:schemeClr val="dk1"/>
              </a:solidFill>
              <a:latin typeface="Arial"/>
              <a:ea typeface="Arial"/>
              <a:cs typeface="Arial"/>
              <a:sym typeface="Arial"/>
            </a:endParaRPr>
          </a:p>
        </p:txBody>
      </p:sp>
      <p:sp>
        <p:nvSpPr>
          <p:cNvPr id="930" name="Google Shape;930;p47"/>
          <p:cNvSpPr txBox="1"/>
          <p:nvPr/>
        </p:nvSpPr>
        <p:spPr>
          <a:xfrm>
            <a:off x="3627911" y="2161200"/>
            <a:ext cx="1888200" cy="8211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b="1">
                <a:solidFill>
                  <a:srgbClr val="FFFFFF"/>
                </a:solidFill>
              </a:rPr>
              <a:t>MI alkalmazásához rendelkezésre álló adatok</a:t>
            </a:r>
            <a:endParaRPr sz="800" b="1">
              <a:solidFill>
                <a:srgbClr val="FFFFFF"/>
              </a:solidFill>
            </a:endParaRPr>
          </a:p>
          <a:p>
            <a:pPr marL="0" lvl="0" indent="0" algn="ctr" rtl="0">
              <a:spcBef>
                <a:spcPts val="0"/>
              </a:spcBef>
              <a:spcAft>
                <a:spcPts val="0"/>
              </a:spcAft>
              <a:buNone/>
            </a:pPr>
            <a:r>
              <a:rPr lang="hu-HU" sz="700">
                <a:solidFill>
                  <a:srgbClr val="FFFFFF"/>
                </a:solidFill>
              </a:rPr>
              <a:t>(operációk lebonyolítása, irányítása, vagy annak tervezése során végrehajtott aktivitásokban realizálódnak)</a:t>
            </a:r>
            <a:endParaRPr sz="700">
              <a:solidFill>
                <a:srgbClr val="FFFFFF"/>
              </a:solidFill>
            </a:endParaRPr>
          </a:p>
        </p:txBody>
      </p:sp>
      <p:sp>
        <p:nvSpPr>
          <p:cNvPr id="936" name="Google Shape;936;p47"/>
          <p:cNvSpPr txBox="1"/>
          <p:nvPr/>
        </p:nvSpPr>
        <p:spPr>
          <a:xfrm>
            <a:off x="989175" y="3484822"/>
            <a:ext cx="1510200" cy="514200"/>
          </a:xfrm>
          <a:prstGeom prst="rect">
            <a:avLst/>
          </a:prstGeom>
          <a:solidFill>
            <a:srgbClr val="C9DAF8"/>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Járművek telephelyen belüli automatizált mozgatása</a:t>
            </a:r>
            <a:endParaRPr sz="800"/>
          </a:p>
        </p:txBody>
      </p:sp>
      <p:sp>
        <p:nvSpPr>
          <p:cNvPr id="937" name="Google Shape;937;p47"/>
          <p:cNvSpPr txBox="1"/>
          <p:nvPr/>
        </p:nvSpPr>
        <p:spPr>
          <a:xfrm>
            <a:off x="6638775" y="3484822"/>
            <a:ext cx="1510200" cy="514200"/>
          </a:xfrm>
          <a:prstGeom prst="rect">
            <a:avLst/>
          </a:prstGeom>
          <a:solidFill>
            <a:srgbClr val="C9DAF8"/>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Intelligens egységrakomány-képző eszközök</a:t>
            </a:r>
            <a:endParaRPr sz="800"/>
          </a:p>
        </p:txBody>
      </p:sp>
      <p:sp>
        <p:nvSpPr>
          <p:cNvPr id="938" name="Google Shape;938;p47"/>
          <p:cNvSpPr txBox="1"/>
          <p:nvPr/>
        </p:nvSpPr>
        <p:spPr>
          <a:xfrm>
            <a:off x="6638775" y="1144472"/>
            <a:ext cx="1510200" cy="514200"/>
          </a:xfrm>
          <a:prstGeom prst="rect">
            <a:avLst/>
          </a:prstGeom>
          <a:solidFill>
            <a:srgbClr val="C9DAF8"/>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Logisztikai operáció irányítása</a:t>
            </a:r>
            <a:endParaRPr sz="800"/>
          </a:p>
        </p:txBody>
      </p:sp>
      <p:cxnSp>
        <p:nvCxnSpPr>
          <p:cNvPr id="939" name="Google Shape;939;p47"/>
          <p:cNvCxnSpPr>
            <a:stCxn id="940" idx="3"/>
            <a:endCxn id="930" idx="1"/>
          </p:cNvCxnSpPr>
          <p:nvPr/>
        </p:nvCxnSpPr>
        <p:spPr>
          <a:xfrm rot="10800000" flipH="1">
            <a:off x="2499375" y="2571885"/>
            <a:ext cx="1128600" cy="4200"/>
          </a:xfrm>
          <a:prstGeom prst="straightConnector1">
            <a:avLst/>
          </a:prstGeom>
          <a:noFill/>
          <a:ln w="9525" cap="flat" cmpd="sng">
            <a:solidFill>
              <a:schemeClr val="dk2"/>
            </a:solidFill>
            <a:prstDash val="dash"/>
            <a:round/>
            <a:headEnd type="none" w="med" len="med"/>
            <a:tailEnd type="none" w="med" len="med"/>
          </a:ln>
        </p:spPr>
      </p:cxnSp>
      <p:cxnSp>
        <p:nvCxnSpPr>
          <p:cNvPr id="941" name="Google Shape;941;p47"/>
          <p:cNvCxnSpPr>
            <a:stCxn id="936" idx="3"/>
            <a:endCxn id="930" idx="1"/>
          </p:cNvCxnSpPr>
          <p:nvPr/>
        </p:nvCxnSpPr>
        <p:spPr>
          <a:xfrm rot="10800000" flipH="1">
            <a:off x="2499375" y="2571622"/>
            <a:ext cx="1128600" cy="1170300"/>
          </a:xfrm>
          <a:prstGeom prst="straightConnector1">
            <a:avLst/>
          </a:prstGeom>
          <a:noFill/>
          <a:ln w="9525" cap="flat" cmpd="sng">
            <a:solidFill>
              <a:schemeClr val="dk2"/>
            </a:solidFill>
            <a:prstDash val="dash"/>
            <a:round/>
            <a:headEnd type="none" w="med" len="med"/>
            <a:tailEnd type="none" w="med" len="med"/>
          </a:ln>
        </p:spPr>
      </p:cxnSp>
      <p:cxnSp>
        <p:nvCxnSpPr>
          <p:cNvPr id="942" name="Google Shape;942;p47"/>
          <p:cNvCxnSpPr>
            <a:stCxn id="930" idx="3"/>
            <a:endCxn id="925" idx="1"/>
          </p:cNvCxnSpPr>
          <p:nvPr/>
        </p:nvCxnSpPr>
        <p:spPr>
          <a:xfrm>
            <a:off x="5516111" y="2571750"/>
            <a:ext cx="1122600" cy="0"/>
          </a:xfrm>
          <a:prstGeom prst="straightConnector1">
            <a:avLst/>
          </a:prstGeom>
          <a:noFill/>
          <a:ln w="9525" cap="flat" cmpd="sng">
            <a:solidFill>
              <a:schemeClr val="dk2"/>
            </a:solidFill>
            <a:prstDash val="dash"/>
            <a:round/>
            <a:headEnd type="none" w="med" len="med"/>
            <a:tailEnd type="none" w="med" len="med"/>
          </a:ln>
        </p:spPr>
      </p:cxnSp>
      <p:cxnSp>
        <p:nvCxnSpPr>
          <p:cNvPr id="943" name="Google Shape;943;p47"/>
          <p:cNvCxnSpPr>
            <a:stCxn id="930" idx="3"/>
            <a:endCxn id="937" idx="1"/>
          </p:cNvCxnSpPr>
          <p:nvPr/>
        </p:nvCxnSpPr>
        <p:spPr>
          <a:xfrm>
            <a:off x="5516111" y="2571750"/>
            <a:ext cx="1122600" cy="1170300"/>
          </a:xfrm>
          <a:prstGeom prst="straightConnector1">
            <a:avLst/>
          </a:prstGeom>
          <a:noFill/>
          <a:ln w="9525" cap="flat" cmpd="sng">
            <a:solidFill>
              <a:schemeClr val="dk2"/>
            </a:solidFill>
            <a:prstDash val="dash"/>
            <a:round/>
            <a:headEnd type="none" w="med" len="med"/>
            <a:tailEnd type="none" w="med" len="med"/>
          </a:ln>
        </p:spPr>
      </p:cxnSp>
      <p:cxnSp>
        <p:nvCxnSpPr>
          <p:cNvPr id="944" name="Google Shape;944;p47"/>
          <p:cNvCxnSpPr>
            <a:stCxn id="930" idx="3"/>
            <a:endCxn id="938" idx="1"/>
          </p:cNvCxnSpPr>
          <p:nvPr/>
        </p:nvCxnSpPr>
        <p:spPr>
          <a:xfrm rot="10800000" flipH="1">
            <a:off x="5516111" y="1401450"/>
            <a:ext cx="1122600" cy="1170300"/>
          </a:xfrm>
          <a:prstGeom prst="straightConnector1">
            <a:avLst/>
          </a:prstGeom>
          <a:noFill/>
          <a:ln w="9525" cap="flat" cmpd="sng">
            <a:solidFill>
              <a:schemeClr val="dk2"/>
            </a:solidFill>
            <a:prstDash val="dash"/>
            <a:round/>
            <a:headEnd type="none" w="med" len="med"/>
            <a:tailEnd type="none" w="med" len="med"/>
          </a:ln>
        </p:spPr>
      </p:cxnSp>
      <p:sp>
        <p:nvSpPr>
          <p:cNvPr id="945" name="Google Shape;945;p47"/>
          <p:cNvSpPr txBox="1"/>
          <p:nvPr/>
        </p:nvSpPr>
        <p:spPr>
          <a:xfrm>
            <a:off x="671175" y="3999025"/>
            <a:ext cx="1073100" cy="3066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Raktárak</a:t>
            </a:r>
            <a:endParaRPr sz="700"/>
          </a:p>
        </p:txBody>
      </p:sp>
      <p:sp>
        <p:nvSpPr>
          <p:cNvPr id="946" name="Google Shape;946;p47"/>
          <p:cNvSpPr txBox="1"/>
          <p:nvPr/>
        </p:nvSpPr>
        <p:spPr>
          <a:xfrm>
            <a:off x="1744275" y="3999025"/>
            <a:ext cx="1073100" cy="3066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Közlekedési átrakóhelyek</a:t>
            </a:r>
            <a:endParaRPr sz="700"/>
          </a:p>
        </p:txBody>
      </p:sp>
      <p:sp>
        <p:nvSpPr>
          <p:cNvPr id="947" name="Google Shape;947;p47"/>
          <p:cNvSpPr txBox="1"/>
          <p:nvPr/>
        </p:nvSpPr>
        <p:spPr>
          <a:xfrm>
            <a:off x="7930425" y="1658675"/>
            <a:ext cx="1073100" cy="3066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Termeléstervezés és irányítás</a:t>
            </a:r>
            <a:endParaRPr sz="700"/>
          </a:p>
        </p:txBody>
      </p:sp>
      <p:sp>
        <p:nvSpPr>
          <p:cNvPr id="948" name="Google Shape;948;p47"/>
          <p:cNvSpPr txBox="1"/>
          <p:nvPr/>
        </p:nvSpPr>
        <p:spPr>
          <a:xfrm>
            <a:off x="7930425" y="1965275"/>
            <a:ext cx="1073100" cy="3066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Szállításirányítás</a:t>
            </a:r>
            <a:endParaRPr sz="700"/>
          </a:p>
        </p:txBody>
      </p:sp>
      <p:sp>
        <p:nvSpPr>
          <p:cNvPr id="949" name="Google Shape;949;p47"/>
          <p:cNvSpPr txBox="1"/>
          <p:nvPr/>
        </p:nvSpPr>
        <p:spPr>
          <a:xfrm>
            <a:off x="6857325" y="1658675"/>
            <a:ext cx="1073100" cy="3066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Tárolás és anyagmozgatás</a:t>
            </a:r>
            <a:endParaRPr sz="700"/>
          </a:p>
        </p:txBody>
      </p:sp>
      <p:sp>
        <p:nvSpPr>
          <p:cNvPr id="950" name="Google Shape;950;p47"/>
          <p:cNvSpPr txBox="1"/>
          <p:nvPr/>
        </p:nvSpPr>
        <p:spPr>
          <a:xfrm>
            <a:off x="5784225" y="1658675"/>
            <a:ext cx="1073100" cy="3066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Döntéstámogatás</a:t>
            </a:r>
            <a:endParaRPr sz="700"/>
          </a:p>
        </p:txBody>
      </p:sp>
      <p:sp>
        <p:nvSpPr>
          <p:cNvPr id="951" name="Google Shape;951;p47"/>
          <p:cNvSpPr txBox="1"/>
          <p:nvPr/>
        </p:nvSpPr>
        <p:spPr>
          <a:xfrm>
            <a:off x="6857325" y="1965275"/>
            <a:ext cx="1073100" cy="3066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Készletszabályozás</a:t>
            </a:r>
            <a:endParaRPr sz="700"/>
          </a:p>
        </p:txBody>
      </p:sp>
      <p:sp>
        <p:nvSpPr>
          <p:cNvPr id="952" name="Google Shape;952;p47"/>
          <p:cNvSpPr txBox="1"/>
          <p:nvPr/>
        </p:nvSpPr>
        <p:spPr>
          <a:xfrm>
            <a:off x="5784225" y="1965275"/>
            <a:ext cx="1073100" cy="3066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Kereslet előrejelzése</a:t>
            </a:r>
            <a:endParaRPr sz="700"/>
          </a:p>
        </p:txBody>
      </p:sp>
      <p:sp>
        <p:nvSpPr>
          <p:cNvPr id="940" name="Google Shape;940;p47"/>
          <p:cNvSpPr txBox="1"/>
          <p:nvPr/>
        </p:nvSpPr>
        <p:spPr>
          <a:xfrm>
            <a:off x="989175" y="2318985"/>
            <a:ext cx="1510200" cy="514200"/>
          </a:xfrm>
          <a:prstGeom prst="rect">
            <a:avLst/>
          </a:prstGeom>
          <a:solidFill>
            <a:srgbClr val="C9DAF8"/>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Autonóm teherszállító járművek</a:t>
            </a:r>
            <a:endParaRPr sz="800"/>
          </a:p>
        </p:txBody>
      </p:sp>
      <p:sp>
        <p:nvSpPr>
          <p:cNvPr id="953" name="Google Shape;953;p47"/>
          <p:cNvSpPr txBox="1"/>
          <p:nvPr/>
        </p:nvSpPr>
        <p:spPr>
          <a:xfrm>
            <a:off x="671175" y="2833188"/>
            <a:ext cx="1073100" cy="3066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Távolsági áruszállítás</a:t>
            </a:r>
            <a:endParaRPr sz="700"/>
          </a:p>
        </p:txBody>
      </p:sp>
      <p:sp>
        <p:nvSpPr>
          <p:cNvPr id="954" name="Google Shape;954;p47"/>
          <p:cNvSpPr txBox="1"/>
          <p:nvPr/>
        </p:nvSpPr>
        <p:spPr>
          <a:xfrm>
            <a:off x="1744275" y="2833188"/>
            <a:ext cx="1073100" cy="3066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Városi áruszállítás</a:t>
            </a:r>
            <a:endParaRPr sz="7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58"/>
        <p:cNvGrpSpPr/>
        <p:nvPr/>
      </p:nvGrpSpPr>
      <p:grpSpPr>
        <a:xfrm>
          <a:off x="0" y="0"/>
          <a:ext cx="0" cy="0"/>
          <a:chOff x="0" y="0"/>
          <a:chExt cx="0" cy="0"/>
        </a:xfrm>
      </p:grpSpPr>
      <p:sp>
        <p:nvSpPr>
          <p:cNvPr id="959" name="Google Shape;959;p48"/>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hu-HU" sz="2400">
                <a:solidFill>
                  <a:schemeClr val="dk1"/>
                </a:solidFill>
              </a:rPr>
              <a:t>Energetika szektor fókuszterületei </a:t>
            </a:r>
            <a:endParaRPr sz="2400" b="0" i="0" u="none" strike="noStrike" cap="none">
              <a:solidFill>
                <a:schemeClr val="dk1"/>
              </a:solidFill>
              <a:latin typeface="Arial"/>
              <a:ea typeface="Arial"/>
              <a:cs typeface="Arial"/>
              <a:sym typeface="Arial"/>
            </a:endParaRPr>
          </a:p>
        </p:txBody>
      </p:sp>
      <p:sp>
        <p:nvSpPr>
          <p:cNvPr id="960" name="Google Shape;960;p48"/>
          <p:cNvSpPr txBox="1"/>
          <p:nvPr/>
        </p:nvSpPr>
        <p:spPr>
          <a:xfrm>
            <a:off x="655388" y="1606977"/>
            <a:ext cx="1463100" cy="376500"/>
          </a:xfrm>
          <a:prstGeom prst="rect">
            <a:avLst/>
          </a:prstGeom>
          <a:solidFill>
            <a:srgbClr val="A4C2F4"/>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a:t>Adatvezérelt működés feltérképezése</a:t>
            </a:r>
            <a:endParaRPr sz="800"/>
          </a:p>
        </p:txBody>
      </p:sp>
      <p:sp>
        <p:nvSpPr>
          <p:cNvPr id="961" name="Google Shape;961;p48"/>
          <p:cNvSpPr txBox="1"/>
          <p:nvPr/>
        </p:nvSpPr>
        <p:spPr>
          <a:xfrm>
            <a:off x="2495163" y="1606977"/>
            <a:ext cx="1463100" cy="376500"/>
          </a:xfrm>
          <a:prstGeom prst="rect">
            <a:avLst/>
          </a:prstGeom>
          <a:solidFill>
            <a:srgbClr val="A4C2F4"/>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a:t>Szükséges adatok, folyamatok, algortimusok feltérképezése</a:t>
            </a:r>
            <a:endParaRPr sz="800"/>
          </a:p>
        </p:txBody>
      </p:sp>
      <p:sp>
        <p:nvSpPr>
          <p:cNvPr id="962" name="Google Shape;962;p48"/>
          <p:cNvSpPr txBox="1"/>
          <p:nvPr/>
        </p:nvSpPr>
        <p:spPr>
          <a:xfrm>
            <a:off x="4334938" y="1606977"/>
            <a:ext cx="1463100" cy="376500"/>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a:solidFill>
                  <a:srgbClr val="FFFFFF"/>
                </a:solidFill>
              </a:rPr>
              <a:t>Adatvagyon és algoritmusok</a:t>
            </a:r>
            <a:endParaRPr sz="800">
              <a:solidFill>
                <a:srgbClr val="FFFFFF"/>
              </a:solidFill>
            </a:endParaRPr>
          </a:p>
        </p:txBody>
      </p:sp>
      <p:sp>
        <p:nvSpPr>
          <p:cNvPr id="963" name="Google Shape;963;p48"/>
          <p:cNvSpPr/>
          <p:nvPr/>
        </p:nvSpPr>
        <p:spPr>
          <a:xfrm>
            <a:off x="2235888" y="1691569"/>
            <a:ext cx="141900" cy="207300"/>
          </a:xfrm>
          <a:prstGeom prst="rightArrow">
            <a:avLst>
              <a:gd name="adj1" fmla="val 50000"/>
              <a:gd name="adj2"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48"/>
          <p:cNvSpPr/>
          <p:nvPr/>
        </p:nvSpPr>
        <p:spPr>
          <a:xfrm>
            <a:off x="4075650" y="1691569"/>
            <a:ext cx="141900" cy="207300"/>
          </a:xfrm>
          <a:prstGeom prst="rightArrow">
            <a:avLst>
              <a:gd name="adj1" fmla="val 50000"/>
              <a:gd name="adj2"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48"/>
          <p:cNvSpPr txBox="1"/>
          <p:nvPr/>
        </p:nvSpPr>
        <p:spPr>
          <a:xfrm>
            <a:off x="6130333" y="976655"/>
            <a:ext cx="2468400" cy="3765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marR="0" lvl="0" indent="0" algn="ctr" rtl="0">
              <a:lnSpc>
                <a:spcPct val="100000"/>
              </a:lnSpc>
              <a:spcBef>
                <a:spcPts val="0"/>
              </a:spcBef>
              <a:spcAft>
                <a:spcPts val="0"/>
              </a:spcAft>
              <a:buNone/>
            </a:pPr>
            <a:r>
              <a:rPr lang="hu-HU" sz="700" b="1">
                <a:solidFill>
                  <a:srgbClr val="FFFFFF"/>
                </a:solidFill>
              </a:rPr>
              <a:t>Döntési algoritmusok kifejlesztése</a:t>
            </a:r>
            <a:endParaRPr sz="700" b="1">
              <a:solidFill>
                <a:srgbClr val="FFFFFF"/>
              </a:solidFill>
            </a:endParaRPr>
          </a:p>
          <a:p>
            <a:pPr marL="0" marR="0" lvl="0" indent="0" algn="ctr" rtl="0">
              <a:lnSpc>
                <a:spcPct val="100000"/>
              </a:lnSpc>
              <a:spcBef>
                <a:spcPts val="0"/>
              </a:spcBef>
              <a:spcAft>
                <a:spcPts val="0"/>
              </a:spcAft>
              <a:buNone/>
            </a:pPr>
            <a:r>
              <a:rPr lang="hu-HU" sz="700">
                <a:solidFill>
                  <a:srgbClr val="FFFFFF"/>
                </a:solidFill>
              </a:rPr>
              <a:t>(okos energia közösségek számára)</a:t>
            </a:r>
            <a:endParaRPr sz="700">
              <a:solidFill>
                <a:srgbClr val="FFFFFF"/>
              </a:solidFill>
            </a:endParaRPr>
          </a:p>
        </p:txBody>
      </p:sp>
      <p:sp>
        <p:nvSpPr>
          <p:cNvPr id="966" name="Google Shape;966;p48"/>
          <p:cNvSpPr txBox="1"/>
          <p:nvPr/>
        </p:nvSpPr>
        <p:spPr>
          <a:xfrm>
            <a:off x="6130333" y="1388080"/>
            <a:ext cx="2468400" cy="3765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marR="0" lvl="0" indent="0" algn="ctr" rtl="0">
              <a:lnSpc>
                <a:spcPct val="100000"/>
              </a:lnSpc>
              <a:spcBef>
                <a:spcPts val="0"/>
              </a:spcBef>
              <a:spcAft>
                <a:spcPts val="0"/>
              </a:spcAft>
              <a:buNone/>
            </a:pPr>
            <a:r>
              <a:rPr lang="hu-HU" sz="700" b="1">
                <a:solidFill>
                  <a:srgbClr val="FFFFFF"/>
                </a:solidFill>
              </a:rPr>
              <a:t>Személyre szabott energiacsomagok, multitarifák, mikroszerződések algoritmusai</a:t>
            </a:r>
            <a:endParaRPr sz="700" b="1">
              <a:solidFill>
                <a:srgbClr val="FFFFFF"/>
              </a:solidFill>
            </a:endParaRPr>
          </a:p>
        </p:txBody>
      </p:sp>
      <p:sp>
        <p:nvSpPr>
          <p:cNvPr id="967" name="Google Shape;967;p48"/>
          <p:cNvSpPr txBox="1"/>
          <p:nvPr/>
        </p:nvSpPr>
        <p:spPr>
          <a:xfrm>
            <a:off x="6130333" y="1799505"/>
            <a:ext cx="2468400" cy="3765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marR="0" lvl="0" indent="0" algn="ctr" rtl="0">
              <a:lnSpc>
                <a:spcPct val="100000"/>
              </a:lnSpc>
              <a:spcBef>
                <a:spcPts val="0"/>
              </a:spcBef>
              <a:spcAft>
                <a:spcPts val="0"/>
              </a:spcAft>
              <a:buNone/>
            </a:pPr>
            <a:r>
              <a:rPr lang="hu-HU" sz="700" b="1">
                <a:solidFill>
                  <a:srgbClr val="FFFFFF"/>
                </a:solidFill>
              </a:rPr>
              <a:t>Valós idejű adatgyűjtés okos mérőkkel és szenzorokkal</a:t>
            </a:r>
            <a:endParaRPr sz="700" b="1">
              <a:solidFill>
                <a:srgbClr val="FFFFFF"/>
              </a:solidFill>
            </a:endParaRPr>
          </a:p>
        </p:txBody>
      </p:sp>
      <p:sp>
        <p:nvSpPr>
          <p:cNvPr id="968" name="Google Shape;968;p48"/>
          <p:cNvSpPr txBox="1"/>
          <p:nvPr/>
        </p:nvSpPr>
        <p:spPr>
          <a:xfrm>
            <a:off x="6130333" y="2210930"/>
            <a:ext cx="2468400" cy="3765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marR="0" lvl="0" indent="0" algn="ctr" rtl="0">
              <a:lnSpc>
                <a:spcPct val="100000"/>
              </a:lnSpc>
              <a:spcBef>
                <a:spcPts val="0"/>
              </a:spcBef>
              <a:spcAft>
                <a:spcPts val="0"/>
              </a:spcAft>
              <a:buNone/>
            </a:pPr>
            <a:r>
              <a:rPr lang="hu-HU" sz="700" b="1">
                <a:solidFill>
                  <a:srgbClr val="FFFFFF"/>
                </a:solidFill>
              </a:rPr>
              <a:t>Kiegyenlítő energia minimalizálása</a:t>
            </a:r>
            <a:endParaRPr sz="700" b="1">
              <a:solidFill>
                <a:srgbClr val="FFFFFF"/>
              </a:solidFill>
            </a:endParaRPr>
          </a:p>
          <a:p>
            <a:pPr marL="0" marR="0" lvl="0" indent="0" algn="ctr" rtl="0">
              <a:lnSpc>
                <a:spcPct val="100000"/>
              </a:lnSpc>
              <a:spcBef>
                <a:spcPts val="0"/>
              </a:spcBef>
              <a:spcAft>
                <a:spcPts val="0"/>
              </a:spcAft>
              <a:buNone/>
            </a:pPr>
            <a:r>
              <a:rPr lang="hu-HU" sz="700">
                <a:solidFill>
                  <a:srgbClr val="FFFFFF"/>
                </a:solidFill>
              </a:rPr>
              <a:t>(menetrend tartás, szabályozási képesség növelése a nagy darabszám és kis egységek bevonásával)</a:t>
            </a:r>
            <a:endParaRPr sz="700">
              <a:solidFill>
                <a:srgbClr val="FFFFFF"/>
              </a:solidFill>
            </a:endParaRPr>
          </a:p>
        </p:txBody>
      </p:sp>
      <p:cxnSp>
        <p:nvCxnSpPr>
          <p:cNvPr id="969" name="Google Shape;969;p48"/>
          <p:cNvCxnSpPr>
            <a:stCxn id="962" idx="3"/>
            <a:endCxn id="965" idx="1"/>
          </p:cNvCxnSpPr>
          <p:nvPr/>
        </p:nvCxnSpPr>
        <p:spPr>
          <a:xfrm rot="10800000" flipH="1">
            <a:off x="5798038" y="1164927"/>
            <a:ext cx="332400" cy="630300"/>
          </a:xfrm>
          <a:prstGeom prst="bentConnector3">
            <a:avLst>
              <a:gd name="adj1" fmla="val 49984"/>
            </a:avLst>
          </a:prstGeom>
          <a:noFill/>
          <a:ln w="9525" cap="flat" cmpd="sng">
            <a:solidFill>
              <a:schemeClr val="dk2"/>
            </a:solidFill>
            <a:prstDash val="solid"/>
            <a:round/>
            <a:headEnd type="none" w="med" len="med"/>
            <a:tailEnd type="triangle" w="med" len="med"/>
          </a:ln>
        </p:spPr>
      </p:cxnSp>
      <p:cxnSp>
        <p:nvCxnSpPr>
          <p:cNvPr id="970" name="Google Shape;970;p48"/>
          <p:cNvCxnSpPr>
            <a:stCxn id="962" idx="3"/>
            <a:endCxn id="966" idx="1"/>
          </p:cNvCxnSpPr>
          <p:nvPr/>
        </p:nvCxnSpPr>
        <p:spPr>
          <a:xfrm rot="10800000" flipH="1">
            <a:off x="5798038" y="1576227"/>
            <a:ext cx="332400" cy="219000"/>
          </a:xfrm>
          <a:prstGeom prst="bentConnector3">
            <a:avLst>
              <a:gd name="adj1" fmla="val 49984"/>
            </a:avLst>
          </a:prstGeom>
          <a:noFill/>
          <a:ln w="9525" cap="flat" cmpd="sng">
            <a:solidFill>
              <a:schemeClr val="dk2"/>
            </a:solidFill>
            <a:prstDash val="solid"/>
            <a:round/>
            <a:headEnd type="none" w="med" len="med"/>
            <a:tailEnd type="triangle" w="med" len="med"/>
          </a:ln>
        </p:spPr>
      </p:cxnSp>
      <p:cxnSp>
        <p:nvCxnSpPr>
          <p:cNvPr id="971" name="Google Shape;971;p48"/>
          <p:cNvCxnSpPr>
            <a:stCxn id="962" idx="3"/>
            <a:endCxn id="967" idx="1"/>
          </p:cNvCxnSpPr>
          <p:nvPr/>
        </p:nvCxnSpPr>
        <p:spPr>
          <a:xfrm>
            <a:off x="5798038" y="1795227"/>
            <a:ext cx="332400" cy="192600"/>
          </a:xfrm>
          <a:prstGeom prst="bentConnector3">
            <a:avLst>
              <a:gd name="adj1" fmla="val 49984"/>
            </a:avLst>
          </a:prstGeom>
          <a:noFill/>
          <a:ln w="9525" cap="flat" cmpd="sng">
            <a:solidFill>
              <a:schemeClr val="dk2"/>
            </a:solidFill>
            <a:prstDash val="solid"/>
            <a:round/>
            <a:headEnd type="none" w="med" len="med"/>
            <a:tailEnd type="triangle" w="med" len="med"/>
          </a:ln>
        </p:spPr>
      </p:cxnSp>
      <p:cxnSp>
        <p:nvCxnSpPr>
          <p:cNvPr id="972" name="Google Shape;972;p48"/>
          <p:cNvCxnSpPr>
            <a:stCxn id="962" idx="3"/>
            <a:endCxn id="968" idx="1"/>
          </p:cNvCxnSpPr>
          <p:nvPr/>
        </p:nvCxnSpPr>
        <p:spPr>
          <a:xfrm>
            <a:off x="5798038" y="1795227"/>
            <a:ext cx="332400" cy="603900"/>
          </a:xfrm>
          <a:prstGeom prst="bentConnector3">
            <a:avLst>
              <a:gd name="adj1" fmla="val 49984"/>
            </a:avLst>
          </a:prstGeom>
          <a:noFill/>
          <a:ln w="9525" cap="flat" cmpd="sng">
            <a:solidFill>
              <a:schemeClr val="dk2"/>
            </a:solidFill>
            <a:prstDash val="solid"/>
            <a:round/>
            <a:headEnd type="none" w="med" len="med"/>
            <a:tailEnd type="triangle" w="med" len="med"/>
          </a:ln>
        </p:spPr>
      </p:cxnSp>
      <p:cxnSp>
        <p:nvCxnSpPr>
          <p:cNvPr id="973" name="Google Shape;973;p48"/>
          <p:cNvCxnSpPr/>
          <p:nvPr/>
        </p:nvCxnSpPr>
        <p:spPr>
          <a:xfrm>
            <a:off x="451450" y="2617435"/>
            <a:ext cx="8288700" cy="0"/>
          </a:xfrm>
          <a:prstGeom prst="straightConnector1">
            <a:avLst/>
          </a:prstGeom>
          <a:noFill/>
          <a:ln w="9525" cap="flat" cmpd="sng">
            <a:solidFill>
              <a:schemeClr val="dk2"/>
            </a:solidFill>
            <a:prstDash val="solid"/>
            <a:round/>
            <a:headEnd type="none" w="med" len="med"/>
            <a:tailEnd type="none" w="med" len="med"/>
          </a:ln>
        </p:spPr>
      </p:cxnSp>
      <p:sp>
        <p:nvSpPr>
          <p:cNvPr id="974" name="Google Shape;974;p48"/>
          <p:cNvSpPr txBox="1"/>
          <p:nvPr/>
        </p:nvSpPr>
        <p:spPr>
          <a:xfrm>
            <a:off x="2730309" y="3332972"/>
            <a:ext cx="1293600" cy="376500"/>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a:solidFill>
                  <a:srgbClr val="FFFFFF"/>
                </a:solidFill>
              </a:rPr>
              <a:t>Adatvagyon és algoritmusok</a:t>
            </a:r>
            <a:endParaRPr sz="800">
              <a:solidFill>
                <a:srgbClr val="FFFFFF"/>
              </a:solidFill>
            </a:endParaRPr>
          </a:p>
        </p:txBody>
      </p:sp>
      <p:sp>
        <p:nvSpPr>
          <p:cNvPr id="975" name="Google Shape;975;p48"/>
          <p:cNvSpPr txBox="1"/>
          <p:nvPr/>
        </p:nvSpPr>
        <p:spPr>
          <a:xfrm>
            <a:off x="500700" y="3074075"/>
            <a:ext cx="1029600" cy="635400"/>
          </a:xfrm>
          <a:prstGeom prst="rect">
            <a:avLst/>
          </a:prstGeom>
          <a:solidFill>
            <a:srgbClr val="F3F3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Ki nem használt adatok begyűjtése egységes adatmodellbe</a:t>
            </a:r>
            <a:endParaRPr sz="700"/>
          </a:p>
        </p:txBody>
      </p:sp>
      <p:sp>
        <p:nvSpPr>
          <p:cNvPr id="976" name="Google Shape;976;p48"/>
          <p:cNvSpPr txBox="1"/>
          <p:nvPr/>
        </p:nvSpPr>
        <p:spPr>
          <a:xfrm>
            <a:off x="1530429" y="3870725"/>
            <a:ext cx="1029600" cy="635400"/>
          </a:xfrm>
          <a:prstGeom prst="rect">
            <a:avLst/>
          </a:prstGeom>
          <a:solidFill>
            <a:srgbClr val="F3F3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Adatáramlás folyamatainak további standardizálása, automatizálás fokozása</a:t>
            </a:r>
            <a:endParaRPr sz="700"/>
          </a:p>
        </p:txBody>
      </p:sp>
      <p:sp>
        <p:nvSpPr>
          <p:cNvPr id="977" name="Google Shape;977;p48"/>
          <p:cNvSpPr txBox="1"/>
          <p:nvPr/>
        </p:nvSpPr>
        <p:spPr>
          <a:xfrm>
            <a:off x="2862286" y="3986125"/>
            <a:ext cx="1029600" cy="635400"/>
          </a:xfrm>
          <a:prstGeom prst="rect">
            <a:avLst/>
          </a:prstGeom>
          <a:solidFill>
            <a:srgbClr val="F3F3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Decentralizált üzemi adatok és adathozzáférés feloldása</a:t>
            </a:r>
            <a:endParaRPr sz="700"/>
          </a:p>
        </p:txBody>
      </p:sp>
      <p:sp>
        <p:nvSpPr>
          <p:cNvPr id="978" name="Google Shape;978;p48"/>
          <p:cNvSpPr txBox="1"/>
          <p:nvPr/>
        </p:nvSpPr>
        <p:spPr>
          <a:xfrm>
            <a:off x="4194142" y="3870725"/>
            <a:ext cx="1029600" cy="635400"/>
          </a:xfrm>
          <a:prstGeom prst="rect">
            <a:avLst/>
          </a:prstGeom>
          <a:solidFill>
            <a:srgbClr val="F3F3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Adatokon alapuló energiatermékek lánca (blockchain)</a:t>
            </a:r>
            <a:endParaRPr sz="700"/>
          </a:p>
        </p:txBody>
      </p:sp>
      <p:sp>
        <p:nvSpPr>
          <p:cNvPr id="979" name="Google Shape;979;p48"/>
          <p:cNvSpPr txBox="1"/>
          <p:nvPr/>
        </p:nvSpPr>
        <p:spPr>
          <a:xfrm>
            <a:off x="5223871" y="3074075"/>
            <a:ext cx="1029600" cy="635400"/>
          </a:xfrm>
          <a:prstGeom prst="rect">
            <a:avLst/>
          </a:prstGeom>
          <a:solidFill>
            <a:srgbClr val="F3F3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Hatékony, adatvezérelt energiapiaci modellek támogatása (MI felhasználásával)</a:t>
            </a:r>
            <a:endParaRPr sz="700"/>
          </a:p>
        </p:txBody>
      </p:sp>
      <p:cxnSp>
        <p:nvCxnSpPr>
          <p:cNvPr id="980" name="Google Shape;980;p48"/>
          <p:cNvCxnSpPr>
            <a:stCxn id="975" idx="3"/>
            <a:endCxn id="974" idx="1"/>
          </p:cNvCxnSpPr>
          <p:nvPr/>
        </p:nvCxnSpPr>
        <p:spPr>
          <a:xfrm>
            <a:off x="1530300" y="3391775"/>
            <a:ext cx="1200000" cy="129300"/>
          </a:xfrm>
          <a:prstGeom prst="straightConnector1">
            <a:avLst/>
          </a:prstGeom>
          <a:noFill/>
          <a:ln w="9525" cap="flat" cmpd="sng">
            <a:solidFill>
              <a:schemeClr val="dk2"/>
            </a:solidFill>
            <a:prstDash val="dot"/>
            <a:round/>
            <a:headEnd type="none" w="med" len="med"/>
            <a:tailEnd type="none" w="med" len="med"/>
          </a:ln>
        </p:spPr>
      </p:cxnSp>
      <p:cxnSp>
        <p:nvCxnSpPr>
          <p:cNvPr id="981" name="Google Shape;981;p48"/>
          <p:cNvCxnSpPr>
            <a:stCxn id="974" idx="1"/>
            <a:endCxn id="976" idx="0"/>
          </p:cNvCxnSpPr>
          <p:nvPr/>
        </p:nvCxnSpPr>
        <p:spPr>
          <a:xfrm flipH="1">
            <a:off x="2045109" y="3521222"/>
            <a:ext cx="685200" cy="349500"/>
          </a:xfrm>
          <a:prstGeom prst="straightConnector1">
            <a:avLst/>
          </a:prstGeom>
          <a:noFill/>
          <a:ln w="9525" cap="flat" cmpd="sng">
            <a:solidFill>
              <a:schemeClr val="dk2"/>
            </a:solidFill>
            <a:prstDash val="dot"/>
            <a:round/>
            <a:headEnd type="none" w="med" len="med"/>
            <a:tailEnd type="none" w="med" len="med"/>
          </a:ln>
        </p:spPr>
      </p:cxnSp>
      <p:cxnSp>
        <p:nvCxnSpPr>
          <p:cNvPr id="982" name="Google Shape;982;p48"/>
          <p:cNvCxnSpPr>
            <a:stCxn id="974" idx="2"/>
            <a:endCxn id="977" idx="0"/>
          </p:cNvCxnSpPr>
          <p:nvPr/>
        </p:nvCxnSpPr>
        <p:spPr>
          <a:xfrm>
            <a:off x="3377109" y="3709472"/>
            <a:ext cx="0" cy="276600"/>
          </a:xfrm>
          <a:prstGeom prst="straightConnector1">
            <a:avLst/>
          </a:prstGeom>
          <a:noFill/>
          <a:ln w="9525" cap="flat" cmpd="sng">
            <a:solidFill>
              <a:schemeClr val="dk2"/>
            </a:solidFill>
            <a:prstDash val="dot"/>
            <a:round/>
            <a:headEnd type="none" w="med" len="med"/>
            <a:tailEnd type="none" w="med" len="med"/>
          </a:ln>
        </p:spPr>
      </p:cxnSp>
      <p:cxnSp>
        <p:nvCxnSpPr>
          <p:cNvPr id="983" name="Google Shape;983;p48"/>
          <p:cNvCxnSpPr>
            <a:stCxn id="974" idx="3"/>
            <a:endCxn id="978" idx="0"/>
          </p:cNvCxnSpPr>
          <p:nvPr/>
        </p:nvCxnSpPr>
        <p:spPr>
          <a:xfrm>
            <a:off x="4023909" y="3521222"/>
            <a:ext cx="684900" cy="349500"/>
          </a:xfrm>
          <a:prstGeom prst="straightConnector1">
            <a:avLst/>
          </a:prstGeom>
          <a:noFill/>
          <a:ln w="9525" cap="flat" cmpd="sng">
            <a:solidFill>
              <a:schemeClr val="dk2"/>
            </a:solidFill>
            <a:prstDash val="dot"/>
            <a:round/>
            <a:headEnd type="none" w="med" len="med"/>
            <a:tailEnd type="none" w="med" len="med"/>
          </a:ln>
        </p:spPr>
      </p:cxnSp>
      <p:cxnSp>
        <p:nvCxnSpPr>
          <p:cNvPr id="984" name="Google Shape;984;p48"/>
          <p:cNvCxnSpPr>
            <a:stCxn id="974" idx="3"/>
            <a:endCxn id="979" idx="1"/>
          </p:cNvCxnSpPr>
          <p:nvPr/>
        </p:nvCxnSpPr>
        <p:spPr>
          <a:xfrm rot="10800000" flipH="1">
            <a:off x="4023909" y="3391922"/>
            <a:ext cx="1200000" cy="129300"/>
          </a:xfrm>
          <a:prstGeom prst="straightConnector1">
            <a:avLst/>
          </a:prstGeom>
          <a:noFill/>
          <a:ln w="9525" cap="flat" cmpd="sng">
            <a:solidFill>
              <a:schemeClr val="dk2"/>
            </a:solidFill>
            <a:prstDash val="dot"/>
            <a:round/>
            <a:headEnd type="none" w="med" len="med"/>
            <a:tailEnd type="none" w="med" len="med"/>
          </a:ln>
        </p:spPr>
      </p:cxnSp>
      <p:sp>
        <p:nvSpPr>
          <p:cNvPr id="985" name="Google Shape;985;p48"/>
          <p:cNvSpPr txBox="1"/>
          <p:nvPr/>
        </p:nvSpPr>
        <p:spPr>
          <a:xfrm>
            <a:off x="500700" y="2661200"/>
            <a:ext cx="5752800" cy="265500"/>
          </a:xfrm>
          <a:prstGeom prst="rect">
            <a:avLst/>
          </a:prstGeom>
          <a:solidFill>
            <a:srgbClr val="CCCCCC"/>
          </a:solid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hu-HU" sz="700" b="1"/>
              <a:t>Hatékonyságot javító lehetőségek az energetika szektorban</a:t>
            </a:r>
            <a:endParaRPr sz="700"/>
          </a:p>
        </p:txBody>
      </p:sp>
      <p:sp>
        <p:nvSpPr>
          <p:cNvPr id="986" name="Google Shape;986;p48"/>
          <p:cNvSpPr txBox="1"/>
          <p:nvPr/>
        </p:nvSpPr>
        <p:spPr>
          <a:xfrm>
            <a:off x="6448925" y="2866923"/>
            <a:ext cx="2138400" cy="726300"/>
          </a:xfrm>
          <a:prstGeom prst="rect">
            <a:avLst/>
          </a:prstGeom>
          <a:solidFill>
            <a:srgbClr val="F3F3F3"/>
          </a:solidFill>
          <a:ln>
            <a:noFill/>
          </a:ln>
          <a:effectLst>
            <a:outerShdw blurRad="57150" dist="19050" dir="5400000" algn="bl" rotWithShape="0">
              <a:srgbClr val="000000">
                <a:alpha val="49410"/>
              </a:srgbClr>
            </a:outerShdw>
          </a:effectLst>
        </p:spPr>
        <p:txBody>
          <a:bodyPr spcFirstLastPara="1" wrap="square" lIns="36000" tIns="36000" rIns="36000" bIns="36000" anchor="ctr" anchorCtr="0">
            <a:noAutofit/>
          </a:bodyPr>
          <a:lstStyle/>
          <a:p>
            <a:pPr marL="171450" marR="0" lvl="0" indent="-152400" algn="l" rtl="0">
              <a:lnSpc>
                <a:spcPct val="100000"/>
              </a:lnSpc>
              <a:spcBef>
                <a:spcPts val="0"/>
              </a:spcBef>
              <a:spcAft>
                <a:spcPts val="0"/>
              </a:spcAft>
              <a:buClr>
                <a:srgbClr val="000000"/>
              </a:buClr>
              <a:buSzPts val="700"/>
              <a:buFont typeface="Arial"/>
              <a:buChar char="•"/>
            </a:pPr>
            <a:r>
              <a:rPr lang="hu-HU" sz="700"/>
              <a:t>Adatok, funkcionalitások, szolgáltatások definiálása az adatvezérelt működéshez</a:t>
            </a:r>
            <a:endParaRPr sz="700"/>
          </a:p>
          <a:p>
            <a:pPr marL="171450" marR="0" lvl="0" indent="-152400" algn="l" rtl="0">
              <a:lnSpc>
                <a:spcPct val="100000"/>
              </a:lnSpc>
              <a:spcBef>
                <a:spcPts val="0"/>
              </a:spcBef>
              <a:spcAft>
                <a:spcPts val="0"/>
              </a:spcAft>
              <a:buSzPts val="700"/>
              <a:buChar char="•"/>
            </a:pPr>
            <a:r>
              <a:rPr lang="hu-HU" sz="700"/>
              <a:t>HW és SW minimum követelmények definiálása</a:t>
            </a:r>
            <a:endParaRPr sz="700"/>
          </a:p>
          <a:p>
            <a:pPr marL="171450" marR="0" lvl="0" indent="-152400" algn="l" rtl="0">
              <a:lnSpc>
                <a:spcPct val="100000"/>
              </a:lnSpc>
              <a:spcBef>
                <a:spcPts val="0"/>
              </a:spcBef>
              <a:spcAft>
                <a:spcPts val="0"/>
              </a:spcAft>
              <a:buSzPts val="700"/>
              <a:buChar char="•"/>
            </a:pPr>
            <a:r>
              <a:rPr lang="hu-HU" sz="700"/>
              <a:t>Standardizálás, automatizálás</a:t>
            </a:r>
            <a:endParaRPr sz="700"/>
          </a:p>
          <a:p>
            <a:pPr marL="171450" marR="0" lvl="0" indent="-152400" algn="l" rtl="0">
              <a:lnSpc>
                <a:spcPct val="100000"/>
              </a:lnSpc>
              <a:spcBef>
                <a:spcPts val="0"/>
              </a:spcBef>
              <a:spcAft>
                <a:spcPts val="0"/>
              </a:spcAft>
              <a:buSzPts val="700"/>
              <a:buChar char="•"/>
            </a:pPr>
            <a:r>
              <a:rPr lang="hu-HU" sz="700"/>
              <a:t>Szabályozási környezet megteremtése</a:t>
            </a:r>
            <a:endParaRPr sz="700"/>
          </a:p>
        </p:txBody>
      </p:sp>
      <p:sp>
        <p:nvSpPr>
          <p:cNvPr id="987" name="Google Shape;987;p48"/>
          <p:cNvSpPr txBox="1"/>
          <p:nvPr/>
        </p:nvSpPr>
        <p:spPr>
          <a:xfrm>
            <a:off x="6446450" y="2653013"/>
            <a:ext cx="2138400" cy="213900"/>
          </a:xfrm>
          <a:prstGeom prst="rect">
            <a:avLst/>
          </a:prstGeom>
          <a:solidFill>
            <a:srgbClr val="C9DAF8"/>
          </a:solidFill>
          <a:ln>
            <a:noFill/>
          </a:ln>
          <a:effectLst>
            <a:outerShdw blurRad="57150" dist="19050" dir="5400000" algn="bl" rotWithShape="0">
              <a:srgbClr val="000000">
                <a:alpha val="49410"/>
              </a:srgbClr>
            </a:outerShdw>
          </a:effectLst>
        </p:spPr>
        <p:txBody>
          <a:bodyPr spcFirstLastPara="1" wrap="square" lIns="91425" tIns="90000"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hu-HU" sz="800" b="1" i="0" u="none" strike="noStrike" cap="none">
                <a:solidFill>
                  <a:srgbClr val="000000"/>
                </a:solidFill>
                <a:latin typeface="Arial"/>
                <a:ea typeface="Arial"/>
                <a:cs typeface="Arial"/>
                <a:sym typeface="Arial"/>
              </a:rPr>
              <a:t>Akciók 2 éven belül</a:t>
            </a:r>
            <a:endParaRPr sz="800" b="1" i="0" u="none" strike="noStrike" cap="none">
              <a:solidFill>
                <a:srgbClr val="000000"/>
              </a:solidFill>
              <a:latin typeface="Arial"/>
              <a:ea typeface="Arial"/>
              <a:cs typeface="Arial"/>
              <a:sym typeface="Arial"/>
            </a:endParaRPr>
          </a:p>
        </p:txBody>
      </p:sp>
      <p:sp>
        <p:nvSpPr>
          <p:cNvPr id="988" name="Google Shape;988;p48"/>
          <p:cNvSpPr txBox="1"/>
          <p:nvPr/>
        </p:nvSpPr>
        <p:spPr>
          <a:xfrm>
            <a:off x="6446450" y="3806973"/>
            <a:ext cx="2138400" cy="726300"/>
          </a:xfrm>
          <a:prstGeom prst="rect">
            <a:avLst/>
          </a:prstGeom>
          <a:solidFill>
            <a:srgbClr val="F3F3F3"/>
          </a:solidFill>
          <a:ln>
            <a:noFill/>
          </a:ln>
          <a:effectLst>
            <a:outerShdw blurRad="57150" dist="19050" dir="5400000" algn="bl" rotWithShape="0">
              <a:srgbClr val="000000">
                <a:alpha val="49410"/>
              </a:srgbClr>
            </a:outerShdw>
          </a:effectLst>
        </p:spPr>
        <p:txBody>
          <a:bodyPr spcFirstLastPara="1" wrap="square" lIns="36000" tIns="36000" rIns="36000" bIns="36000" anchor="ctr" anchorCtr="0">
            <a:noAutofit/>
          </a:bodyPr>
          <a:lstStyle/>
          <a:p>
            <a:pPr marL="171450" marR="0" lvl="0" indent="-152400" algn="l" rtl="0">
              <a:lnSpc>
                <a:spcPct val="100000"/>
              </a:lnSpc>
              <a:spcBef>
                <a:spcPts val="0"/>
              </a:spcBef>
              <a:spcAft>
                <a:spcPts val="0"/>
              </a:spcAft>
              <a:buClr>
                <a:srgbClr val="000000"/>
              </a:buClr>
              <a:buSzPts val="700"/>
              <a:buFont typeface="Arial"/>
              <a:buChar char="•"/>
            </a:pPr>
            <a:r>
              <a:rPr lang="hu-HU" sz="700"/>
              <a:t>Algoritmus kutatás, összefüggések feltárása</a:t>
            </a:r>
            <a:endParaRPr sz="700"/>
          </a:p>
          <a:p>
            <a:pPr marL="171450" marR="0" lvl="0" indent="-152400" algn="l" rtl="0">
              <a:lnSpc>
                <a:spcPct val="100000"/>
              </a:lnSpc>
              <a:spcBef>
                <a:spcPts val="0"/>
              </a:spcBef>
              <a:spcAft>
                <a:spcPts val="0"/>
              </a:spcAft>
              <a:buSzPts val="700"/>
              <a:buChar char="•"/>
            </a:pPr>
            <a:r>
              <a:rPr lang="hu-HU" sz="700"/>
              <a:t>Szinergiák azonosítása az iparágak és okos települések között</a:t>
            </a:r>
            <a:endParaRPr sz="700"/>
          </a:p>
          <a:p>
            <a:pPr marL="171450" marR="0" lvl="0" indent="-152400" algn="l" rtl="0">
              <a:lnSpc>
                <a:spcPct val="100000"/>
              </a:lnSpc>
              <a:spcBef>
                <a:spcPts val="0"/>
              </a:spcBef>
              <a:spcAft>
                <a:spcPts val="0"/>
              </a:spcAft>
              <a:buSzPts val="700"/>
              <a:buChar char="•"/>
            </a:pPr>
            <a:r>
              <a:rPr lang="hu-HU" sz="700"/>
              <a:t>Adatvezérelt működés, folyamatok implementálása (autonóm, önműködő kereslet-kínálat alapú működés)</a:t>
            </a:r>
            <a:endParaRPr sz="700"/>
          </a:p>
        </p:txBody>
      </p:sp>
      <p:sp>
        <p:nvSpPr>
          <p:cNvPr id="989" name="Google Shape;989;p48"/>
          <p:cNvSpPr txBox="1"/>
          <p:nvPr/>
        </p:nvSpPr>
        <p:spPr>
          <a:xfrm>
            <a:off x="6448936" y="3593073"/>
            <a:ext cx="2138400" cy="213900"/>
          </a:xfrm>
          <a:prstGeom prst="rect">
            <a:avLst/>
          </a:prstGeom>
          <a:solidFill>
            <a:srgbClr val="C9DAF8"/>
          </a:solidFill>
          <a:ln>
            <a:noFill/>
          </a:ln>
          <a:effectLst>
            <a:outerShdw blurRad="57150" dist="19050" dir="5400000" algn="bl" rotWithShape="0">
              <a:srgbClr val="000000">
                <a:alpha val="49410"/>
              </a:srgbClr>
            </a:outerShdw>
          </a:effectLst>
        </p:spPr>
        <p:txBody>
          <a:bodyPr spcFirstLastPara="1" wrap="square" lIns="91425" tIns="90000"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Arial"/>
                <a:ea typeface="Arial"/>
                <a:cs typeface="Arial"/>
                <a:sym typeface="Arial"/>
              </a:rPr>
              <a:t>Akciók 5 éven belül</a:t>
            </a:r>
            <a:endParaRPr sz="800" b="1" i="0" u="none" strike="noStrike" cap="none">
              <a:solidFill>
                <a:srgbClr val="000000"/>
              </a:solidFill>
              <a:latin typeface="Arial"/>
              <a:ea typeface="Arial"/>
              <a:cs typeface="Arial"/>
              <a:sym typeface="Arial"/>
            </a:endParaRPr>
          </a:p>
        </p:txBody>
      </p:sp>
      <p:sp>
        <p:nvSpPr>
          <p:cNvPr id="990" name="Google Shape;990;p48"/>
          <p:cNvSpPr txBox="1"/>
          <p:nvPr/>
        </p:nvSpPr>
        <p:spPr>
          <a:xfrm>
            <a:off x="500700" y="674852"/>
            <a:ext cx="8097900" cy="276600"/>
          </a:xfrm>
          <a:prstGeom prst="rect">
            <a:avLst/>
          </a:prstGeom>
          <a:solidFill>
            <a:srgbClr val="CCCCCC"/>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hu-HU" sz="700" b="1"/>
              <a:t>MI fejlesztési lehetőségek az energetika szektorban</a:t>
            </a:r>
            <a:endParaRPr sz="700" b="1"/>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4"/>
        <p:cNvGrpSpPr/>
        <p:nvPr/>
      </p:nvGrpSpPr>
      <p:grpSpPr>
        <a:xfrm>
          <a:off x="0" y="0"/>
          <a:ext cx="0" cy="0"/>
          <a:chOff x="0" y="0"/>
          <a:chExt cx="0" cy="0"/>
        </a:xfrm>
      </p:grpSpPr>
      <p:sp>
        <p:nvSpPr>
          <p:cNvPr id="995" name="Google Shape;995;p49"/>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chemeClr val="dk1"/>
              </a:buClr>
              <a:buSzPts val="1100"/>
              <a:buFont typeface="Arial"/>
              <a:buNone/>
            </a:pPr>
            <a:r>
              <a:rPr lang="hu-HU" sz="2400" b="0" i="0" u="none" strike="noStrike" cap="none">
                <a:solidFill>
                  <a:schemeClr val="dk1"/>
                </a:solidFill>
                <a:latin typeface="Arial"/>
                <a:ea typeface="Arial"/>
                <a:cs typeface="Arial"/>
                <a:sym typeface="Arial"/>
              </a:rPr>
              <a:t> Magyarország Mesterséges Intelligencia stratégiája </a:t>
            </a:r>
            <a:endParaRPr sz="2400" b="0" i="0" u="none" strike="noStrike" cap="none">
              <a:solidFill>
                <a:schemeClr val="dk1"/>
              </a:solidFill>
              <a:latin typeface="Arial"/>
              <a:ea typeface="Arial"/>
              <a:cs typeface="Arial"/>
              <a:sym typeface="Arial"/>
            </a:endParaRPr>
          </a:p>
        </p:txBody>
      </p:sp>
      <p:grpSp>
        <p:nvGrpSpPr>
          <p:cNvPr id="996" name="Google Shape;996;p49"/>
          <p:cNvGrpSpPr/>
          <p:nvPr/>
        </p:nvGrpSpPr>
        <p:grpSpPr>
          <a:xfrm>
            <a:off x="1161296" y="3526110"/>
            <a:ext cx="6738985" cy="1027500"/>
            <a:chOff x="433200" y="3233502"/>
            <a:chExt cx="8582508" cy="1027500"/>
          </a:xfrm>
        </p:grpSpPr>
        <p:sp>
          <p:nvSpPr>
            <p:cNvPr id="997" name="Google Shape;997;p49"/>
            <p:cNvSpPr/>
            <p:nvPr/>
          </p:nvSpPr>
          <p:spPr>
            <a:xfrm>
              <a:off x="433200" y="3233502"/>
              <a:ext cx="1255500" cy="10275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Kompetencia fejlesztés</a:t>
              </a:r>
              <a:endParaRPr sz="900" b="1" i="0" u="none" strike="noStrike" cap="none">
                <a:solidFill>
                  <a:srgbClr val="000000"/>
                </a:solidFill>
                <a:latin typeface="Arial"/>
                <a:ea typeface="Arial"/>
                <a:cs typeface="Arial"/>
                <a:sym typeface="Arial"/>
              </a:endParaRPr>
            </a:p>
          </p:txBody>
        </p:sp>
        <p:sp>
          <p:nvSpPr>
            <p:cNvPr id="998" name="Google Shape;998;p49"/>
            <p:cNvSpPr/>
            <p:nvPr/>
          </p:nvSpPr>
          <p:spPr>
            <a:xfrm>
              <a:off x="1893192" y="3233502"/>
              <a:ext cx="1255500" cy="10275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Kutatás- fejlesztés- innováció</a:t>
              </a:r>
              <a:endParaRPr sz="900" b="1" i="0" u="none" strike="noStrike" cap="none">
                <a:solidFill>
                  <a:srgbClr val="000000"/>
                </a:solidFill>
                <a:latin typeface="Arial"/>
                <a:ea typeface="Arial"/>
                <a:cs typeface="Arial"/>
                <a:sym typeface="Arial"/>
              </a:endParaRPr>
            </a:p>
          </p:txBody>
        </p:sp>
        <p:sp>
          <p:nvSpPr>
            <p:cNvPr id="999" name="Google Shape;999;p49"/>
            <p:cNvSpPr/>
            <p:nvPr/>
          </p:nvSpPr>
          <p:spPr>
            <a:xfrm>
              <a:off x="3353184" y="3233502"/>
              <a:ext cx="1255500" cy="10275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Alkalmazások ösztönzése</a:t>
              </a:r>
              <a:endParaRPr sz="900" b="1" i="0" u="none" strike="noStrike" cap="none">
                <a:solidFill>
                  <a:srgbClr val="000000"/>
                </a:solidFill>
                <a:latin typeface="Arial"/>
                <a:ea typeface="Arial"/>
                <a:cs typeface="Arial"/>
                <a:sym typeface="Arial"/>
              </a:endParaRPr>
            </a:p>
          </p:txBody>
        </p:sp>
        <p:sp>
          <p:nvSpPr>
            <p:cNvPr id="1000" name="Google Shape;1000;p49"/>
            <p:cNvSpPr/>
            <p:nvPr/>
          </p:nvSpPr>
          <p:spPr>
            <a:xfrm>
              <a:off x="4813176" y="3233502"/>
              <a:ext cx="1255500" cy="10275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Szabályozás és etikai keretek</a:t>
              </a:r>
              <a:endParaRPr sz="900" b="1" i="0" u="none" strike="noStrike" cap="none">
                <a:solidFill>
                  <a:srgbClr val="000000"/>
                </a:solidFill>
                <a:latin typeface="Arial"/>
                <a:ea typeface="Arial"/>
                <a:cs typeface="Arial"/>
                <a:sym typeface="Arial"/>
              </a:endParaRPr>
            </a:p>
          </p:txBody>
        </p:sp>
        <p:sp>
          <p:nvSpPr>
            <p:cNvPr id="1001" name="Google Shape;1001;p49"/>
            <p:cNvSpPr/>
            <p:nvPr/>
          </p:nvSpPr>
          <p:spPr>
            <a:xfrm>
              <a:off x="6273168" y="3233502"/>
              <a:ext cx="1255500" cy="10275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Infrastruktúra fejlesztés</a:t>
              </a:r>
              <a:endParaRPr sz="900" b="1" i="0" u="none" strike="noStrike" cap="none">
                <a:solidFill>
                  <a:srgbClr val="000000"/>
                </a:solidFill>
                <a:latin typeface="Arial"/>
                <a:ea typeface="Arial"/>
                <a:cs typeface="Arial"/>
                <a:sym typeface="Arial"/>
              </a:endParaRPr>
            </a:p>
          </p:txBody>
        </p:sp>
        <p:sp>
          <p:nvSpPr>
            <p:cNvPr id="1002" name="Google Shape;1002;p49"/>
            <p:cNvSpPr/>
            <p:nvPr/>
          </p:nvSpPr>
          <p:spPr>
            <a:xfrm>
              <a:off x="7760208" y="3233502"/>
              <a:ext cx="1255500" cy="1027500"/>
            </a:xfrm>
            <a:prstGeom prst="rect">
              <a:avLst/>
            </a:prstGeom>
            <a:solidFill>
              <a:srgbClr val="D8D8D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000000"/>
                  </a:solidFill>
                  <a:latin typeface="Arial"/>
                  <a:ea typeface="Arial"/>
                  <a:cs typeface="Arial"/>
                  <a:sym typeface="Arial"/>
                </a:rPr>
                <a:t>Adatgazdaság beindítása</a:t>
              </a:r>
              <a:endParaRPr sz="900" b="1" i="0" u="none" strike="noStrike" cap="none">
                <a:solidFill>
                  <a:srgbClr val="000000"/>
                </a:solidFill>
                <a:latin typeface="Arial"/>
                <a:ea typeface="Arial"/>
                <a:cs typeface="Arial"/>
                <a:sym typeface="Arial"/>
              </a:endParaRPr>
            </a:p>
          </p:txBody>
        </p:sp>
      </p:grpSp>
      <p:sp>
        <p:nvSpPr>
          <p:cNvPr id="1003" name="Google Shape;1003;p49"/>
          <p:cNvSpPr/>
          <p:nvPr/>
        </p:nvSpPr>
        <p:spPr>
          <a:xfrm>
            <a:off x="1161288" y="3392424"/>
            <a:ext cx="6738600" cy="45600"/>
          </a:xfrm>
          <a:prstGeom prst="rect">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004" name="Google Shape;1004;p49"/>
          <p:cNvSpPr/>
          <p:nvPr/>
        </p:nvSpPr>
        <p:spPr>
          <a:xfrm>
            <a:off x="3763040" y="1833372"/>
            <a:ext cx="3196500" cy="1476900"/>
          </a:xfrm>
          <a:prstGeom prst="roundRect">
            <a:avLst>
              <a:gd name="adj" fmla="val 16667"/>
            </a:avLst>
          </a:prstGeom>
          <a:solidFill>
            <a:srgbClr val="00B050">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005" name="Google Shape;1005;p49"/>
          <p:cNvSpPr/>
          <p:nvPr/>
        </p:nvSpPr>
        <p:spPr>
          <a:xfrm>
            <a:off x="2075688" y="1833372"/>
            <a:ext cx="3196500" cy="1476900"/>
          </a:xfrm>
          <a:prstGeom prst="roundRect">
            <a:avLst>
              <a:gd name="adj" fmla="val 16667"/>
            </a:avLst>
          </a:prstGeom>
          <a:solidFill>
            <a:srgbClr val="558ED5">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006" name="Google Shape;1006;p49"/>
          <p:cNvSpPr/>
          <p:nvPr/>
        </p:nvSpPr>
        <p:spPr>
          <a:xfrm>
            <a:off x="3819764" y="2001003"/>
            <a:ext cx="1383300" cy="1234800"/>
          </a:xfrm>
          <a:prstGeom prst="roundRect">
            <a:avLst>
              <a:gd name="adj" fmla="val 16667"/>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050"/>
              <a:buFont typeface="Arial"/>
              <a:buNone/>
            </a:pPr>
            <a:r>
              <a:rPr lang="hu-HU" sz="1050" b="0" i="0" u="none" strike="noStrike" cap="none">
                <a:solidFill>
                  <a:schemeClr val="lt1"/>
                </a:solidFill>
                <a:latin typeface="Arial"/>
                <a:ea typeface="Arial"/>
                <a:cs typeface="Arial"/>
                <a:sym typeface="Arial"/>
              </a:rPr>
              <a:t>Agrár szektor</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50"/>
              <a:buFont typeface="Arial"/>
              <a:buNone/>
            </a:pPr>
            <a:r>
              <a:rPr lang="hu-HU" sz="1050" b="0" i="0" u="none" strike="noStrike" cap="none">
                <a:solidFill>
                  <a:schemeClr val="lt1"/>
                </a:solidFill>
                <a:latin typeface="Arial"/>
                <a:ea typeface="Arial"/>
                <a:cs typeface="Arial"/>
                <a:sym typeface="Arial"/>
              </a:rPr>
              <a:t>Egészségügy</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50"/>
              <a:buFont typeface="Arial"/>
              <a:buNone/>
            </a:pPr>
            <a:r>
              <a:rPr lang="hu-HU" sz="1050" b="0" i="0" u="none" strike="noStrike" cap="none">
                <a:solidFill>
                  <a:schemeClr val="lt1"/>
                </a:solidFill>
                <a:latin typeface="Arial"/>
                <a:ea typeface="Arial"/>
                <a:cs typeface="Arial"/>
                <a:sym typeface="Arial"/>
              </a:rPr>
              <a:t>Közlekedés- logisztika</a:t>
            </a:r>
            <a:endParaRPr sz="1400" b="0" i="0" u="none" strike="noStrike" cap="none">
              <a:solidFill>
                <a:srgbClr val="000000"/>
              </a:solidFill>
              <a:latin typeface="Arial"/>
              <a:ea typeface="Arial"/>
              <a:cs typeface="Arial"/>
              <a:sym typeface="Arial"/>
            </a:endParaRPr>
          </a:p>
        </p:txBody>
      </p:sp>
      <p:sp>
        <p:nvSpPr>
          <p:cNvPr id="1007" name="Google Shape;1007;p49"/>
          <p:cNvSpPr/>
          <p:nvPr/>
        </p:nvSpPr>
        <p:spPr>
          <a:xfrm>
            <a:off x="2184482" y="2381685"/>
            <a:ext cx="1383300" cy="854100"/>
          </a:xfrm>
          <a:prstGeom prst="roundRect">
            <a:avLst>
              <a:gd name="adj" fmla="val 16667"/>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Gépi látás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Nyelvértelmezés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Anonimizálás</a:t>
            </a:r>
            <a:endParaRPr sz="900" b="0" i="0" u="none" strike="noStrike" cap="none">
              <a:solidFill>
                <a:schemeClr val="lt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Hálózatkutatás</a:t>
            </a:r>
            <a:endParaRPr sz="1400" b="0" i="0" u="none" strike="noStrike" cap="none">
              <a:solidFill>
                <a:srgbClr val="000000"/>
              </a:solidFill>
              <a:latin typeface="Arial"/>
              <a:ea typeface="Arial"/>
              <a:cs typeface="Arial"/>
              <a:sym typeface="Arial"/>
            </a:endParaRPr>
          </a:p>
        </p:txBody>
      </p:sp>
      <p:sp>
        <p:nvSpPr>
          <p:cNvPr id="1008" name="Google Shape;1008;p49"/>
          <p:cNvSpPr/>
          <p:nvPr/>
        </p:nvSpPr>
        <p:spPr>
          <a:xfrm>
            <a:off x="5455046" y="2381685"/>
            <a:ext cx="1383300" cy="854100"/>
          </a:xfrm>
          <a:prstGeom prst="roundRect">
            <a:avLst>
              <a:gd name="adj" fmla="val 16667"/>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Gyártás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Energetika</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lt1"/>
                </a:solidFill>
                <a:latin typeface="Arial"/>
                <a:ea typeface="Arial"/>
                <a:cs typeface="Arial"/>
                <a:sym typeface="Arial"/>
              </a:rPr>
              <a:t>Állami szolgáltatások</a:t>
            </a:r>
            <a:endParaRPr sz="1400" b="0" i="0" u="none" strike="noStrike" cap="none">
              <a:solidFill>
                <a:srgbClr val="000000"/>
              </a:solidFill>
              <a:latin typeface="Arial"/>
              <a:ea typeface="Arial"/>
              <a:cs typeface="Arial"/>
              <a:sym typeface="Arial"/>
            </a:endParaRPr>
          </a:p>
        </p:txBody>
      </p:sp>
      <p:sp>
        <p:nvSpPr>
          <p:cNvPr id="1009" name="Google Shape;1009;p49"/>
          <p:cNvSpPr txBox="1"/>
          <p:nvPr/>
        </p:nvSpPr>
        <p:spPr>
          <a:xfrm>
            <a:off x="2184482" y="1852368"/>
            <a:ext cx="1599000" cy="37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hu-HU" sz="1100" b="0" i="0" u="none" strike="noStrike" cap="none">
                <a:solidFill>
                  <a:srgbClr val="000000"/>
                </a:solidFill>
                <a:latin typeface="Arial"/>
                <a:ea typeface="Arial"/>
                <a:cs typeface="Arial"/>
                <a:sym typeface="Arial"/>
              </a:rPr>
              <a:t>MI technológia fejlesztés</a:t>
            </a:r>
            <a:endParaRPr sz="1400" b="0" i="0" u="none" strike="noStrike" cap="none">
              <a:solidFill>
                <a:srgbClr val="000000"/>
              </a:solidFill>
              <a:latin typeface="Arial"/>
              <a:ea typeface="Arial"/>
              <a:cs typeface="Arial"/>
              <a:sym typeface="Arial"/>
            </a:endParaRPr>
          </a:p>
        </p:txBody>
      </p:sp>
      <p:sp>
        <p:nvSpPr>
          <p:cNvPr id="1010" name="Google Shape;1010;p49"/>
          <p:cNvSpPr txBox="1"/>
          <p:nvPr/>
        </p:nvSpPr>
        <p:spPr>
          <a:xfrm>
            <a:off x="5239135" y="1852368"/>
            <a:ext cx="1599000" cy="376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100"/>
              <a:buFont typeface="Arial"/>
              <a:buNone/>
            </a:pPr>
            <a:r>
              <a:rPr lang="hu-HU" sz="1100"/>
              <a:t>Szektorális h</a:t>
            </a:r>
            <a:r>
              <a:rPr lang="hu-HU" sz="1100" b="0" i="0" u="none" strike="noStrike" cap="none">
                <a:solidFill>
                  <a:srgbClr val="000000"/>
                </a:solidFill>
                <a:latin typeface="Arial"/>
                <a:ea typeface="Arial"/>
                <a:cs typeface="Arial"/>
                <a:sym typeface="Arial"/>
              </a:rPr>
              <a:t>atékonyság fejlesztés</a:t>
            </a:r>
            <a:endParaRPr sz="1400" b="0" i="0" u="none" strike="noStrike" cap="none">
              <a:solidFill>
                <a:srgbClr val="000000"/>
              </a:solidFill>
              <a:latin typeface="Arial"/>
              <a:ea typeface="Arial"/>
              <a:cs typeface="Arial"/>
              <a:sym typeface="Arial"/>
            </a:endParaRPr>
          </a:p>
        </p:txBody>
      </p:sp>
      <p:sp>
        <p:nvSpPr>
          <p:cNvPr id="1011" name="Google Shape;1011;p49"/>
          <p:cNvSpPr/>
          <p:nvPr/>
        </p:nvSpPr>
        <p:spPr>
          <a:xfrm>
            <a:off x="1058515"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Autonóm közlekedési rendszerek bevezetése</a:t>
            </a:r>
            <a:endParaRPr sz="1400" b="0" i="0" u="none" strike="noStrike" cap="none">
              <a:solidFill>
                <a:srgbClr val="000000"/>
              </a:solidFill>
              <a:latin typeface="Arial"/>
              <a:ea typeface="Arial"/>
              <a:cs typeface="Arial"/>
              <a:sym typeface="Arial"/>
            </a:endParaRPr>
          </a:p>
        </p:txBody>
      </p:sp>
      <p:sp>
        <p:nvSpPr>
          <p:cNvPr id="1012" name="Google Shape;1012;p49"/>
          <p:cNvSpPr/>
          <p:nvPr/>
        </p:nvSpPr>
        <p:spPr>
          <a:xfrm>
            <a:off x="2476988"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Egészség vezérelt digitális agrárium</a:t>
            </a:r>
            <a:endParaRPr sz="1400" b="0" i="0" u="none" strike="noStrike" cap="none">
              <a:solidFill>
                <a:srgbClr val="000000"/>
              </a:solidFill>
              <a:latin typeface="Arial"/>
              <a:ea typeface="Arial"/>
              <a:cs typeface="Arial"/>
              <a:sym typeface="Arial"/>
            </a:endParaRPr>
          </a:p>
        </p:txBody>
      </p:sp>
      <p:sp>
        <p:nvSpPr>
          <p:cNvPr id="1013" name="Google Shape;1013;p49"/>
          <p:cNvSpPr/>
          <p:nvPr/>
        </p:nvSpPr>
        <p:spPr>
          <a:xfrm>
            <a:off x="3895461"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Adattárca és személyre szabott szolgáltatások</a:t>
            </a:r>
            <a:endParaRPr sz="1400" b="0" i="0" u="none" strike="noStrike" cap="none">
              <a:solidFill>
                <a:srgbClr val="000000"/>
              </a:solidFill>
              <a:latin typeface="Arial"/>
              <a:ea typeface="Arial"/>
              <a:cs typeface="Arial"/>
              <a:sym typeface="Arial"/>
            </a:endParaRPr>
          </a:p>
        </p:txBody>
      </p:sp>
      <p:sp>
        <p:nvSpPr>
          <p:cNvPr id="1014" name="Google Shape;1014;p49"/>
          <p:cNvSpPr/>
          <p:nvPr/>
        </p:nvSpPr>
        <p:spPr>
          <a:xfrm>
            <a:off x="5313934"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Automatizált ügyintézés magyar nyelven</a:t>
            </a:r>
            <a:endParaRPr sz="1400" b="0" i="0" u="none" strike="noStrike" cap="none">
              <a:solidFill>
                <a:srgbClr val="000000"/>
              </a:solidFill>
              <a:latin typeface="Arial"/>
              <a:ea typeface="Arial"/>
              <a:cs typeface="Arial"/>
              <a:sym typeface="Arial"/>
            </a:endParaRPr>
          </a:p>
        </p:txBody>
      </p:sp>
      <p:sp>
        <p:nvSpPr>
          <p:cNvPr id="1015" name="Google Shape;1015;p49"/>
          <p:cNvSpPr/>
          <p:nvPr/>
        </p:nvSpPr>
        <p:spPr>
          <a:xfrm>
            <a:off x="6732408" y="807888"/>
            <a:ext cx="1210800" cy="867300"/>
          </a:xfrm>
          <a:prstGeom prst="upArrow">
            <a:avLst>
              <a:gd name="adj1" fmla="val 78887"/>
              <a:gd name="adj2" fmla="val 22587"/>
            </a:avLst>
          </a:prstGeom>
          <a:solidFill>
            <a:srgbClr val="DAE5F1"/>
          </a:solidFill>
          <a:ln w="127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0" i="0" u="none" strike="noStrike" cap="none">
                <a:solidFill>
                  <a:schemeClr val="dk1"/>
                </a:solidFill>
                <a:latin typeface="Arial"/>
                <a:ea typeface="Arial"/>
                <a:cs typeface="Arial"/>
                <a:sym typeface="Arial"/>
              </a:rPr>
              <a:t>MI támogatott személyes kompetencia fejlesztés</a:t>
            </a:r>
            <a:endParaRPr sz="1400" b="0" i="0" u="none" strike="noStrike" cap="none">
              <a:solidFill>
                <a:srgbClr val="000000"/>
              </a:solidFill>
              <a:latin typeface="Arial"/>
              <a:ea typeface="Arial"/>
              <a:cs typeface="Arial"/>
              <a:sym typeface="Arial"/>
            </a:endParaRPr>
          </a:p>
        </p:txBody>
      </p:sp>
      <p:sp>
        <p:nvSpPr>
          <p:cNvPr id="1016" name="Google Shape;1016;p49"/>
          <p:cNvSpPr/>
          <p:nvPr/>
        </p:nvSpPr>
        <p:spPr>
          <a:xfrm>
            <a:off x="1161288" y="1733931"/>
            <a:ext cx="6738600" cy="45600"/>
          </a:xfrm>
          <a:prstGeom prst="rect">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017" name="Google Shape;1017;p49"/>
          <p:cNvSpPr txBox="1"/>
          <p:nvPr/>
        </p:nvSpPr>
        <p:spPr>
          <a:xfrm rot="-5400000">
            <a:off x="124702" y="3739811"/>
            <a:ext cx="1027500" cy="600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1100" b="0" i="0" u="none" strike="noStrike" cap="none">
                <a:solidFill>
                  <a:srgbClr val="000000"/>
                </a:solidFill>
                <a:latin typeface="Arial"/>
                <a:ea typeface="Arial"/>
                <a:cs typeface="Arial"/>
                <a:sym typeface="Arial"/>
              </a:rPr>
              <a:t>Széleskörű alapozó pillérek</a:t>
            </a:r>
            <a:endParaRPr sz="1400" b="0" i="0" u="none" strike="noStrike" cap="none">
              <a:solidFill>
                <a:srgbClr val="000000"/>
              </a:solidFill>
              <a:latin typeface="Arial"/>
              <a:ea typeface="Arial"/>
              <a:cs typeface="Arial"/>
              <a:sym typeface="Arial"/>
            </a:endParaRPr>
          </a:p>
        </p:txBody>
      </p:sp>
      <p:sp>
        <p:nvSpPr>
          <p:cNvPr id="1018" name="Google Shape;1018;p49"/>
          <p:cNvSpPr txBox="1"/>
          <p:nvPr/>
        </p:nvSpPr>
        <p:spPr>
          <a:xfrm rot="-5400000">
            <a:off x="-24548" y="2272660"/>
            <a:ext cx="1326000" cy="600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1100"/>
              <a:t>Szektor </a:t>
            </a:r>
            <a:r>
              <a:rPr lang="hu-HU" sz="1100" b="0" i="0" u="none" strike="noStrike" cap="none">
                <a:solidFill>
                  <a:srgbClr val="000000"/>
                </a:solidFill>
                <a:latin typeface="Arial"/>
                <a:ea typeface="Arial"/>
                <a:cs typeface="Arial"/>
                <a:sym typeface="Arial"/>
              </a:rPr>
              <a:t>és technológia fókuszok</a:t>
            </a:r>
            <a:endParaRPr sz="1400" b="0" i="0" u="none" strike="noStrike" cap="none">
              <a:solidFill>
                <a:srgbClr val="000000"/>
              </a:solidFill>
              <a:latin typeface="Arial"/>
              <a:ea typeface="Arial"/>
              <a:cs typeface="Arial"/>
              <a:sym typeface="Arial"/>
            </a:endParaRPr>
          </a:p>
        </p:txBody>
      </p:sp>
      <p:sp>
        <p:nvSpPr>
          <p:cNvPr id="1019" name="Google Shape;1019;p49"/>
          <p:cNvSpPr txBox="1"/>
          <p:nvPr/>
        </p:nvSpPr>
        <p:spPr>
          <a:xfrm rot="-5400000">
            <a:off x="-112765" y="920828"/>
            <a:ext cx="1547400" cy="4308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1100" b="0" i="0" u="none" strike="noStrike" cap="none">
                <a:solidFill>
                  <a:srgbClr val="000000"/>
                </a:solidFill>
                <a:latin typeface="Arial"/>
                <a:ea typeface="Arial"/>
                <a:cs typeface="Arial"/>
                <a:sym typeface="Arial"/>
              </a:rPr>
              <a:t>Transzformatív projektek</a:t>
            </a:r>
            <a:endParaRPr sz="1400" b="0" i="0" u="none" strike="noStrike" cap="none">
              <a:solidFill>
                <a:srgbClr val="000000"/>
              </a:solidFill>
              <a:latin typeface="Arial"/>
              <a:ea typeface="Arial"/>
              <a:cs typeface="Arial"/>
              <a:sym typeface="Arial"/>
            </a:endParaRPr>
          </a:p>
        </p:txBody>
      </p:sp>
      <p:sp>
        <p:nvSpPr>
          <p:cNvPr id="1020" name="Google Shape;1020;p49"/>
          <p:cNvSpPr/>
          <p:nvPr/>
        </p:nvSpPr>
        <p:spPr>
          <a:xfrm>
            <a:off x="-91850" y="1822675"/>
            <a:ext cx="9460200" cy="2792100"/>
          </a:xfrm>
          <a:prstGeom prst="rect">
            <a:avLst/>
          </a:prstGeom>
          <a:solidFill>
            <a:srgbClr val="EFEFEF">
              <a:alpha val="78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24"/>
        <p:cNvGrpSpPr/>
        <p:nvPr/>
      </p:nvGrpSpPr>
      <p:grpSpPr>
        <a:xfrm>
          <a:off x="0" y="0"/>
          <a:ext cx="0" cy="0"/>
          <a:chOff x="0" y="0"/>
          <a:chExt cx="0" cy="0"/>
        </a:xfrm>
      </p:grpSpPr>
      <p:sp>
        <p:nvSpPr>
          <p:cNvPr id="1025" name="Google Shape;1025;p50"/>
          <p:cNvSpPr/>
          <p:nvPr/>
        </p:nvSpPr>
        <p:spPr>
          <a:xfrm>
            <a:off x="5434575" y="3944550"/>
            <a:ext cx="3271500" cy="522600"/>
          </a:xfrm>
          <a:prstGeom prst="rect">
            <a:avLst/>
          </a:prstGeom>
          <a:solidFill>
            <a:srgbClr val="999999"/>
          </a:solidFill>
          <a:ln w="9525" cap="flat" cmpd="sng">
            <a:solidFill>
              <a:srgbClr val="FF000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50"/>
          <p:cNvSpPr txBox="1"/>
          <p:nvPr/>
        </p:nvSpPr>
        <p:spPr>
          <a:xfrm>
            <a:off x="5789316" y="4041288"/>
            <a:ext cx="2802300" cy="415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Font typeface="Arial"/>
              <a:buNone/>
            </a:pPr>
            <a:r>
              <a:rPr lang="hu-HU" sz="1000" b="1">
                <a:solidFill>
                  <a:schemeClr val="dk1"/>
                </a:solidFill>
              </a:rPr>
              <a:t>Autonóm közlekedés nemzeti laboratórium </a:t>
            </a:r>
            <a:endParaRPr sz="1000" b="1"/>
          </a:p>
        </p:txBody>
      </p:sp>
      <p:sp>
        <p:nvSpPr>
          <p:cNvPr id="1027" name="Google Shape;1027;p50"/>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hu-HU" sz="2400">
                <a:solidFill>
                  <a:schemeClr val="dk1"/>
                </a:solidFill>
              </a:rPr>
              <a:t>Autonóm közlekedési rendszerek bevezetése</a:t>
            </a:r>
            <a:endParaRPr sz="2400">
              <a:solidFill>
                <a:schemeClr val="dk1"/>
              </a:solidFill>
            </a:endParaRPr>
          </a:p>
        </p:txBody>
      </p:sp>
      <p:sp>
        <p:nvSpPr>
          <p:cNvPr id="1028" name="Google Shape;1028;p50"/>
          <p:cNvSpPr/>
          <p:nvPr/>
        </p:nvSpPr>
        <p:spPr>
          <a:xfrm>
            <a:off x="1604908" y="1450620"/>
            <a:ext cx="2214600" cy="2214600"/>
          </a:xfrm>
          <a:prstGeom prst="flowChartConnector">
            <a:avLst/>
          </a:prstGeom>
          <a:solidFill>
            <a:schemeClr val="lt2"/>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None/>
            </a:pPr>
            <a:endParaRPr sz="1200" b="0" i="0" u="none" strike="noStrike" cap="none">
              <a:solidFill>
                <a:schemeClr val="lt1"/>
              </a:solidFill>
              <a:latin typeface="Arial"/>
              <a:ea typeface="Arial"/>
              <a:cs typeface="Arial"/>
              <a:sym typeface="Arial"/>
            </a:endParaRPr>
          </a:p>
        </p:txBody>
      </p:sp>
      <p:sp>
        <p:nvSpPr>
          <p:cNvPr id="1029" name="Google Shape;1029;p50"/>
          <p:cNvSpPr/>
          <p:nvPr/>
        </p:nvSpPr>
        <p:spPr>
          <a:xfrm>
            <a:off x="496425" y="1067900"/>
            <a:ext cx="2427900" cy="840600"/>
          </a:xfrm>
          <a:prstGeom prst="rect">
            <a:avLst/>
          </a:prstGeom>
          <a:solidFill>
            <a:schemeClr val="lt2"/>
          </a:solidFill>
          <a:ln>
            <a:noFill/>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None/>
            </a:pPr>
            <a:r>
              <a:rPr lang="hu-HU" sz="1000" b="0" i="0" u="none" strike="noStrike" cap="none">
                <a:solidFill>
                  <a:schemeClr val="dk1"/>
                </a:solidFill>
                <a:latin typeface="Arial"/>
                <a:ea typeface="Arial"/>
                <a:cs typeface="Arial"/>
                <a:sym typeface="Arial"/>
              </a:rPr>
              <a:t>A </a:t>
            </a:r>
            <a:r>
              <a:rPr lang="hu-HU" sz="1000" b="1" i="0" u="none" strike="noStrike" cap="none">
                <a:solidFill>
                  <a:schemeClr val="dk1"/>
                </a:solidFill>
                <a:latin typeface="Arial"/>
                <a:ea typeface="Arial"/>
                <a:cs typeface="Arial"/>
                <a:sym typeface="Arial"/>
              </a:rPr>
              <a:t>nemzetközi trendek nyomást helyeznek a hazai szereplőkre</a:t>
            </a:r>
            <a:r>
              <a:rPr lang="hu-HU" sz="1000" b="0" i="0" u="none" strike="noStrike" cap="none">
                <a:solidFill>
                  <a:schemeClr val="dk1"/>
                </a:solidFill>
                <a:latin typeface="Arial"/>
                <a:ea typeface="Arial"/>
                <a:cs typeface="Arial"/>
                <a:sym typeface="Arial"/>
              </a:rPr>
              <a:t>, elsősorban a reaktív szabályozóra</a:t>
            </a:r>
            <a:endParaRPr sz="1000"/>
          </a:p>
        </p:txBody>
      </p:sp>
      <p:sp>
        <p:nvSpPr>
          <p:cNvPr id="1030" name="Google Shape;1030;p50"/>
          <p:cNvSpPr/>
          <p:nvPr/>
        </p:nvSpPr>
        <p:spPr>
          <a:xfrm>
            <a:off x="2189552" y="2042279"/>
            <a:ext cx="1045500" cy="1045500"/>
          </a:xfrm>
          <a:prstGeom prst="flowChartConnector">
            <a:avLst/>
          </a:prstGeom>
          <a:solidFill>
            <a:schemeClr val="lt1"/>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None/>
            </a:pPr>
            <a:endParaRPr sz="1200" b="0" i="0" u="none" strike="noStrike" cap="none">
              <a:solidFill>
                <a:schemeClr val="lt1"/>
              </a:solidFill>
              <a:latin typeface="Arial"/>
              <a:ea typeface="Arial"/>
              <a:cs typeface="Arial"/>
              <a:sym typeface="Arial"/>
            </a:endParaRPr>
          </a:p>
        </p:txBody>
      </p:sp>
      <p:sp>
        <p:nvSpPr>
          <p:cNvPr id="1031" name="Google Shape;1031;p50"/>
          <p:cNvSpPr txBox="1"/>
          <p:nvPr/>
        </p:nvSpPr>
        <p:spPr>
          <a:xfrm>
            <a:off x="2178152" y="2238106"/>
            <a:ext cx="1068300" cy="4155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None/>
            </a:pPr>
            <a:r>
              <a:rPr lang="hu-HU" sz="1000" b="1" i="0" u="none" strike="noStrike" cap="none">
                <a:solidFill>
                  <a:schemeClr val="dk1"/>
                </a:solidFill>
                <a:latin typeface="Arial"/>
                <a:ea typeface="Arial"/>
                <a:cs typeface="Arial"/>
                <a:sym typeface="Arial"/>
              </a:rPr>
              <a:t>Kritikus szereplők érdekeit egyeztető fórum</a:t>
            </a:r>
            <a:endParaRPr sz="1000"/>
          </a:p>
        </p:txBody>
      </p:sp>
      <p:sp>
        <p:nvSpPr>
          <p:cNvPr id="1032" name="Google Shape;1032;p50"/>
          <p:cNvSpPr txBox="1"/>
          <p:nvPr/>
        </p:nvSpPr>
        <p:spPr>
          <a:xfrm>
            <a:off x="3076687" y="3813041"/>
            <a:ext cx="1202400" cy="3708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hu-HU" sz="900">
                <a:solidFill>
                  <a:schemeClr val="dk1"/>
                </a:solidFill>
              </a:rPr>
              <a:t>Tesztkörnyezetek</a:t>
            </a:r>
            <a:endParaRPr sz="900">
              <a:solidFill>
                <a:schemeClr val="dk1"/>
              </a:solidFill>
            </a:endParaRPr>
          </a:p>
        </p:txBody>
      </p:sp>
      <p:sp>
        <p:nvSpPr>
          <p:cNvPr id="1033" name="Google Shape;1033;p50"/>
          <p:cNvSpPr txBox="1"/>
          <p:nvPr/>
        </p:nvSpPr>
        <p:spPr>
          <a:xfrm>
            <a:off x="1109177" y="3813791"/>
            <a:ext cx="1202400" cy="3693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hu-HU" sz="900" b="0" i="0" u="none" strike="noStrike" cap="none">
                <a:solidFill>
                  <a:schemeClr val="dk1"/>
                </a:solidFill>
                <a:latin typeface="Arial"/>
                <a:ea typeface="Arial"/>
                <a:cs typeface="Arial"/>
                <a:sym typeface="Arial"/>
              </a:rPr>
              <a:t>Infrastruktúra fejlesztők/</a:t>
            </a:r>
            <a:r>
              <a:rPr lang="hu-HU" sz="900">
                <a:solidFill>
                  <a:schemeClr val="dk1"/>
                </a:solidFill>
              </a:rPr>
              <a:t>üzemeltetők</a:t>
            </a:r>
            <a:endParaRPr sz="900"/>
          </a:p>
        </p:txBody>
      </p:sp>
      <p:sp>
        <p:nvSpPr>
          <p:cNvPr id="1034" name="Google Shape;1034;p50"/>
          <p:cNvSpPr txBox="1"/>
          <p:nvPr/>
        </p:nvSpPr>
        <p:spPr>
          <a:xfrm>
            <a:off x="597451" y="3304705"/>
            <a:ext cx="1202400" cy="3693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hu-HU" sz="900" b="0" i="0" u="none" strike="noStrike" cap="none">
                <a:solidFill>
                  <a:schemeClr val="dk1"/>
                </a:solidFill>
                <a:latin typeface="Arial"/>
                <a:ea typeface="Arial"/>
                <a:cs typeface="Arial"/>
                <a:sym typeface="Arial"/>
              </a:rPr>
              <a:t>Közösségi közlekedési </a:t>
            </a:r>
            <a:r>
              <a:rPr lang="hu-HU" sz="900">
                <a:solidFill>
                  <a:schemeClr val="dk1"/>
                </a:solidFill>
              </a:rPr>
              <a:t>szolgáltatók</a:t>
            </a:r>
            <a:endParaRPr sz="900"/>
          </a:p>
        </p:txBody>
      </p:sp>
      <p:sp>
        <p:nvSpPr>
          <p:cNvPr id="1035" name="Google Shape;1035;p50"/>
          <p:cNvSpPr txBox="1"/>
          <p:nvPr/>
        </p:nvSpPr>
        <p:spPr>
          <a:xfrm>
            <a:off x="3998451" y="2304459"/>
            <a:ext cx="1234800" cy="3708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hu-HU" sz="900">
                <a:solidFill>
                  <a:schemeClr val="dk1"/>
                </a:solidFill>
              </a:rPr>
              <a:t>Felhasználók</a:t>
            </a:r>
            <a:endParaRPr sz="900"/>
          </a:p>
        </p:txBody>
      </p:sp>
      <p:sp>
        <p:nvSpPr>
          <p:cNvPr id="1036" name="Google Shape;1036;p50"/>
          <p:cNvSpPr txBox="1"/>
          <p:nvPr/>
        </p:nvSpPr>
        <p:spPr>
          <a:xfrm>
            <a:off x="3609475" y="3312783"/>
            <a:ext cx="1202400" cy="3708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hu-HU" sz="900">
                <a:solidFill>
                  <a:schemeClr val="dk1"/>
                </a:solidFill>
              </a:rPr>
              <a:t>Szállítmányozók</a:t>
            </a:r>
            <a:endParaRPr sz="900">
              <a:solidFill>
                <a:schemeClr val="dk1"/>
              </a:solidFill>
            </a:endParaRPr>
          </a:p>
        </p:txBody>
      </p:sp>
      <p:sp>
        <p:nvSpPr>
          <p:cNvPr id="1037" name="Google Shape;1037;p50"/>
          <p:cNvSpPr txBox="1"/>
          <p:nvPr/>
        </p:nvSpPr>
        <p:spPr>
          <a:xfrm>
            <a:off x="3866500" y="2808621"/>
            <a:ext cx="1234800" cy="3708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hu-HU" sz="900" b="0" i="0" u="none" strike="noStrike" cap="none">
                <a:solidFill>
                  <a:schemeClr val="dk1"/>
                </a:solidFill>
                <a:latin typeface="Arial"/>
                <a:ea typeface="Arial"/>
                <a:cs typeface="Arial"/>
                <a:sym typeface="Arial"/>
              </a:rPr>
              <a:t>Bizt</a:t>
            </a:r>
            <a:r>
              <a:rPr lang="hu-HU" sz="900">
                <a:solidFill>
                  <a:schemeClr val="dk1"/>
                </a:solidFill>
              </a:rPr>
              <a:t>o</a:t>
            </a:r>
            <a:r>
              <a:rPr lang="hu-HU" sz="900" b="0" i="0" u="none" strike="noStrike" cap="none">
                <a:solidFill>
                  <a:schemeClr val="dk1"/>
                </a:solidFill>
                <a:latin typeface="Arial"/>
                <a:ea typeface="Arial"/>
                <a:cs typeface="Arial"/>
                <a:sym typeface="Arial"/>
              </a:rPr>
              <a:t>sítók</a:t>
            </a:r>
            <a:endParaRPr sz="900"/>
          </a:p>
        </p:txBody>
      </p:sp>
      <p:sp>
        <p:nvSpPr>
          <p:cNvPr id="1038" name="Google Shape;1038;p50"/>
          <p:cNvSpPr/>
          <p:nvPr/>
        </p:nvSpPr>
        <p:spPr>
          <a:xfrm>
            <a:off x="2924275" y="716250"/>
            <a:ext cx="2657700" cy="1521900"/>
          </a:xfrm>
          <a:prstGeom prst="rightArrow">
            <a:avLst>
              <a:gd name="adj1" fmla="val 53481"/>
              <a:gd name="adj2" fmla="val 50000"/>
            </a:avLst>
          </a:prstGeom>
          <a:gradFill>
            <a:gsLst>
              <a:gs pos="0">
                <a:srgbClr val="1C4587"/>
              </a:gs>
              <a:gs pos="20000">
                <a:srgbClr val="0B5394"/>
              </a:gs>
              <a:gs pos="65000">
                <a:schemeClr val="lt2"/>
              </a:gs>
              <a:gs pos="100000">
                <a:schemeClr val="lt2"/>
              </a:gs>
            </a:gsLst>
            <a:lin ang="10801400" scaled="0"/>
          </a:gradFill>
          <a:ln>
            <a:noFill/>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None/>
            </a:pPr>
            <a:r>
              <a:rPr lang="hu-HU" sz="1000" b="0" i="0" u="none" strike="noStrike" cap="none">
                <a:solidFill>
                  <a:schemeClr val="dk1"/>
                </a:solidFill>
                <a:latin typeface="Arial"/>
                <a:ea typeface="Arial"/>
                <a:cs typeface="Arial"/>
                <a:sym typeface="Arial"/>
              </a:rPr>
              <a:t>Egyeztető fórum tanulságainak becsatornázása a </a:t>
            </a:r>
            <a:r>
              <a:rPr lang="hu-HU" sz="1000" b="1" i="0" u="none" strike="noStrike" cap="none">
                <a:solidFill>
                  <a:schemeClr val="dk1"/>
                </a:solidFill>
                <a:latin typeface="Arial"/>
                <a:ea typeface="Arial"/>
                <a:cs typeface="Arial"/>
                <a:sym typeface="Arial"/>
              </a:rPr>
              <a:t>működési környezet</a:t>
            </a:r>
            <a:r>
              <a:rPr lang="hu-HU" sz="1000" b="0" i="0" u="none" strike="noStrike" cap="none">
                <a:solidFill>
                  <a:schemeClr val="dk1"/>
                </a:solidFill>
                <a:latin typeface="Arial"/>
                <a:ea typeface="Arial"/>
                <a:cs typeface="Arial"/>
                <a:sym typeface="Arial"/>
              </a:rPr>
              <a:t> kialakításába</a:t>
            </a:r>
            <a:endParaRPr sz="1000"/>
          </a:p>
        </p:txBody>
      </p:sp>
      <p:grpSp>
        <p:nvGrpSpPr>
          <p:cNvPr id="1039" name="Google Shape;1039;p50"/>
          <p:cNvGrpSpPr/>
          <p:nvPr/>
        </p:nvGrpSpPr>
        <p:grpSpPr>
          <a:xfrm>
            <a:off x="5648896" y="1117010"/>
            <a:ext cx="3214108" cy="1156078"/>
            <a:chOff x="7475551" y="1229467"/>
            <a:chExt cx="4285477" cy="1541437"/>
          </a:xfrm>
        </p:grpSpPr>
        <p:sp>
          <p:nvSpPr>
            <p:cNvPr id="1040" name="Google Shape;1040;p50"/>
            <p:cNvSpPr/>
            <p:nvPr/>
          </p:nvSpPr>
          <p:spPr>
            <a:xfrm>
              <a:off x="7475551" y="1229467"/>
              <a:ext cx="252000" cy="252000"/>
            </a:xfrm>
            <a:prstGeom prst="flowChartProcess">
              <a:avLst/>
            </a:prstGeom>
            <a:solidFill>
              <a:srgbClr val="1C4587"/>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None/>
              </a:pPr>
              <a:r>
                <a:rPr lang="hu-HU" sz="1000" b="0" i="0" u="none" strike="noStrike" cap="none">
                  <a:solidFill>
                    <a:schemeClr val="lt1"/>
                  </a:solidFill>
                  <a:latin typeface="Arial"/>
                  <a:ea typeface="Arial"/>
                  <a:cs typeface="Arial"/>
                  <a:sym typeface="Arial"/>
                </a:rPr>
                <a:t>1</a:t>
              </a:r>
              <a:endParaRPr sz="1000"/>
            </a:p>
          </p:txBody>
        </p:sp>
        <p:sp>
          <p:nvSpPr>
            <p:cNvPr id="1041" name="Google Shape;1041;p50"/>
            <p:cNvSpPr/>
            <p:nvPr/>
          </p:nvSpPr>
          <p:spPr>
            <a:xfrm>
              <a:off x="7475551" y="1596307"/>
              <a:ext cx="252000" cy="252000"/>
            </a:xfrm>
            <a:prstGeom prst="flowChartProcess">
              <a:avLst/>
            </a:prstGeom>
            <a:solidFill>
              <a:srgbClr val="1C4587"/>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None/>
              </a:pPr>
              <a:r>
                <a:rPr lang="hu-HU" sz="1000" b="0" i="0" u="none" strike="noStrike" cap="none">
                  <a:solidFill>
                    <a:schemeClr val="lt1"/>
                  </a:solidFill>
                  <a:latin typeface="Arial"/>
                  <a:ea typeface="Arial"/>
                  <a:cs typeface="Arial"/>
                  <a:sym typeface="Arial"/>
                </a:rPr>
                <a:t>2</a:t>
              </a:r>
              <a:endParaRPr sz="1000"/>
            </a:p>
          </p:txBody>
        </p:sp>
        <p:sp>
          <p:nvSpPr>
            <p:cNvPr id="1042" name="Google Shape;1042;p50"/>
            <p:cNvSpPr/>
            <p:nvPr/>
          </p:nvSpPr>
          <p:spPr>
            <a:xfrm>
              <a:off x="7475551" y="1963147"/>
              <a:ext cx="252000" cy="252000"/>
            </a:xfrm>
            <a:prstGeom prst="flowChartProcess">
              <a:avLst/>
            </a:prstGeom>
            <a:solidFill>
              <a:srgbClr val="1C4587"/>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None/>
              </a:pPr>
              <a:r>
                <a:rPr lang="hu-HU" sz="1000" b="0" i="0" u="none" strike="noStrike" cap="none">
                  <a:solidFill>
                    <a:schemeClr val="lt1"/>
                  </a:solidFill>
                  <a:latin typeface="Arial"/>
                  <a:ea typeface="Arial"/>
                  <a:cs typeface="Arial"/>
                  <a:sym typeface="Arial"/>
                </a:rPr>
                <a:t>3</a:t>
              </a:r>
              <a:endParaRPr sz="1000"/>
            </a:p>
          </p:txBody>
        </p:sp>
        <p:sp>
          <p:nvSpPr>
            <p:cNvPr id="1043" name="Google Shape;1043;p50"/>
            <p:cNvSpPr/>
            <p:nvPr/>
          </p:nvSpPr>
          <p:spPr>
            <a:xfrm>
              <a:off x="7475551" y="2329987"/>
              <a:ext cx="252000" cy="252000"/>
            </a:xfrm>
            <a:prstGeom prst="flowChartProcess">
              <a:avLst/>
            </a:prstGeom>
            <a:solidFill>
              <a:srgbClr val="1C4587"/>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None/>
              </a:pPr>
              <a:r>
                <a:rPr lang="hu-HU" sz="1000" b="0" i="0" u="none" strike="noStrike" cap="none">
                  <a:solidFill>
                    <a:schemeClr val="lt1"/>
                  </a:solidFill>
                  <a:latin typeface="Arial"/>
                  <a:ea typeface="Arial"/>
                  <a:cs typeface="Arial"/>
                  <a:sym typeface="Arial"/>
                </a:rPr>
                <a:t>4</a:t>
              </a:r>
              <a:endParaRPr sz="1000"/>
            </a:p>
          </p:txBody>
        </p:sp>
        <p:sp>
          <p:nvSpPr>
            <p:cNvPr id="1044" name="Google Shape;1044;p50"/>
            <p:cNvSpPr txBox="1"/>
            <p:nvPr/>
          </p:nvSpPr>
          <p:spPr>
            <a:xfrm>
              <a:off x="7801027" y="1232356"/>
              <a:ext cx="3960000" cy="215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None/>
              </a:pPr>
              <a:r>
                <a:rPr lang="hu-HU" sz="1000" b="1" i="0" u="none" strike="noStrike" cap="none">
                  <a:solidFill>
                    <a:schemeClr val="dk1"/>
                  </a:solidFill>
                  <a:latin typeface="Arial"/>
                  <a:ea typeface="Arial"/>
                  <a:cs typeface="Arial"/>
                  <a:sym typeface="Arial"/>
                </a:rPr>
                <a:t>Szabályozói környezet megalkotása</a:t>
              </a:r>
              <a:endParaRPr sz="1000"/>
            </a:p>
          </p:txBody>
        </p:sp>
        <p:sp>
          <p:nvSpPr>
            <p:cNvPr id="1045" name="Google Shape;1045;p50"/>
            <p:cNvSpPr txBox="1"/>
            <p:nvPr/>
          </p:nvSpPr>
          <p:spPr>
            <a:xfrm>
              <a:off x="7801027" y="1601605"/>
              <a:ext cx="3960000" cy="215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None/>
              </a:pPr>
              <a:r>
                <a:rPr lang="hu-HU" sz="1000" b="1" i="0" u="none" strike="noStrike" cap="none">
                  <a:solidFill>
                    <a:schemeClr val="dk1"/>
                  </a:solidFill>
                  <a:latin typeface="Arial"/>
                  <a:ea typeface="Arial"/>
                  <a:cs typeface="Arial"/>
                  <a:sym typeface="Arial"/>
                </a:rPr>
                <a:t>Fizikai környezet kialakítása</a:t>
              </a:r>
              <a:endParaRPr sz="1000"/>
            </a:p>
          </p:txBody>
        </p:sp>
        <p:sp>
          <p:nvSpPr>
            <p:cNvPr id="1046" name="Google Shape;1046;p50"/>
            <p:cNvSpPr txBox="1"/>
            <p:nvPr/>
          </p:nvSpPr>
          <p:spPr>
            <a:xfrm>
              <a:off x="7801028" y="1970854"/>
              <a:ext cx="3960000" cy="215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None/>
              </a:pPr>
              <a:r>
                <a:rPr lang="hu-HU" sz="1000" b="1" i="0" u="none" strike="noStrike" cap="none">
                  <a:solidFill>
                    <a:schemeClr val="dk1"/>
                  </a:solidFill>
                  <a:latin typeface="Arial"/>
                  <a:ea typeface="Arial"/>
                  <a:cs typeface="Arial"/>
                  <a:sym typeface="Arial"/>
                </a:rPr>
                <a:t>Biztonságos működési környezet kialakítása</a:t>
              </a:r>
              <a:endParaRPr sz="1000"/>
            </a:p>
          </p:txBody>
        </p:sp>
        <p:sp>
          <p:nvSpPr>
            <p:cNvPr id="1047" name="Google Shape;1047;p50"/>
            <p:cNvSpPr txBox="1"/>
            <p:nvPr/>
          </p:nvSpPr>
          <p:spPr>
            <a:xfrm>
              <a:off x="7801028" y="2340104"/>
              <a:ext cx="3960000" cy="4308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None/>
              </a:pPr>
              <a:r>
                <a:rPr lang="hu-HU" sz="1000" b="1" i="0" u="none" strike="noStrike" cap="none">
                  <a:solidFill>
                    <a:schemeClr val="dk1"/>
                  </a:solidFill>
                  <a:latin typeface="Arial"/>
                  <a:ea typeface="Arial"/>
                  <a:cs typeface="Arial"/>
                  <a:sym typeface="Arial"/>
                </a:rPr>
                <a:t>Piacérett / felhasználóbarát környezet megteremtése</a:t>
              </a:r>
              <a:endParaRPr sz="1000"/>
            </a:p>
          </p:txBody>
        </p:sp>
      </p:grpSp>
      <p:sp>
        <p:nvSpPr>
          <p:cNvPr id="1048" name="Google Shape;1048;p50"/>
          <p:cNvSpPr/>
          <p:nvPr/>
        </p:nvSpPr>
        <p:spPr>
          <a:xfrm>
            <a:off x="5434584" y="2657867"/>
            <a:ext cx="3271552" cy="323166"/>
          </a:xfrm>
          <a:prstGeom prst="flowChartProcess">
            <a:avLst/>
          </a:prstGeom>
          <a:solidFill>
            <a:srgbClr val="1C4587"/>
          </a:solidFill>
          <a:ln>
            <a:noFill/>
          </a:ln>
        </p:spPr>
        <p:txBody>
          <a:bodyPr spcFirstLastPara="1" wrap="square" lIns="68575" tIns="34275" rIns="68575" bIns="34275" anchor="ctr" anchorCtr="0">
            <a:noAutofit/>
          </a:bodyPr>
          <a:lstStyle/>
          <a:p>
            <a:pPr marL="0" marR="0" lvl="0" indent="0" algn="l" rtl="0">
              <a:lnSpc>
                <a:spcPct val="100000"/>
              </a:lnSpc>
              <a:spcBef>
                <a:spcPts val="0"/>
              </a:spcBef>
              <a:spcAft>
                <a:spcPts val="0"/>
              </a:spcAft>
              <a:buNone/>
            </a:pPr>
            <a:r>
              <a:rPr lang="hu-HU" sz="1000" b="1" i="0" u="none" strike="noStrike" cap="none">
                <a:solidFill>
                  <a:schemeClr val="lt1"/>
                </a:solidFill>
                <a:latin typeface="Arial"/>
                <a:ea typeface="Arial"/>
                <a:cs typeface="Arial"/>
                <a:sym typeface="Arial"/>
              </a:rPr>
              <a:t>Rendszerintegráció és ökoszisztémába rendezés</a:t>
            </a:r>
            <a:endParaRPr sz="1000"/>
          </a:p>
        </p:txBody>
      </p:sp>
      <p:sp>
        <p:nvSpPr>
          <p:cNvPr id="1049" name="Google Shape;1049;p50"/>
          <p:cNvSpPr/>
          <p:nvPr/>
        </p:nvSpPr>
        <p:spPr>
          <a:xfrm rot="10800000" flipH="1">
            <a:off x="6127989" y="2363176"/>
            <a:ext cx="1885800" cy="204600"/>
          </a:xfrm>
          <a:prstGeom prst="triangle">
            <a:avLst>
              <a:gd name="adj" fmla="val 50000"/>
            </a:avLst>
          </a:prstGeom>
          <a:solidFill>
            <a:srgbClr val="F3F3F3"/>
          </a:solidFill>
          <a:ln w="19050" cap="flat" cmpd="sng">
            <a:solidFill>
              <a:srgbClr val="1C4587"/>
            </a:solidFill>
            <a:prstDash val="solid"/>
            <a:round/>
            <a:headEnd type="none" w="sm" len="sm"/>
            <a:tailEnd type="none" w="sm" len="sm"/>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None/>
            </a:pPr>
            <a:endParaRPr sz="1200" b="0" i="0" u="none" strike="noStrike" cap="none">
              <a:solidFill>
                <a:schemeClr val="lt1"/>
              </a:solidFill>
              <a:latin typeface="Arial"/>
              <a:ea typeface="Arial"/>
              <a:cs typeface="Arial"/>
              <a:sym typeface="Arial"/>
            </a:endParaRPr>
          </a:p>
        </p:txBody>
      </p:sp>
      <p:sp>
        <p:nvSpPr>
          <p:cNvPr id="1050" name="Google Shape;1050;p50"/>
          <p:cNvSpPr txBox="1"/>
          <p:nvPr/>
        </p:nvSpPr>
        <p:spPr>
          <a:xfrm>
            <a:off x="355502" y="2809380"/>
            <a:ext cx="1202400" cy="3693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hu-HU" sz="900">
                <a:solidFill>
                  <a:schemeClr val="dk1"/>
                </a:solidFill>
              </a:rPr>
              <a:t>Fejlesztők</a:t>
            </a:r>
            <a:endParaRPr sz="900"/>
          </a:p>
        </p:txBody>
      </p:sp>
      <p:sp>
        <p:nvSpPr>
          <p:cNvPr id="1051" name="Google Shape;1051;p50"/>
          <p:cNvSpPr txBox="1"/>
          <p:nvPr/>
        </p:nvSpPr>
        <p:spPr>
          <a:xfrm>
            <a:off x="223552" y="2314055"/>
            <a:ext cx="1202400" cy="3693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hu-HU" sz="900">
                <a:solidFill>
                  <a:schemeClr val="dk1"/>
                </a:solidFill>
              </a:rPr>
              <a:t>Szabályozó</a:t>
            </a:r>
            <a:endParaRPr sz="900"/>
          </a:p>
        </p:txBody>
      </p:sp>
      <p:sp>
        <p:nvSpPr>
          <p:cNvPr id="1052" name="Google Shape;1052;p50"/>
          <p:cNvSpPr/>
          <p:nvPr/>
        </p:nvSpPr>
        <p:spPr>
          <a:xfrm>
            <a:off x="1784322" y="1636688"/>
            <a:ext cx="1885800" cy="1885800"/>
          </a:xfrm>
          <a:prstGeom prst="ellipse">
            <a:avLst/>
          </a:prstGeom>
          <a:no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053" name="Google Shape;1053;p50"/>
          <p:cNvCxnSpPr/>
          <p:nvPr/>
        </p:nvCxnSpPr>
        <p:spPr>
          <a:xfrm>
            <a:off x="623215" y="1710707"/>
            <a:ext cx="1741500" cy="0"/>
          </a:xfrm>
          <a:prstGeom prst="straightConnector1">
            <a:avLst/>
          </a:prstGeom>
          <a:noFill/>
          <a:ln w="9525" cap="flat" cmpd="sng">
            <a:solidFill>
              <a:schemeClr val="dk2"/>
            </a:solidFill>
            <a:prstDash val="dash"/>
            <a:round/>
            <a:headEnd type="none" w="med" len="med"/>
            <a:tailEnd type="none" w="med" len="med"/>
          </a:ln>
        </p:spPr>
      </p:cxnSp>
      <p:cxnSp>
        <p:nvCxnSpPr>
          <p:cNvPr id="1054" name="Google Shape;1054;p50"/>
          <p:cNvCxnSpPr/>
          <p:nvPr/>
        </p:nvCxnSpPr>
        <p:spPr>
          <a:xfrm>
            <a:off x="3082172" y="1715366"/>
            <a:ext cx="1543200" cy="0"/>
          </a:xfrm>
          <a:prstGeom prst="straightConnector1">
            <a:avLst/>
          </a:prstGeom>
          <a:noFill/>
          <a:ln w="9525" cap="flat" cmpd="sng">
            <a:solidFill>
              <a:schemeClr val="dk2"/>
            </a:solidFill>
            <a:prstDash val="dash"/>
            <a:round/>
            <a:headEnd type="none" w="med" len="med"/>
            <a:tailEnd type="none" w="med" len="med"/>
          </a:ln>
        </p:spPr>
      </p:cxnSp>
      <p:sp>
        <p:nvSpPr>
          <p:cNvPr id="1055" name="Google Shape;1055;p50"/>
          <p:cNvSpPr/>
          <p:nvPr/>
        </p:nvSpPr>
        <p:spPr>
          <a:xfrm rot="3630944">
            <a:off x="3546860" y="2228788"/>
            <a:ext cx="155430" cy="204586"/>
          </a:xfrm>
          <a:prstGeom prst="chevron">
            <a:avLst>
              <a:gd name="adj"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50"/>
          <p:cNvSpPr/>
          <p:nvPr/>
        </p:nvSpPr>
        <p:spPr>
          <a:xfrm rot="10793363">
            <a:off x="2574139" y="3406655"/>
            <a:ext cx="155400" cy="204600"/>
          </a:xfrm>
          <a:prstGeom prst="chevron">
            <a:avLst>
              <a:gd name="adj"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50"/>
          <p:cNvSpPr/>
          <p:nvPr/>
        </p:nvSpPr>
        <p:spPr>
          <a:xfrm rot="-4548164">
            <a:off x="1772019" y="2108466"/>
            <a:ext cx="155345" cy="204679"/>
          </a:xfrm>
          <a:prstGeom prst="chevron">
            <a:avLst>
              <a:gd name="adj"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50"/>
          <p:cNvSpPr/>
          <p:nvPr/>
        </p:nvSpPr>
        <p:spPr>
          <a:xfrm rot="-6637">
            <a:off x="4494294" y="1613087"/>
            <a:ext cx="155400" cy="204600"/>
          </a:xfrm>
          <a:prstGeom prst="chevron">
            <a:avLst>
              <a:gd name="adj"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50"/>
          <p:cNvSpPr/>
          <p:nvPr/>
        </p:nvSpPr>
        <p:spPr>
          <a:xfrm rot="-6637">
            <a:off x="1819523" y="1610054"/>
            <a:ext cx="155400" cy="204600"/>
          </a:xfrm>
          <a:prstGeom prst="chevron">
            <a:avLst>
              <a:gd name="adj"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50"/>
          <p:cNvSpPr/>
          <p:nvPr/>
        </p:nvSpPr>
        <p:spPr>
          <a:xfrm rot="-6637">
            <a:off x="3546869" y="1613087"/>
            <a:ext cx="155400" cy="204600"/>
          </a:xfrm>
          <a:prstGeom prst="chevron">
            <a:avLst>
              <a:gd name="adj"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50"/>
          <p:cNvSpPr/>
          <p:nvPr/>
        </p:nvSpPr>
        <p:spPr>
          <a:xfrm rot="-6637">
            <a:off x="1049794" y="1613087"/>
            <a:ext cx="155400" cy="204600"/>
          </a:xfrm>
          <a:prstGeom prst="chevron">
            <a:avLst>
              <a:gd name="adj"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50"/>
          <p:cNvSpPr txBox="1"/>
          <p:nvPr/>
        </p:nvSpPr>
        <p:spPr>
          <a:xfrm>
            <a:off x="2082808" y="4268622"/>
            <a:ext cx="1202400" cy="3708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hu-HU" sz="900">
                <a:solidFill>
                  <a:schemeClr val="dk1"/>
                </a:solidFill>
              </a:rPr>
              <a:t>Kutatók</a:t>
            </a:r>
            <a:endParaRPr sz="900">
              <a:solidFill>
                <a:schemeClr val="dk1"/>
              </a:solidFill>
            </a:endParaRPr>
          </a:p>
        </p:txBody>
      </p:sp>
      <p:sp>
        <p:nvSpPr>
          <p:cNvPr id="1063" name="Google Shape;1063;p50"/>
          <p:cNvSpPr/>
          <p:nvPr/>
        </p:nvSpPr>
        <p:spPr>
          <a:xfrm>
            <a:off x="5435121" y="3126280"/>
            <a:ext cx="3271552" cy="323166"/>
          </a:xfrm>
          <a:prstGeom prst="flowChartProcess">
            <a:avLst/>
          </a:prstGeom>
          <a:solidFill>
            <a:srgbClr val="1C4587"/>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None/>
            </a:pPr>
            <a:r>
              <a:rPr lang="hu-HU" sz="1000" b="1">
                <a:solidFill>
                  <a:schemeClr val="lt1"/>
                </a:solidFill>
              </a:rPr>
              <a:t>K+F erőforrások harmonizálása</a:t>
            </a:r>
            <a:endParaRPr sz="1000"/>
          </a:p>
        </p:txBody>
      </p:sp>
      <p:sp>
        <p:nvSpPr>
          <p:cNvPr id="1064" name="Google Shape;1064;p50"/>
          <p:cNvSpPr/>
          <p:nvPr/>
        </p:nvSpPr>
        <p:spPr>
          <a:xfrm flipH="1">
            <a:off x="6128002" y="3594701"/>
            <a:ext cx="1885800" cy="204600"/>
          </a:xfrm>
          <a:prstGeom prst="triangle">
            <a:avLst>
              <a:gd name="adj" fmla="val 50000"/>
            </a:avLst>
          </a:prstGeom>
          <a:solidFill>
            <a:srgbClr val="F3F3F3"/>
          </a:solidFill>
          <a:ln w="19050" cap="flat" cmpd="sng">
            <a:solidFill>
              <a:srgbClr val="1C4587"/>
            </a:solidFill>
            <a:prstDash val="solid"/>
            <a:round/>
            <a:headEnd type="none" w="sm" len="sm"/>
            <a:tailEnd type="none" w="sm" len="sm"/>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None/>
            </a:pPr>
            <a:endParaRPr sz="1200" b="0" i="0" u="none" strike="noStrike" cap="none">
              <a:solidFill>
                <a:schemeClr val="lt1"/>
              </a:solidFill>
              <a:latin typeface="Arial"/>
              <a:ea typeface="Arial"/>
              <a:cs typeface="Arial"/>
              <a:sym typeface="Arial"/>
            </a:endParaRPr>
          </a:p>
        </p:txBody>
      </p:sp>
      <p:cxnSp>
        <p:nvCxnSpPr>
          <p:cNvPr id="1065" name="Google Shape;1065;p50"/>
          <p:cNvCxnSpPr>
            <a:stCxn id="1048" idx="1"/>
            <a:endCxn id="1063" idx="1"/>
          </p:cNvCxnSpPr>
          <p:nvPr/>
        </p:nvCxnSpPr>
        <p:spPr>
          <a:xfrm>
            <a:off x="5434584" y="2819450"/>
            <a:ext cx="600" cy="468300"/>
          </a:xfrm>
          <a:prstGeom prst="curvedConnector3">
            <a:avLst>
              <a:gd name="adj1" fmla="val -39687500"/>
            </a:avLst>
          </a:prstGeom>
          <a:noFill/>
          <a:ln w="19050" cap="flat" cmpd="sng">
            <a:solidFill>
              <a:schemeClr val="dk2"/>
            </a:solidFill>
            <a:prstDash val="solid"/>
            <a:round/>
            <a:headEnd type="none" w="med" len="med"/>
            <a:tailEnd type="stealth" w="med" len="med"/>
          </a:ln>
        </p:spPr>
      </p:cxnSp>
      <p:cxnSp>
        <p:nvCxnSpPr>
          <p:cNvPr id="1066" name="Google Shape;1066;p50"/>
          <p:cNvCxnSpPr>
            <a:stCxn id="1063" idx="3"/>
            <a:endCxn id="1048" idx="3"/>
          </p:cNvCxnSpPr>
          <p:nvPr/>
        </p:nvCxnSpPr>
        <p:spPr>
          <a:xfrm rot="10800000">
            <a:off x="8706073" y="2819563"/>
            <a:ext cx="600" cy="468300"/>
          </a:xfrm>
          <a:prstGeom prst="curvedConnector3">
            <a:avLst>
              <a:gd name="adj1" fmla="val -39687500"/>
            </a:avLst>
          </a:prstGeom>
          <a:noFill/>
          <a:ln w="19050" cap="flat" cmpd="sng">
            <a:solidFill>
              <a:schemeClr val="dk2"/>
            </a:solidFill>
            <a:prstDash val="solid"/>
            <a:round/>
            <a:headEnd type="none" w="med" len="med"/>
            <a:tailEnd type="triangle" w="med" len="med"/>
          </a:ln>
        </p:spPr>
      </p:cxnSp>
      <p:sp>
        <p:nvSpPr>
          <p:cNvPr id="1067" name="Google Shape;1067;p50"/>
          <p:cNvSpPr/>
          <p:nvPr/>
        </p:nvSpPr>
        <p:spPr>
          <a:xfrm>
            <a:off x="5643046" y="4122147"/>
            <a:ext cx="189000" cy="189000"/>
          </a:xfrm>
          <a:prstGeom prst="flowChartProcess">
            <a:avLst/>
          </a:prstGeom>
          <a:solidFill>
            <a:srgbClr val="1C4587"/>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None/>
            </a:pPr>
            <a:endParaRPr sz="1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1"/>
        <p:cNvGrpSpPr/>
        <p:nvPr/>
      </p:nvGrpSpPr>
      <p:grpSpPr>
        <a:xfrm>
          <a:off x="0" y="0"/>
          <a:ext cx="0" cy="0"/>
          <a:chOff x="0" y="0"/>
          <a:chExt cx="0" cy="0"/>
        </a:xfrm>
      </p:grpSpPr>
      <p:sp>
        <p:nvSpPr>
          <p:cNvPr id="1072" name="Google Shape;1072;p51"/>
          <p:cNvSpPr txBox="1"/>
          <p:nvPr/>
        </p:nvSpPr>
        <p:spPr>
          <a:xfrm>
            <a:off x="433200" y="233250"/>
            <a:ext cx="8165400" cy="635525"/>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hu-HU" sz="2400" b="0" i="0" u="none" strike="noStrike" cap="none">
                <a:solidFill>
                  <a:schemeClr val="dk1"/>
                </a:solidFill>
                <a:latin typeface="Arial"/>
                <a:ea typeface="Arial"/>
                <a:cs typeface="Arial"/>
                <a:sym typeface="Arial"/>
              </a:rPr>
              <a:t>Egészségvezérelt élelmiszer értéklánc adattermelése </a:t>
            </a:r>
            <a:endParaRPr sz="2400" b="0" i="0" u="none" strike="noStrike" cap="none">
              <a:solidFill>
                <a:schemeClr val="dk1"/>
              </a:solidFill>
              <a:latin typeface="Arial"/>
              <a:ea typeface="Arial"/>
              <a:cs typeface="Arial"/>
              <a:sym typeface="Arial"/>
            </a:endParaRPr>
          </a:p>
        </p:txBody>
      </p:sp>
      <p:sp>
        <p:nvSpPr>
          <p:cNvPr id="1073" name="Google Shape;1073;p51"/>
          <p:cNvSpPr txBox="1"/>
          <p:nvPr/>
        </p:nvSpPr>
        <p:spPr>
          <a:xfrm>
            <a:off x="250321" y="4270180"/>
            <a:ext cx="1462877" cy="30777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hu-HU" sz="1400" b="1" i="0" u="none" strike="noStrike" cap="none">
                <a:solidFill>
                  <a:srgbClr val="000000"/>
                </a:solidFill>
                <a:latin typeface="Arial"/>
                <a:ea typeface="Arial"/>
                <a:cs typeface="Arial"/>
                <a:sym typeface="Arial"/>
              </a:rPr>
              <a:t>Egészségügy</a:t>
            </a:r>
            <a:endParaRPr sz="1400" b="0" i="0" u="none" strike="noStrike" cap="none">
              <a:solidFill>
                <a:srgbClr val="000000"/>
              </a:solidFill>
              <a:latin typeface="Arial"/>
              <a:ea typeface="Arial"/>
              <a:cs typeface="Arial"/>
              <a:sym typeface="Arial"/>
            </a:endParaRPr>
          </a:p>
        </p:txBody>
      </p:sp>
      <p:sp>
        <p:nvSpPr>
          <p:cNvPr id="1074" name="Google Shape;1074;p51"/>
          <p:cNvSpPr txBox="1"/>
          <p:nvPr/>
        </p:nvSpPr>
        <p:spPr>
          <a:xfrm>
            <a:off x="173737" y="3389308"/>
            <a:ext cx="1563609" cy="52322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hu-HU" sz="1400" b="1" i="0" u="none" strike="noStrike" cap="none">
                <a:solidFill>
                  <a:srgbClr val="000000"/>
                </a:solidFill>
                <a:latin typeface="Arial"/>
                <a:ea typeface="Arial"/>
                <a:cs typeface="Arial"/>
                <a:sym typeface="Arial"/>
              </a:rPr>
              <a:t>Táplálkozás és mozgás adatok</a:t>
            </a:r>
            <a:endParaRPr sz="1400" b="0" i="0" u="none" strike="noStrike" cap="none">
              <a:solidFill>
                <a:srgbClr val="000000"/>
              </a:solidFill>
              <a:latin typeface="Arial"/>
              <a:ea typeface="Arial"/>
              <a:cs typeface="Arial"/>
              <a:sym typeface="Arial"/>
            </a:endParaRPr>
          </a:p>
        </p:txBody>
      </p:sp>
      <p:sp>
        <p:nvSpPr>
          <p:cNvPr id="1075" name="Google Shape;1075;p51"/>
          <p:cNvSpPr txBox="1"/>
          <p:nvPr/>
        </p:nvSpPr>
        <p:spPr>
          <a:xfrm>
            <a:off x="250322" y="2446443"/>
            <a:ext cx="1462877" cy="52322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hu-HU" sz="1400" b="1" i="0" u="none" strike="noStrike" cap="none">
                <a:solidFill>
                  <a:srgbClr val="000000"/>
                </a:solidFill>
                <a:latin typeface="Arial"/>
                <a:ea typeface="Arial"/>
                <a:cs typeface="Arial"/>
                <a:sym typeface="Arial"/>
              </a:rPr>
              <a:t>Élelmiszer feldolgozás</a:t>
            </a:r>
            <a:endParaRPr sz="1400" b="0" i="0" u="none" strike="noStrike" cap="none">
              <a:solidFill>
                <a:srgbClr val="000000"/>
              </a:solidFill>
              <a:latin typeface="Arial"/>
              <a:ea typeface="Arial"/>
              <a:cs typeface="Arial"/>
              <a:sym typeface="Arial"/>
            </a:endParaRPr>
          </a:p>
        </p:txBody>
      </p:sp>
      <p:sp>
        <p:nvSpPr>
          <p:cNvPr id="1076" name="Google Shape;1076;p51"/>
          <p:cNvSpPr txBox="1"/>
          <p:nvPr/>
        </p:nvSpPr>
        <p:spPr>
          <a:xfrm>
            <a:off x="250320" y="1443079"/>
            <a:ext cx="1462877" cy="52322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hu-HU" sz="1400" b="1" i="0" u="none" strike="noStrike" cap="none">
                <a:solidFill>
                  <a:srgbClr val="000000"/>
                </a:solidFill>
                <a:latin typeface="Arial"/>
                <a:ea typeface="Arial"/>
                <a:cs typeface="Arial"/>
                <a:sym typeface="Arial"/>
              </a:rPr>
              <a:t>Élelmiszer termelés</a:t>
            </a:r>
            <a:endParaRPr sz="1400" b="0" i="0" u="none" strike="noStrike" cap="none">
              <a:solidFill>
                <a:srgbClr val="000000"/>
              </a:solidFill>
              <a:latin typeface="Arial"/>
              <a:ea typeface="Arial"/>
              <a:cs typeface="Arial"/>
              <a:sym typeface="Arial"/>
            </a:endParaRPr>
          </a:p>
        </p:txBody>
      </p:sp>
      <p:sp>
        <p:nvSpPr>
          <p:cNvPr id="1077" name="Google Shape;1077;p51"/>
          <p:cNvSpPr/>
          <p:nvPr/>
        </p:nvSpPr>
        <p:spPr>
          <a:xfrm>
            <a:off x="867834" y="2016761"/>
            <a:ext cx="166327" cy="360679"/>
          </a:xfrm>
          <a:prstGeom prst="downArrow">
            <a:avLst>
              <a:gd name="adj1" fmla="val 50000"/>
              <a:gd name="adj2" fmla="val 50000"/>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078" name="Google Shape;1078;p51"/>
          <p:cNvSpPr/>
          <p:nvPr/>
        </p:nvSpPr>
        <p:spPr>
          <a:xfrm>
            <a:off x="867833" y="2961056"/>
            <a:ext cx="166327" cy="360679"/>
          </a:xfrm>
          <a:prstGeom prst="downArrow">
            <a:avLst>
              <a:gd name="adj1" fmla="val 50000"/>
              <a:gd name="adj2" fmla="val 50000"/>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079" name="Google Shape;1079;p51"/>
          <p:cNvSpPr/>
          <p:nvPr/>
        </p:nvSpPr>
        <p:spPr>
          <a:xfrm>
            <a:off x="867833" y="3984591"/>
            <a:ext cx="166327" cy="360679"/>
          </a:xfrm>
          <a:prstGeom prst="downArrow">
            <a:avLst>
              <a:gd name="adj1" fmla="val 50000"/>
              <a:gd name="adj2" fmla="val 50000"/>
            </a:avLst>
          </a:prstGeom>
          <a:solidFill>
            <a:schemeClr val="accent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cxnSp>
        <p:nvCxnSpPr>
          <p:cNvPr id="1080" name="Google Shape;1080;p51"/>
          <p:cNvCxnSpPr/>
          <p:nvPr/>
        </p:nvCxnSpPr>
        <p:spPr>
          <a:xfrm>
            <a:off x="4515900" y="960120"/>
            <a:ext cx="0" cy="3745406"/>
          </a:xfrm>
          <a:prstGeom prst="straightConnector1">
            <a:avLst/>
          </a:prstGeom>
          <a:noFill/>
          <a:ln w="9525" cap="flat" cmpd="sng">
            <a:solidFill>
              <a:srgbClr val="4A7DBA"/>
            </a:solidFill>
            <a:prstDash val="solid"/>
            <a:round/>
            <a:headEnd type="none" w="sm" len="sm"/>
            <a:tailEnd type="none" w="sm" len="sm"/>
          </a:ln>
        </p:spPr>
      </p:cxnSp>
      <p:sp>
        <p:nvSpPr>
          <p:cNvPr id="1081" name="Google Shape;1081;p51"/>
          <p:cNvSpPr txBox="1"/>
          <p:nvPr/>
        </p:nvSpPr>
        <p:spPr>
          <a:xfrm>
            <a:off x="2606042" y="868775"/>
            <a:ext cx="1542326" cy="43088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1100" b="1" i="0" u="none" strike="noStrike" cap="none">
                <a:solidFill>
                  <a:srgbClr val="000000"/>
                </a:solidFill>
                <a:latin typeface="Arial"/>
                <a:ea typeface="Arial"/>
                <a:cs typeface="Arial"/>
                <a:sym typeface="Arial"/>
              </a:rPr>
              <a:t>Állami/szabályozott adattermelés</a:t>
            </a:r>
            <a:endParaRPr sz="1400" b="0" i="0" u="none" strike="noStrike" cap="none">
              <a:solidFill>
                <a:srgbClr val="000000"/>
              </a:solidFill>
              <a:latin typeface="Arial"/>
              <a:ea typeface="Arial"/>
              <a:cs typeface="Arial"/>
              <a:sym typeface="Arial"/>
            </a:endParaRPr>
          </a:p>
        </p:txBody>
      </p:sp>
      <p:sp>
        <p:nvSpPr>
          <p:cNvPr id="1082" name="Google Shape;1082;p51"/>
          <p:cNvSpPr txBox="1"/>
          <p:nvPr/>
        </p:nvSpPr>
        <p:spPr>
          <a:xfrm>
            <a:off x="4678301" y="868775"/>
            <a:ext cx="2261989" cy="43088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1100" b="1" i="0" u="none" strike="noStrike" cap="none">
                <a:solidFill>
                  <a:srgbClr val="000000"/>
                </a:solidFill>
                <a:latin typeface="Arial"/>
                <a:ea typeface="Arial"/>
                <a:cs typeface="Arial"/>
                <a:sym typeface="Arial"/>
              </a:rPr>
              <a:t>Egyedi/piaci szereplő által végzett adattermelés</a:t>
            </a:r>
            <a:endParaRPr sz="1400" b="0" i="0" u="none" strike="noStrike" cap="none">
              <a:solidFill>
                <a:srgbClr val="000000"/>
              </a:solidFill>
              <a:latin typeface="Arial"/>
              <a:ea typeface="Arial"/>
              <a:cs typeface="Arial"/>
              <a:sym typeface="Arial"/>
            </a:endParaRPr>
          </a:p>
        </p:txBody>
      </p:sp>
      <p:sp>
        <p:nvSpPr>
          <p:cNvPr id="1083" name="Google Shape;1083;p51"/>
          <p:cNvSpPr/>
          <p:nvPr/>
        </p:nvSpPr>
        <p:spPr>
          <a:xfrm>
            <a:off x="3776473" y="1559164"/>
            <a:ext cx="739415" cy="43088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084" name="Google Shape;1084;p51"/>
          <p:cNvSpPr/>
          <p:nvPr/>
        </p:nvSpPr>
        <p:spPr>
          <a:xfrm>
            <a:off x="2606042" y="2573278"/>
            <a:ext cx="1909846" cy="43088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085" name="Google Shape;1085;p51"/>
          <p:cNvSpPr/>
          <p:nvPr/>
        </p:nvSpPr>
        <p:spPr>
          <a:xfrm>
            <a:off x="4353500" y="3495471"/>
            <a:ext cx="162388" cy="43088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086" name="Google Shape;1086;p51"/>
          <p:cNvSpPr/>
          <p:nvPr/>
        </p:nvSpPr>
        <p:spPr>
          <a:xfrm>
            <a:off x="2211974" y="4183380"/>
            <a:ext cx="2330462" cy="43088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087" name="Google Shape;1087;p51"/>
          <p:cNvSpPr/>
          <p:nvPr/>
        </p:nvSpPr>
        <p:spPr>
          <a:xfrm>
            <a:off x="4515888" y="2570222"/>
            <a:ext cx="1060663" cy="430887"/>
          </a:xfrm>
          <a:prstGeom prst="rect">
            <a:avLst/>
          </a:prstGeom>
          <a:solidFill>
            <a:srgbClr val="95373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088" name="Google Shape;1088;p51"/>
          <p:cNvSpPr/>
          <p:nvPr/>
        </p:nvSpPr>
        <p:spPr>
          <a:xfrm>
            <a:off x="4515888" y="1559164"/>
            <a:ext cx="1409421" cy="430887"/>
          </a:xfrm>
          <a:prstGeom prst="rect">
            <a:avLst/>
          </a:prstGeom>
          <a:solidFill>
            <a:srgbClr val="95373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089" name="Google Shape;1089;p51"/>
          <p:cNvSpPr/>
          <p:nvPr/>
        </p:nvSpPr>
        <p:spPr>
          <a:xfrm>
            <a:off x="4515887" y="3495470"/>
            <a:ext cx="2261989" cy="430887"/>
          </a:xfrm>
          <a:prstGeom prst="rect">
            <a:avLst/>
          </a:prstGeom>
          <a:solidFill>
            <a:srgbClr val="95373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090" name="Google Shape;1090;p51"/>
          <p:cNvSpPr/>
          <p:nvPr/>
        </p:nvSpPr>
        <p:spPr>
          <a:xfrm>
            <a:off x="4529858" y="4183380"/>
            <a:ext cx="1060663" cy="430887"/>
          </a:xfrm>
          <a:prstGeom prst="rect">
            <a:avLst/>
          </a:prstGeom>
          <a:solidFill>
            <a:srgbClr val="95373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94"/>
        <p:cNvGrpSpPr/>
        <p:nvPr/>
      </p:nvGrpSpPr>
      <p:grpSpPr>
        <a:xfrm>
          <a:off x="0" y="0"/>
          <a:ext cx="0" cy="0"/>
          <a:chOff x="0" y="0"/>
          <a:chExt cx="0" cy="0"/>
        </a:xfrm>
      </p:grpSpPr>
      <p:cxnSp>
        <p:nvCxnSpPr>
          <p:cNvPr id="1095" name="Google Shape;1095;p52"/>
          <p:cNvCxnSpPr/>
          <p:nvPr/>
        </p:nvCxnSpPr>
        <p:spPr>
          <a:xfrm>
            <a:off x="4592100" y="883920"/>
            <a:ext cx="0" cy="3745500"/>
          </a:xfrm>
          <a:prstGeom prst="straightConnector1">
            <a:avLst/>
          </a:prstGeom>
          <a:noFill/>
          <a:ln w="9525" cap="flat" cmpd="sng">
            <a:solidFill>
              <a:srgbClr val="4A7DBA"/>
            </a:solidFill>
            <a:prstDash val="dash"/>
            <a:round/>
            <a:headEnd type="none" w="sm" len="sm"/>
            <a:tailEnd type="none" w="sm" len="sm"/>
          </a:ln>
        </p:spPr>
      </p:cxnSp>
      <p:sp>
        <p:nvSpPr>
          <p:cNvPr id="1096" name="Google Shape;1096;p52"/>
          <p:cNvSpPr txBox="1"/>
          <p:nvPr/>
        </p:nvSpPr>
        <p:spPr>
          <a:xfrm>
            <a:off x="433200" y="4650"/>
            <a:ext cx="8165400" cy="635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hu-HU" sz="2400" b="0" i="0" u="none" strike="noStrike" cap="none">
                <a:solidFill>
                  <a:schemeClr val="dk1"/>
                </a:solidFill>
                <a:latin typeface="Arial"/>
                <a:ea typeface="Arial"/>
                <a:cs typeface="Arial"/>
                <a:sym typeface="Arial"/>
              </a:rPr>
              <a:t>Egészségvezérelt élelmiszer értéklánc </a:t>
            </a:r>
            <a:r>
              <a:rPr lang="hu-HU" sz="2400">
                <a:solidFill>
                  <a:schemeClr val="dk1"/>
                </a:solidFill>
              </a:rPr>
              <a:t>felépítése</a:t>
            </a:r>
            <a:r>
              <a:rPr lang="hu-HU" sz="2400" b="0" i="0" u="none" strike="noStrike" cap="none">
                <a:solidFill>
                  <a:schemeClr val="dk1"/>
                </a:solidFill>
                <a:latin typeface="Arial"/>
                <a:ea typeface="Arial"/>
                <a:cs typeface="Arial"/>
                <a:sym typeface="Arial"/>
              </a:rPr>
              <a:t> </a:t>
            </a:r>
            <a:endParaRPr sz="2400" b="0" i="0" u="none" strike="noStrike" cap="none">
              <a:solidFill>
                <a:schemeClr val="dk1"/>
              </a:solidFill>
              <a:latin typeface="Arial"/>
              <a:ea typeface="Arial"/>
              <a:cs typeface="Arial"/>
              <a:sym typeface="Arial"/>
            </a:endParaRPr>
          </a:p>
        </p:txBody>
      </p:sp>
      <p:sp>
        <p:nvSpPr>
          <p:cNvPr id="1097" name="Google Shape;1097;p52"/>
          <p:cNvSpPr/>
          <p:nvPr/>
        </p:nvSpPr>
        <p:spPr>
          <a:xfrm>
            <a:off x="1108600" y="918173"/>
            <a:ext cx="1601400" cy="1050000"/>
          </a:xfrm>
          <a:prstGeom prst="rect">
            <a:avLst/>
          </a:prstGeom>
          <a:solidFill>
            <a:srgbClr val="6D9EEB"/>
          </a:solidFill>
          <a:ln w="9525" cap="flat" cmpd="sng">
            <a:solidFill>
              <a:schemeClr val="dk2"/>
            </a:solidFill>
            <a:prstDash val="solid"/>
            <a:round/>
            <a:headEnd type="none" w="sm" len="sm"/>
            <a:tailEnd type="none" w="sm" len="sm"/>
          </a:ln>
        </p:spPr>
        <p:txBody>
          <a:bodyPr spcFirstLastPara="1" wrap="square" lIns="91425" tIns="91425" rIns="91425" bIns="91425" anchor="b"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700"/>
              <a:t>?</a:t>
            </a:r>
            <a:endParaRPr sz="700" b="0" i="0" u="none" strike="noStrike" cap="none">
              <a:solidFill>
                <a:srgbClr val="000000"/>
              </a:solidFill>
              <a:latin typeface="Arial"/>
              <a:ea typeface="Arial"/>
              <a:cs typeface="Arial"/>
              <a:sym typeface="Arial"/>
            </a:endParaRPr>
          </a:p>
        </p:txBody>
      </p:sp>
      <p:sp>
        <p:nvSpPr>
          <p:cNvPr id="1098" name="Google Shape;1098;p52"/>
          <p:cNvSpPr/>
          <p:nvPr/>
        </p:nvSpPr>
        <p:spPr>
          <a:xfrm>
            <a:off x="2822752" y="918173"/>
            <a:ext cx="1601400" cy="1050000"/>
          </a:xfrm>
          <a:prstGeom prst="rect">
            <a:avLst/>
          </a:prstGeom>
          <a:solidFill>
            <a:srgbClr val="6D9EEB"/>
          </a:solidFill>
          <a:ln w="9525" cap="flat" cmpd="sng">
            <a:solidFill>
              <a:schemeClr val="dk2"/>
            </a:solidFill>
            <a:prstDash val="solid"/>
            <a:round/>
            <a:headEnd type="none" w="sm" len="sm"/>
            <a:tailEnd type="none" w="sm" len="sm"/>
          </a:ln>
        </p:spPr>
        <p:txBody>
          <a:bodyPr spcFirstLastPara="1" wrap="square" lIns="91425" tIns="91425" rIns="91425" bIns="91425" anchor="b" anchorCtr="0">
            <a:noAutofit/>
          </a:bodyPr>
          <a:lstStyle/>
          <a:p>
            <a:pPr marL="0" marR="0" lvl="0" indent="0" algn="ctr" rtl="0">
              <a:lnSpc>
                <a:spcPct val="100000"/>
              </a:lnSpc>
              <a:spcBef>
                <a:spcPts val="0"/>
              </a:spcBef>
              <a:spcAft>
                <a:spcPts val="0"/>
              </a:spcAft>
              <a:buClr>
                <a:schemeClr val="dk1"/>
              </a:buClr>
              <a:buSzPts val="1100"/>
              <a:buFont typeface="Arial"/>
              <a:buNone/>
            </a:pPr>
            <a:r>
              <a:rPr lang="hu-HU" sz="700">
                <a:solidFill>
                  <a:schemeClr val="dk1"/>
                </a:solidFill>
              </a:rPr>
              <a:t>?</a:t>
            </a:r>
            <a:endParaRPr sz="700" b="0" i="0" u="none" strike="noStrike" cap="none">
              <a:solidFill>
                <a:schemeClr val="dk1"/>
              </a:solidFill>
              <a:latin typeface="Arial"/>
              <a:ea typeface="Arial"/>
              <a:cs typeface="Arial"/>
              <a:sym typeface="Arial"/>
            </a:endParaRPr>
          </a:p>
        </p:txBody>
      </p:sp>
      <p:sp>
        <p:nvSpPr>
          <p:cNvPr id="1099" name="Google Shape;1099;p52"/>
          <p:cNvSpPr/>
          <p:nvPr/>
        </p:nvSpPr>
        <p:spPr>
          <a:xfrm>
            <a:off x="4759574" y="924676"/>
            <a:ext cx="1601400" cy="1050000"/>
          </a:xfrm>
          <a:prstGeom prst="rect">
            <a:avLst/>
          </a:prstGeom>
          <a:solidFill>
            <a:srgbClr val="6D9EEB"/>
          </a:solidFill>
          <a:ln w="9525" cap="flat" cmpd="sng">
            <a:solidFill>
              <a:schemeClr val="dk2"/>
            </a:solidFill>
            <a:prstDash val="solid"/>
            <a:round/>
            <a:headEnd type="none" w="sm" len="sm"/>
            <a:tailEnd type="none" w="sm" len="sm"/>
          </a:ln>
        </p:spPr>
        <p:txBody>
          <a:bodyPr spcFirstLastPara="1" wrap="square" lIns="91425" tIns="91425" rIns="91425" bIns="91425" anchor="b"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700"/>
              <a:t>?</a:t>
            </a:r>
            <a:endParaRPr sz="700" b="0" i="0" u="none" strike="noStrike" cap="none">
              <a:solidFill>
                <a:srgbClr val="000000"/>
              </a:solidFill>
              <a:latin typeface="Arial"/>
              <a:ea typeface="Arial"/>
              <a:cs typeface="Arial"/>
              <a:sym typeface="Arial"/>
            </a:endParaRPr>
          </a:p>
        </p:txBody>
      </p:sp>
      <p:sp>
        <p:nvSpPr>
          <p:cNvPr id="1100" name="Google Shape;1100;p52"/>
          <p:cNvSpPr/>
          <p:nvPr/>
        </p:nvSpPr>
        <p:spPr>
          <a:xfrm>
            <a:off x="6468623" y="921930"/>
            <a:ext cx="1601400" cy="1050000"/>
          </a:xfrm>
          <a:prstGeom prst="rect">
            <a:avLst/>
          </a:prstGeom>
          <a:solidFill>
            <a:srgbClr val="6D9EEB"/>
          </a:solidFill>
          <a:ln w="9525" cap="flat" cmpd="sng">
            <a:solidFill>
              <a:schemeClr val="dk2"/>
            </a:solidFill>
            <a:prstDash val="solid"/>
            <a:round/>
            <a:headEnd type="none" w="sm" len="sm"/>
            <a:tailEnd type="none" w="sm" len="sm"/>
          </a:ln>
        </p:spPr>
        <p:txBody>
          <a:bodyPr spcFirstLastPara="1" wrap="square" lIns="91425" tIns="91425" rIns="91425" bIns="91425" anchor="b"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700"/>
              <a:t>?</a:t>
            </a:r>
            <a:endParaRPr sz="700" b="0" i="0" u="none" strike="noStrike" cap="none">
              <a:solidFill>
                <a:srgbClr val="000000"/>
              </a:solidFill>
              <a:latin typeface="Arial"/>
              <a:ea typeface="Arial"/>
              <a:cs typeface="Arial"/>
              <a:sym typeface="Arial"/>
            </a:endParaRPr>
          </a:p>
        </p:txBody>
      </p:sp>
      <p:sp>
        <p:nvSpPr>
          <p:cNvPr id="1101" name="Google Shape;1101;p52"/>
          <p:cNvSpPr/>
          <p:nvPr/>
        </p:nvSpPr>
        <p:spPr>
          <a:xfrm>
            <a:off x="6468623" y="2051870"/>
            <a:ext cx="1601400" cy="720600"/>
          </a:xfrm>
          <a:prstGeom prst="rect">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hu-HU" sz="900" b="0" i="0" u="none" strike="noStrike" cap="none">
                <a:solidFill>
                  <a:schemeClr val="dk1"/>
                </a:solidFill>
                <a:latin typeface="Arial"/>
                <a:ea typeface="Arial"/>
                <a:cs typeface="Arial"/>
                <a:sym typeface="Arial"/>
              </a:rPr>
              <a:t>Saját összefüggésekben való keresések</a:t>
            </a:r>
            <a:r>
              <a:rPr lang="hu-HU" sz="900">
                <a:solidFill>
                  <a:schemeClr val="dk1"/>
                </a:solidFill>
              </a:rPr>
              <a:t>, tudatosabb élemd</a:t>
            </a:r>
            <a:endParaRPr sz="900" b="0" i="0" u="none" strike="noStrike" cap="none">
              <a:solidFill>
                <a:schemeClr val="dk1"/>
              </a:solidFill>
              <a:latin typeface="Arial"/>
              <a:ea typeface="Arial"/>
              <a:cs typeface="Arial"/>
              <a:sym typeface="Arial"/>
            </a:endParaRPr>
          </a:p>
        </p:txBody>
      </p:sp>
      <p:sp>
        <p:nvSpPr>
          <p:cNvPr id="1102" name="Google Shape;1102;p52"/>
          <p:cNvSpPr/>
          <p:nvPr/>
        </p:nvSpPr>
        <p:spPr>
          <a:xfrm>
            <a:off x="6468623" y="2844787"/>
            <a:ext cx="1601400" cy="970200"/>
          </a:xfrm>
          <a:prstGeom prst="rect">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hu-HU" sz="900" b="0" i="0" u="none" strike="noStrike" cap="none">
                <a:solidFill>
                  <a:schemeClr val="dk1"/>
                </a:solidFill>
                <a:latin typeface="Arial"/>
                <a:ea typeface="Arial"/>
                <a:cs typeface="Arial"/>
                <a:sym typeface="Arial"/>
              </a:rPr>
              <a:t>Egységes egészségügyi adattér</a:t>
            </a:r>
            <a:endParaRPr sz="900" b="0" i="0" u="none" strike="noStrike" cap="none">
              <a:solidFill>
                <a:schemeClr val="dk1"/>
              </a:solidFill>
              <a:latin typeface="Arial"/>
              <a:ea typeface="Arial"/>
              <a:cs typeface="Arial"/>
              <a:sym typeface="Arial"/>
            </a:endParaRPr>
          </a:p>
        </p:txBody>
      </p:sp>
      <p:sp>
        <p:nvSpPr>
          <p:cNvPr id="1103" name="Google Shape;1103;p52"/>
          <p:cNvSpPr/>
          <p:nvPr/>
        </p:nvSpPr>
        <p:spPr>
          <a:xfrm>
            <a:off x="961825" y="747500"/>
            <a:ext cx="7698600" cy="1056600"/>
          </a:xfrm>
          <a:prstGeom prst="rightArrow">
            <a:avLst>
              <a:gd name="adj1" fmla="val 50000"/>
              <a:gd name="adj2" fmla="val 50000"/>
            </a:avLst>
          </a:prstGeom>
          <a:solidFill>
            <a:srgbClr val="C9DAF8"/>
          </a:solidFill>
          <a:ln w="9525" cap="flat" cmpd="sng">
            <a:solidFill>
              <a:schemeClr val="dk2"/>
            </a:solidFill>
            <a:prstDash val="solid"/>
            <a:round/>
            <a:headEnd type="none" w="sm" len="sm"/>
            <a:tailEnd type="none" w="sm" len="sm"/>
          </a:ln>
          <a:effectLst>
            <a:outerShdw blurRad="57150" dist="19050" dir="5400000" algn="bl" rotWithShape="0">
              <a:srgbClr val="000000">
                <a:alpha val="498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04" name="Google Shape;1104;p52"/>
          <p:cNvSpPr txBox="1"/>
          <p:nvPr/>
        </p:nvSpPr>
        <p:spPr>
          <a:xfrm>
            <a:off x="6507450" y="1016675"/>
            <a:ext cx="1563600" cy="5232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1000" b="1" i="0" u="none" strike="noStrike" cap="none">
                <a:solidFill>
                  <a:srgbClr val="000000"/>
                </a:solidFill>
                <a:latin typeface="Arial"/>
                <a:ea typeface="Arial"/>
                <a:cs typeface="Arial"/>
                <a:sym typeface="Arial"/>
              </a:rPr>
              <a:t>Egészségügy</a:t>
            </a:r>
            <a:endParaRPr sz="1000" b="0" i="0" u="none" strike="noStrike" cap="none">
              <a:solidFill>
                <a:srgbClr val="000000"/>
              </a:solidFill>
              <a:latin typeface="Arial"/>
              <a:ea typeface="Arial"/>
              <a:cs typeface="Arial"/>
              <a:sym typeface="Arial"/>
            </a:endParaRPr>
          </a:p>
        </p:txBody>
      </p:sp>
      <p:sp>
        <p:nvSpPr>
          <p:cNvPr id="1105" name="Google Shape;1105;p52"/>
          <p:cNvSpPr txBox="1"/>
          <p:nvPr/>
        </p:nvSpPr>
        <p:spPr>
          <a:xfrm>
            <a:off x="4785086" y="1014026"/>
            <a:ext cx="1563600" cy="5232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1000" b="1" i="0" u="none" strike="noStrike" cap="none">
                <a:solidFill>
                  <a:srgbClr val="000000"/>
                </a:solidFill>
                <a:latin typeface="Arial"/>
                <a:ea typeface="Arial"/>
                <a:cs typeface="Arial"/>
                <a:sym typeface="Arial"/>
              </a:rPr>
              <a:t>Táplálkozás és mozgás adatok</a:t>
            </a:r>
            <a:endParaRPr sz="1000" b="0" i="0" u="none" strike="noStrike" cap="none">
              <a:solidFill>
                <a:srgbClr val="000000"/>
              </a:solidFill>
              <a:latin typeface="Arial"/>
              <a:ea typeface="Arial"/>
              <a:cs typeface="Arial"/>
              <a:sym typeface="Arial"/>
            </a:endParaRPr>
          </a:p>
        </p:txBody>
      </p:sp>
      <p:sp>
        <p:nvSpPr>
          <p:cNvPr id="1106" name="Google Shape;1106;p52"/>
          <p:cNvSpPr txBox="1"/>
          <p:nvPr/>
        </p:nvSpPr>
        <p:spPr>
          <a:xfrm>
            <a:off x="2919659" y="1027761"/>
            <a:ext cx="1462800" cy="5232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1000" b="1" i="0" u="none" strike="noStrike" cap="none">
                <a:solidFill>
                  <a:srgbClr val="000000"/>
                </a:solidFill>
                <a:latin typeface="Arial"/>
                <a:ea typeface="Arial"/>
                <a:cs typeface="Arial"/>
                <a:sym typeface="Arial"/>
              </a:rPr>
              <a:t>Élelmiszer feldolgozás</a:t>
            </a:r>
            <a:endParaRPr sz="1000" b="0" i="0" u="none" strike="noStrike" cap="none">
              <a:solidFill>
                <a:srgbClr val="000000"/>
              </a:solidFill>
              <a:latin typeface="Arial"/>
              <a:ea typeface="Arial"/>
              <a:cs typeface="Arial"/>
              <a:sym typeface="Arial"/>
            </a:endParaRPr>
          </a:p>
        </p:txBody>
      </p:sp>
      <p:sp>
        <p:nvSpPr>
          <p:cNvPr id="1107" name="Google Shape;1107;p52"/>
          <p:cNvSpPr txBox="1"/>
          <p:nvPr/>
        </p:nvSpPr>
        <p:spPr>
          <a:xfrm>
            <a:off x="1164732" y="1015397"/>
            <a:ext cx="1462800" cy="5232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1000" b="1" i="0" u="none" strike="noStrike" cap="none">
                <a:solidFill>
                  <a:srgbClr val="000000"/>
                </a:solidFill>
                <a:latin typeface="Arial"/>
                <a:ea typeface="Arial"/>
                <a:cs typeface="Arial"/>
                <a:sym typeface="Arial"/>
              </a:rPr>
              <a:t>Élelmiszer termelés</a:t>
            </a:r>
            <a:endParaRPr sz="1000" b="0" i="0" u="none" strike="noStrike" cap="none">
              <a:solidFill>
                <a:srgbClr val="000000"/>
              </a:solidFill>
              <a:latin typeface="Arial"/>
              <a:ea typeface="Arial"/>
              <a:cs typeface="Arial"/>
              <a:sym typeface="Arial"/>
            </a:endParaRPr>
          </a:p>
        </p:txBody>
      </p:sp>
      <p:sp>
        <p:nvSpPr>
          <p:cNvPr id="1108" name="Google Shape;1108;p52"/>
          <p:cNvSpPr/>
          <p:nvPr/>
        </p:nvSpPr>
        <p:spPr>
          <a:xfrm rot="-5400000">
            <a:off x="2710565" y="1103129"/>
            <a:ext cx="166200" cy="360600"/>
          </a:xfrm>
          <a:prstGeom prst="downArrow">
            <a:avLst>
              <a:gd name="adj1" fmla="val 50000"/>
              <a:gd name="adj2"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109" name="Google Shape;1109;p52"/>
          <p:cNvSpPr/>
          <p:nvPr/>
        </p:nvSpPr>
        <p:spPr>
          <a:xfrm rot="-5400000">
            <a:off x="4375125" y="1094925"/>
            <a:ext cx="476700" cy="360600"/>
          </a:xfrm>
          <a:prstGeom prst="downArrow">
            <a:avLst>
              <a:gd name="adj1" fmla="val 50000"/>
              <a:gd name="adj2" fmla="val 50000"/>
            </a:avLst>
          </a:prstGeom>
          <a:solidFill>
            <a:schemeClr val="accent1"/>
          </a:solidFill>
          <a:ln w="9525" cap="flat" cmpd="sng">
            <a:solidFill>
              <a:schemeClr val="dk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110" name="Google Shape;1110;p52"/>
          <p:cNvSpPr/>
          <p:nvPr/>
        </p:nvSpPr>
        <p:spPr>
          <a:xfrm rot="-5400000">
            <a:off x="6367534" y="1103129"/>
            <a:ext cx="166200" cy="360600"/>
          </a:xfrm>
          <a:prstGeom prst="downArrow">
            <a:avLst>
              <a:gd name="adj1" fmla="val 50000"/>
              <a:gd name="adj2" fmla="val 50000"/>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111" name="Google Shape;1111;p52"/>
          <p:cNvSpPr txBox="1"/>
          <p:nvPr/>
        </p:nvSpPr>
        <p:spPr>
          <a:xfrm>
            <a:off x="1108600" y="4013400"/>
            <a:ext cx="3324600" cy="430800"/>
          </a:xfrm>
          <a:prstGeom prst="rect">
            <a:avLst/>
          </a:prstGeom>
          <a:noFill/>
          <a:ln w="9525" cap="flat" cmpd="sng">
            <a:solidFill>
              <a:schemeClr val="dk2"/>
            </a:solidFill>
            <a:prstDash val="dot"/>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800" b="1" i="0" u="none" strike="noStrike" cap="none">
                <a:solidFill>
                  <a:srgbClr val="000000"/>
                </a:solidFill>
                <a:latin typeface="Arial"/>
                <a:ea typeface="Arial"/>
                <a:cs typeface="Arial"/>
                <a:sym typeface="Arial"/>
              </a:rPr>
              <a:t>Egészségtudatos élelmiszer vásárlás</a:t>
            </a:r>
            <a:endParaRPr sz="8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700"/>
              <a:buFont typeface="Arial"/>
              <a:buNone/>
            </a:pPr>
            <a:r>
              <a:rPr lang="hu-HU" sz="800" b="1" i="0" u="none" strike="noStrike" cap="none">
                <a:solidFill>
                  <a:srgbClr val="000000"/>
                </a:solidFill>
                <a:latin typeface="Arial"/>
                <a:ea typeface="Arial"/>
                <a:cs typeface="Arial"/>
                <a:sym typeface="Arial"/>
              </a:rPr>
              <a:t>-</a:t>
            </a:r>
            <a:endParaRPr sz="8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700"/>
              <a:buFont typeface="Arial"/>
              <a:buNone/>
            </a:pPr>
            <a:r>
              <a:rPr lang="hu-HU" sz="800" b="1" i="0" u="none" strike="noStrike" cap="none">
                <a:solidFill>
                  <a:srgbClr val="000000"/>
                </a:solidFill>
                <a:latin typeface="Arial"/>
                <a:ea typeface="Arial"/>
                <a:cs typeface="Arial"/>
                <a:sym typeface="Arial"/>
              </a:rPr>
              <a:t>Termeléstámogató MI szolgáltatások</a:t>
            </a:r>
            <a:endParaRPr sz="800" b="1" i="0" u="none" strike="noStrike" cap="none">
              <a:solidFill>
                <a:srgbClr val="000000"/>
              </a:solidFill>
              <a:latin typeface="Arial"/>
              <a:ea typeface="Arial"/>
              <a:cs typeface="Arial"/>
              <a:sym typeface="Arial"/>
            </a:endParaRPr>
          </a:p>
        </p:txBody>
      </p:sp>
      <p:sp>
        <p:nvSpPr>
          <p:cNvPr id="1112" name="Google Shape;1112;p52"/>
          <p:cNvSpPr txBox="1"/>
          <p:nvPr/>
        </p:nvSpPr>
        <p:spPr>
          <a:xfrm>
            <a:off x="4751000" y="4011625"/>
            <a:ext cx="3318900" cy="430800"/>
          </a:xfrm>
          <a:prstGeom prst="rect">
            <a:avLst/>
          </a:prstGeom>
          <a:noFill/>
          <a:ln w="9525" cap="flat" cmpd="sng">
            <a:solidFill>
              <a:schemeClr val="dk2"/>
            </a:solidFill>
            <a:prstDash val="dot"/>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800" b="1" i="0" u="none" strike="noStrike" cap="none">
                <a:solidFill>
                  <a:srgbClr val="000000"/>
                </a:solidFill>
                <a:latin typeface="Arial"/>
                <a:ea typeface="Arial"/>
                <a:cs typeface="Arial"/>
                <a:sym typeface="Arial"/>
              </a:rPr>
              <a:t>Egészségtudatos életmód</a:t>
            </a:r>
            <a:endParaRPr sz="8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700"/>
              <a:buFont typeface="Arial"/>
              <a:buNone/>
            </a:pPr>
            <a:r>
              <a:rPr lang="hu-HU" sz="800" b="1" i="0" u="none" strike="noStrike" cap="none">
                <a:solidFill>
                  <a:srgbClr val="000000"/>
                </a:solidFill>
                <a:latin typeface="Arial"/>
                <a:ea typeface="Arial"/>
                <a:cs typeface="Arial"/>
                <a:sym typeface="Arial"/>
              </a:rPr>
              <a:t>- </a:t>
            </a:r>
            <a:endParaRPr sz="8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700"/>
              <a:buFont typeface="Arial"/>
              <a:buNone/>
            </a:pPr>
            <a:r>
              <a:rPr lang="hu-HU" sz="800" b="1" i="0" u="none" strike="noStrike" cap="none">
                <a:solidFill>
                  <a:srgbClr val="000000"/>
                </a:solidFill>
                <a:latin typeface="Arial"/>
                <a:ea typeface="Arial"/>
                <a:cs typeface="Arial"/>
                <a:sym typeface="Arial"/>
              </a:rPr>
              <a:t>Személyes életmódot támogató MI szolgáltatások</a:t>
            </a:r>
            <a:endParaRPr sz="800" b="1" i="0" u="none" strike="noStrike" cap="none">
              <a:solidFill>
                <a:srgbClr val="000000"/>
              </a:solidFill>
              <a:latin typeface="Arial"/>
              <a:ea typeface="Arial"/>
              <a:cs typeface="Arial"/>
              <a:sym typeface="Arial"/>
            </a:endParaRPr>
          </a:p>
        </p:txBody>
      </p:sp>
      <p:sp>
        <p:nvSpPr>
          <p:cNvPr id="1113" name="Google Shape;1113;p52"/>
          <p:cNvSpPr/>
          <p:nvPr/>
        </p:nvSpPr>
        <p:spPr>
          <a:xfrm>
            <a:off x="1108600" y="2044178"/>
            <a:ext cx="1601400" cy="720600"/>
          </a:xfrm>
          <a:prstGeom prst="rect">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hu-HU" sz="900" b="0" i="0" u="none" strike="noStrike" cap="none">
                <a:solidFill>
                  <a:schemeClr val="dk1"/>
                </a:solidFill>
                <a:latin typeface="Arial"/>
                <a:ea typeface="Arial"/>
                <a:cs typeface="Arial"/>
                <a:sym typeface="Arial"/>
              </a:rPr>
              <a:t>Élelmiszer feldolgozással való összekapcsolás</a:t>
            </a:r>
            <a:endParaRPr sz="900" b="0" i="0" u="none" strike="noStrike" cap="none">
              <a:solidFill>
                <a:schemeClr val="dk1"/>
              </a:solidFill>
              <a:latin typeface="Arial"/>
              <a:ea typeface="Arial"/>
              <a:cs typeface="Arial"/>
              <a:sym typeface="Arial"/>
            </a:endParaRPr>
          </a:p>
        </p:txBody>
      </p:sp>
      <p:sp>
        <p:nvSpPr>
          <p:cNvPr id="1114" name="Google Shape;1114;p52"/>
          <p:cNvSpPr/>
          <p:nvPr/>
        </p:nvSpPr>
        <p:spPr>
          <a:xfrm>
            <a:off x="1108600" y="2837095"/>
            <a:ext cx="1601400" cy="970200"/>
          </a:xfrm>
          <a:prstGeom prst="rect">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1"/>
              </a:buClr>
              <a:buSzPts val="1100"/>
              <a:buFont typeface="Arial"/>
              <a:buNone/>
            </a:pPr>
            <a:r>
              <a:rPr lang="hu-HU" sz="900" b="0" i="0" u="none" strike="noStrike" cap="none">
                <a:solidFill>
                  <a:schemeClr val="dk1"/>
                </a:solidFill>
                <a:latin typeface="Arial"/>
                <a:ea typeface="Arial"/>
                <a:cs typeface="Arial"/>
                <a:sym typeface="Arial"/>
              </a:rPr>
              <a:t>Egységesen vezetett adatgyűjtés, integrált helyalapú termelési adatok, egészségességi szempontok mérése</a:t>
            </a:r>
            <a:endParaRPr sz="900" b="0" i="0" u="none" strike="noStrike" cap="none">
              <a:solidFill>
                <a:schemeClr val="dk1"/>
              </a:solidFill>
              <a:latin typeface="Arial"/>
              <a:ea typeface="Arial"/>
              <a:cs typeface="Arial"/>
              <a:sym typeface="Arial"/>
            </a:endParaRPr>
          </a:p>
        </p:txBody>
      </p:sp>
      <p:cxnSp>
        <p:nvCxnSpPr>
          <p:cNvPr id="1115" name="Google Shape;1115;p52"/>
          <p:cNvCxnSpPr>
            <a:stCxn id="1107" idx="0"/>
            <a:endCxn id="1104" idx="0"/>
          </p:cNvCxnSpPr>
          <p:nvPr/>
        </p:nvCxnSpPr>
        <p:spPr>
          <a:xfrm rot="-5400000" flipH="1">
            <a:off x="4592082" y="-1680553"/>
            <a:ext cx="1200" cy="5393100"/>
          </a:xfrm>
          <a:prstGeom prst="bentConnector3">
            <a:avLst>
              <a:gd name="adj1" fmla="val -19843750"/>
            </a:avLst>
          </a:prstGeom>
          <a:noFill/>
          <a:ln w="9525" cap="flat" cmpd="sng">
            <a:solidFill>
              <a:schemeClr val="dk2"/>
            </a:solidFill>
            <a:prstDash val="solid"/>
            <a:round/>
            <a:headEnd type="none" w="sm" len="sm"/>
            <a:tailEnd type="triangle" w="med" len="med"/>
          </a:ln>
        </p:spPr>
      </p:cxnSp>
      <p:sp>
        <p:nvSpPr>
          <p:cNvPr id="1116" name="Google Shape;1116;p52"/>
          <p:cNvSpPr txBox="1"/>
          <p:nvPr/>
        </p:nvSpPr>
        <p:spPr>
          <a:xfrm>
            <a:off x="5375513" y="524775"/>
            <a:ext cx="2072100" cy="3078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900" b="0" i="0" u="none" strike="noStrike" cap="none">
                <a:solidFill>
                  <a:srgbClr val="000000"/>
                </a:solidFill>
                <a:latin typeface="Arial"/>
                <a:ea typeface="Arial"/>
                <a:cs typeface="Arial"/>
                <a:sym typeface="Arial"/>
              </a:rPr>
              <a:t>Egészségvezérelt fogyasztás</a:t>
            </a:r>
            <a:endParaRPr sz="900" b="0" i="0" u="none" strike="noStrike" cap="none">
              <a:solidFill>
                <a:srgbClr val="000000"/>
              </a:solidFill>
              <a:latin typeface="Arial"/>
              <a:ea typeface="Arial"/>
              <a:cs typeface="Arial"/>
              <a:sym typeface="Arial"/>
            </a:endParaRPr>
          </a:p>
        </p:txBody>
      </p:sp>
      <p:sp>
        <p:nvSpPr>
          <p:cNvPr id="1117" name="Google Shape;1117;p52"/>
          <p:cNvSpPr txBox="1"/>
          <p:nvPr/>
        </p:nvSpPr>
        <p:spPr>
          <a:xfrm>
            <a:off x="3552763" y="521925"/>
            <a:ext cx="2072100" cy="3135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900" b="0" i="0" u="none" strike="noStrike" cap="none">
                <a:solidFill>
                  <a:srgbClr val="000000"/>
                </a:solidFill>
                <a:latin typeface="Arial"/>
                <a:ea typeface="Arial"/>
                <a:cs typeface="Arial"/>
                <a:sym typeface="Arial"/>
              </a:rPr>
              <a:t>Nyomon követhető táplálkozás</a:t>
            </a:r>
            <a:endParaRPr sz="900" b="0" i="0" u="none" strike="noStrike" cap="none">
              <a:solidFill>
                <a:srgbClr val="000000"/>
              </a:solidFill>
              <a:latin typeface="Arial"/>
              <a:ea typeface="Arial"/>
              <a:cs typeface="Arial"/>
              <a:sym typeface="Arial"/>
            </a:endParaRPr>
          </a:p>
        </p:txBody>
      </p:sp>
      <p:sp>
        <p:nvSpPr>
          <p:cNvPr id="1118" name="Google Shape;1118;p52"/>
          <p:cNvSpPr txBox="1"/>
          <p:nvPr/>
        </p:nvSpPr>
        <p:spPr>
          <a:xfrm>
            <a:off x="1735188" y="542025"/>
            <a:ext cx="2072100" cy="2733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900" b="0" i="0" u="none" strike="noStrike" cap="none">
                <a:solidFill>
                  <a:srgbClr val="000000"/>
                </a:solidFill>
                <a:latin typeface="Arial"/>
                <a:ea typeface="Arial"/>
                <a:cs typeface="Arial"/>
                <a:sym typeface="Arial"/>
              </a:rPr>
              <a:t>Nyomon követhető összetételek</a:t>
            </a:r>
            <a:endParaRPr sz="900" b="0" i="0" u="none" strike="noStrike" cap="none">
              <a:solidFill>
                <a:srgbClr val="000000"/>
              </a:solidFill>
              <a:latin typeface="Arial"/>
              <a:ea typeface="Arial"/>
              <a:cs typeface="Arial"/>
              <a:sym typeface="Arial"/>
            </a:endParaRPr>
          </a:p>
        </p:txBody>
      </p:sp>
      <p:sp>
        <p:nvSpPr>
          <p:cNvPr id="1119" name="Google Shape;1119;p52"/>
          <p:cNvSpPr txBox="1"/>
          <p:nvPr/>
        </p:nvSpPr>
        <p:spPr>
          <a:xfrm rot="-5400000">
            <a:off x="148450" y="1621800"/>
            <a:ext cx="1481100" cy="3435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Calibri"/>
                <a:ea typeface="Calibri"/>
                <a:cs typeface="Calibri"/>
                <a:sym typeface="Calibri"/>
              </a:rPr>
              <a:t>Integrált </a:t>
            </a:r>
            <a:endParaRPr sz="800" b="1" i="0" u="none" strike="noStrike" cap="none">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Calibri"/>
                <a:ea typeface="Calibri"/>
                <a:cs typeface="Calibri"/>
                <a:sym typeface="Calibri"/>
              </a:rPr>
              <a:t>értéklánc</a:t>
            </a:r>
            <a:endParaRPr sz="800" b="1" i="0" u="none" strike="noStrike" cap="none">
              <a:solidFill>
                <a:srgbClr val="000000"/>
              </a:solidFill>
              <a:latin typeface="Calibri"/>
              <a:ea typeface="Calibri"/>
              <a:cs typeface="Calibri"/>
              <a:sym typeface="Calibri"/>
            </a:endParaRPr>
          </a:p>
        </p:txBody>
      </p:sp>
      <p:sp>
        <p:nvSpPr>
          <p:cNvPr id="1120" name="Google Shape;1120;p52"/>
          <p:cNvSpPr/>
          <p:nvPr/>
        </p:nvSpPr>
        <p:spPr>
          <a:xfrm>
            <a:off x="2822752" y="2044178"/>
            <a:ext cx="1601400" cy="720600"/>
          </a:xfrm>
          <a:prstGeom prst="rect">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hu-HU" sz="900" b="0" i="0" u="none" strike="noStrike" cap="none">
                <a:solidFill>
                  <a:schemeClr val="dk1"/>
                </a:solidFill>
                <a:latin typeface="Arial"/>
                <a:ea typeface="Arial"/>
                <a:cs typeface="Arial"/>
                <a:sym typeface="Arial"/>
              </a:rPr>
              <a:t>Élelmiszerek összetételének biztosítása a</a:t>
            </a:r>
            <a:r>
              <a:rPr lang="hu-HU" sz="900">
                <a:solidFill>
                  <a:schemeClr val="dk1"/>
                </a:solidFill>
              </a:rPr>
              <a:t>z egészséges </a:t>
            </a:r>
            <a:r>
              <a:rPr lang="hu-HU" sz="900" b="0" i="0" u="none" strike="noStrike" cap="none">
                <a:solidFill>
                  <a:schemeClr val="dk1"/>
                </a:solidFill>
                <a:latin typeface="Arial"/>
                <a:ea typeface="Arial"/>
                <a:cs typeface="Arial"/>
                <a:sym typeface="Arial"/>
              </a:rPr>
              <a:t>életmódot támogató MI szolgáltatások számára</a:t>
            </a:r>
            <a:endParaRPr sz="900" b="0" i="0" u="none" strike="noStrike" cap="none">
              <a:solidFill>
                <a:schemeClr val="dk1"/>
              </a:solidFill>
              <a:latin typeface="Arial"/>
              <a:ea typeface="Arial"/>
              <a:cs typeface="Arial"/>
              <a:sym typeface="Arial"/>
            </a:endParaRPr>
          </a:p>
        </p:txBody>
      </p:sp>
      <p:sp>
        <p:nvSpPr>
          <p:cNvPr id="1121" name="Google Shape;1121;p52"/>
          <p:cNvSpPr/>
          <p:nvPr/>
        </p:nvSpPr>
        <p:spPr>
          <a:xfrm>
            <a:off x="2822752" y="2837095"/>
            <a:ext cx="1601400" cy="970200"/>
          </a:xfrm>
          <a:prstGeom prst="rect">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hu-HU" sz="900" b="0" i="0" u="none" strike="noStrike" cap="none">
                <a:solidFill>
                  <a:schemeClr val="dk1"/>
                </a:solidFill>
                <a:latin typeface="Arial"/>
                <a:ea typeface="Arial"/>
                <a:cs typeface="Arial"/>
                <a:sym typeface="Arial"/>
              </a:rPr>
              <a:t>Élelmiszerek összetételének egységes adatgyűjtése</a:t>
            </a:r>
            <a:endParaRPr sz="900" b="0" i="0" u="none" strike="noStrike" cap="none">
              <a:solidFill>
                <a:schemeClr val="dk1"/>
              </a:solidFill>
              <a:latin typeface="Arial"/>
              <a:ea typeface="Arial"/>
              <a:cs typeface="Arial"/>
              <a:sym typeface="Arial"/>
            </a:endParaRPr>
          </a:p>
        </p:txBody>
      </p:sp>
      <p:sp>
        <p:nvSpPr>
          <p:cNvPr id="1122" name="Google Shape;1122;p52"/>
          <p:cNvSpPr/>
          <p:nvPr/>
        </p:nvSpPr>
        <p:spPr>
          <a:xfrm>
            <a:off x="4759574" y="2057491"/>
            <a:ext cx="1601400" cy="720600"/>
          </a:xfrm>
          <a:prstGeom prst="rect">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hu-HU" sz="900" b="0" i="0" u="none" strike="noStrike" cap="none">
                <a:solidFill>
                  <a:schemeClr val="dk1"/>
                </a:solidFill>
                <a:latin typeface="Arial"/>
                <a:ea typeface="Arial"/>
                <a:cs typeface="Arial"/>
                <a:sym typeface="Arial"/>
              </a:rPr>
              <a:t>Adattárca integrálása</a:t>
            </a:r>
            <a:endParaRPr sz="9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700"/>
              <a:buFont typeface="Arial"/>
              <a:buNone/>
            </a:pPr>
            <a:r>
              <a:rPr lang="hu-HU" sz="900" b="0" i="0" u="none" strike="noStrike" cap="none">
                <a:solidFill>
                  <a:schemeClr val="dk1"/>
                </a:solidFill>
                <a:latin typeface="Arial"/>
                <a:ea typeface="Arial"/>
                <a:cs typeface="Arial"/>
                <a:sym typeface="Arial"/>
              </a:rPr>
              <a:t>Statisztikai fogyasztási következtetések</a:t>
            </a:r>
            <a:endParaRPr sz="900" b="0" i="0" u="none" strike="noStrike" cap="none">
              <a:solidFill>
                <a:schemeClr val="dk1"/>
              </a:solidFill>
              <a:latin typeface="Arial"/>
              <a:ea typeface="Arial"/>
              <a:cs typeface="Arial"/>
              <a:sym typeface="Arial"/>
            </a:endParaRPr>
          </a:p>
        </p:txBody>
      </p:sp>
      <p:sp>
        <p:nvSpPr>
          <p:cNvPr id="1123" name="Google Shape;1123;p52"/>
          <p:cNvSpPr/>
          <p:nvPr/>
        </p:nvSpPr>
        <p:spPr>
          <a:xfrm>
            <a:off x="4759574" y="2850408"/>
            <a:ext cx="1601400" cy="970200"/>
          </a:xfrm>
          <a:prstGeom prst="rect">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hu-HU" sz="900" b="0" i="0" u="none" strike="noStrike" cap="none">
                <a:solidFill>
                  <a:schemeClr val="dk1"/>
                </a:solidFill>
                <a:latin typeface="Arial"/>
                <a:ea typeface="Arial"/>
                <a:cs typeface="Arial"/>
                <a:sym typeface="Arial"/>
              </a:rPr>
              <a:t>Saját felhasználói adatok gyűjtése</a:t>
            </a:r>
            <a:endParaRPr sz="900" b="0" i="0" u="none" strike="noStrike" cap="none">
              <a:solidFill>
                <a:schemeClr val="dk1"/>
              </a:solidFill>
              <a:latin typeface="Arial"/>
              <a:ea typeface="Arial"/>
              <a:cs typeface="Arial"/>
              <a:sym typeface="Arial"/>
            </a:endParaRPr>
          </a:p>
        </p:txBody>
      </p:sp>
      <p:sp>
        <p:nvSpPr>
          <p:cNvPr id="1124" name="Google Shape;1124;p52"/>
          <p:cNvSpPr txBox="1"/>
          <p:nvPr/>
        </p:nvSpPr>
        <p:spPr>
          <a:xfrm rot="-5400000">
            <a:off x="148450" y="2246042"/>
            <a:ext cx="1481100" cy="3435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Calibri"/>
                <a:ea typeface="Calibri"/>
                <a:cs typeface="Calibri"/>
                <a:sym typeface="Calibri"/>
              </a:rPr>
              <a:t>Célzott össze-</a:t>
            </a:r>
            <a:br>
              <a:rPr lang="hu-HU" sz="800" b="1" i="0" u="none" strike="noStrike" cap="none">
                <a:solidFill>
                  <a:srgbClr val="000000"/>
                </a:solidFill>
                <a:latin typeface="Calibri"/>
                <a:ea typeface="Calibri"/>
                <a:cs typeface="Calibri"/>
                <a:sym typeface="Calibri"/>
              </a:rPr>
            </a:br>
            <a:r>
              <a:rPr lang="hu-HU" sz="800" b="1" i="0" u="none" strike="noStrike" cap="none">
                <a:solidFill>
                  <a:srgbClr val="000000"/>
                </a:solidFill>
                <a:latin typeface="Calibri"/>
                <a:ea typeface="Calibri"/>
                <a:cs typeface="Calibri"/>
                <a:sym typeface="Calibri"/>
              </a:rPr>
              <a:t>kapcsolások</a:t>
            </a:r>
            <a:endParaRPr sz="800" b="1" i="0" u="none" strike="noStrike" cap="none">
              <a:solidFill>
                <a:srgbClr val="000000"/>
              </a:solidFill>
              <a:latin typeface="Calibri"/>
              <a:ea typeface="Calibri"/>
              <a:cs typeface="Calibri"/>
              <a:sym typeface="Calibri"/>
            </a:endParaRPr>
          </a:p>
        </p:txBody>
      </p:sp>
      <p:sp>
        <p:nvSpPr>
          <p:cNvPr id="1125" name="Google Shape;1125;p52"/>
          <p:cNvSpPr txBox="1"/>
          <p:nvPr/>
        </p:nvSpPr>
        <p:spPr>
          <a:xfrm rot="-5400000">
            <a:off x="148450" y="3163743"/>
            <a:ext cx="1481100" cy="3435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Calibri"/>
                <a:ea typeface="Calibri"/>
                <a:cs typeface="Calibri"/>
                <a:sym typeface="Calibri"/>
              </a:rPr>
              <a:t>Iparági MI</a:t>
            </a:r>
            <a:br>
              <a:rPr lang="hu-HU" sz="800" b="1" i="0" u="none" strike="noStrike" cap="none">
                <a:solidFill>
                  <a:srgbClr val="000000"/>
                </a:solidFill>
                <a:latin typeface="Calibri"/>
                <a:ea typeface="Calibri"/>
                <a:cs typeface="Calibri"/>
                <a:sym typeface="Calibri"/>
              </a:rPr>
            </a:br>
            <a:r>
              <a:rPr lang="hu-HU" sz="800" b="1" i="0" u="none" strike="noStrike" cap="none">
                <a:solidFill>
                  <a:srgbClr val="000000"/>
                </a:solidFill>
                <a:latin typeface="Calibri"/>
                <a:ea typeface="Calibri"/>
                <a:cs typeface="Calibri"/>
                <a:sym typeface="Calibri"/>
              </a:rPr>
              <a:t>felkészítése</a:t>
            </a:r>
            <a:endParaRPr sz="800" b="1" i="0" u="none" strike="noStrike" cap="none">
              <a:solidFill>
                <a:srgbClr val="000000"/>
              </a:solidFill>
              <a:latin typeface="Calibri"/>
              <a:ea typeface="Calibri"/>
              <a:cs typeface="Calibri"/>
              <a:sym typeface="Calibri"/>
            </a:endParaRPr>
          </a:p>
        </p:txBody>
      </p:sp>
      <p:cxnSp>
        <p:nvCxnSpPr>
          <p:cNvPr id="1126" name="Google Shape;1126;p52"/>
          <p:cNvCxnSpPr>
            <a:endCxn id="1106" idx="0"/>
          </p:cNvCxnSpPr>
          <p:nvPr/>
        </p:nvCxnSpPr>
        <p:spPr>
          <a:xfrm>
            <a:off x="3649259" y="789861"/>
            <a:ext cx="1800" cy="237900"/>
          </a:xfrm>
          <a:prstGeom prst="straightConnector1">
            <a:avLst/>
          </a:prstGeom>
          <a:noFill/>
          <a:ln w="9525" cap="flat" cmpd="sng">
            <a:solidFill>
              <a:schemeClr val="dk2"/>
            </a:solidFill>
            <a:prstDash val="dash"/>
            <a:round/>
            <a:headEnd type="none" w="sm" len="sm"/>
            <a:tailEnd type="triangle" w="med" len="med"/>
          </a:ln>
        </p:spPr>
      </p:cxnSp>
      <p:cxnSp>
        <p:nvCxnSpPr>
          <p:cNvPr id="1127" name="Google Shape;1127;p52"/>
          <p:cNvCxnSpPr/>
          <p:nvPr/>
        </p:nvCxnSpPr>
        <p:spPr>
          <a:xfrm>
            <a:off x="5565984" y="789861"/>
            <a:ext cx="1800" cy="237900"/>
          </a:xfrm>
          <a:prstGeom prst="straightConnector1">
            <a:avLst/>
          </a:prstGeom>
          <a:noFill/>
          <a:ln w="9525" cap="flat" cmpd="sng">
            <a:solidFill>
              <a:schemeClr val="dk2"/>
            </a:solidFill>
            <a:prstDash val="dash"/>
            <a:round/>
            <a:headEnd type="none" w="sm" len="sm"/>
            <a:tailEnd type="triangle" w="med" len="med"/>
          </a:ln>
        </p:spPr>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31"/>
        <p:cNvGrpSpPr/>
        <p:nvPr/>
      </p:nvGrpSpPr>
      <p:grpSpPr>
        <a:xfrm>
          <a:off x="0" y="0"/>
          <a:ext cx="0" cy="0"/>
          <a:chOff x="0" y="0"/>
          <a:chExt cx="0" cy="0"/>
        </a:xfrm>
      </p:grpSpPr>
      <p:sp>
        <p:nvSpPr>
          <p:cNvPr id="1132" name="Google Shape;1132;p53"/>
          <p:cNvSpPr/>
          <p:nvPr/>
        </p:nvSpPr>
        <p:spPr>
          <a:xfrm>
            <a:off x="2238575" y="2783900"/>
            <a:ext cx="6550800" cy="807600"/>
          </a:xfrm>
          <a:prstGeom prst="rect">
            <a:avLst/>
          </a:prstGeom>
          <a:solidFill>
            <a:srgbClr val="C9DAF8"/>
          </a:solidFill>
          <a:ln w="9525" cap="flat" cmpd="sng">
            <a:solidFill>
              <a:schemeClr val="dk2"/>
            </a:solidFill>
            <a:prstDash val="dot"/>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800"/>
              <a:buFont typeface="Arial"/>
              <a:buNone/>
            </a:pPr>
            <a:endParaRPr sz="800" b="0" i="0" u="none" strike="noStrike" cap="none">
              <a:solidFill>
                <a:srgbClr val="000000"/>
              </a:solidFill>
              <a:latin typeface="Arial"/>
              <a:ea typeface="Arial"/>
              <a:cs typeface="Arial"/>
              <a:sym typeface="Arial"/>
            </a:endParaRPr>
          </a:p>
        </p:txBody>
      </p:sp>
      <p:sp>
        <p:nvSpPr>
          <p:cNvPr id="1133" name="Google Shape;1133;p53"/>
          <p:cNvSpPr txBox="1"/>
          <p:nvPr/>
        </p:nvSpPr>
        <p:spPr>
          <a:xfrm>
            <a:off x="433200" y="4650"/>
            <a:ext cx="8165400" cy="635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hu-HU" sz="2400" b="0" i="0" u="none" strike="noStrike" cap="none">
                <a:solidFill>
                  <a:schemeClr val="dk1"/>
                </a:solidFill>
                <a:latin typeface="Arial"/>
                <a:ea typeface="Arial"/>
                <a:cs typeface="Arial"/>
                <a:sym typeface="Arial"/>
              </a:rPr>
              <a:t>Automatizált ügyintézés magyar nyelven</a:t>
            </a:r>
            <a:endParaRPr sz="2400" b="0" i="0" u="none" strike="noStrike" cap="none">
              <a:solidFill>
                <a:schemeClr val="dk1"/>
              </a:solidFill>
              <a:latin typeface="Arial"/>
              <a:ea typeface="Arial"/>
              <a:cs typeface="Arial"/>
              <a:sym typeface="Arial"/>
            </a:endParaRPr>
          </a:p>
        </p:txBody>
      </p:sp>
      <p:sp>
        <p:nvSpPr>
          <p:cNvPr id="1134" name="Google Shape;1134;p53"/>
          <p:cNvSpPr/>
          <p:nvPr/>
        </p:nvSpPr>
        <p:spPr>
          <a:xfrm>
            <a:off x="443100" y="2783905"/>
            <a:ext cx="1709700" cy="807600"/>
          </a:xfrm>
          <a:prstGeom prst="rect">
            <a:avLst/>
          </a:prstGeom>
          <a:solidFill>
            <a:srgbClr val="07376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hu-HU" sz="1000" b="0" i="0" u="none" strike="noStrike" cap="none">
                <a:solidFill>
                  <a:srgbClr val="FFFFFF"/>
                </a:solidFill>
                <a:latin typeface="Arial"/>
                <a:ea typeface="Arial"/>
                <a:cs typeface="Arial"/>
                <a:sym typeface="Arial"/>
              </a:rPr>
              <a:t>NLP + voice modul (corpus és technológia fejlesztés)</a:t>
            </a:r>
            <a:endParaRPr sz="1000" b="0" i="0" u="none" strike="noStrike" cap="none">
              <a:solidFill>
                <a:srgbClr val="FFFFFF"/>
              </a:solidFill>
              <a:latin typeface="Arial"/>
              <a:ea typeface="Arial"/>
              <a:cs typeface="Arial"/>
              <a:sym typeface="Arial"/>
            </a:endParaRPr>
          </a:p>
        </p:txBody>
      </p:sp>
      <p:sp>
        <p:nvSpPr>
          <p:cNvPr id="1135" name="Google Shape;1135;p53"/>
          <p:cNvSpPr/>
          <p:nvPr/>
        </p:nvSpPr>
        <p:spPr>
          <a:xfrm>
            <a:off x="443100" y="1892240"/>
            <a:ext cx="1709700" cy="807600"/>
          </a:xfrm>
          <a:prstGeom prst="rect">
            <a:avLst/>
          </a:prstGeom>
          <a:solidFill>
            <a:schemeClr val="accen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hu-HU" sz="1000" b="0" i="0" u="none" strike="noStrike" cap="none">
                <a:solidFill>
                  <a:srgbClr val="000000"/>
                </a:solidFill>
                <a:latin typeface="Arial"/>
                <a:ea typeface="Arial"/>
                <a:cs typeface="Arial"/>
                <a:sym typeface="Arial"/>
              </a:rPr>
              <a:t>Szakmaspecifikus kifejezés fejlesztés</a:t>
            </a:r>
            <a:endParaRPr sz="1000" b="0" i="0" u="none" strike="noStrike" cap="none">
              <a:solidFill>
                <a:srgbClr val="000000"/>
              </a:solidFill>
              <a:latin typeface="Arial"/>
              <a:ea typeface="Arial"/>
              <a:cs typeface="Arial"/>
              <a:sym typeface="Arial"/>
            </a:endParaRPr>
          </a:p>
        </p:txBody>
      </p:sp>
      <p:sp>
        <p:nvSpPr>
          <p:cNvPr id="1136" name="Google Shape;1136;p53"/>
          <p:cNvSpPr/>
          <p:nvPr/>
        </p:nvSpPr>
        <p:spPr>
          <a:xfrm>
            <a:off x="443100" y="1000575"/>
            <a:ext cx="1709700" cy="807600"/>
          </a:xfrm>
          <a:prstGeom prst="rect">
            <a:avLst/>
          </a:prstGeom>
          <a:solidFill>
            <a:srgbClr val="9FC5E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hu-HU" sz="1000" b="0" i="0" u="none" strike="noStrike" cap="none">
                <a:solidFill>
                  <a:srgbClr val="000000"/>
                </a:solidFill>
                <a:latin typeface="Arial"/>
                <a:ea typeface="Arial"/>
                <a:cs typeface="Arial"/>
                <a:sym typeface="Arial"/>
              </a:rPr>
              <a:t>Folyamatautomatizálás (RPA/automatizálás)</a:t>
            </a:r>
            <a:endParaRPr sz="1000" b="0" i="0" u="none" strike="noStrike" cap="none">
              <a:solidFill>
                <a:srgbClr val="000000"/>
              </a:solidFill>
              <a:latin typeface="Arial"/>
              <a:ea typeface="Arial"/>
              <a:cs typeface="Arial"/>
              <a:sym typeface="Arial"/>
            </a:endParaRPr>
          </a:p>
        </p:txBody>
      </p:sp>
      <p:sp>
        <p:nvSpPr>
          <p:cNvPr id="1137" name="Google Shape;1137;p53"/>
          <p:cNvSpPr txBox="1"/>
          <p:nvPr/>
        </p:nvSpPr>
        <p:spPr>
          <a:xfrm>
            <a:off x="3574250" y="724350"/>
            <a:ext cx="1681200" cy="1476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1000" b="1" i="0" u="none" strike="noStrike" cap="none">
                <a:solidFill>
                  <a:srgbClr val="000000"/>
                </a:solidFill>
                <a:latin typeface="Arial"/>
                <a:ea typeface="Arial"/>
                <a:cs typeface="Arial"/>
                <a:sym typeface="Arial"/>
              </a:rPr>
              <a:t>Állami ügyintézés</a:t>
            </a:r>
            <a:endParaRPr sz="1000" b="1" i="0" u="none" strike="noStrike" cap="none">
              <a:solidFill>
                <a:srgbClr val="000000"/>
              </a:solidFill>
              <a:latin typeface="Arial"/>
              <a:ea typeface="Arial"/>
              <a:cs typeface="Arial"/>
              <a:sym typeface="Arial"/>
            </a:endParaRPr>
          </a:p>
        </p:txBody>
      </p:sp>
      <p:sp>
        <p:nvSpPr>
          <p:cNvPr id="1138" name="Google Shape;1138;p53"/>
          <p:cNvSpPr txBox="1"/>
          <p:nvPr/>
        </p:nvSpPr>
        <p:spPr>
          <a:xfrm>
            <a:off x="5341138" y="724350"/>
            <a:ext cx="1681200" cy="1476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1000" b="1" i="0" u="none" strike="noStrike" cap="none">
                <a:solidFill>
                  <a:srgbClr val="000000"/>
                </a:solidFill>
                <a:latin typeface="Arial"/>
                <a:ea typeface="Arial"/>
                <a:cs typeface="Arial"/>
                <a:sym typeface="Arial"/>
              </a:rPr>
              <a:t>Közmű ügyintézés</a:t>
            </a:r>
            <a:endParaRPr sz="1000" b="1" i="0" u="none" strike="noStrike" cap="none">
              <a:solidFill>
                <a:srgbClr val="000000"/>
              </a:solidFill>
              <a:latin typeface="Arial"/>
              <a:ea typeface="Arial"/>
              <a:cs typeface="Arial"/>
              <a:sym typeface="Arial"/>
            </a:endParaRPr>
          </a:p>
        </p:txBody>
      </p:sp>
      <p:sp>
        <p:nvSpPr>
          <p:cNvPr id="1139" name="Google Shape;1139;p53"/>
          <p:cNvSpPr txBox="1"/>
          <p:nvPr/>
        </p:nvSpPr>
        <p:spPr>
          <a:xfrm>
            <a:off x="7546425" y="724350"/>
            <a:ext cx="1242900" cy="1476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1000" b="1" i="0" u="none" strike="noStrike" cap="none">
                <a:solidFill>
                  <a:srgbClr val="000000"/>
                </a:solidFill>
                <a:latin typeface="Arial"/>
                <a:ea typeface="Arial"/>
                <a:cs typeface="Arial"/>
                <a:sym typeface="Arial"/>
              </a:rPr>
              <a:t>Piaci ügyintézés (Telco/Bank)</a:t>
            </a:r>
            <a:endParaRPr sz="1000" b="1" i="0" u="none" strike="noStrike" cap="none">
              <a:solidFill>
                <a:srgbClr val="000000"/>
              </a:solidFill>
              <a:latin typeface="Arial"/>
              <a:ea typeface="Arial"/>
              <a:cs typeface="Arial"/>
              <a:sym typeface="Arial"/>
            </a:endParaRPr>
          </a:p>
        </p:txBody>
      </p:sp>
      <p:sp>
        <p:nvSpPr>
          <p:cNvPr id="1140" name="Google Shape;1140;p53"/>
          <p:cNvSpPr/>
          <p:nvPr/>
        </p:nvSpPr>
        <p:spPr>
          <a:xfrm>
            <a:off x="3543825" y="3703775"/>
            <a:ext cx="5064600" cy="271500"/>
          </a:xfrm>
          <a:prstGeom prst="rect">
            <a:avLst/>
          </a:prstGeom>
          <a:solidFill>
            <a:schemeClr val="accent1"/>
          </a:solid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1000" b="1" i="0" u="none" strike="noStrike" cap="none">
                <a:solidFill>
                  <a:srgbClr val="FFFFFF"/>
                </a:solidFill>
                <a:latin typeface="Arial"/>
                <a:ea typeface="Arial"/>
                <a:cs typeface="Arial"/>
                <a:sym typeface="Arial"/>
              </a:rPr>
              <a:t>Támogatott cél:</a:t>
            </a:r>
            <a:r>
              <a:rPr lang="hu-HU" sz="1000" b="0" i="0" u="none" strike="noStrike" cap="none">
                <a:solidFill>
                  <a:srgbClr val="FFFFFF"/>
                </a:solidFill>
                <a:latin typeface="Arial"/>
                <a:ea typeface="Arial"/>
                <a:cs typeface="Arial"/>
                <a:sym typeface="Arial"/>
              </a:rPr>
              <a:t> Beérkező hívások 60%-ának automatikus kezelése.</a:t>
            </a:r>
            <a:endParaRPr sz="1000" b="0" i="0" u="none" strike="noStrike" cap="none">
              <a:solidFill>
                <a:srgbClr val="FFFFFF"/>
              </a:solidFill>
              <a:latin typeface="Arial"/>
              <a:ea typeface="Arial"/>
              <a:cs typeface="Arial"/>
              <a:sym typeface="Arial"/>
            </a:endParaRPr>
          </a:p>
        </p:txBody>
      </p:sp>
      <p:sp>
        <p:nvSpPr>
          <p:cNvPr id="1141" name="Google Shape;1141;p53"/>
          <p:cNvSpPr/>
          <p:nvPr/>
        </p:nvSpPr>
        <p:spPr>
          <a:xfrm>
            <a:off x="3543825" y="1007700"/>
            <a:ext cx="276300" cy="2576700"/>
          </a:xfrm>
          <a:prstGeom prst="rect">
            <a:avLst/>
          </a:prstGeom>
          <a:solidFill>
            <a:srgbClr val="6666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142" name="Google Shape;1142;p53"/>
          <p:cNvGrpSpPr/>
          <p:nvPr/>
        </p:nvGrpSpPr>
        <p:grpSpPr>
          <a:xfrm>
            <a:off x="447679" y="3703775"/>
            <a:ext cx="1733600" cy="300000"/>
            <a:chOff x="426425" y="3703775"/>
            <a:chExt cx="1733600" cy="300000"/>
          </a:xfrm>
        </p:grpSpPr>
        <p:sp>
          <p:nvSpPr>
            <p:cNvPr id="1143" name="Google Shape;1143;p53"/>
            <p:cNvSpPr/>
            <p:nvPr/>
          </p:nvSpPr>
          <p:spPr>
            <a:xfrm>
              <a:off x="426425" y="3762275"/>
              <a:ext cx="171600" cy="183000"/>
            </a:xfrm>
            <a:prstGeom prst="rect">
              <a:avLst/>
            </a:prstGeom>
            <a:solidFill>
              <a:srgbClr val="6666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44" name="Google Shape;1144;p53"/>
            <p:cNvSpPr txBox="1"/>
            <p:nvPr/>
          </p:nvSpPr>
          <p:spPr>
            <a:xfrm>
              <a:off x="631225" y="3703775"/>
              <a:ext cx="1528800" cy="300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800"/>
                <a:buFont typeface="Arial"/>
                <a:buNone/>
              </a:pPr>
              <a:r>
                <a:rPr lang="hu-HU" sz="800" b="0" i="0" u="none" strike="noStrike" cap="none">
                  <a:solidFill>
                    <a:srgbClr val="000000"/>
                  </a:solidFill>
                  <a:latin typeface="Arial"/>
                  <a:ea typeface="Arial"/>
                  <a:cs typeface="Arial"/>
                  <a:sym typeface="Arial"/>
                </a:rPr>
                <a:t>= Állami megrendelés</a:t>
              </a:r>
              <a:endParaRPr sz="800" b="0" i="0" u="none" strike="noStrike" cap="none">
                <a:solidFill>
                  <a:srgbClr val="000000"/>
                </a:solidFill>
                <a:latin typeface="Arial"/>
                <a:ea typeface="Arial"/>
                <a:cs typeface="Arial"/>
                <a:sym typeface="Arial"/>
              </a:endParaRPr>
            </a:p>
          </p:txBody>
        </p:sp>
      </p:grpSp>
      <p:grpSp>
        <p:nvGrpSpPr>
          <p:cNvPr id="1145" name="Google Shape;1145;p53"/>
          <p:cNvGrpSpPr/>
          <p:nvPr/>
        </p:nvGrpSpPr>
        <p:grpSpPr>
          <a:xfrm>
            <a:off x="447679" y="3966375"/>
            <a:ext cx="1733600" cy="300000"/>
            <a:chOff x="426425" y="3975225"/>
            <a:chExt cx="1733600" cy="300000"/>
          </a:xfrm>
        </p:grpSpPr>
        <p:sp>
          <p:nvSpPr>
            <p:cNvPr id="1146" name="Google Shape;1146;p53"/>
            <p:cNvSpPr/>
            <p:nvPr/>
          </p:nvSpPr>
          <p:spPr>
            <a:xfrm>
              <a:off x="426425" y="4033725"/>
              <a:ext cx="171600" cy="183000"/>
            </a:xfrm>
            <a:prstGeom prst="rect">
              <a:avLst/>
            </a:prstGeom>
            <a:solidFill>
              <a:srgbClr val="CCCC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47" name="Google Shape;1147;p53"/>
            <p:cNvSpPr txBox="1"/>
            <p:nvPr/>
          </p:nvSpPr>
          <p:spPr>
            <a:xfrm>
              <a:off x="631225" y="3975225"/>
              <a:ext cx="1528800" cy="300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800"/>
                <a:buFont typeface="Arial"/>
                <a:buNone/>
              </a:pPr>
              <a:r>
                <a:rPr lang="hu-HU" sz="800" b="0" i="0" u="none" strike="noStrike" cap="none">
                  <a:solidFill>
                    <a:srgbClr val="000000"/>
                  </a:solidFill>
                  <a:latin typeface="Arial"/>
                  <a:ea typeface="Arial"/>
                  <a:cs typeface="Arial"/>
                  <a:sym typeface="Arial"/>
                </a:rPr>
                <a:t>= Piaci megrendelés</a:t>
              </a:r>
              <a:endParaRPr sz="800" b="0" i="0" u="none" strike="noStrike" cap="none">
                <a:solidFill>
                  <a:srgbClr val="000000"/>
                </a:solidFill>
                <a:latin typeface="Arial"/>
                <a:ea typeface="Arial"/>
                <a:cs typeface="Arial"/>
                <a:sym typeface="Arial"/>
              </a:endParaRPr>
            </a:p>
          </p:txBody>
        </p:sp>
      </p:grpSp>
      <p:grpSp>
        <p:nvGrpSpPr>
          <p:cNvPr id="1148" name="Google Shape;1148;p53"/>
          <p:cNvGrpSpPr/>
          <p:nvPr/>
        </p:nvGrpSpPr>
        <p:grpSpPr>
          <a:xfrm>
            <a:off x="447679" y="4228975"/>
            <a:ext cx="2369594" cy="300000"/>
            <a:chOff x="426425" y="4228975"/>
            <a:chExt cx="2369594" cy="300000"/>
          </a:xfrm>
        </p:grpSpPr>
        <p:sp>
          <p:nvSpPr>
            <p:cNvPr id="1149" name="Google Shape;1149;p53"/>
            <p:cNvSpPr/>
            <p:nvPr/>
          </p:nvSpPr>
          <p:spPr>
            <a:xfrm>
              <a:off x="426425" y="4287475"/>
              <a:ext cx="171600" cy="183000"/>
            </a:xfrm>
            <a:prstGeom prst="rect">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50" name="Google Shape;1150;p53"/>
            <p:cNvSpPr txBox="1"/>
            <p:nvPr/>
          </p:nvSpPr>
          <p:spPr>
            <a:xfrm>
              <a:off x="631219" y="4228975"/>
              <a:ext cx="2164800" cy="300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800"/>
                <a:buFont typeface="Arial"/>
                <a:buNone/>
              </a:pPr>
              <a:r>
                <a:rPr lang="hu-HU" sz="800" b="0" i="0" u="none" strike="noStrike" cap="none">
                  <a:solidFill>
                    <a:srgbClr val="000000"/>
                  </a:solidFill>
                  <a:latin typeface="Arial"/>
                  <a:ea typeface="Arial"/>
                  <a:cs typeface="Arial"/>
                  <a:sym typeface="Arial"/>
                </a:rPr>
                <a:t>= Általánosan </a:t>
              </a:r>
              <a:r>
                <a:rPr lang="hu-HU" sz="800"/>
                <a:t>elérhetővé tett technológia</a:t>
              </a:r>
              <a:endParaRPr sz="800" b="0" i="0" u="none" strike="noStrike" cap="none">
                <a:solidFill>
                  <a:srgbClr val="000000"/>
                </a:solidFill>
                <a:latin typeface="Arial"/>
                <a:ea typeface="Arial"/>
                <a:cs typeface="Arial"/>
                <a:sym typeface="Arial"/>
              </a:endParaRPr>
            </a:p>
          </p:txBody>
        </p:sp>
      </p:grpSp>
      <p:grpSp>
        <p:nvGrpSpPr>
          <p:cNvPr id="1151" name="Google Shape;1151;p53"/>
          <p:cNvGrpSpPr/>
          <p:nvPr/>
        </p:nvGrpSpPr>
        <p:grpSpPr>
          <a:xfrm>
            <a:off x="5320025" y="1014850"/>
            <a:ext cx="276300" cy="2576700"/>
            <a:chOff x="5624825" y="1014850"/>
            <a:chExt cx="276300" cy="2576700"/>
          </a:xfrm>
        </p:grpSpPr>
        <p:sp>
          <p:nvSpPr>
            <p:cNvPr id="1152" name="Google Shape;1152;p53"/>
            <p:cNvSpPr/>
            <p:nvPr/>
          </p:nvSpPr>
          <p:spPr>
            <a:xfrm>
              <a:off x="5624825" y="1822450"/>
              <a:ext cx="276300" cy="1769100"/>
            </a:xfrm>
            <a:prstGeom prst="rect">
              <a:avLst/>
            </a:prstGeom>
            <a:solidFill>
              <a:srgbClr val="6666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53" name="Google Shape;1153;p53"/>
            <p:cNvSpPr/>
            <p:nvPr/>
          </p:nvSpPr>
          <p:spPr>
            <a:xfrm>
              <a:off x="5624825" y="1014850"/>
              <a:ext cx="276300" cy="807600"/>
            </a:xfrm>
            <a:prstGeom prst="rect">
              <a:avLst/>
            </a:prstGeom>
            <a:solidFill>
              <a:srgbClr val="CCCC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154" name="Google Shape;1154;p53"/>
          <p:cNvGrpSpPr/>
          <p:nvPr/>
        </p:nvGrpSpPr>
        <p:grpSpPr>
          <a:xfrm>
            <a:off x="7096225" y="1014850"/>
            <a:ext cx="276300" cy="2576600"/>
            <a:chOff x="7477225" y="1014850"/>
            <a:chExt cx="276300" cy="2576600"/>
          </a:xfrm>
        </p:grpSpPr>
        <p:sp>
          <p:nvSpPr>
            <p:cNvPr id="1155" name="Google Shape;1155;p53"/>
            <p:cNvSpPr/>
            <p:nvPr/>
          </p:nvSpPr>
          <p:spPr>
            <a:xfrm>
              <a:off x="7477225" y="2783850"/>
              <a:ext cx="276300" cy="807600"/>
            </a:xfrm>
            <a:prstGeom prst="rect">
              <a:avLst/>
            </a:prstGeom>
            <a:solidFill>
              <a:srgbClr val="6666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56" name="Google Shape;1156;p53"/>
            <p:cNvSpPr/>
            <p:nvPr/>
          </p:nvSpPr>
          <p:spPr>
            <a:xfrm>
              <a:off x="7477225" y="1014850"/>
              <a:ext cx="276300" cy="1769100"/>
            </a:xfrm>
            <a:prstGeom prst="rect">
              <a:avLst/>
            </a:prstGeom>
            <a:solidFill>
              <a:srgbClr val="CCCC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157" name="Google Shape;1157;p53"/>
          <p:cNvSpPr txBox="1"/>
          <p:nvPr/>
        </p:nvSpPr>
        <p:spPr>
          <a:xfrm>
            <a:off x="2259950" y="2819850"/>
            <a:ext cx="1138200" cy="7239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hu-HU" sz="800" b="0" i="0" u="none" strike="noStrike" cap="none">
                <a:solidFill>
                  <a:srgbClr val="000000"/>
                </a:solidFill>
                <a:latin typeface="Arial"/>
                <a:ea typeface="Arial"/>
                <a:cs typeface="Arial"/>
                <a:sym typeface="Arial"/>
              </a:rPr>
              <a:t>NLP + voice modul nyílt forráskódjának programozása, biztosítása a szereplőknek</a:t>
            </a:r>
            <a:endParaRPr sz="800" b="0" i="0" u="none" strike="noStrike" cap="none">
              <a:solidFill>
                <a:srgbClr val="000000"/>
              </a:solidFill>
              <a:latin typeface="Arial"/>
              <a:ea typeface="Arial"/>
              <a:cs typeface="Arial"/>
              <a:sym typeface="Arial"/>
            </a:endParaRPr>
          </a:p>
        </p:txBody>
      </p:sp>
      <p:sp>
        <p:nvSpPr>
          <p:cNvPr id="1158" name="Google Shape;1158;p53"/>
          <p:cNvSpPr txBox="1"/>
          <p:nvPr/>
        </p:nvSpPr>
        <p:spPr>
          <a:xfrm>
            <a:off x="2259950" y="1934100"/>
            <a:ext cx="1138200" cy="7239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hu-HU" sz="800" b="0" i="0" u="none" strike="noStrike" cap="none">
                <a:solidFill>
                  <a:srgbClr val="000000"/>
                </a:solidFill>
                <a:latin typeface="Arial"/>
                <a:ea typeface="Arial"/>
                <a:cs typeface="Arial"/>
                <a:sym typeface="Arial"/>
              </a:rPr>
              <a:t>Szakmánként eltérő nyelvi eszköztár kifejlesztése</a:t>
            </a:r>
            <a:endParaRPr sz="800" b="0" i="0" u="none" strike="noStrike" cap="none">
              <a:solidFill>
                <a:srgbClr val="000000"/>
              </a:solidFill>
              <a:latin typeface="Arial"/>
              <a:ea typeface="Arial"/>
              <a:cs typeface="Arial"/>
              <a:sym typeface="Arial"/>
            </a:endParaRPr>
          </a:p>
        </p:txBody>
      </p:sp>
      <p:sp>
        <p:nvSpPr>
          <p:cNvPr id="1159" name="Google Shape;1159;p53"/>
          <p:cNvSpPr txBox="1"/>
          <p:nvPr/>
        </p:nvSpPr>
        <p:spPr>
          <a:xfrm>
            <a:off x="2259950" y="1041075"/>
            <a:ext cx="1138200" cy="7239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hu-HU" sz="800" b="0" i="0" u="none" strike="noStrike" cap="none">
                <a:solidFill>
                  <a:srgbClr val="000000"/>
                </a:solidFill>
                <a:latin typeface="Arial"/>
                <a:ea typeface="Arial"/>
                <a:cs typeface="Arial"/>
                <a:sym typeface="Arial"/>
              </a:rPr>
              <a:t>Folyamatok automatizálásának kialakítása és bevezetése</a:t>
            </a:r>
            <a:endParaRPr sz="800" b="0" i="0" u="none" strike="noStrike" cap="none">
              <a:solidFill>
                <a:srgbClr val="000000"/>
              </a:solidFill>
              <a:latin typeface="Arial"/>
              <a:ea typeface="Arial"/>
              <a:cs typeface="Arial"/>
              <a:sym typeface="Arial"/>
            </a:endParaRPr>
          </a:p>
        </p:txBody>
      </p:sp>
      <p:sp>
        <p:nvSpPr>
          <p:cNvPr id="1160" name="Google Shape;1160;p53"/>
          <p:cNvSpPr txBox="1"/>
          <p:nvPr/>
        </p:nvSpPr>
        <p:spPr>
          <a:xfrm>
            <a:off x="1988450" y="721488"/>
            <a:ext cx="1681200" cy="1476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1000" b="1" i="0" u="none" strike="noStrike" cap="none">
                <a:solidFill>
                  <a:srgbClr val="000000"/>
                </a:solidFill>
                <a:latin typeface="Arial"/>
                <a:ea typeface="Arial"/>
                <a:cs typeface="Arial"/>
                <a:sym typeface="Arial"/>
              </a:rPr>
              <a:t>Leírás</a:t>
            </a:r>
            <a:endParaRPr sz="1000" b="1" i="0" u="none" strike="noStrike" cap="none">
              <a:solidFill>
                <a:srgbClr val="000000"/>
              </a:solidFill>
              <a:latin typeface="Arial"/>
              <a:ea typeface="Arial"/>
              <a:cs typeface="Arial"/>
              <a:sym typeface="Arial"/>
            </a:endParaRPr>
          </a:p>
        </p:txBody>
      </p:sp>
      <p:sp>
        <p:nvSpPr>
          <p:cNvPr id="1161" name="Google Shape;1161;p53"/>
          <p:cNvSpPr txBox="1"/>
          <p:nvPr/>
        </p:nvSpPr>
        <p:spPr>
          <a:xfrm>
            <a:off x="4000975" y="1042425"/>
            <a:ext cx="1149600" cy="24963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hu-HU" sz="800" b="0" i="0" u="none" strike="noStrike" cap="none">
                <a:solidFill>
                  <a:srgbClr val="000000"/>
                </a:solidFill>
                <a:latin typeface="Arial"/>
                <a:ea typeface="Arial"/>
                <a:cs typeface="Arial"/>
                <a:sym typeface="Arial"/>
              </a:rPr>
              <a:t>Az állami ügyintézés területén a teljeskörűen automatizált, magyar nyelvű ügyintézés 100%-ban állami megrendelés útján jön létre. Megtörténik az NLP + voice modul fejlesztése, mely kiegészítésre kerül az állami szolgáltatások specifikus nyelvi eszközkészletével, valamint az ügyintézés folyamatai automatizálásra kerülnek.</a:t>
            </a:r>
            <a:endParaRPr sz="800" b="0" i="0" u="none" strike="noStrike" cap="none">
              <a:solidFill>
                <a:srgbClr val="000000"/>
              </a:solidFill>
              <a:latin typeface="Arial"/>
              <a:ea typeface="Arial"/>
              <a:cs typeface="Arial"/>
              <a:sym typeface="Arial"/>
            </a:endParaRPr>
          </a:p>
        </p:txBody>
      </p:sp>
      <p:sp>
        <p:nvSpPr>
          <p:cNvPr id="1162" name="Google Shape;1162;p53"/>
          <p:cNvSpPr txBox="1"/>
          <p:nvPr/>
        </p:nvSpPr>
        <p:spPr>
          <a:xfrm>
            <a:off x="5795170" y="1041075"/>
            <a:ext cx="1149600" cy="7239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hu-HU" sz="800" b="0" i="0" u="none" strike="noStrike" cap="none">
                <a:solidFill>
                  <a:srgbClr val="000000"/>
                </a:solidFill>
                <a:latin typeface="Arial"/>
                <a:ea typeface="Arial"/>
                <a:cs typeface="Arial"/>
                <a:sym typeface="Arial"/>
              </a:rPr>
              <a:t>A közművekkel ügyintézé</a:t>
            </a:r>
            <a:r>
              <a:rPr lang="hu-HU" sz="800"/>
              <a:t>sének </a:t>
            </a:r>
            <a:r>
              <a:rPr lang="hu-HU" sz="800" b="0" i="0" u="none" strike="noStrike" cap="none">
                <a:solidFill>
                  <a:srgbClr val="000000"/>
                </a:solidFill>
                <a:latin typeface="Arial"/>
                <a:ea typeface="Arial"/>
                <a:cs typeface="Arial"/>
                <a:sym typeface="Arial"/>
              </a:rPr>
              <a:t>folyamat-</a:t>
            </a:r>
            <a:endParaRPr sz="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700"/>
              <a:buFont typeface="Arial"/>
              <a:buNone/>
            </a:pPr>
            <a:r>
              <a:rPr lang="hu-HU" sz="800" b="0" i="0" u="none" strike="noStrike" cap="none">
                <a:solidFill>
                  <a:srgbClr val="000000"/>
                </a:solidFill>
                <a:latin typeface="Arial"/>
                <a:ea typeface="Arial"/>
                <a:cs typeface="Arial"/>
                <a:sym typeface="Arial"/>
              </a:rPr>
              <a:t>automatizálása</a:t>
            </a:r>
            <a:r>
              <a:rPr lang="hu-HU" sz="800"/>
              <a:t> </a:t>
            </a:r>
            <a:r>
              <a:rPr lang="hu-HU" sz="800" b="0" i="0" u="none" strike="noStrike" cap="none">
                <a:solidFill>
                  <a:srgbClr val="000000"/>
                </a:solidFill>
                <a:latin typeface="Arial"/>
                <a:ea typeface="Arial"/>
                <a:cs typeface="Arial"/>
                <a:sym typeface="Arial"/>
              </a:rPr>
              <a:t>piaci megrendelés alapján történik.</a:t>
            </a:r>
            <a:endParaRPr sz="800" b="0" i="0" u="none" strike="noStrike" cap="none">
              <a:solidFill>
                <a:srgbClr val="000000"/>
              </a:solidFill>
              <a:latin typeface="Arial"/>
              <a:ea typeface="Arial"/>
              <a:cs typeface="Arial"/>
              <a:sym typeface="Arial"/>
            </a:endParaRPr>
          </a:p>
        </p:txBody>
      </p:sp>
      <p:sp>
        <p:nvSpPr>
          <p:cNvPr id="1163" name="Google Shape;1163;p53"/>
          <p:cNvSpPr txBox="1"/>
          <p:nvPr/>
        </p:nvSpPr>
        <p:spPr>
          <a:xfrm>
            <a:off x="5795170" y="1933444"/>
            <a:ext cx="1149600" cy="16161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hu-HU" sz="800" b="0" i="0" u="none" strike="noStrike" cap="none">
                <a:solidFill>
                  <a:srgbClr val="000000"/>
                </a:solidFill>
                <a:latin typeface="Arial"/>
                <a:ea typeface="Arial"/>
                <a:cs typeface="Arial"/>
                <a:sym typeface="Arial"/>
              </a:rPr>
              <a:t>Az NLP + voice modul az állami ügyintézések során kialakított nyílt forráskód alapján kerülnek fejlesztésre. A közművek számára kifejlesztett specifikus kifejezéskészlet állami megrendelésre készül el.</a:t>
            </a:r>
            <a:endParaRPr sz="800" b="0" i="0" u="none" strike="noStrike" cap="none">
              <a:solidFill>
                <a:srgbClr val="000000"/>
              </a:solidFill>
              <a:latin typeface="Arial"/>
              <a:ea typeface="Arial"/>
              <a:cs typeface="Arial"/>
              <a:sym typeface="Arial"/>
            </a:endParaRPr>
          </a:p>
        </p:txBody>
      </p:sp>
      <p:sp>
        <p:nvSpPr>
          <p:cNvPr id="1164" name="Google Shape;1164;p53"/>
          <p:cNvSpPr txBox="1"/>
          <p:nvPr/>
        </p:nvSpPr>
        <p:spPr>
          <a:xfrm>
            <a:off x="7582344" y="1042425"/>
            <a:ext cx="1149600" cy="16293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hu-HU" sz="800" b="0" i="0" u="none" strike="noStrike" cap="none">
                <a:solidFill>
                  <a:srgbClr val="000000"/>
                </a:solidFill>
                <a:latin typeface="Arial"/>
                <a:ea typeface="Arial"/>
                <a:cs typeface="Arial"/>
                <a:sym typeface="Arial"/>
              </a:rPr>
              <a:t>A piaci (főleg telco és bankszektor) ügyintézésnél alkalmazott folyamatautomatizáció és iparág specifikus készletfejlesztés piaci megrendelés során kerül kifejlesztésre.</a:t>
            </a:r>
            <a:endParaRPr sz="800" b="0" i="0" u="none" strike="noStrike" cap="none">
              <a:solidFill>
                <a:srgbClr val="000000"/>
              </a:solidFill>
              <a:latin typeface="Arial"/>
              <a:ea typeface="Arial"/>
              <a:cs typeface="Arial"/>
              <a:sym typeface="Arial"/>
            </a:endParaRPr>
          </a:p>
        </p:txBody>
      </p:sp>
      <p:sp>
        <p:nvSpPr>
          <p:cNvPr id="1165" name="Google Shape;1165;p53"/>
          <p:cNvSpPr txBox="1"/>
          <p:nvPr/>
        </p:nvSpPr>
        <p:spPr>
          <a:xfrm>
            <a:off x="7582344" y="2814845"/>
            <a:ext cx="1149600" cy="7239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hu-HU" sz="800" b="0" i="0" u="none" strike="noStrike" cap="none">
                <a:solidFill>
                  <a:srgbClr val="000000"/>
                </a:solidFill>
                <a:latin typeface="Arial"/>
                <a:ea typeface="Arial"/>
                <a:cs typeface="Arial"/>
                <a:sym typeface="Arial"/>
              </a:rPr>
              <a:t>Az állami ügyintézés segítésére kifejlesztett NLP + voice modul nyílt forráskódja kerül továbbfejlesztésre.</a:t>
            </a:r>
            <a:endParaRPr sz="800" b="0" i="0" u="none" strike="noStrike" cap="none">
              <a:solidFill>
                <a:srgbClr val="000000"/>
              </a:solidFill>
              <a:latin typeface="Arial"/>
              <a:ea typeface="Arial"/>
              <a:cs typeface="Arial"/>
              <a:sym typeface="Arial"/>
            </a:endParaRPr>
          </a:p>
        </p:txBody>
      </p:sp>
      <p:sp>
        <p:nvSpPr>
          <p:cNvPr id="1166" name="Google Shape;1166;p53"/>
          <p:cNvSpPr/>
          <p:nvPr/>
        </p:nvSpPr>
        <p:spPr>
          <a:xfrm>
            <a:off x="3860150" y="1014850"/>
            <a:ext cx="57300" cy="2576700"/>
          </a:xfrm>
          <a:prstGeom prst="rightBrace">
            <a:avLst>
              <a:gd name="adj1" fmla="val 8333"/>
              <a:gd name="adj2" fmla="val 5000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67" name="Google Shape;1167;p53"/>
          <p:cNvSpPr/>
          <p:nvPr/>
        </p:nvSpPr>
        <p:spPr>
          <a:xfrm>
            <a:off x="5616525" y="1841000"/>
            <a:ext cx="68400" cy="1757100"/>
          </a:xfrm>
          <a:prstGeom prst="rightBrace">
            <a:avLst>
              <a:gd name="adj1" fmla="val 8333"/>
              <a:gd name="adj2" fmla="val 5000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68" name="Google Shape;1168;p53"/>
          <p:cNvSpPr/>
          <p:nvPr/>
        </p:nvSpPr>
        <p:spPr>
          <a:xfrm>
            <a:off x="5615738" y="1000575"/>
            <a:ext cx="68400" cy="807600"/>
          </a:xfrm>
          <a:prstGeom prst="rightBrace">
            <a:avLst>
              <a:gd name="adj1" fmla="val 8333"/>
              <a:gd name="adj2" fmla="val 5000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69" name="Google Shape;1169;p53"/>
          <p:cNvSpPr/>
          <p:nvPr/>
        </p:nvSpPr>
        <p:spPr>
          <a:xfrm>
            <a:off x="7396688" y="2783900"/>
            <a:ext cx="68400" cy="807600"/>
          </a:xfrm>
          <a:prstGeom prst="rightBrace">
            <a:avLst>
              <a:gd name="adj1" fmla="val 8333"/>
              <a:gd name="adj2" fmla="val 5000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70" name="Google Shape;1170;p53"/>
          <p:cNvSpPr/>
          <p:nvPr/>
        </p:nvSpPr>
        <p:spPr>
          <a:xfrm>
            <a:off x="7388763" y="1014850"/>
            <a:ext cx="68400" cy="1757100"/>
          </a:xfrm>
          <a:prstGeom prst="rightBrace">
            <a:avLst>
              <a:gd name="adj1" fmla="val 8333"/>
              <a:gd name="adj2" fmla="val 5000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71" name="Google Shape;1171;p53"/>
          <p:cNvSpPr/>
          <p:nvPr/>
        </p:nvSpPr>
        <p:spPr>
          <a:xfrm>
            <a:off x="2166819" y="999225"/>
            <a:ext cx="68400" cy="807600"/>
          </a:xfrm>
          <a:prstGeom prst="rightBrace">
            <a:avLst>
              <a:gd name="adj1" fmla="val 8333"/>
              <a:gd name="adj2" fmla="val 5000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72" name="Google Shape;1172;p53"/>
          <p:cNvSpPr/>
          <p:nvPr/>
        </p:nvSpPr>
        <p:spPr>
          <a:xfrm>
            <a:off x="2166819" y="1891563"/>
            <a:ext cx="68400" cy="807600"/>
          </a:xfrm>
          <a:prstGeom prst="rightBrace">
            <a:avLst>
              <a:gd name="adj1" fmla="val 8333"/>
              <a:gd name="adj2" fmla="val 5000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73" name="Google Shape;1173;p53"/>
          <p:cNvSpPr/>
          <p:nvPr/>
        </p:nvSpPr>
        <p:spPr>
          <a:xfrm>
            <a:off x="2166819" y="2783913"/>
            <a:ext cx="68400" cy="807600"/>
          </a:xfrm>
          <a:prstGeom prst="rightBrace">
            <a:avLst>
              <a:gd name="adj1" fmla="val 8333"/>
              <a:gd name="adj2" fmla="val 5000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77"/>
        <p:cNvGrpSpPr/>
        <p:nvPr/>
      </p:nvGrpSpPr>
      <p:grpSpPr>
        <a:xfrm>
          <a:off x="0" y="0"/>
          <a:ext cx="0" cy="0"/>
          <a:chOff x="0" y="0"/>
          <a:chExt cx="0" cy="0"/>
        </a:xfrm>
      </p:grpSpPr>
      <p:sp>
        <p:nvSpPr>
          <p:cNvPr id="1178" name="Google Shape;1178;p54"/>
          <p:cNvSpPr txBox="1"/>
          <p:nvPr/>
        </p:nvSpPr>
        <p:spPr>
          <a:xfrm>
            <a:off x="433200" y="4650"/>
            <a:ext cx="8165400" cy="635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hu-HU" sz="2400" b="0" i="0" u="none" strike="noStrike" cap="none">
                <a:solidFill>
                  <a:schemeClr val="dk1"/>
                </a:solidFill>
                <a:latin typeface="Arial"/>
                <a:ea typeface="Arial"/>
                <a:cs typeface="Arial"/>
                <a:sym typeface="Arial"/>
              </a:rPr>
              <a:t>MI támogatott személyes kompetencia fejlesztés</a:t>
            </a:r>
            <a:endParaRPr sz="2400" b="0" i="0" u="none" strike="noStrike" cap="none">
              <a:solidFill>
                <a:schemeClr val="dk1"/>
              </a:solidFill>
              <a:latin typeface="Arial"/>
              <a:ea typeface="Arial"/>
              <a:cs typeface="Arial"/>
              <a:sym typeface="Arial"/>
            </a:endParaRPr>
          </a:p>
        </p:txBody>
      </p:sp>
      <p:sp>
        <p:nvSpPr>
          <p:cNvPr id="1179" name="Google Shape;1179;p54"/>
          <p:cNvSpPr txBox="1"/>
          <p:nvPr/>
        </p:nvSpPr>
        <p:spPr>
          <a:xfrm>
            <a:off x="821525" y="705300"/>
            <a:ext cx="1681200" cy="390300"/>
          </a:xfrm>
          <a:prstGeom prst="rect">
            <a:avLst/>
          </a:prstGeom>
          <a:solidFill>
            <a:schemeClr val="dk2"/>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FFFFFF"/>
                </a:solidFill>
                <a:latin typeface="Arial"/>
                <a:ea typeface="Arial"/>
                <a:cs typeface="Arial"/>
                <a:sym typeface="Arial"/>
              </a:rPr>
              <a:t>Ajánlott továbbtanulási </a:t>
            </a:r>
            <a:r>
              <a:rPr lang="hu-HU" sz="900" b="1">
                <a:solidFill>
                  <a:srgbClr val="FFFFFF"/>
                </a:solidFill>
              </a:rPr>
              <a:t>irányok</a:t>
            </a:r>
            <a:endParaRPr sz="900" b="1" i="0" u="none" strike="noStrike" cap="none">
              <a:solidFill>
                <a:srgbClr val="FFFFFF"/>
              </a:solidFill>
              <a:latin typeface="Arial"/>
              <a:ea typeface="Arial"/>
              <a:cs typeface="Arial"/>
              <a:sym typeface="Arial"/>
            </a:endParaRPr>
          </a:p>
        </p:txBody>
      </p:sp>
      <p:sp>
        <p:nvSpPr>
          <p:cNvPr id="1180" name="Google Shape;1180;p54"/>
          <p:cNvSpPr txBox="1"/>
          <p:nvPr/>
        </p:nvSpPr>
        <p:spPr>
          <a:xfrm>
            <a:off x="3702850" y="705300"/>
            <a:ext cx="1681200" cy="390300"/>
          </a:xfrm>
          <a:prstGeom prst="rect">
            <a:avLst/>
          </a:prstGeom>
          <a:solidFill>
            <a:schemeClr val="dk2"/>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FFFFFF"/>
                </a:solidFill>
                <a:latin typeface="Arial"/>
                <a:ea typeface="Arial"/>
                <a:cs typeface="Arial"/>
                <a:sym typeface="Arial"/>
              </a:rPr>
              <a:t>Ajánlott </a:t>
            </a:r>
            <a:r>
              <a:rPr lang="hu-HU" sz="900" b="1">
                <a:solidFill>
                  <a:srgbClr val="FFFFFF"/>
                </a:solidFill>
              </a:rPr>
              <a:t>tanulási út a képzésben</a:t>
            </a:r>
            <a:endParaRPr sz="900" b="1" i="0" u="none" strike="noStrike" cap="none">
              <a:solidFill>
                <a:srgbClr val="FFFFFF"/>
              </a:solidFill>
              <a:latin typeface="Arial"/>
              <a:ea typeface="Arial"/>
              <a:cs typeface="Arial"/>
              <a:sym typeface="Arial"/>
            </a:endParaRPr>
          </a:p>
        </p:txBody>
      </p:sp>
      <p:sp>
        <p:nvSpPr>
          <p:cNvPr id="1181" name="Google Shape;1181;p54"/>
          <p:cNvSpPr txBox="1"/>
          <p:nvPr/>
        </p:nvSpPr>
        <p:spPr>
          <a:xfrm>
            <a:off x="6641300" y="705300"/>
            <a:ext cx="1681200" cy="390300"/>
          </a:xfrm>
          <a:prstGeom prst="rect">
            <a:avLst/>
          </a:prstGeom>
          <a:solidFill>
            <a:schemeClr val="dk2"/>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i="0" u="none" strike="noStrike" cap="none">
                <a:solidFill>
                  <a:srgbClr val="FFFFFF"/>
                </a:solidFill>
                <a:latin typeface="Arial"/>
                <a:ea typeface="Arial"/>
                <a:cs typeface="Arial"/>
                <a:sym typeface="Arial"/>
              </a:rPr>
              <a:t>Tanulási asszisztencia</a:t>
            </a:r>
            <a:endParaRPr sz="900" b="1" i="0" u="none" strike="noStrike" cap="none">
              <a:solidFill>
                <a:srgbClr val="FFFFFF"/>
              </a:solidFill>
              <a:latin typeface="Arial"/>
              <a:ea typeface="Arial"/>
              <a:cs typeface="Arial"/>
              <a:sym typeface="Arial"/>
            </a:endParaRPr>
          </a:p>
        </p:txBody>
      </p:sp>
      <p:cxnSp>
        <p:nvCxnSpPr>
          <p:cNvPr id="1182" name="Google Shape;1182;p54"/>
          <p:cNvCxnSpPr/>
          <p:nvPr/>
        </p:nvCxnSpPr>
        <p:spPr>
          <a:xfrm>
            <a:off x="3112300" y="826725"/>
            <a:ext cx="0" cy="3700500"/>
          </a:xfrm>
          <a:prstGeom prst="straightConnector1">
            <a:avLst/>
          </a:prstGeom>
          <a:noFill/>
          <a:ln w="9525" cap="flat" cmpd="sng">
            <a:solidFill>
              <a:schemeClr val="dk2"/>
            </a:solidFill>
            <a:prstDash val="solid"/>
            <a:round/>
            <a:headEnd type="none" w="sm" len="sm"/>
            <a:tailEnd type="none" w="sm" len="sm"/>
          </a:ln>
        </p:spPr>
      </p:cxnSp>
      <p:cxnSp>
        <p:nvCxnSpPr>
          <p:cNvPr id="1183" name="Google Shape;1183;p54"/>
          <p:cNvCxnSpPr/>
          <p:nvPr/>
        </p:nvCxnSpPr>
        <p:spPr>
          <a:xfrm>
            <a:off x="6012650" y="826725"/>
            <a:ext cx="0" cy="3700500"/>
          </a:xfrm>
          <a:prstGeom prst="straightConnector1">
            <a:avLst/>
          </a:prstGeom>
          <a:noFill/>
          <a:ln w="9525" cap="flat" cmpd="sng">
            <a:solidFill>
              <a:schemeClr val="dk2"/>
            </a:solidFill>
            <a:prstDash val="solid"/>
            <a:round/>
            <a:headEnd type="none" w="sm" len="sm"/>
            <a:tailEnd type="none" w="sm" len="sm"/>
          </a:ln>
        </p:spPr>
      </p:cxnSp>
      <p:sp>
        <p:nvSpPr>
          <p:cNvPr id="1184" name="Google Shape;1184;p54"/>
          <p:cNvSpPr/>
          <p:nvPr/>
        </p:nvSpPr>
        <p:spPr>
          <a:xfrm>
            <a:off x="559613" y="2781750"/>
            <a:ext cx="2243100" cy="490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Arial"/>
                <a:ea typeface="Arial"/>
                <a:cs typeface="Arial"/>
                <a:sym typeface="Arial"/>
              </a:rPr>
              <a:t>Most elérhető:</a:t>
            </a:r>
            <a:r>
              <a:rPr lang="hu-HU" sz="800" b="0" i="0" u="none" strike="noStrike" cap="none">
                <a:solidFill>
                  <a:srgbClr val="000000"/>
                </a:solidFill>
                <a:latin typeface="Arial"/>
                <a:ea typeface="Arial"/>
                <a:cs typeface="Arial"/>
                <a:sym typeface="Arial"/>
              </a:rPr>
              <a:t> </a:t>
            </a:r>
            <a:r>
              <a:rPr lang="hu-HU" sz="800" b="0" i="0" u="none" strike="noStrike" cap="none">
                <a:solidFill>
                  <a:schemeClr val="dk1"/>
                </a:solidFill>
                <a:latin typeface="Arial"/>
                <a:ea typeface="Arial"/>
                <a:cs typeface="Arial"/>
                <a:sym typeface="Arial"/>
              </a:rPr>
              <a:t> </a:t>
            </a:r>
            <a:r>
              <a:rPr lang="hu-HU" sz="800">
                <a:solidFill>
                  <a:schemeClr val="dk1"/>
                </a:solidFill>
              </a:rPr>
              <a:t>Felsőoktatási, köznevelési és szakképzési</a:t>
            </a:r>
            <a:r>
              <a:rPr lang="hu-HU" sz="800" b="0" i="0" u="none" strike="noStrike" cap="none">
                <a:solidFill>
                  <a:schemeClr val="dk1"/>
                </a:solidFill>
                <a:latin typeface="Arial"/>
                <a:ea typeface="Arial"/>
                <a:cs typeface="Arial"/>
                <a:sym typeface="Arial"/>
              </a:rPr>
              <a:t> makro adatok és diplomá</a:t>
            </a:r>
            <a:r>
              <a:rPr lang="hu-HU" sz="800">
                <a:solidFill>
                  <a:schemeClr val="dk1"/>
                </a:solidFill>
              </a:rPr>
              <a:t>s pályakövetési </a:t>
            </a:r>
            <a:r>
              <a:rPr lang="hu-HU" sz="800" b="0" i="0" u="none" strike="noStrike" cap="none">
                <a:solidFill>
                  <a:schemeClr val="dk1"/>
                </a:solidFill>
                <a:latin typeface="Arial"/>
                <a:ea typeface="Arial"/>
                <a:cs typeface="Arial"/>
                <a:sym typeface="Arial"/>
              </a:rPr>
              <a:t>modell</a:t>
            </a:r>
            <a:endParaRPr sz="800" b="0" i="0" u="none" strike="noStrike" cap="none">
              <a:solidFill>
                <a:srgbClr val="000000"/>
              </a:solidFill>
              <a:latin typeface="Arial"/>
              <a:ea typeface="Arial"/>
              <a:cs typeface="Arial"/>
              <a:sym typeface="Arial"/>
            </a:endParaRPr>
          </a:p>
        </p:txBody>
      </p:sp>
      <p:sp>
        <p:nvSpPr>
          <p:cNvPr id="1185" name="Google Shape;1185;p54"/>
          <p:cNvSpPr/>
          <p:nvPr/>
        </p:nvSpPr>
        <p:spPr>
          <a:xfrm>
            <a:off x="559625" y="3400875"/>
            <a:ext cx="2243100" cy="1039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Arial"/>
                <a:ea typeface="Arial"/>
                <a:cs typeface="Arial"/>
                <a:sym typeface="Arial"/>
              </a:rPr>
              <a:t>További szükséges lépések:</a:t>
            </a:r>
            <a:r>
              <a:rPr lang="hu-HU" sz="800" b="0" i="0" u="none" strike="noStrike" cap="none">
                <a:solidFill>
                  <a:srgbClr val="000000"/>
                </a:solidFill>
                <a:latin typeface="Arial"/>
                <a:ea typeface="Arial"/>
                <a:cs typeface="Arial"/>
                <a:sym typeface="Arial"/>
              </a:rPr>
              <a:t> </a:t>
            </a:r>
            <a:endParaRPr sz="800" b="0" i="0" u="none" strike="noStrike" cap="none">
              <a:solidFill>
                <a:srgbClr val="000000"/>
              </a:solidFill>
              <a:latin typeface="Arial"/>
              <a:ea typeface="Arial"/>
              <a:cs typeface="Arial"/>
              <a:sym typeface="Arial"/>
            </a:endParaRPr>
          </a:p>
          <a:p>
            <a:pPr marL="269999" marR="0" lvl="0" indent="-230799"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Felsőoktatási integrált rendszer folyamatosságának fenntartása </a:t>
            </a:r>
            <a:endParaRPr sz="800" b="0" i="0" u="none" strike="noStrike" cap="none">
              <a:solidFill>
                <a:srgbClr val="000000"/>
              </a:solidFill>
              <a:latin typeface="Arial"/>
              <a:ea typeface="Arial"/>
              <a:cs typeface="Arial"/>
              <a:sym typeface="Arial"/>
            </a:endParaRPr>
          </a:p>
          <a:p>
            <a:pPr marL="269999" marR="0" lvl="0" indent="-230799"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Közoktatási és </a:t>
            </a:r>
            <a:r>
              <a:rPr lang="hu-HU" sz="800"/>
              <a:t>szakképzési </a:t>
            </a:r>
            <a:r>
              <a:rPr lang="hu-HU" sz="800" b="0" i="0" u="none" strike="noStrike" cap="none">
                <a:solidFill>
                  <a:srgbClr val="000000"/>
                </a:solidFill>
                <a:latin typeface="Arial"/>
                <a:ea typeface="Arial"/>
                <a:cs typeface="Arial"/>
                <a:sym typeface="Arial"/>
              </a:rPr>
              <a:t>adatbázisok </a:t>
            </a:r>
            <a:r>
              <a:rPr lang="hu-HU" sz="800"/>
              <a:t>pályakövetési b</a:t>
            </a:r>
            <a:r>
              <a:rPr lang="hu-HU" sz="800" b="0" i="0" u="none" strike="noStrike" cap="none">
                <a:solidFill>
                  <a:srgbClr val="000000"/>
                </a:solidFill>
                <a:latin typeface="Arial"/>
                <a:ea typeface="Arial"/>
                <a:cs typeface="Arial"/>
                <a:sym typeface="Arial"/>
              </a:rPr>
              <a:t>ekapcsolása</a:t>
            </a:r>
            <a:endParaRPr sz="800" b="0" i="0" u="none" strike="noStrike" cap="none">
              <a:solidFill>
                <a:srgbClr val="000000"/>
              </a:solidFill>
              <a:latin typeface="Arial"/>
              <a:ea typeface="Arial"/>
              <a:cs typeface="Arial"/>
              <a:sym typeface="Arial"/>
            </a:endParaRPr>
          </a:p>
          <a:p>
            <a:pPr marL="269999" marR="0" lvl="0" indent="-230799" algn="l" rtl="0">
              <a:lnSpc>
                <a:spcPct val="100000"/>
              </a:lnSpc>
              <a:spcBef>
                <a:spcPts val="0"/>
              </a:spcBef>
              <a:spcAft>
                <a:spcPts val="0"/>
              </a:spcAft>
              <a:buClr>
                <a:srgbClr val="000000"/>
              </a:buClr>
              <a:buSzPts val="800"/>
              <a:buFont typeface="Arial"/>
              <a:buChar char="●"/>
            </a:pPr>
            <a:r>
              <a:rPr lang="hu-HU" sz="800" b="0" i="0" u="none" strike="noStrike" cap="none">
                <a:solidFill>
                  <a:srgbClr val="000000"/>
                </a:solidFill>
                <a:latin typeface="Arial"/>
                <a:ea typeface="Arial"/>
                <a:cs typeface="Arial"/>
                <a:sym typeface="Arial"/>
              </a:rPr>
              <a:t>Felnőttképzési adatbázisok kiépítése és pályakövetési bekapcsolása</a:t>
            </a:r>
            <a:endParaRPr sz="800" b="0" i="0" u="none" strike="noStrike" cap="none">
              <a:solidFill>
                <a:srgbClr val="000000"/>
              </a:solidFill>
              <a:latin typeface="Arial"/>
              <a:ea typeface="Arial"/>
              <a:cs typeface="Arial"/>
              <a:sym typeface="Arial"/>
            </a:endParaRPr>
          </a:p>
        </p:txBody>
      </p:sp>
      <p:sp>
        <p:nvSpPr>
          <p:cNvPr id="1186" name="Google Shape;1186;p54"/>
          <p:cNvSpPr txBox="1"/>
          <p:nvPr/>
        </p:nvSpPr>
        <p:spPr>
          <a:xfrm>
            <a:off x="540563" y="1300600"/>
            <a:ext cx="2243100" cy="1276200"/>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hu-HU" sz="1000" b="1" i="0" u="none" strike="noStrike" cap="none">
                <a:solidFill>
                  <a:srgbClr val="000000"/>
                </a:solidFill>
                <a:latin typeface="Arial"/>
                <a:ea typeface="Arial"/>
                <a:cs typeface="Arial"/>
                <a:sym typeface="Arial"/>
              </a:rPr>
              <a:t>Merre tanuljak tovább, ahhoz hogy a legjobb esélyeim legyenek a munkaerőpiacon? - Más hasonló emberek pályakövetése alapján</a:t>
            </a:r>
            <a:endParaRPr sz="1000" b="1" i="0" u="none" strike="noStrike" cap="none">
              <a:solidFill>
                <a:srgbClr val="000000"/>
              </a:solidFill>
              <a:latin typeface="Arial"/>
              <a:ea typeface="Arial"/>
              <a:cs typeface="Arial"/>
              <a:sym typeface="Arial"/>
            </a:endParaRPr>
          </a:p>
        </p:txBody>
      </p:sp>
      <p:sp>
        <p:nvSpPr>
          <p:cNvPr id="1187" name="Google Shape;1187;p54"/>
          <p:cNvSpPr txBox="1"/>
          <p:nvPr/>
        </p:nvSpPr>
        <p:spPr>
          <a:xfrm>
            <a:off x="3421875" y="1300600"/>
            <a:ext cx="2243100" cy="1276200"/>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hu-HU" sz="1000" b="1" i="0" u="none" strike="noStrike" cap="none">
                <a:solidFill>
                  <a:srgbClr val="000000"/>
                </a:solidFill>
                <a:latin typeface="Arial"/>
                <a:ea typeface="Arial"/>
                <a:cs typeface="Arial"/>
                <a:sym typeface="Arial"/>
              </a:rPr>
              <a:t>Milyen következő modulokat</a:t>
            </a:r>
            <a:r>
              <a:rPr lang="hu-HU" sz="1000" b="1"/>
              <a:t>, </a:t>
            </a:r>
            <a:r>
              <a:rPr lang="hu-HU" sz="1000" b="1" i="0" u="none" strike="noStrike" cap="none">
                <a:solidFill>
                  <a:srgbClr val="000000"/>
                </a:solidFill>
                <a:latin typeface="Arial"/>
                <a:ea typeface="Arial"/>
                <a:cs typeface="Arial"/>
                <a:sym typeface="Arial"/>
              </a:rPr>
              <a:t>végezzek el a képzésben? Milyen segítségre van szükségem?</a:t>
            </a:r>
            <a:endParaRPr sz="1000" b="1" i="0" u="none" strike="noStrike" cap="none">
              <a:solidFill>
                <a:srgbClr val="000000"/>
              </a:solidFill>
              <a:latin typeface="Arial"/>
              <a:ea typeface="Arial"/>
              <a:cs typeface="Arial"/>
              <a:sym typeface="Arial"/>
            </a:endParaRPr>
          </a:p>
        </p:txBody>
      </p:sp>
      <p:sp>
        <p:nvSpPr>
          <p:cNvPr id="1188" name="Google Shape;1188;p54"/>
          <p:cNvSpPr txBox="1"/>
          <p:nvPr/>
        </p:nvSpPr>
        <p:spPr>
          <a:xfrm>
            <a:off x="6350775" y="1300600"/>
            <a:ext cx="2243100" cy="1276200"/>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000"/>
              <a:buFont typeface="Arial"/>
              <a:buNone/>
            </a:pPr>
            <a:r>
              <a:rPr lang="hu-HU" sz="1000" b="1" i="0" u="none" strike="noStrike" cap="none">
                <a:solidFill>
                  <a:srgbClr val="000000"/>
                </a:solidFill>
                <a:latin typeface="Arial"/>
                <a:ea typeface="Arial"/>
                <a:cs typeface="Arial"/>
                <a:sym typeface="Arial"/>
              </a:rPr>
              <a:t>Személyes coaching/tanulási támogatás egy-egy modulhoz kapcsolódóan. </a:t>
            </a:r>
            <a:r>
              <a:rPr lang="hu-HU" sz="1000" b="1"/>
              <a:t>- </a:t>
            </a:r>
            <a:r>
              <a:rPr lang="hu-HU" sz="1000" b="1" i="0" u="none" strike="noStrike" cap="none">
                <a:solidFill>
                  <a:srgbClr val="000000"/>
                </a:solidFill>
                <a:latin typeface="Arial"/>
                <a:ea typeface="Arial"/>
                <a:cs typeface="Arial"/>
                <a:sym typeface="Arial"/>
              </a:rPr>
              <a:t>E</a:t>
            </a:r>
            <a:r>
              <a:rPr lang="hu-HU" sz="1000" b="1"/>
              <a:t>lsősorban alap kompetenciák fejlesztéshez veszélyeztetett csoportoknak</a:t>
            </a:r>
            <a:endParaRPr sz="1000" b="1" i="0" u="none" strike="noStrike" cap="none">
              <a:solidFill>
                <a:srgbClr val="000000"/>
              </a:solidFill>
              <a:latin typeface="Arial"/>
              <a:ea typeface="Arial"/>
              <a:cs typeface="Arial"/>
              <a:sym typeface="Arial"/>
            </a:endParaRPr>
          </a:p>
        </p:txBody>
      </p:sp>
      <p:sp>
        <p:nvSpPr>
          <p:cNvPr id="1189" name="Google Shape;1189;p54"/>
          <p:cNvSpPr/>
          <p:nvPr/>
        </p:nvSpPr>
        <p:spPr>
          <a:xfrm>
            <a:off x="3421875" y="2781750"/>
            <a:ext cx="2243100" cy="490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Arial"/>
                <a:ea typeface="Arial"/>
                <a:cs typeface="Arial"/>
                <a:sym typeface="Arial"/>
              </a:rPr>
              <a:t>Most elérhető:</a:t>
            </a:r>
            <a:r>
              <a:rPr lang="hu-HU" sz="800" b="0" i="0" u="none" strike="noStrike" cap="none">
                <a:solidFill>
                  <a:srgbClr val="000000"/>
                </a:solidFill>
                <a:latin typeface="Arial"/>
                <a:ea typeface="Arial"/>
                <a:cs typeface="Arial"/>
                <a:sym typeface="Arial"/>
              </a:rPr>
              <a:t> </a:t>
            </a:r>
            <a:r>
              <a:rPr lang="hu-HU" sz="800" b="0" i="0" u="none" strike="noStrike" cap="none">
                <a:solidFill>
                  <a:schemeClr val="dk1"/>
                </a:solidFill>
                <a:latin typeface="Arial"/>
                <a:ea typeface="Arial"/>
                <a:cs typeface="Arial"/>
                <a:sym typeface="Arial"/>
              </a:rPr>
              <a:t> </a:t>
            </a:r>
            <a:r>
              <a:rPr lang="hu-HU" sz="800">
                <a:solidFill>
                  <a:schemeClr val="dk1"/>
                </a:solidFill>
              </a:rPr>
              <a:t>Intézményi szinten a képzési adatok</a:t>
            </a:r>
            <a:endParaRPr sz="800" b="0" i="0" u="none" strike="noStrike" cap="none">
              <a:solidFill>
                <a:srgbClr val="000000"/>
              </a:solidFill>
              <a:latin typeface="Arial"/>
              <a:ea typeface="Arial"/>
              <a:cs typeface="Arial"/>
              <a:sym typeface="Arial"/>
            </a:endParaRPr>
          </a:p>
        </p:txBody>
      </p:sp>
      <p:sp>
        <p:nvSpPr>
          <p:cNvPr id="1190" name="Google Shape;1190;p54"/>
          <p:cNvSpPr/>
          <p:nvPr/>
        </p:nvSpPr>
        <p:spPr>
          <a:xfrm>
            <a:off x="3421900" y="3400875"/>
            <a:ext cx="2243100" cy="1039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Arial"/>
                <a:ea typeface="Arial"/>
                <a:cs typeface="Arial"/>
                <a:sym typeface="Arial"/>
              </a:rPr>
              <a:t>További szükséges lépések:</a:t>
            </a:r>
            <a:r>
              <a:rPr lang="hu-HU" sz="800" b="0" i="0" u="none" strike="noStrike" cap="none">
                <a:solidFill>
                  <a:srgbClr val="000000"/>
                </a:solidFill>
                <a:latin typeface="Arial"/>
                <a:ea typeface="Arial"/>
                <a:cs typeface="Arial"/>
                <a:sym typeface="Arial"/>
              </a:rPr>
              <a:t> </a:t>
            </a:r>
            <a:endParaRPr sz="800" b="0" i="0" u="none" strike="noStrike" cap="none">
              <a:solidFill>
                <a:srgbClr val="000000"/>
              </a:solidFill>
              <a:latin typeface="Arial"/>
              <a:ea typeface="Arial"/>
              <a:cs typeface="Arial"/>
              <a:sym typeface="Arial"/>
            </a:endParaRPr>
          </a:p>
          <a:p>
            <a:pPr marL="269999" marR="0" lvl="0" indent="-230799" algn="l" rtl="0">
              <a:lnSpc>
                <a:spcPct val="100000"/>
              </a:lnSpc>
              <a:spcBef>
                <a:spcPts val="0"/>
              </a:spcBef>
              <a:spcAft>
                <a:spcPts val="0"/>
              </a:spcAft>
              <a:buSzPts val="800"/>
              <a:buChar char="●"/>
            </a:pPr>
            <a:r>
              <a:rPr lang="hu-HU" sz="800"/>
              <a:t>Képzési célterület meghatározása</a:t>
            </a:r>
            <a:endParaRPr sz="800"/>
          </a:p>
          <a:p>
            <a:pPr marL="269999" marR="0" lvl="0" indent="-230799" algn="l" rtl="0">
              <a:lnSpc>
                <a:spcPct val="100000"/>
              </a:lnSpc>
              <a:spcBef>
                <a:spcPts val="0"/>
              </a:spcBef>
              <a:spcAft>
                <a:spcPts val="0"/>
              </a:spcAft>
              <a:buSzPts val="800"/>
              <a:buChar char="●"/>
            </a:pPr>
            <a:r>
              <a:rPr lang="hu-HU" sz="800"/>
              <a:t>Oktatási modulok atomizálása </a:t>
            </a:r>
            <a:endParaRPr sz="800"/>
          </a:p>
          <a:p>
            <a:pPr marL="269999" marR="0" lvl="0" indent="-230799" algn="l" rtl="0">
              <a:lnSpc>
                <a:spcPct val="100000"/>
              </a:lnSpc>
              <a:spcBef>
                <a:spcPts val="0"/>
              </a:spcBef>
              <a:spcAft>
                <a:spcPts val="0"/>
              </a:spcAft>
              <a:buSzPts val="800"/>
              <a:buChar char="●"/>
            </a:pPr>
            <a:r>
              <a:rPr lang="hu-HU" sz="800"/>
              <a:t>Részletekbe me</a:t>
            </a:r>
            <a:r>
              <a:rPr lang="hu-HU" sz="800" b="0" i="0" u="none" strike="noStrike" cap="none">
                <a:solidFill>
                  <a:srgbClr val="000000"/>
                </a:solidFill>
                <a:latin typeface="Arial"/>
                <a:ea typeface="Arial"/>
                <a:cs typeface="Arial"/>
                <a:sym typeface="Arial"/>
              </a:rPr>
              <a:t>nő nyomonkövetés és mentorálási rendszer megteremtése</a:t>
            </a:r>
            <a:endParaRPr sz="800" b="0" i="0" u="none" strike="noStrike" cap="none">
              <a:solidFill>
                <a:srgbClr val="000000"/>
              </a:solidFill>
              <a:latin typeface="Arial"/>
              <a:ea typeface="Arial"/>
              <a:cs typeface="Arial"/>
              <a:sym typeface="Arial"/>
            </a:endParaRPr>
          </a:p>
          <a:p>
            <a:pPr marL="269999" marR="0" lvl="0" indent="-230799" algn="l" rtl="0">
              <a:lnSpc>
                <a:spcPct val="100000"/>
              </a:lnSpc>
              <a:spcBef>
                <a:spcPts val="0"/>
              </a:spcBef>
              <a:spcAft>
                <a:spcPts val="0"/>
              </a:spcAft>
              <a:buSzPts val="800"/>
              <a:buChar char="●"/>
            </a:pPr>
            <a:r>
              <a:rPr lang="hu-HU" sz="800"/>
              <a:t>Más intézményekben, vagy online globálisan elérhető oktatási modulok beemelése</a:t>
            </a:r>
            <a:endParaRPr sz="800"/>
          </a:p>
        </p:txBody>
      </p:sp>
      <p:sp>
        <p:nvSpPr>
          <p:cNvPr id="1191" name="Google Shape;1191;p54"/>
          <p:cNvSpPr/>
          <p:nvPr/>
        </p:nvSpPr>
        <p:spPr>
          <a:xfrm>
            <a:off x="6360325" y="2781750"/>
            <a:ext cx="2243100" cy="490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Arial"/>
                <a:ea typeface="Arial"/>
                <a:cs typeface="Arial"/>
                <a:sym typeface="Arial"/>
              </a:rPr>
              <a:t>Most elérhető:</a:t>
            </a:r>
            <a:r>
              <a:rPr lang="hu-HU" sz="800" b="0" i="0" u="none" strike="noStrike" cap="none">
                <a:solidFill>
                  <a:srgbClr val="000000"/>
                </a:solidFill>
                <a:latin typeface="Arial"/>
                <a:ea typeface="Arial"/>
                <a:cs typeface="Arial"/>
                <a:sym typeface="Arial"/>
              </a:rPr>
              <a:t> </a:t>
            </a:r>
            <a:r>
              <a:rPr lang="hu-HU" sz="800">
                <a:solidFill>
                  <a:schemeClr val="dk1"/>
                </a:solidFill>
              </a:rPr>
              <a:t>alapkompetenciák tartalma, tananyagok, tanulási segédanyagok</a:t>
            </a:r>
            <a:endParaRPr sz="800" b="0" i="0" u="none" strike="noStrike" cap="none">
              <a:solidFill>
                <a:srgbClr val="000000"/>
              </a:solidFill>
              <a:latin typeface="Arial"/>
              <a:ea typeface="Arial"/>
              <a:cs typeface="Arial"/>
              <a:sym typeface="Arial"/>
            </a:endParaRPr>
          </a:p>
        </p:txBody>
      </p:sp>
      <p:sp>
        <p:nvSpPr>
          <p:cNvPr id="1192" name="Google Shape;1192;p54"/>
          <p:cNvSpPr/>
          <p:nvPr/>
        </p:nvSpPr>
        <p:spPr>
          <a:xfrm>
            <a:off x="6360350" y="3400875"/>
            <a:ext cx="2243100" cy="10395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Arial"/>
                <a:ea typeface="Arial"/>
                <a:cs typeface="Arial"/>
                <a:sym typeface="Arial"/>
              </a:rPr>
              <a:t>További szükséges lépések:</a:t>
            </a:r>
            <a:r>
              <a:rPr lang="hu-HU" sz="800" b="0" i="0" u="none" strike="noStrike" cap="none">
                <a:solidFill>
                  <a:srgbClr val="000000"/>
                </a:solidFill>
                <a:latin typeface="Arial"/>
                <a:ea typeface="Arial"/>
                <a:cs typeface="Arial"/>
                <a:sym typeface="Arial"/>
              </a:rPr>
              <a:t> </a:t>
            </a:r>
            <a:endParaRPr sz="800" b="0" i="0" u="none" strike="noStrike" cap="none">
              <a:solidFill>
                <a:srgbClr val="000000"/>
              </a:solidFill>
              <a:latin typeface="Arial"/>
              <a:ea typeface="Arial"/>
              <a:cs typeface="Arial"/>
              <a:sym typeface="Arial"/>
            </a:endParaRPr>
          </a:p>
          <a:p>
            <a:pPr marL="269999" marR="0" lvl="0" indent="-230799" algn="l" rtl="0">
              <a:lnSpc>
                <a:spcPct val="100000"/>
              </a:lnSpc>
              <a:spcBef>
                <a:spcPts val="0"/>
              </a:spcBef>
              <a:spcAft>
                <a:spcPts val="0"/>
              </a:spcAft>
              <a:buSzPts val="800"/>
              <a:buChar char="●"/>
            </a:pPr>
            <a:r>
              <a:rPr lang="hu-HU" sz="800"/>
              <a:t>MI asszisztens fejlesztése</a:t>
            </a:r>
            <a:endParaRPr sz="800"/>
          </a:p>
          <a:p>
            <a:pPr marL="269999" marR="0" lvl="0" indent="-230799" algn="l" rtl="0">
              <a:lnSpc>
                <a:spcPct val="100000"/>
              </a:lnSpc>
              <a:spcBef>
                <a:spcPts val="0"/>
              </a:spcBef>
              <a:spcAft>
                <a:spcPts val="0"/>
              </a:spcAft>
              <a:buSzPts val="800"/>
              <a:buChar char="●"/>
            </a:pPr>
            <a:r>
              <a:rPr lang="hu-HU" sz="800"/>
              <a:t>Legfontosabb tanulási területek meghatározása</a:t>
            </a:r>
            <a:endParaRPr sz="800"/>
          </a:p>
          <a:p>
            <a:pPr marL="269999" marR="0" lvl="0" indent="-230799" algn="l" rtl="0">
              <a:lnSpc>
                <a:spcPct val="100000"/>
              </a:lnSpc>
              <a:spcBef>
                <a:spcPts val="0"/>
              </a:spcBef>
              <a:spcAft>
                <a:spcPts val="0"/>
              </a:spcAft>
              <a:buSzPts val="800"/>
              <a:buChar char="●"/>
            </a:pPr>
            <a:r>
              <a:rPr lang="hu-HU" sz="800"/>
              <a:t>Veszélyeztetett csoportok számára tananyag fejlesztések, </a:t>
            </a:r>
            <a:endParaRPr sz="800"/>
          </a:p>
          <a:p>
            <a:pPr marL="269999" marR="0" lvl="0" indent="-230799" algn="l" rtl="0">
              <a:lnSpc>
                <a:spcPct val="100000"/>
              </a:lnSpc>
              <a:spcBef>
                <a:spcPts val="0"/>
              </a:spcBef>
              <a:spcAft>
                <a:spcPts val="0"/>
              </a:spcAft>
              <a:buSzPts val="800"/>
              <a:buChar char="●"/>
            </a:pPr>
            <a:r>
              <a:rPr lang="hu-HU" sz="800"/>
              <a:t>Formatív értékelési rendszer </a:t>
            </a:r>
            <a:endParaRPr sz="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02"/>
        <p:cNvGrpSpPr/>
        <p:nvPr/>
      </p:nvGrpSpPr>
      <p:grpSpPr>
        <a:xfrm>
          <a:off x="0" y="0"/>
          <a:ext cx="0" cy="0"/>
          <a:chOff x="0" y="0"/>
          <a:chExt cx="0" cy="0"/>
        </a:xfrm>
      </p:grpSpPr>
      <p:sp>
        <p:nvSpPr>
          <p:cNvPr id="203" name="Google Shape;203;p28"/>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hu-HU" sz="2400">
                <a:solidFill>
                  <a:schemeClr val="dk1"/>
                </a:solidFill>
              </a:rPr>
              <a:t>Adatgazdaság beindítása</a:t>
            </a:r>
            <a:endParaRPr sz="2400" b="0" i="0" u="none" strike="noStrike" cap="none">
              <a:solidFill>
                <a:schemeClr val="dk1"/>
              </a:solidFill>
              <a:latin typeface="Arial"/>
              <a:ea typeface="Arial"/>
              <a:cs typeface="Arial"/>
              <a:sym typeface="Arial"/>
            </a:endParaRPr>
          </a:p>
        </p:txBody>
      </p:sp>
      <p:sp>
        <p:nvSpPr>
          <p:cNvPr id="204" name="Google Shape;204;p28"/>
          <p:cNvSpPr/>
          <p:nvPr/>
        </p:nvSpPr>
        <p:spPr>
          <a:xfrm>
            <a:off x="1605600" y="4278245"/>
            <a:ext cx="1532700" cy="364800"/>
          </a:xfrm>
          <a:prstGeom prst="rect">
            <a:avLst/>
          </a:prstGeom>
          <a:solidFill>
            <a:srgbClr val="D8D8D8"/>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a:t>Közadat stratégia</a:t>
            </a:r>
            <a:endParaRPr sz="900" b="1" i="0" u="none" strike="noStrike" cap="none">
              <a:solidFill>
                <a:srgbClr val="000000"/>
              </a:solidFill>
              <a:latin typeface="Arial"/>
              <a:ea typeface="Arial"/>
              <a:cs typeface="Arial"/>
              <a:sym typeface="Arial"/>
            </a:endParaRPr>
          </a:p>
        </p:txBody>
      </p:sp>
      <p:sp>
        <p:nvSpPr>
          <p:cNvPr id="205" name="Google Shape;205;p28"/>
          <p:cNvSpPr/>
          <p:nvPr/>
        </p:nvSpPr>
        <p:spPr>
          <a:xfrm>
            <a:off x="3798247" y="4278245"/>
            <a:ext cx="1532700" cy="364800"/>
          </a:xfrm>
          <a:prstGeom prst="rect">
            <a:avLst/>
          </a:prstGeom>
          <a:solidFill>
            <a:srgbClr val="D8D8D8"/>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900"/>
              <a:buFont typeface="Arial"/>
              <a:buNone/>
            </a:pPr>
            <a:r>
              <a:rPr lang="hu-HU" sz="900" b="1">
                <a:solidFill>
                  <a:schemeClr val="dk1"/>
                </a:solidFill>
              </a:rPr>
              <a:t>Adatvagyon törvény</a:t>
            </a:r>
            <a:endParaRPr sz="900" b="1"/>
          </a:p>
        </p:txBody>
      </p:sp>
      <p:sp>
        <p:nvSpPr>
          <p:cNvPr id="206" name="Google Shape;206;p28"/>
          <p:cNvSpPr/>
          <p:nvPr/>
        </p:nvSpPr>
        <p:spPr>
          <a:xfrm>
            <a:off x="5990902" y="4278253"/>
            <a:ext cx="1532700" cy="364800"/>
          </a:xfrm>
          <a:prstGeom prst="rect">
            <a:avLst/>
          </a:prstGeom>
          <a:solidFill>
            <a:srgbClr val="D8D8D8"/>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900" b="1"/>
              <a:t>GDPR kompatibilis ajánlások</a:t>
            </a:r>
            <a:endParaRPr sz="900" b="1" i="0" u="none" strike="noStrike" cap="none">
              <a:solidFill>
                <a:srgbClr val="000000"/>
              </a:solidFill>
              <a:latin typeface="Arial"/>
              <a:ea typeface="Arial"/>
              <a:cs typeface="Arial"/>
              <a:sym typeface="Arial"/>
            </a:endParaRPr>
          </a:p>
        </p:txBody>
      </p:sp>
      <p:sp>
        <p:nvSpPr>
          <p:cNvPr id="207" name="Google Shape;207;p28"/>
          <p:cNvSpPr/>
          <p:nvPr/>
        </p:nvSpPr>
        <p:spPr>
          <a:xfrm>
            <a:off x="1640399" y="4141625"/>
            <a:ext cx="1463100" cy="96000"/>
          </a:xfrm>
          <a:prstGeom prst="triangle">
            <a:avLst>
              <a:gd name="adj" fmla="val 50000"/>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28"/>
          <p:cNvSpPr/>
          <p:nvPr/>
        </p:nvSpPr>
        <p:spPr>
          <a:xfrm>
            <a:off x="3833049" y="4141625"/>
            <a:ext cx="1463100" cy="96000"/>
          </a:xfrm>
          <a:prstGeom prst="triangle">
            <a:avLst>
              <a:gd name="adj" fmla="val 50000"/>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8"/>
          <p:cNvSpPr/>
          <p:nvPr/>
        </p:nvSpPr>
        <p:spPr>
          <a:xfrm>
            <a:off x="6025699" y="4141625"/>
            <a:ext cx="1463100" cy="96000"/>
          </a:xfrm>
          <a:prstGeom prst="triangle">
            <a:avLst>
              <a:gd name="adj" fmla="val 50000"/>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28"/>
          <p:cNvSpPr txBox="1"/>
          <p:nvPr/>
        </p:nvSpPr>
        <p:spPr>
          <a:xfrm>
            <a:off x="4591369" y="3285876"/>
            <a:ext cx="2985300" cy="598500"/>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0000" rIns="91425" bIns="91425" anchor="t" anchorCtr="0">
            <a:noAutofit/>
          </a:bodyPr>
          <a:lstStyle/>
          <a:p>
            <a:pPr marL="0" lvl="0" indent="0" algn="ctr" rtl="0">
              <a:spcBef>
                <a:spcPts val="0"/>
              </a:spcBef>
              <a:spcAft>
                <a:spcPts val="0"/>
              </a:spcAft>
              <a:buNone/>
            </a:pPr>
            <a:r>
              <a:rPr lang="hu-HU" sz="900" b="1">
                <a:solidFill>
                  <a:srgbClr val="FFFFFF"/>
                </a:solidFill>
              </a:rPr>
              <a:t>Adatpiac </a:t>
            </a:r>
            <a:r>
              <a:rPr lang="hu-HU" sz="900">
                <a:solidFill>
                  <a:srgbClr val="FFFFFF"/>
                </a:solidFill>
              </a:rPr>
              <a:t>(platform)</a:t>
            </a:r>
            <a:endParaRPr sz="700">
              <a:solidFill>
                <a:srgbClr val="FFFFFF"/>
              </a:solidFill>
            </a:endParaRPr>
          </a:p>
        </p:txBody>
      </p:sp>
      <p:sp>
        <p:nvSpPr>
          <p:cNvPr id="211" name="Google Shape;211;p28"/>
          <p:cNvSpPr/>
          <p:nvPr/>
        </p:nvSpPr>
        <p:spPr>
          <a:xfrm>
            <a:off x="1629944" y="3124100"/>
            <a:ext cx="5918100" cy="96000"/>
          </a:xfrm>
          <a:prstGeom prst="triangle">
            <a:avLst>
              <a:gd name="adj" fmla="val 50000"/>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8"/>
          <p:cNvSpPr txBox="1"/>
          <p:nvPr/>
        </p:nvSpPr>
        <p:spPr>
          <a:xfrm>
            <a:off x="1508250" y="987875"/>
            <a:ext cx="6127500" cy="2080800"/>
          </a:xfrm>
          <a:prstGeom prst="rect">
            <a:avLst/>
          </a:prstGeom>
          <a:solidFill>
            <a:srgbClr val="F3F3F3"/>
          </a:solidFill>
          <a:ln w="9525" cap="flat" cmpd="sng">
            <a:solidFill>
              <a:schemeClr val="dk2"/>
            </a:solidFill>
            <a:prstDash val="dash"/>
            <a:round/>
            <a:headEnd type="none" w="sm" len="sm"/>
            <a:tailEnd type="none" w="sm" len="sm"/>
          </a:ln>
        </p:spPr>
        <p:txBody>
          <a:bodyPr spcFirstLastPara="1" wrap="square" lIns="18000" tIns="18000" rIns="18000" bIns="18000" anchor="t" anchorCtr="0">
            <a:noAutofit/>
          </a:bodyPr>
          <a:lstStyle/>
          <a:p>
            <a:pPr marL="0" lvl="0" indent="0" algn="ctr" rtl="0">
              <a:spcBef>
                <a:spcPts val="0"/>
              </a:spcBef>
              <a:spcAft>
                <a:spcPts val="0"/>
              </a:spcAft>
              <a:buClr>
                <a:schemeClr val="dk1"/>
              </a:buClr>
              <a:buSzPts val="1100"/>
              <a:buFont typeface="Arial"/>
              <a:buNone/>
            </a:pPr>
            <a:r>
              <a:rPr lang="hu-HU" sz="800" b="1"/>
              <a:t>Az “Adatgazdaság beindítása” stratégiai pillér céljai</a:t>
            </a:r>
            <a:endParaRPr sz="800"/>
          </a:p>
        </p:txBody>
      </p:sp>
      <p:sp>
        <p:nvSpPr>
          <p:cNvPr id="213" name="Google Shape;213;p28"/>
          <p:cNvSpPr txBox="1"/>
          <p:nvPr/>
        </p:nvSpPr>
        <p:spPr>
          <a:xfrm>
            <a:off x="1597449" y="1162122"/>
            <a:ext cx="1592700" cy="1168500"/>
          </a:xfrm>
          <a:prstGeom prst="rect">
            <a:avLst/>
          </a:prstGeom>
          <a:solidFill>
            <a:srgbClr val="FFFFFF"/>
          </a:solidFill>
          <a:ln w="9525" cap="flat" cmpd="sng">
            <a:solidFill>
              <a:schemeClr val="dk2"/>
            </a:solidFill>
            <a:prstDash val="dot"/>
            <a:round/>
            <a:headEnd type="none" w="sm" len="sm"/>
            <a:tailEnd type="none" w="sm" len="sm"/>
          </a:ln>
          <a:effectLst>
            <a:outerShdw blurRad="57150" dist="19050" dir="5400000" algn="bl" rotWithShape="0">
              <a:srgbClr val="000000">
                <a:alpha val="50000"/>
              </a:srgbClr>
            </a:outerShdw>
          </a:effectLst>
        </p:spPr>
        <p:txBody>
          <a:bodyPr spcFirstLastPara="1" wrap="square" lIns="91425" tIns="90000" rIns="91425" bIns="91425" anchor="t" anchorCtr="0">
            <a:noAutofit/>
          </a:bodyPr>
          <a:lstStyle/>
          <a:p>
            <a:pPr marL="0" lvl="0" indent="0" algn="ctr" rtl="0">
              <a:spcBef>
                <a:spcPts val="0"/>
              </a:spcBef>
              <a:spcAft>
                <a:spcPts val="0"/>
              </a:spcAft>
              <a:buNone/>
            </a:pPr>
            <a:r>
              <a:rPr lang="hu-HU" sz="700" b="1"/>
              <a:t>Rövidtávú célok</a:t>
            </a:r>
            <a:endParaRPr sz="700" b="1"/>
          </a:p>
        </p:txBody>
      </p:sp>
      <p:sp>
        <p:nvSpPr>
          <p:cNvPr id="214" name="Google Shape;214;p28"/>
          <p:cNvSpPr txBox="1"/>
          <p:nvPr/>
        </p:nvSpPr>
        <p:spPr>
          <a:xfrm>
            <a:off x="3788963" y="1162122"/>
            <a:ext cx="1592700" cy="1168500"/>
          </a:xfrm>
          <a:prstGeom prst="rect">
            <a:avLst/>
          </a:prstGeom>
          <a:solidFill>
            <a:srgbClr val="FFFFFF"/>
          </a:solidFill>
          <a:ln w="9525" cap="flat" cmpd="sng">
            <a:solidFill>
              <a:schemeClr val="dk2"/>
            </a:solidFill>
            <a:prstDash val="dot"/>
            <a:round/>
            <a:headEnd type="none" w="sm" len="sm"/>
            <a:tailEnd type="none" w="sm" len="sm"/>
          </a:ln>
          <a:effectLst>
            <a:outerShdw blurRad="57150" dist="19050" dir="5400000" algn="bl" rotWithShape="0">
              <a:srgbClr val="000000">
                <a:alpha val="50000"/>
              </a:srgbClr>
            </a:outerShdw>
          </a:effectLst>
        </p:spPr>
        <p:txBody>
          <a:bodyPr spcFirstLastPara="1" wrap="square" lIns="91425" tIns="90000" rIns="91425" bIns="91425" anchor="t" anchorCtr="0">
            <a:noAutofit/>
          </a:bodyPr>
          <a:lstStyle/>
          <a:p>
            <a:pPr marL="0" lvl="0" indent="0" algn="ctr" rtl="0">
              <a:spcBef>
                <a:spcPts val="0"/>
              </a:spcBef>
              <a:spcAft>
                <a:spcPts val="0"/>
              </a:spcAft>
              <a:buNone/>
            </a:pPr>
            <a:r>
              <a:rPr lang="hu-HU" sz="700" b="1"/>
              <a:t>Keretrendszer kialakítása</a:t>
            </a:r>
            <a:endParaRPr sz="700" b="1"/>
          </a:p>
        </p:txBody>
      </p:sp>
      <p:grpSp>
        <p:nvGrpSpPr>
          <p:cNvPr id="215" name="Google Shape;215;p28"/>
          <p:cNvGrpSpPr/>
          <p:nvPr/>
        </p:nvGrpSpPr>
        <p:grpSpPr>
          <a:xfrm>
            <a:off x="1667799" y="1430172"/>
            <a:ext cx="1463100" cy="824900"/>
            <a:chOff x="1744200" y="1459775"/>
            <a:chExt cx="1463100" cy="824900"/>
          </a:xfrm>
        </p:grpSpPr>
        <p:sp>
          <p:nvSpPr>
            <p:cNvPr id="216" name="Google Shape;216;p28"/>
            <p:cNvSpPr txBox="1"/>
            <p:nvPr/>
          </p:nvSpPr>
          <p:spPr>
            <a:xfrm>
              <a:off x="1744200" y="1459775"/>
              <a:ext cx="1463100" cy="376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Adatok elérhetővé tétele</a:t>
              </a:r>
              <a:endParaRPr sz="700"/>
            </a:p>
          </p:txBody>
        </p:sp>
        <p:sp>
          <p:nvSpPr>
            <p:cNvPr id="217" name="Google Shape;217;p28"/>
            <p:cNvSpPr txBox="1"/>
            <p:nvPr/>
          </p:nvSpPr>
          <p:spPr>
            <a:xfrm>
              <a:off x="1744200" y="1908175"/>
              <a:ext cx="1463100" cy="376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Másodlagos felhasználás beindítása</a:t>
              </a:r>
              <a:endParaRPr sz="700"/>
            </a:p>
          </p:txBody>
        </p:sp>
      </p:grpSp>
      <p:grpSp>
        <p:nvGrpSpPr>
          <p:cNvPr id="218" name="Google Shape;218;p28"/>
          <p:cNvGrpSpPr/>
          <p:nvPr/>
        </p:nvGrpSpPr>
        <p:grpSpPr>
          <a:xfrm>
            <a:off x="3859888" y="1430172"/>
            <a:ext cx="1463100" cy="824900"/>
            <a:chOff x="4012950" y="1459775"/>
            <a:chExt cx="1463100" cy="824900"/>
          </a:xfrm>
        </p:grpSpPr>
        <p:sp>
          <p:nvSpPr>
            <p:cNvPr id="219" name="Google Shape;219;p28"/>
            <p:cNvSpPr txBox="1"/>
            <p:nvPr/>
          </p:nvSpPr>
          <p:spPr>
            <a:xfrm>
              <a:off x="4012950" y="1459775"/>
              <a:ext cx="1463100" cy="376500"/>
            </a:xfrm>
            <a:prstGeom prst="rect">
              <a:avLst/>
            </a:prstGeom>
            <a:solidFill>
              <a:srgbClr val="A4C2F4"/>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Feltételek megteremtése a magánszférában</a:t>
              </a:r>
              <a:endParaRPr sz="700"/>
            </a:p>
          </p:txBody>
        </p:sp>
        <p:sp>
          <p:nvSpPr>
            <p:cNvPr id="220" name="Google Shape;220;p28"/>
            <p:cNvSpPr txBox="1"/>
            <p:nvPr/>
          </p:nvSpPr>
          <p:spPr>
            <a:xfrm>
              <a:off x="4012950" y="1908175"/>
              <a:ext cx="1463100" cy="376500"/>
            </a:xfrm>
            <a:prstGeom prst="rect">
              <a:avLst/>
            </a:prstGeom>
            <a:solidFill>
              <a:srgbClr val="A4C2F4"/>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t>Feltételek megteremtése a közszférában</a:t>
              </a:r>
              <a:endParaRPr sz="700"/>
            </a:p>
          </p:txBody>
        </p:sp>
      </p:grpSp>
      <p:sp>
        <p:nvSpPr>
          <p:cNvPr id="221" name="Google Shape;221;p28"/>
          <p:cNvSpPr txBox="1"/>
          <p:nvPr/>
        </p:nvSpPr>
        <p:spPr>
          <a:xfrm>
            <a:off x="5963711" y="1162110"/>
            <a:ext cx="1592700" cy="1168500"/>
          </a:xfrm>
          <a:prstGeom prst="rect">
            <a:avLst/>
          </a:prstGeom>
          <a:solidFill>
            <a:srgbClr val="FFFFFF"/>
          </a:solidFill>
          <a:ln w="9525" cap="flat" cmpd="sng">
            <a:solidFill>
              <a:schemeClr val="dk2"/>
            </a:solidFill>
            <a:prstDash val="dot"/>
            <a:round/>
            <a:headEnd type="none" w="sm" len="sm"/>
            <a:tailEnd type="none" w="sm" len="sm"/>
          </a:ln>
          <a:effectLst>
            <a:outerShdw blurRad="57150" dist="19050" dir="5400000" algn="bl" rotWithShape="0">
              <a:srgbClr val="000000">
                <a:alpha val="50000"/>
              </a:srgbClr>
            </a:outerShdw>
          </a:effectLst>
        </p:spPr>
        <p:txBody>
          <a:bodyPr spcFirstLastPara="1" wrap="square" lIns="91425" tIns="90000" rIns="91425" bIns="91425" anchor="t" anchorCtr="0">
            <a:noAutofit/>
          </a:bodyPr>
          <a:lstStyle/>
          <a:p>
            <a:pPr marL="0" lvl="0" indent="0" algn="ctr" rtl="0">
              <a:spcBef>
                <a:spcPts val="0"/>
              </a:spcBef>
              <a:spcAft>
                <a:spcPts val="0"/>
              </a:spcAft>
              <a:buNone/>
            </a:pPr>
            <a:r>
              <a:rPr lang="hu-HU" sz="700" b="1"/>
              <a:t>Hosszútávú, transzformatív cél</a:t>
            </a:r>
            <a:endParaRPr sz="700" b="1"/>
          </a:p>
        </p:txBody>
      </p:sp>
      <p:sp>
        <p:nvSpPr>
          <p:cNvPr id="222" name="Google Shape;222;p28"/>
          <p:cNvSpPr txBox="1"/>
          <p:nvPr/>
        </p:nvSpPr>
        <p:spPr>
          <a:xfrm>
            <a:off x="6022374" y="1443926"/>
            <a:ext cx="1463100" cy="3765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solidFill>
                  <a:srgbClr val="FFFFFF"/>
                </a:solidFill>
              </a:rPr>
              <a:t>Az egyéni állampolgár bevonása </a:t>
            </a:r>
            <a:endParaRPr sz="700">
              <a:solidFill>
                <a:srgbClr val="FFFFFF"/>
              </a:solidFill>
            </a:endParaRPr>
          </a:p>
          <a:p>
            <a:pPr marL="0" lvl="0" indent="0" algn="ctr" rtl="0">
              <a:spcBef>
                <a:spcPts val="0"/>
              </a:spcBef>
              <a:spcAft>
                <a:spcPts val="0"/>
              </a:spcAft>
              <a:buNone/>
            </a:pPr>
            <a:r>
              <a:rPr lang="hu-HU" sz="600" i="1">
                <a:solidFill>
                  <a:srgbClr val="FFFFFF"/>
                </a:solidFill>
              </a:rPr>
              <a:t>(ld. adattárca és személyre szabott szolgáltatások)</a:t>
            </a:r>
            <a:endParaRPr sz="600" i="1">
              <a:solidFill>
                <a:srgbClr val="FFFFFF"/>
              </a:solidFill>
            </a:endParaRPr>
          </a:p>
        </p:txBody>
      </p:sp>
      <p:sp>
        <p:nvSpPr>
          <p:cNvPr id="223" name="Google Shape;223;p28"/>
          <p:cNvSpPr/>
          <p:nvPr/>
        </p:nvSpPr>
        <p:spPr>
          <a:xfrm>
            <a:off x="3293474" y="1596222"/>
            <a:ext cx="364500" cy="537000"/>
          </a:xfrm>
          <a:prstGeom prst="rightArrow">
            <a:avLst>
              <a:gd name="adj1" fmla="val 50000"/>
              <a:gd name="adj2"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8"/>
          <p:cNvSpPr/>
          <p:nvPr/>
        </p:nvSpPr>
        <p:spPr>
          <a:xfrm>
            <a:off x="5483036" y="1581260"/>
            <a:ext cx="364500" cy="537000"/>
          </a:xfrm>
          <a:prstGeom prst="rightArrow">
            <a:avLst>
              <a:gd name="adj1" fmla="val 50000"/>
              <a:gd name="adj2" fmla="val 50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8"/>
          <p:cNvSpPr txBox="1"/>
          <p:nvPr/>
        </p:nvSpPr>
        <p:spPr>
          <a:xfrm>
            <a:off x="1588594" y="3285651"/>
            <a:ext cx="2985300" cy="598500"/>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0000" rIns="91425" bIns="91425" anchor="t" anchorCtr="0">
            <a:noAutofit/>
          </a:bodyPr>
          <a:lstStyle/>
          <a:p>
            <a:pPr marL="0" lvl="0" indent="0" algn="ctr" rtl="0">
              <a:spcBef>
                <a:spcPts val="0"/>
              </a:spcBef>
              <a:spcAft>
                <a:spcPts val="0"/>
              </a:spcAft>
              <a:buNone/>
            </a:pPr>
            <a:r>
              <a:rPr lang="hu-HU" sz="900" b="1">
                <a:solidFill>
                  <a:srgbClr val="FFFFFF"/>
                </a:solidFill>
              </a:rPr>
              <a:t>Közadatportál</a:t>
            </a:r>
            <a:endParaRPr sz="700">
              <a:solidFill>
                <a:srgbClr val="FFFFFF"/>
              </a:solidFill>
            </a:endParaRPr>
          </a:p>
        </p:txBody>
      </p:sp>
      <p:sp>
        <p:nvSpPr>
          <p:cNvPr id="226" name="Google Shape;226;p28"/>
          <p:cNvSpPr txBox="1"/>
          <p:nvPr/>
        </p:nvSpPr>
        <p:spPr>
          <a:xfrm>
            <a:off x="5977969" y="3576401"/>
            <a:ext cx="15219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hu-HU" sz="700"/>
              <a:t>Magánadatok piaci alapon való kereskedelme</a:t>
            </a:r>
            <a:endParaRPr sz="700"/>
          </a:p>
        </p:txBody>
      </p:sp>
      <p:sp>
        <p:nvSpPr>
          <p:cNvPr id="227" name="Google Shape;227;p28"/>
          <p:cNvSpPr txBox="1"/>
          <p:nvPr/>
        </p:nvSpPr>
        <p:spPr>
          <a:xfrm>
            <a:off x="3818419" y="3595814"/>
            <a:ext cx="15219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hu-HU" sz="700"/>
              <a:t>Közadatok piaci alapon való kereskedelme</a:t>
            </a:r>
            <a:endParaRPr sz="700"/>
          </a:p>
        </p:txBody>
      </p:sp>
      <p:sp>
        <p:nvSpPr>
          <p:cNvPr id="228" name="Google Shape;228;p28"/>
          <p:cNvSpPr txBox="1"/>
          <p:nvPr/>
        </p:nvSpPr>
        <p:spPr>
          <a:xfrm>
            <a:off x="1658869" y="3595801"/>
            <a:ext cx="15219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hu-HU" sz="700"/>
              <a:t>Közadatok EU jogszabály alapján való szabad hozzáférése</a:t>
            </a:r>
            <a:endParaRPr sz="700"/>
          </a:p>
        </p:txBody>
      </p:sp>
      <p:cxnSp>
        <p:nvCxnSpPr>
          <p:cNvPr id="229" name="Google Shape;229;p28"/>
          <p:cNvCxnSpPr/>
          <p:nvPr/>
        </p:nvCxnSpPr>
        <p:spPr>
          <a:xfrm>
            <a:off x="1568944" y="3993897"/>
            <a:ext cx="6009300" cy="0"/>
          </a:xfrm>
          <a:prstGeom prst="straightConnector1">
            <a:avLst/>
          </a:prstGeom>
          <a:noFill/>
          <a:ln w="9525" cap="flat" cmpd="sng">
            <a:solidFill>
              <a:schemeClr val="dk2"/>
            </a:solidFill>
            <a:prstDash val="solid"/>
            <a:round/>
            <a:headEnd type="none" w="med" len="med"/>
            <a:tailEnd type="none" w="med" len="med"/>
          </a:ln>
        </p:spPr>
      </p:cxnSp>
      <p:sp>
        <p:nvSpPr>
          <p:cNvPr id="230" name="Google Shape;230;p28"/>
          <p:cNvSpPr txBox="1"/>
          <p:nvPr/>
        </p:nvSpPr>
        <p:spPr>
          <a:xfrm>
            <a:off x="1597450" y="2391350"/>
            <a:ext cx="5966100" cy="598500"/>
          </a:xfrm>
          <a:prstGeom prst="rect">
            <a:avLst/>
          </a:prstGeom>
          <a:solidFill>
            <a:srgbClr val="FFFFFF"/>
          </a:solidFill>
          <a:ln w="9525" cap="flat" cmpd="sng">
            <a:solidFill>
              <a:schemeClr val="dk2"/>
            </a:solidFill>
            <a:prstDash val="dot"/>
            <a:round/>
            <a:headEnd type="none" w="sm" len="sm"/>
            <a:tailEnd type="none" w="sm" len="sm"/>
          </a:ln>
          <a:effectLst>
            <a:outerShdw blurRad="57150" dist="19050" dir="5400000" algn="bl" rotWithShape="0">
              <a:srgbClr val="000000">
                <a:alpha val="50000"/>
              </a:srgbClr>
            </a:outerShdw>
          </a:effectLst>
        </p:spPr>
        <p:txBody>
          <a:bodyPr spcFirstLastPara="1" wrap="square" lIns="91425" tIns="90000" rIns="91425" bIns="91425" anchor="t" anchorCtr="0">
            <a:noAutofit/>
          </a:bodyPr>
          <a:lstStyle/>
          <a:p>
            <a:pPr marL="0" lvl="0" indent="0" algn="ctr" rtl="0">
              <a:spcBef>
                <a:spcPts val="0"/>
              </a:spcBef>
              <a:spcAft>
                <a:spcPts val="0"/>
              </a:spcAft>
              <a:buNone/>
            </a:pPr>
            <a:r>
              <a:rPr lang="hu-HU" sz="700" b="1"/>
              <a:t>Általános célok</a:t>
            </a:r>
            <a:endParaRPr sz="700" b="1"/>
          </a:p>
        </p:txBody>
      </p:sp>
      <p:sp>
        <p:nvSpPr>
          <p:cNvPr id="231" name="Google Shape;231;p28"/>
          <p:cNvSpPr txBox="1"/>
          <p:nvPr/>
        </p:nvSpPr>
        <p:spPr>
          <a:xfrm>
            <a:off x="1955558" y="2555822"/>
            <a:ext cx="2183700" cy="376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Clr>
                <a:schemeClr val="dk1"/>
              </a:buClr>
              <a:buSzPts val="1100"/>
              <a:buFont typeface="Arial"/>
              <a:buNone/>
            </a:pPr>
            <a:r>
              <a:rPr lang="hu-HU" sz="700">
                <a:solidFill>
                  <a:schemeClr val="dk1"/>
                </a:solidFill>
              </a:rPr>
              <a:t>EU egységes adatpiaca felé történő kapcsolódási pontok, intézkedések kijelölése</a:t>
            </a:r>
            <a:endParaRPr sz="700">
              <a:solidFill>
                <a:schemeClr val="dk1"/>
              </a:solidFill>
            </a:endParaRPr>
          </a:p>
        </p:txBody>
      </p:sp>
      <p:sp>
        <p:nvSpPr>
          <p:cNvPr id="232" name="Google Shape;232;p28"/>
          <p:cNvSpPr txBox="1"/>
          <p:nvPr/>
        </p:nvSpPr>
        <p:spPr>
          <a:xfrm>
            <a:off x="6022399" y="1868426"/>
            <a:ext cx="1463100" cy="3765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solidFill>
                  <a:srgbClr val="FFFFFF"/>
                </a:solidFill>
              </a:rPr>
              <a:t>Fenntartható adatgazdasági körforgás</a:t>
            </a:r>
            <a:endParaRPr sz="600" i="1">
              <a:solidFill>
                <a:srgbClr val="FFFFFF"/>
              </a:solidFill>
            </a:endParaRPr>
          </a:p>
        </p:txBody>
      </p:sp>
      <p:sp>
        <p:nvSpPr>
          <p:cNvPr id="233" name="Google Shape;233;p28"/>
          <p:cNvSpPr txBox="1"/>
          <p:nvPr/>
        </p:nvSpPr>
        <p:spPr>
          <a:xfrm>
            <a:off x="5068333" y="2555822"/>
            <a:ext cx="2183700" cy="3765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a:solidFill>
                  <a:schemeClr val="dk1"/>
                </a:solidFill>
              </a:rPr>
              <a:t>Magyarország adatgazdaságának stabil alapokra helyezése, adatpiac beindítása</a:t>
            </a:r>
            <a:endParaRPr sz="7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96"/>
        <p:cNvGrpSpPr/>
        <p:nvPr/>
      </p:nvGrpSpPr>
      <p:grpSpPr>
        <a:xfrm>
          <a:off x="0" y="0"/>
          <a:ext cx="0" cy="0"/>
          <a:chOff x="0" y="0"/>
          <a:chExt cx="0" cy="0"/>
        </a:xfrm>
      </p:grpSpPr>
      <p:sp>
        <p:nvSpPr>
          <p:cNvPr id="1197" name="Google Shape;1197;p55"/>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hu-HU" sz="2400">
                <a:solidFill>
                  <a:schemeClr val="dk1"/>
                </a:solidFill>
              </a:rPr>
              <a:t>A stratégia összeállításának ütemterve</a:t>
            </a:r>
            <a:endParaRPr sz="2400" b="0" i="0" u="none" strike="noStrike" cap="none">
              <a:solidFill>
                <a:schemeClr val="dk1"/>
              </a:solidFill>
              <a:latin typeface="Arial"/>
              <a:ea typeface="Arial"/>
              <a:cs typeface="Arial"/>
              <a:sym typeface="Arial"/>
            </a:endParaRPr>
          </a:p>
        </p:txBody>
      </p:sp>
      <p:graphicFrame>
        <p:nvGraphicFramePr>
          <p:cNvPr id="1198" name="Google Shape;1198;p55"/>
          <p:cNvGraphicFramePr/>
          <p:nvPr/>
        </p:nvGraphicFramePr>
        <p:xfrm>
          <a:off x="433250" y="756040"/>
          <a:ext cx="3000000" cy="3000000"/>
        </p:xfrm>
        <a:graphic>
          <a:graphicData uri="http://schemas.openxmlformats.org/drawingml/2006/table">
            <a:tbl>
              <a:tblPr>
                <a:noFill/>
                <a:tableStyleId>{4237A1A5-DCC4-4BF2-85E1-A9D70F84FE0F}</a:tableStyleId>
              </a:tblPr>
              <a:tblGrid>
                <a:gridCol w="301850"/>
                <a:gridCol w="3399875"/>
                <a:gridCol w="373950"/>
                <a:gridCol w="373950"/>
                <a:gridCol w="373950"/>
                <a:gridCol w="373950"/>
                <a:gridCol w="373950"/>
                <a:gridCol w="373950"/>
                <a:gridCol w="373950"/>
                <a:gridCol w="373950"/>
                <a:gridCol w="373950"/>
                <a:gridCol w="373950"/>
                <a:gridCol w="373950"/>
                <a:gridCol w="373950"/>
                <a:gridCol w="373950"/>
              </a:tblGrid>
              <a:tr h="162325">
                <a:tc>
                  <a:txBody>
                    <a:bodyPr/>
                    <a:lstStyle/>
                    <a:p>
                      <a:pPr marL="0" lvl="0" indent="0" algn="l" rtl="0">
                        <a:lnSpc>
                          <a:spcPct val="115000"/>
                        </a:lnSpc>
                        <a:spcBef>
                          <a:spcPts val="0"/>
                        </a:spcBef>
                        <a:spcAft>
                          <a:spcPts val="0"/>
                        </a:spcAft>
                        <a:buNone/>
                      </a:pPr>
                      <a:r>
                        <a:rPr lang="hu-HU" sz="600" i="1">
                          <a:solidFill>
                            <a:srgbClr val="1C4587"/>
                          </a:solidFill>
                        </a:rPr>
                        <a:t>#</a:t>
                      </a:r>
                      <a:endParaRPr sz="600" i="1">
                        <a:solidFill>
                          <a:srgbClr val="1C4587"/>
                        </a:solidFill>
                      </a:endParaRPr>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hu-HU" sz="600" i="1">
                          <a:solidFill>
                            <a:srgbClr val="1C4587"/>
                          </a:solidFill>
                        </a:rPr>
                        <a:t>Feladatok</a:t>
                      </a:r>
                      <a:endParaRPr sz="600" i="1">
                        <a:solidFill>
                          <a:srgbClr val="1C4587"/>
                        </a:solidFill>
                      </a:endParaRPr>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hu-HU" sz="600" i="1">
                          <a:solidFill>
                            <a:srgbClr val="1C4587"/>
                          </a:solidFill>
                        </a:rPr>
                        <a:t>2019/11/10</a:t>
                      </a:r>
                      <a:endParaRPr sz="600" i="1">
                        <a:solidFill>
                          <a:srgbClr val="1C4587"/>
                        </a:solidFill>
                      </a:endParaRPr>
                    </a:p>
                  </a:txBody>
                  <a:tcPr marL="28575" marR="28575" marT="19050" marB="190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hu-HU" sz="600" i="1">
                          <a:solidFill>
                            <a:srgbClr val="1C4587"/>
                          </a:solidFill>
                        </a:rPr>
                        <a:t>2019/11/17</a:t>
                      </a:r>
                      <a:endParaRPr sz="600" i="1">
                        <a:solidFill>
                          <a:srgbClr val="1C4587"/>
                        </a:solidFill>
                      </a:endParaRPr>
                    </a:p>
                  </a:txBody>
                  <a:tcPr marL="28575" marR="28575" marT="19050" marB="190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hu-HU" sz="600" i="1">
                          <a:solidFill>
                            <a:srgbClr val="1C4587"/>
                          </a:solidFill>
                        </a:rPr>
                        <a:t>2019/11/24</a:t>
                      </a:r>
                      <a:endParaRPr sz="600" i="1">
                        <a:solidFill>
                          <a:srgbClr val="1C4587"/>
                        </a:solidFill>
                      </a:endParaRPr>
                    </a:p>
                  </a:txBody>
                  <a:tcPr marL="28575" marR="28575" marT="19050" marB="190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hu-HU" sz="600" i="1">
                          <a:solidFill>
                            <a:srgbClr val="1C4587"/>
                          </a:solidFill>
                        </a:rPr>
                        <a:t>2019/12/1</a:t>
                      </a:r>
                      <a:endParaRPr sz="600" i="1">
                        <a:solidFill>
                          <a:srgbClr val="1C4587"/>
                        </a:solidFill>
                      </a:endParaRPr>
                    </a:p>
                  </a:txBody>
                  <a:tcPr marL="28575" marR="28575" marT="19050" marB="190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hu-HU" sz="600" i="1">
                          <a:solidFill>
                            <a:srgbClr val="1C4587"/>
                          </a:solidFill>
                        </a:rPr>
                        <a:t>2019/12/8</a:t>
                      </a:r>
                      <a:endParaRPr sz="600" i="1">
                        <a:solidFill>
                          <a:srgbClr val="1C4587"/>
                        </a:solidFill>
                      </a:endParaRPr>
                    </a:p>
                  </a:txBody>
                  <a:tcPr marL="28575" marR="28575" marT="19050" marB="190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hu-HU" sz="600" i="1">
                          <a:solidFill>
                            <a:srgbClr val="1C4587"/>
                          </a:solidFill>
                        </a:rPr>
                        <a:t>2019/12/15</a:t>
                      </a:r>
                      <a:endParaRPr sz="600" i="1">
                        <a:solidFill>
                          <a:srgbClr val="1C4587"/>
                        </a:solidFill>
                      </a:endParaRPr>
                    </a:p>
                  </a:txBody>
                  <a:tcPr marL="28575" marR="28575" marT="19050" marB="190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hu-HU" sz="600" i="1">
                          <a:solidFill>
                            <a:srgbClr val="1C4587"/>
                          </a:solidFill>
                        </a:rPr>
                        <a:t>2019/12/22</a:t>
                      </a:r>
                      <a:endParaRPr sz="600" i="1">
                        <a:solidFill>
                          <a:srgbClr val="1C4587"/>
                        </a:solidFill>
                      </a:endParaRPr>
                    </a:p>
                  </a:txBody>
                  <a:tcPr marL="28575" marR="28575" marT="19050" marB="190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hu-HU" sz="600" i="1">
                          <a:solidFill>
                            <a:srgbClr val="1C4587"/>
                          </a:solidFill>
                        </a:rPr>
                        <a:t>2019/12/29</a:t>
                      </a:r>
                      <a:endParaRPr sz="600" i="1">
                        <a:solidFill>
                          <a:srgbClr val="1C4587"/>
                        </a:solidFill>
                      </a:endParaRPr>
                    </a:p>
                  </a:txBody>
                  <a:tcPr marL="28575" marR="28575" marT="19050" marB="190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hu-HU" sz="600" i="1">
                          <a:solidFill>
                            <a:srgbClr val="1C4587"/>
                          </a:solidFill>
                        </a:rPr>
                        <a:t>2020/1/5</a:t>
                      </a:r>
                      <a:endParaRPr sz="600" i="1">
                        <a:solidFill>
                          <a:srgbClr val="1C4587"/>
                        </a:solidFill>
                      </a:endParaRPr>
                    </a:p>
                  </a:txBody>
                  <a:tcPr marL="28575" marR="28575" marT="19050" marB="190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hu-HU" sz="600" i="1">
                          <a:solidFill>
                            <a:srgbClr val="1C4587"/>
                          </a:solidFill>
                        </a:rPr>
                        <a:t>2020/1/</a:t>
                      </a:r>
                      <a:br>
                        <a:rPr lang="hu-HU" sz="600" i="1">
                          <a:solidFill>
                            <a:srgbClr val="1C4587"/>
                          </a:solidFill>
                        </a:rPr>
                      </a:br>
                      <a:r>
                        <a:rPr lang="hu-HU" sz="600" i="1">
                          <a:solidFill>
                            <a:srgbClr val="1C4587"/>
                          </a:solidFill>
                        </a:rPr>
                        <a:t>12</a:t>
                      </a:r>
                      <a:endParaRPr sz="600" i="1">
                        <a:solidFill>
                          <a:srgbClr val="1C4587"/>
                        </a:solidFill>
                      </a:endParaRPr>
                    </a:p>
                  </a:txBody>
                  <a:tcPr marL="28575" marR="28575" marT="19050" marB="190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hu-HU" sz="600" i="1">
                          <a:solidFill>
                            <a:srgbClr val="1C4587"/>
                          </a:solidFill>
                        </a:rPr>
                        <a:t>2020/1/</a:t>
                      </a:r>
                      <a:endParaRPr sz="600" i="1">
                        <a:solidFill>
                          <a:srgbClr val="1C4587"/>
                        </a:solidFill>
                      </a:endParaRPr>
                    </a:p>
                    <a:p>
                      <a:pPr marL="0" lvl="0" indent="0" algn="ctr" rtl="0">
                        <a:lnSpc>
                          <a:spcPct val="115000"/>
                        </a:lnSpc>
                        <a:spcBef>
                          <a:spcPts val="0"/>
                        </a:spcBef>
                        <a:spcAft>
                          <a:spcPts val="0"/>
                        </a:spcAft>
                        <a:buNone/>
                      </a:pPr>
                      <a:r>
                        <a:rPr lang="hu-HU" sz="600" i="1">
                          <a:solidFill>
                            <a:srgbClr val="1C4587"/>
                          </a:solidFill>
                        </a:rPr>
                        <a:t>19</a:t>
                      </a:r>
                      <a:endParaRPr sz="600" i="1">
                        <a:solidFill>
                          <a:srgbClr val="1C4587"/>
                        </a:solidFill>
                      </a:endParaRPr>
                    </a:p>
                  </a:txBody>
                  <a:tcPr marL="28575" marR="28575" marT="19050" marB="190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hu-HU" sz="600" i="1">
                          <a:solidFill>
                            <a:srgbClr val="1C4587"/>
                          </a:solidFill>
                        </a:rPr>
                        <a:t>2020/1/</a:t>
                      </a:r>
                      <a:endParaRPr sz="600" i="1">
                        <a:solidFill>
                          <a:srgbClr val="1C4587"/>
                        </a:solidFill>
                      </a:endParaRPr>
                    </a:p>
                    <a:p>
                      <a:pPr marL="0" lvl="0" indent="0" algn="ctr" rtl="0">
                        <a:lnSpc>
                          <a:spcPct val="115000"/>
                        </a:lnSpc>
                        <a:spcBef>
                          <a:spcPts val="0"/>
                        </a:spcBef>
                        <a:spcAft>
                          <a:spcPts val="0"/>
                        </a:spcAft>
                        <a:buNone/>
                      </a:pPr>
                      <a:r>
                        <a:rPr lang="hu-HU" sz="600" i="1">
                          <a:solidFill>
                            <a:srgbClr val="1C4587"/>
                          </a:solidFill>
                        </a:rPr>
                        <a:t>26</a:t>
                      </a:r>
                      <a:endParaRPr sz="600" i="1">
                        <a:solidFill>
                          <a:srgbClr val="1C4587"/>
                        </a:solidFill>
                      </a:endParaRPr>
                    </a:p>
                  </a:txBody>
                  <a:tcPr marL="28575" marR="28575" marT="19050" marB="190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hu-HU" sz="600" i="1">
                          <a:solidFill>
                            <a:srgbClr val="1C4587"/>
                          </a:solidFill>
                        </a:rPr>
                        <a:t>2020/2/2</a:t>
                      </a:r>
                      <a:endParaRPr sz="600" i="1">
                        <a:solidFill>
                          <a:srgbClr val="1C4587"/>
                        </a:solidFill>
                      </a:endParaRPr>
                    </a:p>
                  </a:txBody>
                  <a:tcPr marL="28575" marR="28575" marT="19050" marB="190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r>
              <a:tr h="87400">
                <a:tc>
                  <a:txBody>
                    <a:bodyPr/>
                    <a:lstStyle/>
                    <a:p>
                      <a:pPr marL="0" lvl="0" indent="0" algn="l" rtl="0">
                        <a:spcBef>
                          <a:spcPts val="0"/>
                        </a:spcBef>
                        <a:spcAft>
                          <a:spcPts val="0"/>
                        </a:spcAft>
                        <a:buNone/>
                      </a:pPr>
                      <a:r>
                        <a:rPr lang="hu-HU" sz="600" b="1">
                          <a:solidFill>
                            <a:srgbClr val="1C4587"/>
                          </a:solidFill>
                        </a:rPr>
                        <a:t>I.</a:t>
                      </a:r>
                      <a:endParaRPr/>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00000"/>
                        </a:lnSpc>
                        <a:spcBef>
                          <a:spcPts val="0"/>
                        </a:spcBef>
                        <a:spcAft>
                          <a:spcPts val="0"/>
                        </a:spcAft>
                        <a:buNone/>
                      </a:pPr>
                      <a:r>
                        <a:rPr lang="hu-HU" sz="600" b="1">
                          <a:solidFill>
                            <a:srgbClr val="1C4587"/>
                          </a:solidFill>
                        </a:rPr>
                        <a:t>Alapozás</a:t>
                      </a:r>
                      <a:endParaRPr/>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93650">
                <a:tc>
                  <a:txBody>
                    <a:bodyPr/>
                    <a:lstStyle/>
                    <a:p>
                      <a:pPr marL="0" marR="0" lvl="0" indent="0" algn="l" rtl="0">
                        <a:lnSpc>
                          <a:spcPct val="115000"/>
                        </a:lnSpc>
                        <a:spcBef>
                          <a:spcPts val="0"/>
                        </a:spcBef>
                        <a:spcAft>
                          <a:spcPts val="0"/>
                        </a:spcAft>
                        <a:buNone/>
                      </a:pPr>
                      <a:r>
                        <a:rPr lang="hu-HU" sz="600" b="1"/>
                        <a:t>I.1</a:t>
                      </a:r>
                      <a:endParaRPr sz="600" b="1"/>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r>
                        <a:rPr lang="hu-HU" sz="600" b="1"/>
                        <a:t>Technológiai trend elemzés elkészítése</a:t>
                      </a:r>
                      <a:endParaRPr sz="600" b="1"/>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93650">
                <a:tc>
                  <a:txBody>
                    <a:bodyPr/>
                    <a:lstStyle/>
                    <a:p>
                      <a:pPr marL="0" marR="0" lvl="0" indent="0" algn="l" rtl="0">
                        <a:lnSpc>
                          <a:spcPct val="115000"/>
                        </a:lnSpc>
                        <a:spcBef>
                          <a:spcPts val="0"/>
                        </a:spcBef>
                        <a:spcAft>
                          <a:spcPts val="0"/>
                        </a:spcAft>
                        <a:buNone/>
                      </a:pPr>
                      <a:r>
                        <a:rPr lang="hu-HU" sz="600" b="1"/>
                        <a:t>I.2</a:t>
                      </a:r>
                      <a:endParaRPr sz="600" b="1"/>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r>
                        <a:rPr lang="hu-HU" sz="600" b="1"/>
                        <a:t>Nemzeti stratégiák feltérképezése</a:t>
                      </a:r>
                      <a:endParaRPr sz="600" b="1"/>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93650">
                <a:tc>
                  <a:txBody>
                    <a:bodyPr/>
                    <a:lstStyle/>
                    <a:p>
                      <a:pPr marL="0" marR="0" lvl="0" indent="0" algn="l" rtl="0">
                        <a:lnSpc>
                          <a:spcPct val="115000"/>
                        </a:lnSpc>
                        <a:spcBef>
                          <a:spcPts val="0"/>
                        </a:spcBef>
                        <a:spcAft>
                          <a:spcPts val="0"/>
                        </a:spcAft>
                        <a:buNone/>
                      </a:pPr>
                      <a:r>
                        <a:rPr lang="hu-HU" sz="600" b="1"/>
                        <a:t>I.3</a:t>
                      </a:r>
                      <a:endParaRPr sz="600" b="1"/>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r>
                        <a:rPr lang="hu-HU" sz="600" b="1"/>
                        <a:t>Stratégiákhoz való kapcsolódások meghatározása (hazai és EU-s kapcsolódások)</a:t>
                      </a:r>
                      <a:endParaRPr sz="600" b="1"/>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93650">
                <a:tc>
                  <a:txBody>
                    <a:bodyPr/>
                    <a:lstStyle/>
                    <a:p>
                      <a:pPr marL="0" lvl="0" indent="0" algn="l" rtl="0">
                        <a:lnSpc>
                          <a:spcPct val="115000"/>
                        </a:lnSpc>
                        <a:spcBef>
                          <a:spcPts val="0"/>
                        </a:spcBef>
                        <a:spcAft>
                          <a:spcPts val="0"/>
                        </a:spcAft>
                        <a:buNone/>
                      </a:pPr>
                      <a:r>
                        <a:rPr lang="hu-HU" sz="600" b="1">
                          <a:solidFill>
                            <a:srgbClr val="1C4587"/>
                          </a:solidFill>
                        </a:rPr>
                        <a:t>II.</a:t>
                      </a:r>
                      <a:endParaRPr sz="600" b="1">
                        <a:solidFill>
                          <a:srgbClr val="1C4587"/>
                        </a:solidFill>
                      </a:endParaRPr>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r>
                        <a:rPr lang="hu-HU" sz="600" b="1">
                          <a:solidFill>
                            <a:srgbClr val="1C4587"/>
                          </a:solidFill>
                        </a:rPr>
                        <a:t>Széleskörű alapozó pillérek, iparági és technológiai, valamint a transzformatív projektek  fejezeteinek összeállítása</a:t>
                      </a:r>
                      <a:endParaRPr sz="600" b="1">
                        <a:solidFill>
                          <a:srgbClr val="1C4587"/>
                        </a:solidFill>
                      </a:endParaRPr>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164825">
                <a:tc>
                  <a:txBody>
                    <a:bodyPr/>
                    <a:lstStyle/>
                    <a:p>
                      <a:pPr marL="0" lvl="0" indent="0" algn="l" rtl="0">
                        <a:lnSpc>
                          <a:spcPct val="115000"/>
                        </a:lnSpc>
                        <a:spcBef>
                          <a:spcPts val="0"/>
                        </a:spcBef>
                        <a:spcAft>
                          <a:spcPts val="0"/>
                        </a:spcAft>
                        <a:buNone/>
                      </a:pPr>
                      <a:r>
                        <a:rPr lang="hu-HU" sz="600" b="1"/>
                        <a:t>II.1</a:t>
                      </a:r>
                      <a:endParaRPr sz="600" b="1"/>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00000"/>
                        </a:lnSpc>
                        <a:spcBef>
                          <a:spcPts val="0"/>
                        </a:spcBef>
                        <a:spcAft>
                          <a:spcPts val="0"/>
                        </a:spcAft>
                        <a:buNone/>
                      </a:pPr>
                      <a:r>
                        <a:rPr lang="hu-HU" sz="600" b="1"/>
                        <a:t>Alapozó anyagok gyártása</a:t>
                      </a:r>
                      <a:endParaRPr sz="600" b="1"/>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164825">
                <a:tc>
                  <a:txBody>
                    <a:bodyPr/>
                    <a:lstStyle/>
                    <a:p>
                      <a:pPr marL="0" lvl="0" indent="0" algn="l" rtl="0">
                        <a:lnSpc>
                          <a:spcPct val="115000"/>
                        </a:lnSpc>
                        <a:spcBef>
                          <a:spcPts val="0"/>
                        </a:spcBef>
                        <a:spcAft>
                          <a:spcPts val="0"/>
                        </a:spcAft>
                        <a:buNone/>
                      </a:pPr>
                      <a:r>
                        <a:rPr lang="hu-HU" sz="600" b="1"/>
                        <a:t>II.2</a:t>
                      </a:r>
                      <a:endParaRPr sz="600" b="1"/>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00000"/>
                        </a:lnSpc>
                        <a:spcBef>
                          <a:spcPts val="0"/>
                        </a:spcBef>
                        <a:spcAft>
                          <a:spcPts val="0"/>
                        </a:spcAft>
                        <a:buNone/>
                      </a:pPr>
                      <a:r>
                        <a:rPr lang="hu-HU" sz="600" b="1"/>
                        <a:t>MI Koalíció Munkacsoportok, iparági Szakértői csoportok bevonása</a:t>
                      </a:r>
                      <a:endParaRPr sz="600" b="1"/>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164825">
                <a:tc>
                  <a:txBody>
                    <a:bodyPr/>
                    <a:lstStyle/>
                    <a:p>
                      <a:pPr marL="0" lvl="0" indent="0" algn="l" rtl="0">
                        <a:lnSpc>
                          <a:spcPct val="115000"/>
                        </a:lnSpc>
                        <a:spcBef>
                          <a:spcPts val="0"/>
                        </a:spcBef>
                        <a:spcAft>
                          <a:spcPts val="0"/>
                        </a:spcAft>
                        <a:buNone/>
                      </a:pPr>
                      <a:r>
                        <a:rPr lang="hu-HU" sz="600"/>
                        <a:t>II.2.1</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00000"/>
                        </a:lnSpc>
                        <a:spcBef>
                          <a:spcPts val="0"/>
                        </a:spcBef>
                        <a:spcAft>
                          <a:spcPts val="0"/>
                        </a:spcAft>
                        <a:buNone/>
                      </a:pPr>
                      <a:r>
                        <a:rPr lang="hu-HU" sz="600"/>
                        <a:t>Anyagok megosztása, kapcsolattartók kijelölése</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C9DAF8"/>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127425">
                <a:tc>
                  <a:txBody>
                    <a:bodyPr/>
                    <a:lstStyle/>
                    <a:p>
                      <a:pPr marL="0" lvl="0" indent="0" algn="l" rtl="0">
                        <a:lnSpc>
                          <a:spcPct val="115000"/>
                        </a:lnSpc>
                        <a:spcBef>
                          <a:spcPts val="0"/>
                        </a:spcBef>
                        <a:spcAft>
                          <a:spcPts val="0"/>
                        </a:spcAft>
                        <a:buNone/>
                      </a:pPr>
                      <a:r>
                        <a:rPr lang="hu-HU" sz="600"/>
                        <a:t>II.2.2</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00000"/>
                        </a:lnSpc>
                        <a:spcBef>
                          <a:spcPts val="0"/>
                        </a:spcBef>
                        <a:spcAft>
                          <a:spcPts val="0"/>
                        </a:spcAft>
                        <a:buNone/>
                      </a:pPr>
                      <a:r>
                        <a:rPr lang="hu-HU" sz="600"/>
                        <a:t>MI Koalíció Munkacsoportok, iparági Szakértői csoportok üléseinek lebonyolítása</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93650">
                <a:tc>
                  <a:txBody>
                    <a:bodyPr/>
                    <a:lstStyle/>
                    <a:p>
                      <a:pPr marL="0" lvl="0" indent="0" algn="l" rtl="0">
                        <a:lnSpc>
                          <a:spcPct val="115000"/>
                        </a:lnSpc>
                        <a:spcBef>
                          <a:spcPts val="0"/>
                        </a:spcBef>
                        <a:spcAft>
                          <a:spcPts val="0"/>
                        </a:spcAft>
                        <a:buNone/>
                      </a:pPr>
                      <a:r>
                        <a:rPr lang="hu-HU" sz="600"/>
                        <a:t>II.2.3</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00000"/>
                        </a:lnSpc>
                        <a:spcBef>
                          <a:spcPts val="0"/>
                        </a:spcBef>
                        <a:spcAft>
                          <a:spcPts val="0"/>
                        </a:spcAft>
                        <a:buNone/>
                      </a:pPr>
                      <a:r>
                        <a:rPr lang="hu-HU" sz="600"/>
                        <a:t>MI Koalíció Munkacsoportok, iparági Szakértői csoportok véleményezése</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C9DAF8"/>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C9DAF8"/>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C9DAF8"/>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164825">
                <a:tc>
                  <a:txBody>
                    <a:bodyPr/>
                    <a:lstStyle/>
                    <a:p>
                      <a:pPr marL="0" lvl="0" indent="0" algn="l" rtl="0">
                        <a:lnSpc>
                          <a:spcPct val="115000"/>
                        </a:lnSpc>
                        <a:spcBef>
                          <a:spcPts val="0"/>
                        </a:spcBef>
                        <a:spcAft>
                          <a:spcPts val="0"/>
                        </a:spcAft>
                        <a:buNone/>
                      </a:pPr>
                      <a:r>
                        <a:rPr lang="hu-HU" sz="600" b="1"/>
                        <a:t>II.3</a:t>
                      </a:r>
                      <a:endParaRPr sz="600" b="1"/>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00000"/>
                        </a:lnSpc>
                        <a:spcBef>
                          <a:spcPts val="0"/>
                        </a:spcBef>
                        <a:spcAft>
                          <a:spcPts val="0"/>
                        </a:spcAft>
                        <a:buNone/>
                      </a:pPr>
                      <a:r>
                        <a:rPr lang="hu-HU" sz="600" b="1"/>
                        <a:t>További szakértők bevonása (amennyiben szükséges)</a:t>
                      </a:r>
                      <a:endParaRPr sz="600" b="1"/>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ctr" rtl="0">
                        <a:lnSpc>
                          <a:spcPct val="115000"/>
                        </a:lnSpc>
                        <a:spcBef>
                          <a:spcPts val="0"/>
                        </a:spcBef>
                        <a:spcAft>
                          <a:spcPts val="0"/>
                        </a:spcAft>
                        <a:buNone/>
                      </a:pPr>
                      <a:endParaRPr sz="200">
                        <a:solidFill>
                          <a:srgbClr val="1C4587"/>
                        </a:solidFill>
                      </a:endParaRPr>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164825">
                <a:tc>
                  <a:txBody>
                    <a:bodyPr/>
                    <a:lstStyle/>
                    <a:p>
                      <a:pPr marL="0" lvl="0" indent="0" algn="l" rtl="0">
                        <a:lnSpc>
                          <a:spcPct val="115000"/>
                        </a:lnSpc>
                        <a:spcBef>
                          <a:spcPts val="0"/>
                        </a:spcBef>
                        <a:spcAft>
                          <a:spcPts val="0"/>
                        </a:spcAft>
                        <a:buNone/>
                      </a:pPr>
                      <a:r>
                        <a:rPr lang="hu-HU" sz="600"/>
                        <a:t>II.3.1</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00000"/>
                        </a:lnSpc>
                        <a:spcBef>
                          <a:spcPts val="0"/>
                        </a:spcBef>
                        <a:spcAft>
                          <a:spcPts val="0"/>
                        </a:spcAft>
                        <a:buNone/>
                      </a:pPr>
                      <a:r>
                        <a:rPr lang="hu-HU" sz="600"/>
                        <a:t>Anyagok megosztása</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164825">
                <a:tc>
                  <a:txBody>
                    <a:bodyPr/>
                    <a:lstStyle/>
                    <a:p>
                      <a:pPr marL="0" lvl="0" indent="0" algn="l" rtl="0">
                        <a:lnSpc>
                          <a:spcPct val="115000"/>
                        </a:lnSpc>
                        <a:spcBef>
                          <a:spcPts val="0"/>
                        </a:spcBef>
                        <a:spcAft>
                          <a:spcPts val="0"/>
                        </a:spcAft>
                        <a:buNone/>
                      </a:pPr>
                      <a:r>
                        <a:rPr lang="hu-HU" sz="600"/>
                        <a:t>II.3.2</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00000"/>
                        </a:lnSpc>
                        <a:spcBef>
                          <a:spcPts val="0"/>
                        </a:spcBef>
                        <a:spcAft>
                          <a:spcPts val="0"/>
                        </a:spcAft>
                        <a:buNone/>
                      </a:pPr>
                      <a:r>
                        <a:rPr lang="hu-HU" sz="600"/>
                        <a:t>Véleményezés</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ctr" rtl="0">
                        <a:lnSpc>
                          <a:spcPct val="115000"/>
                        </a:lnSpc>
                        <a:spcBef>
                          <a:spcPts val="0"/>
                        </a:spcBef>
                        <a:spcAft>
                          <a:spcPts val="0"/>
                        </a:spcAft>
                        <a:buNone/>
                      </a:pPr>
                      <a:endParaRPr sz="200">
                        <a:solidFill>
                          <a:srgbClr val="A4C2F4"/>
                        </a:solidFill>
                      </a:endParaRPr>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164825">
                <a:tc>
                  <a:txBody>
                    <a:bodyPr/>
                    <a:lstStyle/>
                    <a:p>
                      <a:pPr marL="0" lvl="0" indent="0" algn="l" rtl="0">
                        <a:lnSpc>
                          <a:spcPct val="115000"/>
                        </a:lnSpc>
                        <a:spcBef>
                          <a:spcPts val="0"/>
                        </a:spcBef>
                        <a:spcAft>
                          <a:spcPts val="0"/>
                        </a:spcAft>
                        <a:buNone/>
                      </a:pPr>
                      <a:r>
                        <a:rPr lang="hu-HU" sz="600" b="1">
                          <a:solidFill>
                            <a:srgbClr val="1C4587"/>
                          </a:solidFill>
                        </a:rPr>
                        <a:t>III.</a:t>
                      </a:r>
                      <a:endParaRPr sz="600" b="1">
                        <a:solidFill>
                          <a:srgbClr val="1C4587"/>
                        </a:solidFill>
                      </a:endParaRPr>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00000"/>
                        </a:lnSpc>
                        <a:spcBef>
                          <a:spcPts val="0"/>
                        </a:spcBef>
                        <a:spcAft>
                          <a:spcPts val="0"/>
                        </a:spcAft>
                        <a:buNone/>
                      </a:pPr>
                      <a:r>
                        <a:rPr lang="hu-HU" sz="600" b="1">
                          <a:solidFill>
                            <a:srgbClr val="1C4587"/>
                          </a:solidFill>
                        </a:rPr>
                        <a:t>Szintetizálási feladatok</a:t>
                      </a:r>
                      <a:endParaRPr sz="600" b="1">
                        <a:solidFill>
                          <a:srgbClr val="1C4587"/>
                        </a:solidFill>
                      </a:endParaRPr>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105550">
                <a:tc>
                  <a:txBody>
                    <a:bodyPr/>
                    <a:lstStyle/>
                    <a:p>
                      <a:pPr marL="0" lvl="0" indent="0" algn="l" rtl="0">
                        <a:lnSpc>
                          <a:spcPct val="115000"/>
                        </a:lnSpc>
                        <a:spcBef>
                          <a:spcPts val="0"/>
                        </a:spcBef>
                        <a:spcAft>
                          <a:spcPts val="0"/>
                        </a:spcAft>
                        <a:buNone/>
                      </a:pPr>
                      <a:r>
                        <a:rPr lang="hu-HU" sz="600"/>
                        <a:t>III.1</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00000"/>
                        </a:lnSpc>
                        <a:spcBef>
                          <a:spcPts val="0"/>
                        </a:spcBef>
                        <a:spcAft>
                          <a:spcPts val="0"/>
                        </a:spcAft>
                        <a:buNone/>
                      </a:pPr>
                      <a:r>
                        <a:rPr lang="hu-HU" sz="600"/>
                        <a:t>Cél/eszköz mátrix elkészítése</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164825">
                <a:tc>
                  <a:txBody>
                    <a:bodyPr/>
                    <a:lstStyle/>
                    <a:p>
                      <a:pPr marL="0" lvl="0" indent="0" algn="l" rtl="0">
                        <a:lnSpc>
                          <a:spcPct val="115000"/>
                        </a:lnSpc>
                        <a:spcBef>
                          <a:spcPts val="0"/>
                        </a:spcBef>
                        <a:spcAft>
                          <a:spcPts val="0"/>
                        </a:spcAft>
                        <a:buNone/>
                      </a:pPr>
                      <a:r>
                        <a:rPr lang="hu-HU" sz="600"/>
                        <a:t>III.2</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00000"/>
                        </a:lnSpc>
                        <a:spcBef>
                          <a:spcPts val="0"/>
                        </a:spcBef>
                        <a:spcAft>
                          <a:spcPts val="0"/>
                        </a:spcAft>
                        <a:buNone/>
                      </a:pPr>
                      <a:r>
                        <a:rPr lang="hu-HU" sz="600"/>
                        <a:t>Költségvetés tervezés</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93650">
                <a:tc>
                  <a:txBody>
                    <a:bodyPr/>
                    <a:lstStyle/>
                    <a:p>
                      <a:pPr marL="0" lvl="0" indent="0" algn="l" rtl="0">
                        <a:lnSpc>
                          <a:spcPct val="115000"/>
                        </a:lnSpc>
                        <a:spcBef>
                          <a:spcPts val="0"/>
                        </a:spcBef>
                        <a:spcAft>
                          <a:spcPts val="0"/>
                        </a:spcAft>
                        <a:buNone/>
                      </a:pPr>
                      <a:r>
                        <a:rPr lang="hu-HU" sz="600"/>
                        <a:t>III.3</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00000"/>
                        </a:lnSpc>
                        <a:spcBef>
                          <a:spcPts val="0"/>
                        </a:spcBef>
                        <a:spcAft>
                          <a:spcPts val="0"/>
                        </a:spcAft>
                        <a:buNone/>
                      </a:pPr>
                      <a:r>
                        <a:rPr lang="hu-HU" sz="600"/>
                        <a:t>Irányítási modell kialakítása</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93650">
                <a:tc>
                  <a:txBody>
                    <a:bodyPr/>
                    <a:lstStyle/>
                    <a:p>
                      <a:pPr marL="0" lvl="0" indent="0" algn="l" rtl="0">
                        <a:lnSpc>
                          <a:spcPct val="115000"/>
                        </a:lnSpc>
                        <a:spcBef>
                          <a:spcPts val="0"/>
                        </a:spcBef>
                        <a:spcAft>
                          <a:spcPts val="0"/>
                        </a:spcAft>
                        <a:buNone/>
                      </a:pPr>
                      <a:r>
                        <a:rPr lang="hu-HU" sz="600"/>
                        <a:t>III.4</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00000"/>
                        </a:lnSpc>
                        <a:spcBef>
                          <a:spcPts val="0"/>
                        </a:spcBef>
                        <a:spcAft>
                          <a:spcPts val="0"/>
                        </a:spcAft>
                        <a:buNone/>
                      </a:pPr>
                      <a:r>
                        <a:rPr lang="hu-HU" sz="600"/>
                        <a:t>Pillérek, iparágak, transzformatív projektek fejezeteinek véglegesítése</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93650">
                <a:tc>
                  <a:txBody>
                    <a:bodyPr/>
                    <a:lstStyle/>
                    <a:p>
                      <a:pPr marL="0" marR="0" lvl="0" indent="0" algn="l" rtl="0">
                        <a:lnSpc>
                          <a:spcPct val="115000"/>
                        </a:lnSpc>
                        <a:spcBef>
                          <a:spcPts val="0"/>
                        </a:spcBef>
                        <a:spcAft>
                          <a:spcPts val="0"/>
                        </a:spcAft>
                        <a:buNone/>
                      </a:pPr>
                      <a:r>
                        <a:rPr lang="hu-HU" sz="600" b="1">
                          <a:solidFill>
                            <a:srgbClr val="1C4587"/>
                          </a:solidFill>
                        </a:rPr>
                        <a:t>IV.</a:t>
                      </a:r>
                      <a:endParaRPr sz="600" b="1">
                        <a:solidFill>
                          <a:srgbClr val="1C4587"/>
                        </a:solidFill>
                      </a:endParaRPr>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r>
                        <a:rPr lang="hu-HU" sz="600" b="1">
                          <a:solidFill>
                            <a:srgbClr val="1C4587"/>
                          </a:solidFill>
                        </a:rPr>
                        <a:t>Dokumentum véglegesítése</a:t>
                      </a:r>
                      <a:endParaRPr sz="600" b="1">
                        <a:solidFill>
                          <a:srgbClr val="1C4587"/>
                        </a:solidFill>
                      </a:endParaRPr>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dk2"/>
                    </a:solidFill>
                  </a:tcPr>
                </a:tc>
              </a:tr>
              <a:tr h="93650">
                <a:tc>
                  <a:txBody>
                    <a:bodyPr/>
                    <a:lstStyle/>
                    <a:p>
                      <a:pPr marL="0" lvl="0" indent="0" algn="l" rtl="0">
                        <a:lnSpc>
                          <a:spcPct val="115000"/>
                        </a:lnSpc>
                        <a:spcBef>
                          <a:spcPts val="0"/>
                        </a:spcBef>
                        <a:spcAft>
                          <a:spcPts val="0"/>
                        </a:spcAft>
                        <a:buNone/>
                      </a:pPr>
                      <a:r>
                        <a:rPr lang="hu-HU" sz="600"/>
                        <a:t>IV.1</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00000"/>
                        </a:lnSpc>
                        <a:spcBef>
                          <a:spcPts val="0"/>
                        </a:spcBef>
                        <a:spcAft>
                          <a:spcPts val="0"/>
                        </a:spcAft>
                        <a:buNone/>
                      </a:pPr>
                      <a:r>
                        <a:rPr lang="hu-HU" sz="600"/>
                        <a:t>V1.0 szintetizálás, egységes dokumentumba foglalás</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93650">
                <a:tc>
                  <a:txBody>
                    <a:bodyPr/>
                    <a:lstStyle/>
                    <a:p>
                      <a:pPr marL="0" lvl="0" indent="0" algn="l" rtl="0">
                        <a:lnSpc>
                          <a:spcPct val="115000"/>
                        </a:lnSpc>
                        <a:spcBef>
                          <a:spcPts val="0"/>
                        </a:spcBef>
                        <a:spcAft>
                          <a:spcPts val="0"/>
                        </a:spcAft>
                        <a:buNone/>
                      </a:pPr>
                      <a:r>
                        <a:rPr lang="hu-HU" sz="600"/>
                        <a:t>IV.2</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00000"/>
                        </a:lnSpc>
                        <a:spcBef>
                          <a:spcPts val="0"/>
                        </a:spcBef>
                        <a:spcAft>
                          <a:spcPts val="0"/>
                        </a:spcAft>
                        <a:buNone/>
                      </a:pPr>
                      <a:r>
                        <a:rPr lang="hu-HU" sz="600"/>
                        <a:t>ITM, MI Koalíció részére kiküldés</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93650">
                <a:tc>
                  <a:txBody>
                    <a:bodyPr/>
                    <a:lstStyle/>
                    <a:p>
                      <a:pPr marL="0" lvl="0" indent="0" algn="l" rtl="0">
                        <a:lnSpc>
                          <a:spcPct val="115000"/>
                        </a:lnSpc>
                        <a:spcBef>
                          <a:spcPts val="0"/>
                        </a:spcBef>
                        <a:spcAft>
                          <a:spcPts val="0"/>
                        </a:spcAft>
                        <a:buNone/>
                      </a:pPr>
                      <a:r>
                        <a:rPr lang="hu-HU" sz="600"/>
                        <a:t>IV.3</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00000"/>
                        </a:lnSpc>
                        <a:spcBef>
                          <a:spcPts val="0"/>
                        </a:spcBef>
                        <a:spcAft>
                          <a:spcPts val="0"/>
                        </a:spcAft>
                        <a:buNone/>
                      </a:pPr>
                      <a:r>
                        <a:rPr lang="hu-HU" sz="600"/>
                        <a:t>ITM, MI Koalíció véleményezés</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r>
              <a:tr h="93650">
                <a:tc>
                  <a:txBody>
                    <a:bodyPr/>
                    <a:lstStyle/>
                    <a:p>
                      <a:pPr marL="0" lvl="0" indent="0" algn="l" rtl="0">
                        <a:lnSpc>
                          <a:spcPct val="115000"/>
                        </a:lnSpc>
                        <a:spcBef>
                          <a:spcPts val="0"/>
                        </a:spcBef>
                        <a:spcAft>
                          <a:spcPts val="0"/>
                        </a:spcAft>
                        <a:buNone/>
                      </a:pPr>
                      <a:r>
                        <a:rPr lang="hu-HU" sz="600"/>
                        <a:t>IV.4</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00000"/>
                        </a:lnSpc>
                        <a:spcBef>
                          <a:spcPts val="0"/>
                        </a:spcBef>
                        <a:spcAft>
                          <a:spcPts val="0"/>
                        </a:spcAft>
                        <a:buNone/>
                      </a:pPr>
                      <a:r>
                        <a:rPr lang="hu-HU" sz="600"/>
                        <a:t>Végső szintetizálás, egységes dokumentumba foglalás</a:t>
                      </a:r>
                      <a:endParaRPr sz="600"/>
                    </a:p>
                  </a:txBody>
                  <a:tcPr marL="28575" marR="28575" marT="19050" marB="190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000000"/>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D9D9D9"/>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endParaRPr sz="200"/>
                    </a:p>
                  </a:txBody>
                  <a:tcPr marL="28575" marR="28575" marT="19050" marB="19050" anchor="ctr">
                    <a:lnL w="9525" cap="flat" cmpd="sng">
                      <a:solidFill>
                        <a:srgbClr val="F3F3F3"/>
                      </a:solidFill>
                      <a:prstDash val="solid"/>
                      <a:round/>
                      <a:headEnd type="none" w="sm" len="sm"/>
                      <a:tailEnd type="none" w="sm" len="sm"/>
                    </a:lnL>
                    <a:lnR w="9525" cap="flat" cmpd="sng">
                      <a:solidFill>
                        <a:srgbClr val="F3F3F3"/>
                      </a:solidFill>
                      <a:prstDash val="solid"/>
                      <a:round/>
                      <a:headEnd type="none" w="sm" len="sm"/>
                      <a:tailEnd type="none" w="sm" len="sm"/>
                    </a:lnR>
                    <a:lnT w="9525" cap="flat" cmpd="sng">
                      <a:solidFill>
                        <a:srgbClr val="F3F3F3"/>
                      </a:solidFill>
                      <a:prstDash val="solid"/>
                      <a:round/>
                      <a:headEnd type="none" w="sm" len="sm"/>
                      <a:tailEnd type="none" w="sm" len="sm"/>
                    </a:lnT>
                    <a:lnB w="9525" cap="flat" cmpd="sng">
                      <a:solidFill>
                        <a:srgbClr val="F3F3F3"/>
                      </a:solidFill>
                      <a:prstDash val="solid"/>
                      <a:round/>
                      <a:headEnd type="none" w="sm" len="sm"/>
                      <a:tailEnd type="none" w="sm" len="sm"/>
                    </a:lnB>
                    <a:solidFill>
                      <a:schemeClr val="accent1"/>
                    </a:solidFill>
                  </a:tcPr>
                </a:tc>
              </a:tr>
            </a:tbl>
          </a:graphicData>
        </a:graphic>
      </p:graphicFrame>
      <p:sp>
        <p:nvSpPr>
          <p:cNvPr id="1199" name="Google Shape;1199;p55"/>
          <p:cNvSpPr/>
          <p:nvPr/>
        </p:nvSpPr>
        <p:spPr>
          <a:xfrm>
            <a:off x="6660400" y="3068963"/>
            <a:ext cx="189600" cy="189600"/>
          </a:xfrm>
          <a:prstGeom prst="diamond">
            <a:avLst/>
          </a:prstGeom>
          <a:solidFill>
            <a:srgbClr val="99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55"/>
          <p:cNvSpPr/>
          <p:nvPr/>
        </p:nvSpPr>
        <p:spPr>
          <a:xfrm>
            <a:off x="8841650" y="3780525"/>
            <a:ext cx="189600" cy="189600"/>
          </a:xfrm>
          <a:prstGeom prst="diamond">
            <a:avLst/>
          </a:prstGeom>
          <a:solidFill>
            <a:srgbClr val="99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55"/>
          <p:cNvSpPr/>
          <p:nvPr/>
        </p:nvSpPr>
        <p:spPr>
          <a:xfrm>
            <a:off x="6660400" y="2832713"/>
            <a:ext cx="1386300" cy="189600"/>
          </a:xfrm>
          <a:prstGeom prst="wedgeRectCallout">
            <a:avLst>
              <a:gd name="adj1" fmla="val -38947"/>
              <a:gd name="adj2" fmla="val 61603"/>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hu-HU" sz="700"/>
              <a:t>MI stratégia első verziója: 2019.12.20.</a:t>
            </a:r>
            <a:endParaRPr sz="700"/>
          </a:p>
        </p:txBody>
      </p:sp>
      <p:sp>
        <p:nvSpPr>
          <p:cNvPr id="1202" name="Google Shape;1202;p55"/>
          <p:cNvSpPr/>
          <p:nvPr/>
        </p:nvSpPr>
        <p:spPr>
          <a:xfrm>
            <a:off x="7644950" y="3541500"/>
            <a:ext cx="1386300" cy="189600"/>
          </a:xfrm>
          <a:prstGeom prst="wedgeRectCallout">
            <a:avLst>
              <a:gd name="adj1" fmla="val 42696"/>
              <a:gd name="adj2" fmla="val 73681"/>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hu-HU" sz="700"/>
              <a:t>MI stratégia végső verziója: 2020.1.31.</a:t>
            </a:r>
            <a:endParaRPr sz="700"/>
          </a:p>
        </p:txBody>
      </p:sp>
      <p:sp>
        <p:nvSpPr>
          <p:cNvPr id="1203" name="Google Shape;1203;p55"/>
          <p:cNvSpPr/>
          <p:nvPr/>
        </p:nvSpPr>
        <p:spPr>
          <a:xfrm>
            <a:off x="5522100" y="2384888"/>
            <a:ext cx="189600" cy="189600"/>
          </a:xfrm>
          <a:prstGeom prst="diamond">
            <a:avLst/>
          </a:prstGeom>
          <a:solidFill>
            <a:srgbClr val="99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55"/>
          <p:cNvSpPr/>
          <p:nvPr/>
        </p:nvSpPr>
        <p:spPr>
          <a:xfrm>
            <a:off x="5463700" y="2123925"/>
            <a:ext cx="1386300" cy="189600"/>
          </a:xfrm>
          <a:prstGeom prst="wedgeRectCallout">
            <a:avLst>
              <a:gd name="adj1" fmla="val -38947"/>
              <a:gd name="adj2" fmla="val 61603"/>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hu-HU" sz="700"/>
              <a:t>Véleményezés határideje: 2019.11.29.</a:t>
            </a:r>
            <a:endParaRPr sz="700"/>
          </a:p>
        </p:txBody>
      </p:sp>
      <p:sp>
        <p:nvSpPr>
          <p:cNvPr id="1205" name="Google Shape;1205;p55"/>
          <p:cNvSpPr/>
          <p:nvPr/>
        </p:nvSpPr>
        <p:spPr>
          <a:xfrm>
            <a:off x="6265975" y="2896375"/>
            <a:ext cx="189600" cy="189600"/>
          </a:xfrm>
          <a:prstGeom prst="diamond">
            <a:avLst/>
          </a:prstGeom>
          <a:solidFill>
            <a:srgbClr val="99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55"/>
          <p:cNvSpPr/>
          <p:nvPr/>
        </p:nvSpPr>
        <p:spPr>
          <a:xfrm>
            <a:off x="6222150" y="2596438"/>
            <a:ext cx="1386300" cy="189600"/>
          </a:xfrm>
          <a:prstGeom prst="wedgeRectCallout">
            <a:avLst>
              <a:gd name="adj1" fmla="val -38341"/>
              <a:gd name="adj2" fmla="val 96671"/>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hu-HU" sz="700"/>
              <a:t>Véleményezés határideje: 2019.12.9.</a:t>
            </a:r>
            <a:endParaRPr sz="7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10"/>
        <p:cNvGrpSpPr/>
        <p:nvPr/>
      </p:nvGrpSpPr>
      <p:grpSpPr>
        <a:xfrm>
          <a:off x="0" y="0"/>
          <a:ext cx="0" cy="0"/>
          <a:chOff x="0" y="0"/>
          <a:chExt cx="0" cy="0"/>
        </a:xfrm>
      </p:grpSpPr>
      <p:sp>
        <p:nvSpPr>
          <p:cNvPr id="1211" name="Google Shape;1211;p56"/>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hu-HU"/>
              <a:t>31</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15"/>
        <p:cNvGrpSpPr/>
        <p:nvPr/>
      </p:nvGrpSpPr>
      <p:grpSpPr>
        <a:xfrm>
          <a:off x="0" y="0"/>
          <a:ext cx="0" cy="0"/>
          <a:chOff x="0" y="0"/>
          <a:chExt cx="0" cy="0"/>
        </a:xfrm>
      </p:grpSpPr>
      <p:sp>
        <p:nvSpPr>
          <p:cNvPr id="1216" name="Google Shape;1216;p57"/>
          <p:cNvSpPr/>
          <p:nvPr/>
        </p:nvSpPr>
        <p:spPr>
          <a:xfrm>
            <a:off x="1526162" y="1367139"/>
            <a:ext cx="1400700" cy="259500"/>
          </a:xfrm>
          <a:prstGeom prst="rect">
            <a:avLst/>
          </a:prstGeom>
          <a:solidFill>
            <a:srgbClr val="EFEFEF"/>
          </a:solidFill>
          <a:ln w="9525" cap="flat" cmpd="sng">
            <a:solidFill>
              <a:schemeClr val="accent1"/>
            </a:solidFill>
            <a:prstDash val="solid"/>
            <a:round/>
            <a:headEnd type="none" w="sm" len="sm"/>
            <a:tailEnd type="none" w="sm" len="sm"/>
          </a:ln>
        </p:spPr>
        <p:txBody>
          <a:bodyPr spcFirstLastPara="1" wrap="square" lIns="0" tIns="91425" rIns="0"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Arial"/>
                <a:ea typeface="Arial"/>
                <a:cs typeface="Arial"/>
                <a:sym typeface="Arial"/>
              </a:rPr>
              <a:t>Ügyfélkapu</a:t>
            </a:r>
            <a:endParaRPr sz="800" b="1" i="0" u="none" strike="noStrike" cap="none">
              <a:solidFill>
                <a:srgbClr val="000000"/>
              </a:solidFill>
              <a:latin typeface="Arial"/>
              <a:ea typeface="Arial"/>
              <a:cs typeface="Arial"/>
              <a:sym typeface="Arial"/>
            </a:endParaRPr>
          </a:p>
        </p:txBody>
      </p:sp>
      <p:sp>
        <p:nvSpPr>
          <p:cNvPr id="1217" name="Google Shape;1217;p57"/>
          <p:cNvSpPr/>
          <p:nvPr/>
        </p:nvSpPr>
        <p:spPr>
          <a:xfrm>
            <a:off x="3021598" y="1367139"/>
            <a:ext cx="1400700" cy="259500"/>
          </a:xfrm>
          <a:prstGeom prst="rect">
            <a:avLst/>
          </a:prstGeom>
          <a:solidFill>
            <a:srgbClr val="EFEFEF"/>
          </a:solidFill>
          <a:ln w="9525" cap="flat" cmpd="sng">
            <a:solidFill>
              <a:schemeClr val="accent1"/>
            </a:solidFill>
            <a:prstDash val="solid"/>
            <a:round/>
            <a:headEnd type="none" w="sm" len="sm"/>
            <a:tailEnd type="none" w="sm" len="sm"/>
          </a:ln>
        </p:spPr>
        <p:txBody>
          <a:bodyPr spcFirstLastPara="1" wrap="square" lIns="18000" tIns="91425" rIns="18000"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Arial"/>
                <a:ea typeface="Arial"/>
                <a:cs typeface="Arial"/>
                <a:sym typeface="Arial"/>
              </a:rPr>
              <a:t>Egészségügyi adatok</a:t>
            </a:r>
            <a:endParaRPr sz="800" b="1" i="0" u="none" strike="noStrike" cap="none">
              <a:solidFill>
                <a:srgbClr val="000000"/>
              </a:solidFill>
              <a:latin typeface="Arial"/>
              <a:ea typeface="Arial"/>
              <a:cs typeface="Arial"/>
              <a:sym typeface="Arial"/>
            </a:endParaRPr>
          </a:p>
        </p:txBody>
      </p:sp>
      <p:sp>
        <p:nvSpPr>
          <p:cNvPr id="1218" name="Google Shape;1218;p57"/>
          <p:cNvSpPr/>
          <p:nvPr/>
        </p:nvSpPr>
        <p:spPr>
          <a:xfrm>
            <a:off x="4532123" y="1367139"/>
            <a:ext cx="1400700" cy="259500"/>
          </a:xfrm>
          <a:prstGeom prst="rect">
            <a:avLst/>
          </a:prstGeom>
          <a:solidFill>
            <a:srgbClr val="EFEFEF"/>
          </a:solidFill>
          <a:ln w="9525" cap="flat" cmpd="sng">
            <a:solidFill>
              <a:schemeClr val="accent1"/>
            </a:solidFill>
            <a:prstDash val="solid"/>
            <a:round/>
            <a:headEnd type="none" w="sm" len="sm"/>
            <a:tailEnd type="none" w="sm" len="sm"/>
          </a:ln>
        </p:spPr>
        <p:txBody>
          <a:bodyPr spcFirstLastPara="1" wrap="square" lIns="18000" tIns="91425" rIns="18000"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Arial"/>
                <a:ea typeface="Arial"/>
                <a:cs typeface="Arial"/>
                <a:sym typeface="Arial"/>
              </a:rPr>
              <a:t>Oktatási adatok</a:t>
            </a:r>
            <a:endParaRPr sz="800" b="1" i="0" u="none" strike="noStrike" cap="none">
              <a:solidFill>
                <a:srgbClr val="000000"/>
              </a:solidFill>
              <a:latin typeface="Arial"/>
              <a:ea typeface="Arial"/>
              <a:cs typeface="Arial"/>
              <a:sym typeface="Arial"/>
            </a:endParaRPr>
          </a:p>
        </p:txBody>
      </p:sp>
      <p:sp>
        <p:nvSpPr>
          <p:cNvPr id="1219" name="Google Shape;1219;p57"/>
          <p:cNvSpPr/>
          <p:nvPr/>
        </p:nvSpPr>
        <p:spPr>
          <a:xfrm>
            <a:off x="6042649" y="1367139"/>
            <a:ext cx="1400700" cy="259500"/>
          </a:xfrm>
          <a:prstGeom prst="rect">
            <a:avLst/>
          </a:prstGeom>
          <a:solidFill>
            <a:srgbClr val="EFEFEF"/>
          </a:solidFill>
          <a:ln w="9525" cap="flat" cmpd="sng">
            <a:solidFill>
              <a:schemeClr val="accent1"/>
            </a:solidFill>
            <a:prstDash val="solid"/>
            <a:round/>
            <a:headEnd type="none" w="sm" len="sm"/>
            <a:tailEnd type="none" w="sm" len="sm"/>
          </a:ln>
        </p:spPr>
        <p:txBody>
          <a:bodyPr spcFirstLastPara="1" wrap="square" lIns="18000" tIns="91425" rIns="18000"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Arial"/>
                <a:ea typeface="Arial"/>
                <a:cs typeface="Arial"/>
                <a:sym typeface="Arial"/>
              </a:rPr>
              <a:t>Banki/vásárlási adatok</a:t>
            </a:r>
            <a:endParaRPr sz="800" b="1" i="0" u="none" strike="noStrike" cap="none">
              <a:solidFill>
                <a:srgbClr val="000000"/>
              </a:solidFill>
              <a:latin typeface="Arial"/>
              <a:ea typeface="Arial"/>
              <a:cs typeface="Arial"/>
              <a:sym typeface="Arial"/>
            </a:endParaRPr>
          </a:p>
        </p:txBody>
      </p:sp>
      <p:sp>
        <p:nvSpPr>
          <p:cNvPr id="1220" name="Google Shape;1220;p57"/>
          <p:cNvSpPr/>
          <p:nvPr/>
        </p:nvSpPr>
        <p:spPr>
          <a:xfrm>
            <a:off x="7553175" y="1367139"/>
            <a:ext cx="1400700" cy="259500"/>
          </a:xfrm>
          <a:prstGeom prst="rect">
            <a:avLst/>
          </a:prstGeom>
          <a:solidFill>
            <a:srgbClr val="EFEFEF"/>
          </a:solidFill>
          <a:ln w="9525" cap="flat" cmpd="sng">
            <a:solidFill>
              <a:schemeClr val="accent1"/>
            </a:solidFill>
            <a:prstDash val="solid"/>
            <a:round/>
            <a:headEnd type="none" w="sm" len="sm"/>
            <a:tailEnd type="none" w="sm" len="sm"/>
          </a:ln>
        </p:spPr>
        <p:txBody>
          <a:bodyPr spcFirstLastPara="1" wrap="square" lIns="18000" tIns="91425" rIns="18000"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1" i="0" u="none" strike="noStrike" cap="none">
                <a:solidFill>
                  <a:srgbClr val="000000"/>
                </a:solidFill>
                <a:latin typeface="Arial"/>
                <a:ea typeface="Arial"/>
                <a:cs typeface="Arial"/>
                <a:sym typeface="Arial"/>
              </a:rPr>
              <a:t>Online viselkedési adatok</a:t>
            </a:r>
            <a:endParaRPr sz="800" b="1" i="0" u="none" strike="noStrike" cap="none">
              <a:solidFill>
                <a:srgbClr val="000000"/>
              </a:solidFill>
              <a:latin typeface="Arial"/>
              <a:ea typeface="Arial"/>
              <a:cs typeface="Arial"/>
              <a:sym typeface="Arial"/>
            </a:endParaRPr>
          </a:p>
        </p:txBody>
      </p:sp>
      <p:graphicFrame>
        <p:nvGraphicFramePr>
          <p:cNvPr id="1221" name="Google Shape;1221;p57"/>
          <p:cNvGraphicFramePr/>
          <p:nvPr/>
        </p:nvGraphicFramePr>
        <p:xfrm>
          <a:off x="197000" y="1721039"/>
          <a:ext cx="3000000" cy="3000000"/>
        </p:xfrm>
        <a:graphic>
          <a:graphicData uri="http://schemas.openxmlformats.org/drawingml/2006/table">
            <a:tbl>
              <a:tblPr>
                <a:noFill/>
                <a:tableStyleId>{37C8B7C5-D11A-4D8D-B19E-DA92B7574D91}</a:tableStyleId>
              </a:tblPr>
              <a:tblGrid>
                <a:gridCol w="1313950"/>
                <a:gridCol w="1496400"/>
                <a:gridCol w="1496400"/>
                <a:gridCol w="1496400"/>
                <a:gridCol w="1496400"/>
                <a:gridCol w="1496400"/>
              </a:tblGrid>
              <a:tr h="461700">
                <a:tc>
                  <a:txBody>
                    <a:bodyPr/>
                    <a:lstStyle/>
                    <a:p>
                      <a:pPr marL="0" marR="0" lvl="0" indent="0" algn="l" rtl="0">
                        <a:lnSpc>
                          <a:spcPct val="100000"/>
                        </a:lnSpc>
                        <a:spcBef>
                          <a:spcPts val="0"/>
                        </a:spcBef>
                        <a:spcAft>
                          <a:spcPts val="0"/>
                        </a:spcAft>
                        <a:buClr>
                          <a:srgbClr val="000000"/>
                        </a:buClr>
                        <a:buSzPts val="800"/>
                        <a:buFont typeface="Arial"/>
                        <a:buNone/>
                      </a:pPr>
                      <a:r>
                        <a:rPr lang="hu-HU" sz="800" b="1" u="none" strike="noStrike" cap="none"/>
                        <a:t>Leírás</a:t>
                      </a:r>
                      <a:endParaRPr sz="800" b="1" u="none" strike="noStrike" cap="none"/>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hu-HU" sz="800" u="none" strike="noStrike" cap="none"/>
                        <a:t>Ügyfélkapun keresztül történő ügyintézés MI támogatásának fejlesztése.</a:t>
                      </a:r>
                      <a:endParaRPr sz="800" u="none" strike="noStrike" cap="none"/>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hu-HU" sz="800" u="none" strike="noStrike" cap="none"/>
                        <a:t>Az egészségügyben megjelenő adatok MI-vel történő kezelése, optimalizálása.</a:t>
                      </a:r>
                      <a:endParaRPr sz="800" u="none" strike="noStrike" cap="none"/>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hu-HU" sz="800" u="none" strike="noStrike" cap="none"/>
                        <a:t>Az oktatás területén megjelenő adathalmaz felhasználása, MI segítségével.</a:t>
                      </a:r>
                      <a:endParaRPr sz="800" u="none" strike="noStrike" cap="none"/>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hu-HU" sz="800" u="none" strike="noStrike" cap="none"/>
                        <a:t>Banki és tranzakcionális adatok gyűjtése, kezelése, felhasználása, MI segítségével.</a:t>
                      </a:r>
                      <a:endParaRPr sz="800" u="none" strike="noStrike" cap="none"/>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hu-HU" sz="800" u="none" strike="noStrike" cap="none"/>
                        <a:t>Online tevékenységek alapján történő egyedi értékajánlatok kialakítása, MI segítségével</a:t>
                      </a:r>
                      <a:endParaRPr sz="800" u="none" strike="noStrike" cap="none"/>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r>
              <a:tr h="253025">
                <a:tc>
                  <a:txBody>
                    <a:bodyPr/>
                    <a:lstStyle/>
                    <a:p>
                      <a:pPr marL="0" marR="0" lvl="0" indent="0" algn="l" rtl="0">
                        <a:lnSpc>
                          <a:spcPct val="100000"/>
                        </a:lnSpc>
                        <a:spcBef>
                          <a:spcPts val="0"/>
                        </a:spcBef>
                        <a:spcAft>
                          <a:spcPts val="0"/>
                        </a:spcAft>
                        <a:buClr>
                          <a:srgbClr val="000000"/>
                        </a:buClr>
                        <a:buSzPts val="800"/>
                        <a:buFont typeface="Arial"/>
                        <a:buNone/>
                      </a:pPr>
                      <a:r>
                        <a:rPr lang="hu-HU" sz="800" b="1" u="none" strike="noStrike" cap="none"/>
                        <a:t>Rendelkezésre álló adatmennyiség</a:t>
                      </a:r>
                      <a:endParaRPr sz="800" b="1" u="none" strike="noStrike" cap="none">
                        <a:solidFill>
                          <a:schemeClr val="dk1"/>
                        </a:solidFill>
                      </a:endParaRPr>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a:solidFill>
                          <a:schemeClr val="dk1"/>
                        </a:solidFill>
                      </a:endParaRPr>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a:solidFill>
                          <a:schemeClr val="dk1"/>
                        </a:solidFill>
                      </a:endParaRPr>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a:solidFill>
                          <a:schemeClr val="dk1"/>
                        </a:solidFill>
                      </a:endParaRPr>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a:solidFill>
                          <a:schemeClr val="dk1"/>
                        </a:solidFill>
                      </a:endParaRPr>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r>
              <a:tr h="435350">
                <a:tc>
                  <a:txBody>
                    <a:bodyPr/>
                    <a:lstStyle/>
                    <a:p>
                      <a:pPr marL="0" marR="0" lvl="0" indent="0" algn="l" rtl="0">
                        <a:lnSpc>
                          <a:spcPct val="100000"/>
                        </a:lnSpc>
                        <a:spcBef>
                          <a:spcPts val="0"/>
                        </a:spcBef>
                        <a:spcAft>
                          <a:spcPts val="0"/>
                        </a:spcAft>
                        <a:buClr>
                          <a:srgbClr val="000000"/>
                        </a:buClr>
                        <a:buSzPts val="800"/>
                        <a:buFont typeface="Arial"/>
                        <a:buNone/>
                      </a:pPr>
                      <a:r>
                        <a:rPr lang="hu-HU" sz="800" b="1" u="none" strike="noStrike" cap="none"/>
                        <a:t>Adatmennyiség bővíthetősége</a:t>
                      </a:r>
                      <a:endParaRPr sz="800" b="1" u="none" strike="noStrike" cap="none">
                        <a:solidFill>
                          <a:schemeClr val="dk1"/>
                        </a:solidFill>
                      </a:endParaRPr>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a:solidFill>
                          <a:schemeClr val="dk1"/>
                        </a:solidFill>
                      </a:endParaRPr>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a:solidFill>
                          <a:schemeClr val="dk1"/>
                        </a:solidFill>
                      </a:endParaRPr>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chemeClr val="dk1"/>
                        </a:buClr>
                        <a:buSzPts val="1100"/>
                        <a:buFont typeface="Arial"/>
                        <a:buNone/>
                      </a:pPr>
                      <a:endParaRPr sz="600" u="none" strike="noStrike" cap="none">
                        <a:solidFill>
                          <a:schemeClr val="dk1"/>
                        </a:solidFill>
                      </a:endParaRPr>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a:solidFill>
                          <a:schemeClr val="dk1"/>
                        </a:solidFill>
                      </a:endParaRPr>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r>
              <a:tr h="435350">
                <a:tc>
                  <a:txBody>
                    <a:bodyPr/>
                    <a:lstStyle/>
                    <a:p>
                      <a:pPr marL="0" marR="0" lvl="0" indent="0" algn="l" rtl="0">
                        <a:lnSpc>
                          <a:spcPct val="100000"/>
                        </a:lnSpc>
                        <a:spcBef>
                          <a:spcPts val="0"/>
                        </a:spcBef>
                        <a:spcAft>
                          <a:spcPts val="0"/>
                        </a:spcAft>
                        <a:buClr>
                          <a:srgbClr val="000000"/>
                        </a:buClr>
                        <a:buSzPts val="800"/>
                        <a:buFont typeface="Arial"/>
                        <a:buNone/>
                      </a:pPr>
                      <a:r>
                        <a:rPr lang="hu-HU" sz="800" b="1" u="none" strike="noStrike" cap="none"/>
                        <a:t>Ráépíthető szolgáltatások</a:t>
                      </a:r>
                      <a:endParaRPr sz="800" b="1" u="none" strike="noStrike" cap="none"/>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hu-HU" sz="800" u="none" strike="noStrike" cap="none"/>
                        <a:t>E-személyi</a:t>
                      </a:r>
                      <a:endParaRPr sz="800" u="none" strike="noStrike" cap="none"/>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hu-HU" sz="800" u="none" strike="noStrike" cap="none"/>
                        <a:t>Személyre szabott orvoslás</a:t>
                      </a:r>
                      <a:endParaRPr sz="800" u="none" strike="noStrike" cap="none"/>
                    </a:p>
                    <a:p>
                      <a:pPr marL="0" marR="0" lvl="0" indent="0" algn="l" rtl="0">
                        <a:lnSpc>
                          <a:spcPct val="100000"/>
                        </a:lnSpc>
                        <a:spcBef>
                          <a:spcPts val="0"/>
                        </a:spcBef>
                        <a:spcAft>
                          <a:spcPts val="0"/>
                        </a:spcAft>
                        <a:buClr>
                          <a:srgbClr val="000000"/>
                        </a:buClr>
                        <a:buSzPts val="800"/>
                        <a:buFont typeface="Arial"/>
                        <a:buNone/>
                      </a:pPr>
                      <a:r>
                        <a:rPr lang="hu-HU" sz="800" u="none" strike="noStrike" cap="none"/>
                        <a:t>Adminisztrációt könnyítő szolgáltatások</a:t>
                      </a:r>
                      <a:endParaRPr sz="800" u="none" strike="noStrike" cap="none"/>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hu-HU" sz="800" u="none" strike="noStrike" cap="none"/>
                        <a:t>Testreszabott oktatási ajánlások</a:t>
                      </a:r>
                      <a:endParaRPr sz="800" u="none" strike="noStrike" cap="none"/>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hu-HU" sz="800" u="none" strike="noStrike" cap="none">
                          <a:solidFill>
                            <a:schemeClr val="dk1"/>
                          </a:solidFill>
                        </a:rPr>
                        <a:t>Egyedi banki/biztosítási ajánlatok</a:t>
                      </a:r>
                      <a:endParaRPr sz="800" u="none" strike="noStrike" cap="none">
                        <a:solidFill>
                          <a:schemeClr val="dk1"/>
                        </a:solidFill>
                      </a:endParaRPr>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hu-HU" sz="800" u="none" strike="noStrike" cap="none"/>
                        <a:t>Egyedi vásárlási ajánlatok</a:t>
                      </a:r>
                      <a:endParaRPr sz="800" u="none" strike="noStrike" cap="none"/>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r>
              <a:tr h="435350">
                <a:tc>
                  <a:txBody>
                    <a:bodyPr/>
                    <a:lstStyle/>
                    <a:p>
                      <a:pPr marL="0" marR="0" lvl="0" indent="0" algn="l" rtl="0">
                        <a:lnSpc>
                          <a:spcPct val="100000"/>
                        </a:lnSpc>
                        <a:spcBef>
                          <a:spcPts val="0"/>
                        </a:spcBef>
                        <a:spcAft>
                          <a:spcPts val="0"/>
                        </a:spcAft>
                        <a:buClr>
                          <a:srgbClr val="000000"/>
                        </a:buClr>
                        <a:buSzPts val="800"/>
                        <a:buFont typeface="Arial"/>
                        <a:buNone/>
                      </a:pPr>
                      <a:r>
                        <a:rPr lang="hu-HU" sz="800" b="1" u="none" strike="noStrike" cap="none"/>
                        <a:t>Adatgyűjtési szabályozások</a:t>
                      </a:r>
                      <a:endParaRPr sz="800" b="1" u="none" strike="noStrike" cap="none"/>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3F3F3"/>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hu-HU" sz="800" u="none" strike="noStrike" cap="none"/>
                        <a:t>GDPR</a:t>
                      </a:r>
                      <a:endParaRPr sz="800" u="none" strike="noStrike" cap="none"/>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hu-HU" sz="800" u="none" strike="noStrike" cap="none"/>
                        <a:t>GDPR</a:t>
                      </a:r>
                      <a:endParaRPr sz="800" u="none" strike="noStrike" cap="none"/>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hu-HU" sz="800" u="none" strike="noStrike" cap="none"/>
                        <a:t>GDPR</a:t>
                      </a:r>
                      <a:endParaRPr sz="800" u="none" strike="noStrike" cap="none"/>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hu-HU" sz="800" u="none" strike="noStrike" cap="none">
                          <a:solidFill>
                            <a:schemeClr val="dk1"/>
                          </a:solidFill>
                        </a:rPr>
                        <a:t>PSD2</a:t>
                      </a:r>
                      <a:endParaRPr sz="800" u="none" strike="noStrike" cap="none">
                        <a:solidFill>
                          <a:schemeClr val="dk1"/>
                        </a:solidFill>
                      </a:endParaRPr>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hu-HU" sz="800" u="none" strike="noStrike" cap="none"/>
                        <a:t>GDPR</a:t>
                      </a:r>
                      <a:endParaRPr sz="800" u="none" strike="noStrike" cap="none"/>
                    </a:p>
                  </a:txBody>
                  <a:tcPr marL="36000" marR="36000" marT="18000" marB="180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FFFFF"/>
                    </a:solidFill>
                  </a:tcPr>
                </a:tc>
              </a:tr>
            </a:tbl>
          </a:graphicData>
        </a:graphic>
      </p:graphicFrame>
      <p:sp>
        <p:nvSpPr>
          <p:cNvPr id="1222" name="Google Shape;1222;p57"/>
          <p:cNvSpPr/>
          <p:nvPr/>
        </p:nvSpPr>
        <p:spPr>
          <a:xfrm>
            <a:off x="197025" y="1359000"/>
            <a:ext cx="1263000" cy="259500"/>
          </a:xfrm>
          <a:prstGeom prst="rect">
            <a:avLst/>
          </a:pr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800" b="1" i="0" u="none" strike="noStrike" cap="none">
                <a:solidFill>
                  <a:srgbClr val="FFFFFF"/>
                </a:solidFill>
                <a:latin typeface="Arial"/>
                <a:ea typeface="Arial"/>
                <a:cs typeface="Arial"/>
                <a:sym typeface="Arial"/>
              </a:rPr>
              <a:t>Adattárca</a:t>
            </a:r>
            <a:endParaRPr sz="800" b="1" i="0" u="none" strike="noStrike" cap="none">
              <a:solidFill>
                <a:srgbClr val="FFFFFF"/>
              </a:solidFill>
              <a:latin typeface="Arial"/>
              <a:ea typeface="Arial"/>
              <a:cs typeface="Arial"/>
              <a:sym typeface="Arial"/>
            </a:endParaRPr>
          </a:p>
        </p:txBody>
      </p:sp>
      <p:sp>
        <p:nvSpPr>
          <p:cNvPr id="1223" name="Google Shape;1223;p57"/>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hu-HU"/>
              <a:t>32</a:t>
            </a:fld>
            <a:endParaRPr/>
          </a:p>
        </p:txBody>
      </p:sp>
      <p:grpSp>
        <p:nvGrpSpPr>
          <p:cNvPr id="1224" name="Google Shape;1224;p57"/>
          <p:cNvGrpSpPr/>
          <p:nvPr/>
        </p:nvGrpSpPr>
        <p:grpSpPr>
          <a:xfrm>
            <a:off x="1683500" y="2298461"/>
            <a:ext cx="1103525" cy="72000"/>
            <a:chOff x="1683500" y="2274648"/>
            <a:chExt cx="1103525" cy="72000"/>
          </a:xfrm>
        </p:grpSpPr>
        <p:sp>
          <p:nvSpPr>
            <p:cNvPr id="1225" name="Google Shape;1225;p57"/>
            <p:cNvSpPr/>
            <p:nvPr/>
          </p:nvSpPr>
          <p:spPr>
            <a:xfrm>
              <a:off x="1683500"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26" name="Google Shape;1226;p57"/>
            <p:cNvSpPr/>
            <p:nvPr/>
          </p:nvSpPr>
          <p:spPr>
            <a:xfrm>
              <a:off x="1798114"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27" name="Google Shape;1227;p57"/>
            <p:cNvSpPr/>
            <p:nvPr/>
          </p:nvSpPr>
          <p:spPr>
            <a:xfrm>
              <a:off x="1912728"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28" name="Google Shape;1228;p57"/>
            <p:cNvSpPr/>
            <p:nvPr/>
          </p:nvSpPr>
          <p:spPr>
            <a:xfrm>
              <a:off x="2027342"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29" name="Google Shape;1229;p57"/>
            <p:cNvSpPr/>
            <p:nvPr/>
          </p:nvSpPr>
          <p:spPr>
            <a:xfrm>
              <a:off x="2141956"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30" name="Google Shape;1230;p57"/>
            <p:cNvSpPr/>
            <p:nvPr/>
          </p:nvSpPr>
          <p:spPr>
            <a:xfrm>
              <a:off x="2256569"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31" name="Google Shape;1231;p57"/>
            <p:cNvSpPr/>
            <p:nvPr/>
          </p:nvSpPr>
          <p:spPr>
            <a:xfrm>
              <a:off x="2371183"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32" name="Google Shape;1232;p57"/>
            <p:cNvSpPr/>
            <p:nvPr/>
          </p:nvSpPr>
          <p:spPr>
            <a:xfrm>
              <a:off x="2485797"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33" name="Google Shape;1233;p57"/>
            <p:cNvSpPr/>
            <p:nvPr/>
          </p:nvSpPr>
          <p:spPr>
            <a:xfrm>
              <a:off x="2600411"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34" name="Google Shape;1234;p57"/>
            <p:cNvSpPr/>
            <p:nvPr/>
          </p:nvSpPr>
          <p:spPr>
            <a:xfrm>
              <a:off x="2715025"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235" name="Google Shape;1235;p57"/>
          <p:cNvGrpSpPr/>
          <p:nvPr/>
        </p:nvGrpSpPr>
        <p:grpSpPr>
          <a:xfrm>
            <a:off x="3198550" y="2298461"/>
            <a:ext cx="1103525" cy="72000"/>
            <a:chOff x="3198550" y="2274648"/>
            <a:chExt cx="1103525" cy="72000"/>
          </a:xfrm>
        </p:grpSpPr>
        <p:sp>
          <p:nvSpPr>
            <p:cNvPr id="1236" name="Google Shape;1236;p57"/>
            <p:cNvSpPr/>
            <p:nvPr/>
          </p:nvSpPr>
          <p:spPr>
            <a:xfrm>
              <a:off x="3198550"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37" name="Google Shape;1237;p57"/>
            <p:cNvSpPr/>
            <p:nvPr/>
          </p:nvSpPr>
          <p:spPr>
            <a:xfrm>
              <a:off x="3313164"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38" name="Google Shape;1238;p57"/>
            <p:cNvSpPr/>
            <p:nvPr/>
          </p:nvSpPr>
          <p:spPr>
            <a:xfrm>
              <a:off x="3427778"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39" name="Google Shape;1239;p57"/>
            <p:cNvSpPr/>
            <p:nvPr/>
          </p:nvSpPr>
          <p:spPr>
            <a:xfrm>
              <a:off x="3542392"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40" name="Google Shape;1240;p57"/>
            <p:cNvSpPr/>
            <p:nvPr/>
          </p:nvSpPr>
          <p:spPr>
            <a:xfrm>
              <a:off x="3657006"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41" name="Google Shape;1241;p57"/>
            <p:cNvSpPr/>
            <p:nvPr/>
          </p:nvSpPr>
          <p:spPr>
            <a:xfrm>
              <a:off x="3771619"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42" name="Google Shape;1242;p57"/>
            <p:cNvSpPr/>
            <p:nvPr/>
          </p:nvSpPr>
          <p:spPr>
            <a:xfrm>
              <a:off x="3886233"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43" name="Google Shape;1243;p57"/>
            <p:cNvSpPr/>
            <p:nvPr/>
          </p:nvSpPr>
          <p:spPr>
            <a:xfrm>
              <a:off x="4000847"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44" name="Google Shape;1244;p57"/>
            <p:cNvSpPr/>
            <p:nvPr/>
          </p:nvSpPr>
          <p:spPr>
            <a:xfrm>
              <a:off x="4115461"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45" name="Google Shape;1245;p57"/>
            <p:cNvSpPr/>
            <p:nvPr/>
          </p:nvSpPr>
          <p:spPr>
            <a:xfrm>
              <a:off x="4230075"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246" name="Google Shape;1246;p57"/>
          <p:cNvGrpSpPr/>
          <p:nvPr/>
        </p:nvGrpSpPr>
        <p:grpSpPr>
          <a:xfrm>
            <a:off x="4688525" y="2298461"/>
            <a:ext cx="1103525" cy="72000"/>
            <a:chOff x="4688525" y="2274648"/>
            <a:chExt cx="1103525" cy="72000"/>
          </a:xfrm>
        </p:grpSpPr>
        <p:sp>
          <p:nvSpPr>
            <p:cNvPr id="1247" name="Google Shape;1247;p57"/>
            <p:cNvSpPr/>
            <p:nvPr/>
          </p:nvSpPr>
          <p:spPr>
            <a:xfrm>
              <a:off x="4688525"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48" name="Google Shape;1248;p57"/>
            <p:cNvSpPr/>
            <p:nvPr/>
          </p:nvSpPr>
          <p:spPr>
            <a:xfrm>
              <a:off x="4803139"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49" name="Google Shape;1249;p57"/>
            <p:cNvSpPr/>
            <p:nvPr/>
          </p:nvSpPr>
          <p:spPr>
            <a:xfrm>
              <a:off x="4917753"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50" name="Google Shape;1250;p57"/>
            <p:cNvSpPr/>
            <p:nvPr/>
          </p:nvSpPr>
          <p:spPr>
            <a:xfrm>
              <a:off x="5032367"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51" name="Google Shape;1251;p57"/>
            <p:cNvSpPr/>
            <p:nvPr/>
          </p:nvSpPr>
          <p:spPr>
            <a:xfrm>
              <a:off x="5146981"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52" name="Google Shape;1252;p57"/>
            <p:cNvSpPr/>
            <p:nvPr/>
          </p:nvSpPr>
          <p:spPr>
            <a:xfrm>
              <a:off x="5261594"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53" name="Google Shape;1253;p57"/>
            <p:cNvSpPr/>
            <p:nvPr/>
          </p:nvSpPr>
          <p:spPr>
            <a:xfrm>
              <a:off x="5376208"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54" name="Google Shape;1254;p57"/>
            <p:cNvSpPr/>
            <p:nvPr/>
          </p:nvSpPr>
          <p:spPr>
            <a:xfrm>
              <a:off x="5490822"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55" name="Google Shape;1255;p57"/>
            <p:cNvSpPr/>
            <p:nvPr/>
          </p:nvSpPr>
          <p:spPr>
            <a:xfrm>
              <a:off x="5605436"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56" name="Google Shape;1256;p57"/>
            <p:cNvSpPr/>
            <p:nvPr/>
          </p:nvSpPr>
          <p:spPr>
            <a:xfrm>
              <a:off x="5720050"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257" name="Google Shape;1257;p57"/>
          <p:cNvGrpSpPr/>
          <p:nvPr/>
        </p:nvGrpSpPr>
        <p:grpSpPr>
          <a:xfrm>
            <a:off x="6178500" y="2298461"/>
            <a:ext cx="1103525" cy="72000"/>
            <a:chOff x="6178500" y="2274648"/>
            <a:chExt cx="1103525" cy="72000"/>
          </a:xfrm>
        </p:grpSpPr>
        <p:sp>
          <p:nvSpPr>
            <p:cNvPr id="1258" name="Google Shape;1258;p57"/>
            <p:cNvSpPr/>
            <p:nvPr/>
          </p:nvSpPr>
          <p:spPr>
            <a:xfrm>
              <a:off x="6178500"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59" name="Google Shape;1259;p57"/>
            <p:cNvSpPr/>
            <p:nvPr/>
          </p:nvSpPr>
          <p:spPr>
            <a:xfrm>
              <a:off x="6293114"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0" name="Google Shape;1260;p57"/>
            <p:cNvSpPr/>
            <p:nvPr/>
          </p:nvSpPr>
          <p:spPr>
            <a:xfrm>
              <a:off x="6407728"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1" name="Google Shape;1261;p57"/>
            <p:cNvSpPr/>
            <p:nvPr/>
          </p:nvSpPr>
          <p:spPr>
            <a:xfrm>
              <a:off x="6522342"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2" name="Google Shape;1262;p57"/>
            <p:cNvSpPr/>
            <p:nvPr/>
          </p:nvSpPr>
          <p:spPr>
            <a:xfrm>
              <a:off x="6636956"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3" name="Google Shape;1263;p57"/>
            <p:cNvSpPr/>
            <p:nvPr/>
          </p:nvSpPr>
          <p:spPr>
            <a:xfrm>
              <a:off x="6751569"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4" name="Google Shape;1264;p57"/>
            <p:cNvSpPr/>
            <p:nvPr/>
          </p:nvSpPr>
          <p:spPr>
            <a:xfrm>
              <a:off x="6866183"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5" name="Google Shape;1265;p57"/>
            <p:cNvSpPr/>
            <p:nvPr/>
          </p:nvSpPr>
          <p:spPr>
            <a:xfrm>
              <a:off x="6980797"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6" name="Google Shape;1266;p57"/>
            <p:cNvSpPr/>
            <p:nvPr/>
          </p:nvSpPr>
          <p:spPr>
            <a:xfrm>
              <a:off x="7095411"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7" name="Google Shape;1267;p57"/>
            <p:cNvSpPr/>
            <p:nvPr/>
          </p:nvSpPr>
          <p:spPr>
            <a:xfrm>
              <a:off x="7210025"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268" name="Google Shape;1268;p57"/>
          <p:cNvGrpSpPr/>
          <p:nvPr/>
        </p:nvGrpSpPr>
        <p:grpSpPr>
          <a:xfrm>
            <a:off x="7668475" y="2298461"/>
            <a:ext cx="1103525" cy="72000"/>
            <a:chOff x="7668475" y="2274648"/>
            <a:chExt cx="1103525" cy="72000"/>
          </a:xfrm>
        </p:grpSpPr>
        <p:sp>
          <p:nvSpPr>
            <p:cNvPr id="1269" name="Google Shape;1269;p57"/>
            <p:cNvSpPr/>
            <p:nvPr/>
          </p:nvSpPr>
          <p:spPr>
            <a:xfrm>
              <a:off x="7668475"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0" name="Google Shape;1270;p57"/>
            <p:cNvSpPr/>
            <p:nvPr/>
          </p:nvSpPr>
          <p:spPr>
            <a:xfrm>
              <a:off x="7783089" y="22746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1" name="Google Shape;1271;p57"/>
            <p:cNvSpPr/>
            <p:nvPr/>
          </p:nvSpPr>
          <p:spPr>
            <a:xfrm>
              <a:off x="7897703"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2" name="Google Shape;1272;p57"/>
            <p:cNvSpPr/>
            <p:nvPr/>
          </p:nvSpPr>
          <p:spPr>
            <a:xfrm>
              <a:off x="8012317"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3" name="Google Shape;1273;p57"/>
            <p:cNvSpPr/>
            <p:nvPr/>
          </p:nvSpPr>
          <p:spPr>
            <a:xfrm>
              <a:off x="8126931"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4" name="Google Shape;1274;p57"/>
            <p:cNvSpPr/>
            <p:nvPr/>
          </p:nvSpPr>
          <p:spPr>
            <a:xfrm>
              <a:off x="8241544"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5" name="Google Shape;1275;p57"/>
            <p:cNvSpPr/>
            <p:nvPr/>
          </p:nvSpPr>
          <p:spPr>
            <a:xfrm>
              <a:off x="8356158"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6" name="Google Shape;1276;p57"/>
            <p:cNvSpPr/>
            <p:nvPr/>
          </p:nvSpPr>
          <p:spPr>
            <a:xfrm>
              <a:off x="8470772"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7" name="Google Shape;1277;p57"/>
            <p:cNvSpPr/>
            <p:nvPr/>
          </p:nvSpPr>
          <p:spPr>
            <a:xfrm>
              <a:off x="8585386"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8" name="Google Shape;1278;p57"/>
            <p:cNvSpPr/>
            <p:nvPr/>
          </p:nvSpPr>
          <p:spPr>
            <a:xfrm>
              <a:off x="8700000" y="22746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279" name="Google Shape;1279;p57"/>
          <p:cNvGrpSpPr/>
          <p:nvPr/>
        </p:nvGrpSpPr>
        <p:grpSpPr>
          <a:xfrm>
            <a:off x="1674738" y="2649448"/>
            <a:ext cx="1103525" cy="72000"/>
            <a:chOff x="1674738" y="2611348"/>
            <a:chExt cx="1103525" cy="72000"/>
          </a:xfrm>
        </p:grpSpPr>
        <p:sp>
          <p:nvSpPr>
            <p:cNvPr id="1280" name="Google Shape;1280;p57"/>
            <p:cNvSpPr/>
            <p:nvPr/>
          </p:nvSpPr>
          <p:spPr>
            <a:xfrm>
              <a:off x="1674738" y="26113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1" name="Google Shape;1281;p57"/>
            <p:cNvSpPr/>
            <p:nvPr/>
          </p:nvSpPr>
          <p:spPr>
            <a:xfrm>
              <a:off x="1789351" y="26113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2" name="Google Shape;1282;p57"/>
            <p:cNvSpPr/>
            <p:nvPr/>
          </p:nvSpPr>
          <p:spPr>
            <a:xfrm>
              <a:off x="1903965" y="26113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3" name="Google Shape;1283;p57"/>
            <p:cNvSpPr/>
            <p:nvPr/>
          </p:nvSpPr>
          <p:spPr>
            <a:xfrm>
              <a:off x="2018579" y="26113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4" name="Google Shape;1284;p57"/>
            <p:cNvSpPr/>
            <p:nvPr/>
          </p:nvSpPr>
          <p:spPr>
            <a:xfrm>
              <a:off x="2133193" y="26113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5" name="Google Shape;1285;p57"/>
            <p:cNvSpPr/>
            <p:nvPr/>
          </p:nvSpPr>
          <p:spPr>
            <a:xfrm>
              <a:off x="2247807" y="26113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6" name="Google Shape;1286;p57"/>
            <p:cNvSpPr/>
            <p:nvPr/>
          </p:nvSpPr>
          <p:spPr>
            <a:xfrm>
              <a:off x="2362421" y="26113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7" name="Google Shape;1287;p57"/>
            <p:cNvSpPr/>
            <p:nvPr/>
          </p:nvSpPr>
          <p:spPr>
            <a:xfrm>
              <a:off x="2477035" y="26113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8" name="Google Shape;1288;p57"/>
            <p:cNvSpPr/>
            <p:nvPr/>
          </p:nvSpPr>
          <p:spPr>
            <a:xfrm>
              <a:off x="2591649" y="26113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9" name="Google Shape;1289;p57"/>
            <p:cNvSpPr/>
            <p:nvPr/>
          </p:nvSpPr>
          <p:spPr>
            <a:xfrm>
              <a:off x="2706263" y="26113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290" name="Google Shape;1290;p57"/>
          <p:cNvGrpSpPr/>
          <p:nvPr/>
        </p:nvGrpSpPr>
        <p:grpSpPr>
          <a:xfrm>
            <a:off x="3203830" y="2649448"/>
            <a:ext cx="1103525" cy="72000"/>
            <a:chOff x="3203830" y="2611348"/>
            <a:chExt cx="1103525" cy="72000"/>
          </a:xfrm>
        </p:grpSpPr>
        <p:sp>
          <p:nvSpPr>
            <p:cNvPr id="1291" name="Google Shape;1291;p57"/>
            <p:cNvSpPr/>
            <p:nvPr/>
          </p:nvSpPr>
          <p:spPr>
            <a:xfrm>
              <a:off x="3203830" y="26113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92" name="Google Shape;1292;p57"/>
            <p:cNvSpPr/>
            <p:nvPr/>
          </p:nvSpPr>
          <p:spPr>
            <a:xfrm>
              <a:off x="3318444" y="26113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93" name="Google Shape;1293;p57"/>
            <p:cNvSpPr/>
            <p:nvPr/>
          </p:nvSpPr>
          <p:spPr>
            <a:xfrm>
              <a:off x="3433058" y="26113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94" name="Google Shape;1294;p57"/>
            <p:cNvSpPr/>
            <p:nvPr/>
          </p:nvSpPr>
          <p:spPr>
            <a:xfrm>
              <a:off x="3547672" y="26113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95" name="Google Shape;1295;p57"/>
            <p:cNvSpPr/>
            <p:nvPr/>
          </p:nvSpPr>
          <p:spPr>
            <a:xfrm>
              <a:off x="3662286" y="26113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96" name="Google Shape;1296;p57"/>
            <p:cNvSpPr/>
            <p:nvPr/>
          </p:nvSpPr>
          <p:spPr>
            <a:xfrm>
              <a:off x="3776900" y="26113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97" name="Google Shape;1297;p57"/>
            <p:cNvSpPr/>
            <p:nvPr/>
          </p:nvSpPr>
          <p:spPr>
            <a:xfrm>
              <a:off x="3891514" y="26113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98" name="Google Shape;1298;p57"/>
            <p:cNvSpPr/>
            <p:nvPr/>
          </p:nvSpPr>
          <p:spPr>
            <a:xfrm>
              <a:off x="4006128" y="26113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99" name="Google Shape;1299;p57"/>
            <p:cNvSpPr/>
            <p:nvPr/>
          </p:nvSpPr>
          <p:spPr>
            <a:xfrm>
              <a:off x="4120741" y="26113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0" name="Google Shape;1300;p57"/>
            <p:cNvSpPr/>
            <p:nvPr/>
          </p:nvSpPr>
          <p:spPr>
            <a:xfrm>
              <a:off x="4235355" y="26113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301" name="Google Shape;1301;p57"/>
          <p:cNvGrpSpPr/>
          <p:nvPr/>
        </p:nvGrpSpPr>
        <p:grpSpPr>
          <a:xfrm>
            <a:off x="4688513" y="2649448"/>
            <a:ext cx="1103525" cy="72000"/>
            <a:chOff x="4688513" y="2611348"/>
            <a:chExt cx="1103525" cy="72000"/>
          </a:xfrm>
        </p:grpSpPr>
        <p:sp>
          <p:nvSpPr>
            <p:cNvPr id="1302" name="Google Shape;1302;p57"/>
            <p:cNvSpPr/>
            <p:nvPr/>
          </p:nvSpPr>
          <p:spPr>
            <a:xfrm>
              <a:off x="4688513" y="26113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3" name="Google Shape;1303;p57"/>
            <p:cNvSpPr/>
            <p:nvPr/>
          </p:nvSpPr>
          <p:spPr>
            <a:xfrm>
              <a:off x="4803126" y="26113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4" name="Google Shape;1304;p57"/>
            <p:cNvSpPr/>
            <p:nvPr/>
          </p:nvSpPr>
          <p:spPr>
            <a:xfrm>
              <a:off x="4917740" y="26113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5" name="Google Shape;1305;p57"/>
            <p:cNvSpPr/>
            <p:nvPr/>
          </p:nvSpPr>
          <p:spPr>
            <a:xfrm>
              <a:off x="5032354" y="26113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6" name="Google Shape;1306;p57"/>
            <p:cNvSpPr/>
            <p:nvPr/>
          </p:nvSpPr>
          <p:spPr>
            <a:xfrm>
              <a:off x="5146968" y="26113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7" name="Google Shape;1307;p57"/>
            <p:cNvSpPr/>
            <p:nvPr/>
          </p:nvSpPr>
          <p:spPr>
            <a:xfrm>
              <a:off x="5261582" y="2611348"/>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8" name="Google Shape;1308;p57"/>
            <p:cNvSpPr/>
            <p:nvPr/>
          </p:nvSpPr>
          <p:spPr>
            <a:xfrm>
              <a:off x="5376196" y="26113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9" name="Google Shape;1309;p57"/>
            <p:cNvSpPr/>
            <p:nvPr/>
          </p:nvSpPr>
          <p:spPr>
            <a:xfrm>
              <a:off x="5490810" y="26113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10" name="Google Shape;1310;p57"/>
            <p:cNvSpPr/>
            <p:nvPr/>
          </p:nvSpPr>
          <p:spPr>
            <a:xfrm>
              <a:off x="5605424" y="26113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11" name="Google Shape;1311;p57"/>
            <p:cNvSpPr/>
            <p:nvPr/>
          </p:nvSpPr>
          <p:spPr>
            <a:xfrm>
              <a:off x="5720038" y="2611348"/>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312" name="Google Shape;1312;p57"/>
          <p:cNvGrpSpPr/>
          <p:nvPr/>
        </p:nvGrpSpPr>
        <p:grpSpPr>
          <a:xfrm>
            <a:off x="6178513" y="2655961"/>
            <a:ext cx="1103525" cy="72000"/>
            <a:chOff x="6178513" y="2617861"/>
            <a:chExt cx="1103525" cy="72000"/>
          </a:xfrm>
        </p:grpSpPr>
        <p:sp>
          <p:nvSpPr>
            <p:cNvPr id="1313" name="Google Shape;1313;p57"/>
            <p:cNvSpPr/>
            <p:nvPr/>
          </p:nvSpPr>
          <p:spPr>
            <a:xfrm>
              <a:off x="6178513" y="2617861"/>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14" name="Google Shape;1314;p57"/>
            <p:cNvSpPr/>
            <p:nvPr/>
          </p:nvSpPr>
          <p:spPr>
            <a:xfrm>
              <a:off x="6293126" y="2617861"/>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15" name="Google Shape;1315;p57"/>
            <p:cNvSpPr/>
            <p:nvPr/>
          </p:nvSpPr>
          <p:spPr>
            <a:xfrm>
              <a:off x="6407740" y="2617861"/>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16" name="Google Shape;1316;p57"/>
            <p:cNvSpPr/>
            <p:nvPr/>
          </p:nvSpPr>
          <p:spPr>
            <a:xfrm>
              <a:off x="6522354" y="2617861"/>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17" name="Google Shape;1317;p57"/>
            <p:cNvSpPr/>
            <p:nvPr/>
          </p:nvSpPr>
          <p:spPr>
            <a:xfrm>
              <a:off x="6636968" y="2617861"/>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18" name="Google Shape;1318;p57"/>
            <p:cNvSpPr/>
            <p:nvPr/>
          </p:nvSpPr>
          <p:spPr>
            <a:xfrm>
              <a:off x="6751582" y="2617861"/>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19" name="Google Shape;1319;p57"/>
            <p:cNvSpPr/>
            <p:nvPr/>
          </p:nvSpPr>
          <p:spPr>
            <a:xfrm>
              <a:off x="6866196" y="2617861"/>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20" name="Google Shape;1320;p57"/>
            <p:cNvSpPr/>
            <p:nvPr/>
          </p:nvSpPr>
          <p:spPr>
            <a:xfrm>
              <a:off x="6980810" y="2617861"/>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21" name="Google Shape;1321;p57"/>
            <p:cNvSpPr/>
            <p:nvPr/>
          </p:nvSpPr>
          <p:spPr>
            <a:xfrm>
              <a:off x="7095424" y="2617861"/>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22" name="Google Shape;1322;p57"/>
            <p:cNvSpPr/>
            <p:nvPr/>
          </p:nvSpPr>
          <p:spPr>
            <a:xfrm>
              <a:off x="7210038" y="2617861"/>
              <a:ext cx="72000" cy="72000"/>
            </a:xfrm>
            <a:prstGeom prst="rect">
              <a:avLst/>
            </a:prstGeom>
            <a:solidFill>
              <a:srgbClr val="B7B7B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323" name="Google Shape;1323;p57"/>
          <p:cNvGrpSpPr/>
          <p:nvPr/>
        </p:nvGrpSpPr>
        <p:grpSpPr>
          <a:xfrm>
            <a:off x="7665011" y="2655973"/>
            <a:ext cx="1103525" cy="72000"/>
            <a:chOff x="7665011" y="2617873"/>
            <a:chExt cx="1103525" cy="72000"/>
          </a:xfrm>
        </p:grpSpPr>
        <p:sp>
          <p:nvSpPr>
            <p:cNvPr id="1324" name="Google Shape;1324;p57"/>
            <p:cNvSpPr/>
            <p:nvPr/>
          </p:nvSpPr>
          <p:spPr>
            <a:xfrm>
              <a:off x="7665011" y="2617873"/>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25" name="Google Shape;1325;p57"/>
            <p:cNvSpPr/>
            <p:nvPr/>
          </p:nvSpPr>
          <p:spPr>
            <a:xfrm>
              <a:off x="7779625" y="2617873"/>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26" name="Google Shape;1326;p57"/>
            <p:cNvSpPr/>
            <p:nvPr/>
          </p:nvSpPr>
          <p:spPr>
            <a:xfrm>
              <a:off x="7894239" y="2617873"/>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27" name="Google Shape;1327;p57"/>
            <p:cNvSpPr/>
            <p:nvPr/>
          </p:nvSpPr>
          <p:spPr>
            <a:xfrm>
              <a:off x="8008853" y="2617873"/>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28" name="Google Shape;1328;p57"/>
            <p:cNvSpPr/>
            <p:nvPr/>
          </p:nvSpPr>
          <p:spPr>
            <a:xfrm>
              <a:off x="8123467" y="2617873"/>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29" name="Google Shape;1329;p57"/>
            <p:cNvSpPr/>
            <p:nvPr/>
          </p:nvSpPr>
          <p:spPr>
            <a:xfrm>
              <a:off x="8238081" y="2617873"/>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30" name="Google Shape;1330;p57"/>
            <p:cNvSpPr/>
            <p:nvPr/>
          </p:nvSpPr>
          <p:spPr>
            <a:xfrm>
              <a:off x="8352695" y="2617873"/>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31" name="Google Shape;1331;p57"/>
            <p:cNvSpPr/>
            <p:nvPr/>
          </p:nvSpPr>
          <p:spPr>
            <a:xfrm>
              <a:off x="8467308" y="2617873"/>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32" name="Google Shape;1332;p57"/>
            <p:cNvSpPr/>
            <p:nvPr/>
          </p:nvSpPr>
          <p:spPr>
            <a:xfrm>
              <a:off x="8581922" y="2617873"/>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33" name="Google Shape;1333;p57"/>
            <p:cNvSpPr/>
            <p:nvPr/>
          </p:nvSpPr>
          <p:spPr>
            <a:xfrm>
              <a:off x="8696536" y="2617873"/>
              <a:ext cx="72000" cy="72000"/>
            </a:xfrm>
            <a:prstGeom prst="rect">
              <a:avLst/>
            </a:prstGeom>
            <a:solidFill>
              <a:srgbClr val="1C458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334" name="Google Shape;1334;p57"/>
          <p:cNvSpPr txBox="1"/>
          <p:nvPr/>
        </p:nvSpPr>
        <p:spPr>
          <a:xfrm>
            <a:off x="433200" y="4650"/>
            <a:ext cx="8165400" cy="635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hu-HU" sz="2400" b="0" i="0" u="none" strike="noStrike" cap="none">
                <a:solidFill>
                  <a:schemeClr val="dk1"/>
                </a:solidFill>
                <a:latin typeface="Arial"/>
                <a:ea typeface="Arial"/>
                <a:cs typeface="Arial"/>
                <a:sym typeface="Arial"/>
              </a:rPr>
              <a:t>Adattárca és személyre szabott szolgáltatások</a:t>
            </a:r>
            <a:endParaRPr sz="2400" b="0" i="0" u="none" strike="noStrike" cap="none">
              <a:solidFill>
                <a:schemeClr val="dk1"/>
              </a:solidFill>
              <a:latin typeface="Arial"/>
              <a:ea typeface="Arial"/>
              <a:cs typeface="Arial"/>
              <a:sym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38"/>
        <p:cNvGrpSpPr/>
        <p:nvPr/>
      </p:nvGrpSpPr>
      <p:grpSpPr>
        <a:xfrm>
          <a:off x="0" y="0"/>
          <a:ext cx="0" cy="0"/>
          <a:chOff x="0" y="0"/>
          <a:chExt cx="0" cy="0"/>
        </a:xfrm>
      </p:grpSpPr>
      <p:sp>
        <p:nvSpPr>
          <p:cNvPr id="1339" name="Google Shape;1339;p58"/>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hu-HU" sz="2400">
                <a:solidFill>
                  <a:schemeClr val="dk1"/>
                </a:solidFill>
              </a:rPr>
              <a:t>Infrastruktúra fejlesztés</a:t>
            </a:r>
            <a:endParaRPr sz="2400" b="0" i="0" u="none" strike="noStrike" cap="none">
              <a:solidFill>
                <a:schemeClr val="dk1"/>
              </a:solidFill>
              <a:latin typeface="Arial"/>
              <a:ea typeface="Arial"/>
              <a:cs typeface="Arial"/>
              <a:sym typeface="Arial"/>
            </a:endParaRPr>
          </a:p>
        </p:txBody>
      </p:sp>
      <p:sp>
        <p:nvSpPr>
          <p:cNvPr id="1340" name="Google Shape;1340;p58"/>
          <p:cNvSpPr/>
          <p:nvPr/>
        </p:nvSpPr>
        <p:spPr>
          <a:xfrm>
            <a:off x="2075634" y="3968333"/>
            <a:ext cx="985800" cy="598500"/>
          </a:xfrm>
          <a:prstGeom prst="rect">
            <a:avLst/>
          </a:prstGeom>
          <a:solidFill>
            <a:srgbClr val="F3F3F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700" b="1" i="0" u="none" strike="noStrike" cap="none">
                <a:solidFill>
                  <a:srgbClr val="000000"/>
                </a:solidFill>
                <a:latin typeface="Arial"/>
                <a:ea typeface="Arial"/>
                <a:cs typeface="Arial"/>
                <a:sym typeface="Arial"/>
              </a:rPr>
              <a:t>Kompetencia fejlesztés</a:t>
            </a:r>
            <a:endParaRPr sz="700" b="1" i="0" u="none" strike="noStrike" cap="none">
              <a:solidFill>
                <a:srgbClr val="000000"/>
              </a:solidFill>
              <a:latin typeface="Arial"/>
              <a:ea typeface="Arial"/>
              <a:cs typeface="Arial"/>
              <a:sym typeface="Arial"/>
            </a:endParaRPr>
          </a:p>
        </p:txBody>
      </p:sp>
      <p:sp>
        <p:nvSpPr>
          <p:cNvPr id="1341" name="Google Shape;1341;p58"/>
          <p:cNvSpPr/>
          <p:nvPr/>
        </p:nvSpPr>
        <p:spPr>
          <a:xfrm>
            <a:off x="3200070" y="3585383"/>
            <a:ext cx="985800" cy="598500"/>
          </a:xfrm>
          <a:prstGeom prst="rect">
            <a:avLst/>
          </a:prstGeom>
          <a:solidFill>
            <a:srgbClr val="C9DAF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700" b="1" i="0" u="none" strike="noStrike" cap="none">
                <a:solidFill>
                  <a:srgbClr val="000000"/>
                </a:solidFill>
                <a:latin typeface="Arial"/>
                <a:ea typeface="Arial"/>
                <a:cs typeface="Arial"/>
                <a:sym typeface="Arial"/>
              </a:rPr>
              <a:t>Kutatás-</a:t>
            </a:r>
            <a:endParaRPr sz="7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700" b="1" i="0" u="none" strike="noStrike" cap="none">
                <a:solidFill>
                  <a:srgbClr val="000000"/>
                </a:solidFill>
                <a:latin typeface="Arial"/>
                <a:ea typeface="Arial"/>
                <a:cs typeface="Arial"/>
                <a:sym typeface="Arial"/>
              </a:rPr>
              <a:t>fejlesztés-</a:t>
            </a:r>
            <a:endParaRPr sz="7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hu-HU" sz="700" b="1" i="0" u="none" strike="noStrike" cap="none">
                <a:solidFill>
                  <a:srgbClr val="000000"/>
                </a:solidFill>
                <a:latin typeface="Arial"/>
                <a:ea typeface="Arial"/>
                <a:cs typeface="Arial"/>
                <a:sym typeface="Arial"/>
              </a:rPr>
              <a:t>innováció</a:t>
            </a:r>
            <a:endParaRPr sz="700" b="1" i="0" u="none" strike="noStrike" cap="none">
              <a:solidFill>
                <a:srgbClr val="000000"/>
              </a:solidFill>
              <a:latin typeface="Arial"/>
              <a:ea typeface="Arial"/>
              <a:cs typeface="Arial"/>
              <a:sym typeface="Arial"/>
            </a:endParaRPr>
          </a:p>
        </p:txBody>
      </p:sp>
      <p:sp>
        <p:nvSpPr>
          <p:cNvPr id="1342" name="Google Shape;1342;p58"/>
          <p:cNvSpPr/>
          <p:nvPr/>
        </p:nvSpPr>
        <p:spPr>
          <a:xfrm>
            <a:off x="4368405" y="3968333"/>
            <a:ext cx="985800" cy="598500"/>
          </a:xfrm>
          <a:prstGeom prst="rect">
            <a:avLst/>
          </a:prstGeom>
          <a:solidFill>
            <a:srgbClr val="F3F3F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700" b="1" i="0" u="none" strike="noStrike" cap="none">
                <a:solidFill>
                  <a:srgbClr val="000000"/>
                </a:solidFill>
                <a:latin typeface="Arial"/>
                <a:ea typeface="Arial"/>
                <a:cs typeface="Arial"/>
                <a:sym typeface="Arial"/>
              </a:rPr>
              <a:t>Alkalmazások ösztönzése</a:t>
            </a:r>
            <a:endParaRPr sz="700" b="1" i="0" u="none" strike="noStrike" cap="none">
              <a:solidFill>
                <a:srgbClr val="000000"/>
              </a:solidFill>
              <a:latin typeface="Arial"/>
              <a:ea typeface="Arial"/>
              <a:cs typeface="Arial"/>
              <a:sym typeface="Arial"/>
            </a:endParaRPr>
          </a:p>
        </p:txBody>
      </p:sp>
      <p:sp>
        <p:nvSpPr>
          <p:cNvPr id="1343" name="Google Shape;1343;p58"/>
          <p:cNvSpPr/>
          <p:nvPr/>
        </p:nvSpPr>
        <p:spPr>
          <a:xfrm>
            <a:off x="6661166" y="3968345"/>
            <a:ext cx="985800" cy="598500"/>
          </a:xfrm>
          <a:prstGeom prst="rect">
            <a:avLst/>
          </a:prstGeom>
          <a:solidFill>
            <a:srgbClr val="F3F3F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700" b="1" i="0" u="none" strike="noStrike" cap="none">
                <a:solidFill>
                  <a:srgbClr val="000000"/>
                </a:solidFill>
                <a:latin typeface="Arial"/>
                <a:ea typeface="Arial"/>
                <a:cs typeface="Arial"/>
                <a:sym typeface="Arial"/>
              </a:rPr>
              <a:t>Szabályozás és etikai keretek</a:t>
            </a:r>
            <a:endParaRPr sz="700" b="1" i="0" u="none" strike="noStrike" cap="none">
              <a:solidFill>
                <a:srgbClr val="000000"/>
              </a:solidFill>
              <a:latin typeface="Arial"/>
              <a:ea typeface="Arial"/>
              <a:cs typeface="Arial"/>
              <a:sym typeface="Arial"/>
            </a:endParaRPr>
          </a:p>
        </p:txBody>
      </p:sp>
      <p:sp>
        <p:nvSpPr>
          <p:cNvPr id="1344" name="Google Shape;1344;p58"/>
          <p:cNvSpPr/>
          <p:nvPr/>
        </p:nvSpPr>
        <p:spPr>
          <a:xfrm>
            <a:off x="5514788" y="3585370"/>
            <a:ext cx="985800" cy="598500"/>
          </a:xfrm>
          <a:prstGeom prst="rect">
            <a:avLst/>
          </a:prstGeom>
          <a:solidFill>
            <a:srgbClr val="C9DAF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700" b="1" i="0" u="none" strike="noStrike" cap="none">
                <a:solidFill>
                  <a:srgbClr val="000000"/>
                </a:solidFill>
                <a:latin typeface="Arial"/>
                <a:ea typeface="Arial"/>
                <a:cs typeface="Arial"/>
                <a:sym typeface="Arial"/>
              </a:rPr>
              <a:t>Adatgazdaság beindítása</a:t>
            </a:r>
            <a:endParaRPr sz="700" b="1" i="0" u="none" strike="noStrike" cap="none">
              <a:solidFill>
                <a:srgbClr val="000000"/>
              </a:solidFill>
              <a:latin typeface="Arial"/>
              <a:ea typeface="Arial"/>
              <a:cs typeface="Arial"/>
              <a:sym typeface="Arial"/>
            </a:endParaRPr>
          </a:p>
        </p:txBody>
      </p:sp>
      <p:sp>
        <p:nvSpPr>
          <p:cNvPr id="1345" name="Google Shape;1345;p58"/>
          <p:cNvSpPr txBox="1"/>
          <p:nvPr/>
        </p:nvSpPr>
        <p:spPr>
          <a:xfrm>
            <a:off x="290175" y="3978275"/>
            <a:ext cx="1267200" cy="360000"/>
          </a:xfrm>
          <a:prstGeom prst="rect">
            <a:avLst/>
          </a:prstGeom>
          <a:noFill/>
          <a:ln w="9525" cap="flat" cmpd="sng">
            <a:solidFill>
              <a:schemeClr val="dk2"/>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800"/>
              <a:t>Kapcsolódó s</a:t>
            </a:r>
            <a:r>
              <a:rPr lang="hu-HU" sz="800" b="0" i="0" u="none" strike="noStrike" cap="none">
                <a:solidFill>
                  <a:srgbClr val="000000"/>
                </a:solidFill>
                <a:latin typeface="Arial"/>
                <a:ea typeface="Arial"/>
                <a:cs typeface="Arial"/>
                <a:sym typeface="Arial"/>
              </a:rPr>
              <a:t>zéleskörű </a:t>
            </a:r>
            <a:r>
              <a:rPr lang="hu-HU" sz="800"/>
              <a:t>stratégiai</a:t>
            </a:r>
            <a:r>
              <a:rPr lang="hu-HU" sz="800" b="0" i="0" u="none" strike="noStrike" cap="none">
                <a:solidFill>
                  <a:srgbClr val="000000"/>
                </a:solidFill>
                <a:latin typeface="Arial"/>
                <a:ea typeface="Arial"/>
                <a:cs typeface="Arial"/>
                <a:sym typeface="Arial"/>
              </a:rPr>
              <a:t> pillérek</a:t>
            </a:r>
            <a:endParaRPr sz="800" b="0" i="0" u="none" strike="noStrike" cap="none">
              <a:solidFill>
                <a:srgbClr val="000000"/>
              </a:solidFill>
              <a:latin typeface="Arial"/>
              <a:ea typeface="Arial"/>
              <a:cs typeface="Arial"/>
              <a:sym typeface="Arial"/>
            </a:endParaRPr>
          </a:p>
        </p:txBody>
      </p:sp>
      <p:cxnSp>
        <p:nvCxnSpPr>
          <p:cNvPr id="1346" name="Google Shape;1346;p58"/>
          <p:cNvCxnSpPr/>
          <p:nvPr/>
        </p:nvCxnSpPr>
        <p:spPr>
          <a:xfrm>
            <a:off x="1630250" y="3479100"/>
            <a:ext cx="6468300" cy="11400"/>
          </a:xfrm>
          <a:prstGeom prst="straightConnector1">
            <a:avLst/>
          </a:prstGeom>
          <a:noFill/>
          <a:ln w="9525" cap="flat" cmpd="sng">
            <a:solidFill>
              <a:schemeClr val="dk2"/>
            </a:solidFill>
            <a:prstDash val="solid"/>
            <a:round/>
            <a:headEnd type="none" w="med" len="med"/>
            <a:tailEnd type="none" w="med" len="med"/>
          </a:ln>
        </p:spPr>
      </p:cxnSp>
      <p:sp>
        <p:nvSpPr>
          <p:cNvPr id="1347" name="Google Shape;1347;p58"/>
          <p:cNvSpPr txBox="1"/>
          <p:nvPr/>
        </p:nvSpPr>
        <p:spPr>
          <a:xfrm>
            <a:off x="1797563" y="2881275"/>
            <a:ext cx="6127500" cy="320400"/>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900" b="1">
                <a:solidFill>
                  <a:srgbClr val="FFFFFF"/>
                </a:solidFill>
              </a:rPr>
              <a:t>Széleskörű stratégiai pillérek alapinfrastruktúrájának biztosítása</a:t>
            </a:r>
            <a:endParaRPr sz="900" b="1">
              <a:solidFill>
                <a:srgbClr val="FFFFFF"/>
              </a:solidFill>
            </a:endParaRPr>
          </a:p>
          <a:p>
            <a:pPr marL="0" lvl="0" indent="0" algn="ctr" rtl="0">
              <a:spcBef>
                <a:spcPts val="0"/>
              </a:spcBef>
              <a:spcAft>
                <a:spcPts val="0"/>
              </a:spcAft>
              <a:buNone/>
            </a:pPr>
            <a:r>
              <a:rPr lang="hu-HU" sz="700">
                <a:solidFill>
                  <a:srgbClr val="FFFFFF"/>
                </a:solidFill>
              </a:rPr>
              <a:t>(kiemelt fókuszban a K+F+I és az Adatgazdaság beindíátsa)</a:t>
            </a:r>
            <a:endParaRPr sz="700">
              <a:solidFill>
                <a:srgbClr val="FFFFFF"/>
              </a:solidFill>
            </a:endParaRPr>
          </a:p>
        </p:txBody>
      </p:sp>
      <p:sp>
        <p:nvSpPr>
          <p:cNvPr id="1348" name="Google Shape;1348;p58"/>
          <p:cNvSpPr txBox="1"/>
          <p:nvPr/>
        </p:nvSpPr>
        <p:spPr>
          <a:xfrm>
            <a:off x="3982747" y="1055250"/>
            <a:ext cx="1762500" cy="7071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b="1">
                <a:solidFill>
                  <a:srgbClr val="FFFFFF"/>
                </a:solidFill>
              </a:rPr>
              <a:t>Létrejövő infrastruktúra hosszú távú fenntartása / </a:t>
            </a:r>
            <a:endParaRPr sz="700" b="1">
              <a:solidFill>
                <a:srgbClr val="FFFFFF"/>
              </a:solidFill>
            </a:endParaRPr>
          </a:p>
          <a:p>
            <a:pPr marL="0" lvl="0" indent="0" algn="ctr" rtl="0">
              <a:spcBef>
                <a:spcPts val="0"/>
              </a:spcBef>
              <a:spcAft>
                <a:spcPts val="0"/>
              </a:spcAft>
              <a:buNone/>
            </a:pPr>
            <a:r>
              <a:rPr lang="hu-HU" sz="700" b="1">
                <a:solidFill>
                  <a:srgbClr val="FFFFFF"/>
                </a:solidFill>
              </a:rPr>
              <a:t>naprakészen tartása</a:t>
            </a:r>
            <a:endParaRPr sz="700">
              <a:solidFill>
                <a:srgbClr val="FFFFFF"/>
              </a:solidFill>
            </a:endParaRPr>
          </a:p>
        </p:txBody>
      </p:sp>
      <p:sp>
        <p:nvSpPr>
          <p:cNvPr id="1349" name="Google Shape;1349;p58"/>
          <p:cNvSpPr txBox="1"/>
          <p:nvPr/>
        </p:nvSpPr>
        <p:spPr>
          <a:xfrm>
            <a:off x="5923575" y="1055250"/>
            <a:ext cx="2163600" cy="707100"/>
          </a:xfrm>
          <a:prstGeom prst="rect">
            <a:avLst/>
          </a:prstGeom>
          <a:solidFill>
            <a:srgbClr val="FFFFFF"/>
          </a:solidFill>
          <a:ln w="9525" cap="flat" cmpd="sng">
            <a:solidFill>
              <a:schemeClr val="dk2"/>
            </a:solidFill>
            <a:prstDash val="dot"/>
            <a:round/>
            <a:headEnd type="none" w="sm" len="sm"/>
            <a:tailEnd type="none" w="sm" len="sm"/>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Clr>
                <a:schemeClr val="dk1"/>
              </a:buClr>
              <a:buSzPts val="1100"/>
              <a:buFont typeface="Arial"/>
              <a:buNone/>
            </a:pPr>
            <a:r>
              <a:rPr lang="hu-HU" sz="700" b="1">
                <a:solidFill>
                  <a:schemeClr val="dk1"/>
                </a:solidFill>
              </a:rPr>
              <a:t>Virtuális infrastruktúra:</a:t>
            </a:r>
            <a:endParaRPr sz="700" b="1">
              <a:solidFill>
                <a:schemeClr val="dk1"/>
              </a:solidFill>
            </a:endParaRPr>
          </a:p>
          <a:p>
            <a:pPr marL="0" lvl="0" indent="0" algn="ctr" rtl="0">
              <a:spcBef>
                <a:spcPts val="0"/>
              </a:spcBef>
              <a:spcAft>
                <a:spcPts val="0"/>
              </a:spcAft>
              <a:buClr>
                <a:schemeClr val="dk1"/>
              </a:buClr>
              <a:buSzPts val="1100"/>
              <a:buFont typeface="Arial"/>
              <a:buNone/>
            </a:pPr>
            <a:r>
              <a:rPr lang="hu-HU" sz="700">
                <a:solidFill>
                  <a:schemeClr val="dk1"/>
                </a:solidFill>
              </a:rPr>
              <a:t>pl. Specifikus adatkészletek</a:t>
            </a:r>
            <a:endParaRPr sz="700">
              <a:solidFill>
                <a:schemeClr val="dk1"/>
              </a:solidFill>
            </a:endParaRPr>
          </a:p>
          <a:p>
            <a:pPr marL="0" lvl="0" indent="0" algn="ctr" rtl="0">
              <a:spcBef>
                <a:spcPts val="0"/>
              </a:spcBef>
              <a:spcAft>
                <a:spcPts val="0"/>
              </a:spcAft>
              <a:buClr>
                <a:schemeClr val="dk1"/>
              </a:buClr>
              <a:buSzPts val="1100"/>
              <a:buFont typeface="Arial"/>
              <a:buNone/>
            </a:pPr>
            <a:r>
              <a:rPr lang="hu-HU" sz="700">
                <a:solidFill>
                  <a:schemeClr val="dk1"/>
                </a:solidFill>
              </a:rPr>
              <a:t>Általánosan kifejlesztett lokális modellek</a:t>
            </a:r>
            <a:endParaRPr sz="700"/>
          </a:p>
        </p:txBody>
      </p:sp>
      <p:cxnSp>
        <p:nvCxnSpPr>
          <p:cNvPr id="1350" name="Google Shape;1350;p58"/>
          <p:cNvCxnSpPr>
            <a:stCxn id="1348" idx="3"/>
            <a:endCxn id="1349" idx="1"/>
          </p:cNvCxnSpPr>
          <p:nvPr/>
        </p:nvCxnSpPr>
        <p:spPr>
          <a:xfrm>
            <a:off x="5745247" y="1408800"/>
            <a:ext cx="178200" cy="0"/>
          </a:xfrm>
          <a:prstGeom prst="straightConnector1">
            <a:avLst/>
          </a:prstGeom>
          <a:noFill/>
          <a:ln w="9525" cap="flat" cmpd="sng">
            <a:solidFill>
              <a:schemeClr val="dk2"/>
            </a:solidFill>
            <a:prstDash val="dot"/>
            <a:round/>
            <a:headEnd type="none" w="med" len="med"/>
            <a:tailEnd type="triangle" w="med" len="med"/>
          </a:ln>
        </p:spPr>
      </p:cxnSp>
      <p:sp>
        <p:nvSpPr>
          <p:cNvPr id="1351" name="Google Shape;1351;p58"/>
          <p:cNvSpPr/>
          <p:nvPr/>
        </p:nvSpPr>
        <p:spPr>
          <a:xfrm>
            <a:off x="3432227" y="4735200"/>
            <a:ext cx="360000" cy="360000"/>
          </a:xfrm>
          <a:custGeom>
            <a:avLst/>
            <a:gdLst/>
            <a:ahLst/>
            <a:cxnLst/>
            <a:rect l="l" t="t" r="r" b="b"/>
            <a:pathLst>
              <a:path w="120000" h="120000" extrusionOk="0">
                <a:moveTo>
                  <a:pt x="60000" y="69259"/>
                </a:moveTo>
                <a:cubicBezTo>
                  <a:pt x="60740" y="69259"/>
                  <a:pt x="61111" y="69259"/>
                  <a:pt x="61851" y="69629"/>
                </a:cubicBezTo>
                <a:cubicBezTo>
                  <a:pt x="62222" y="69629"/>
                  <a:pt x="62592" y="70000"/>
                  <a:pt x="63333" y="70370"/>
                </a:cubicBezTo>
                <a:cubicBezTo>
                  <a:pt x="63703" y="70740"/>
                  <a:pt x="63703" y="71481"/>
                  <a:pt x="64074" y="71851"/>
                </a:cubicBezTo>
                <a:cubicBezTo>
                  <a:pt x="64444" y="72592"/>
                  <a:pt x="64444" y="72962"/>
                  <a:pt x="64444" y="73703"/>
                </a:cubicBezTo>
                <a:cubicBezTo>
                  <a:pt x="64444" y="74074"/>
                  <a:pt x="64444" y="74814"/>
                  <a:pt x="64074" y="75185"/>
                </a:cubicBezTo>
                <a:cubicBezTo>
                  <a:pt x="63703" y="75925"/>
                  <a:pt x="63703" y="76296"/>
                  <a:pt x="63333" y="76666"/>
                </a:cubicBezTo>
                <a:cubicBezTo>
                  <a:pt x="62592" y="77037"/>
                  <a:pt x="62222" y="77407"/>
                  <a:pt x="61851" y="77407"/>
                </a:cubicBezTo>
                <a:cubicBezTo>
                  <a:pt x="61111" y="77777"/>
                  <a:pt x="60740" y="77777"/>
                  <a:pt x="60000" y="77777"/>
                </a:cubicBezTo>
                <a:cubicBezTo>
                  <a:pt x="59629" y="77777"/>
                  <a:pt x="58888" y="77777"/>
                  <a:pt x="58518" y="77407"/>
                </a:cubicBezTo>
                <a:cubicBezTo>
                  <a:pt x="57777" y="77407"/>
                  <a:pt x="57407" y="77037"/>
                  <a:pt x="57037" y="76666"/>
                </a:cubicBezTo>
                <a:cubicBezTo>
                  <a:pt x="56666" y="76296"/>
                  <a:pt x="56296" y="75925"/>
                  <a:pt x="56296" y="75185"/>
                </a:cubicBezTo>
                <a:cubicBezTo>
                  <a:pt x="55925" y="74814"/>
                  <a:pt x="55555" y="74074"/>
                  <a:pt x="55555" y="73703"/>
                </a:cubicBezTo>
                <a:cubicBezTo>
                  <a:pt x="55555" y="72222"/>
                  <a:pt x="56296" y="71481"/>
                  <a:pt x="57037" y="70370"/>
                </a:cubicBezTo>
                <a:cubicBezTo>
                  <a:pt x="57777" y="69629"/>
                  <a:pt x="58888" y="69259"/>
                  <a:pt x="60000" y="69259"/>
                </a:cubicBezTo>
                <a:close/>
                <a:moveTo>
                  <a:pt x="55925" y="51111"/>
                </a:moveTo>
                <a:cubicBezTo>
                  <a:pt x="55555" y="50000"/>
                  <a:pt x="55555" y="49259"/>
                  <a:pt x="55555" y="48888"/>
                </a:cubicBezTo>
                <a:cubicBezTo>
                  <a:pt x="55555" y="47777"/>
                  <a:pt x="55925" y="47037"/>
                  <a:pt x="56666" y="45925"/>
                </a:cubicBezTo>
                <a:cubicBezTo>
                  <a:pt x="57407" y="45555"/>
                  <a:pt x="58518" y="45185"/>
                  <a:pt x="60000" y="45185"/>
                </a:cubicBezTo>
                <a:cubicBezTo>
                  <a:pt x="61481" y="45185"/>
                  <a:pt x="62592" y="45555"/>
                  <a:pt x="63333" y="45925"/>
                </a:cubicBezTo>
                <a:cubicBezTo>
                  <a:pt x="64444" y="47037"/>
                  <a:pt x="64814" y="47777"/>
                  <a:pt x="64814" y="48888"/>
                </a:cubicBezTo>
                <a:cubicBezTo>
                  <a:pt x="64814" y="49259"/>
                  <a:pt x="64444" y="50000"/>
                  <a:pt x="64444" y="51111"/>
                </a:cubicBezTo>
                <a:cubicBezTo>
                  <a:pt x="61481" y="66296"/>
                  <a:pt x="61481" y="66296"/>
                  <a:pt x="61481" y="66296"/>
                </a:cubicBezTo>
                <a:cubicBezTo>
                  <a:pt x="58888" y="66296"/>
                  <a:pt x="58888" y="66296"/>
                  <a:pt x="58888" y="66296"/>
                </a:cubicBezTo>
                <a:lnTo>
                  <a:pt x="55925" y="51111"/>
                </a:lnTo>
                <a:close/>
                <a:moveTo>
                  <a:pt x="27777" y="83703"/>
                </a:moveTo>
                <a:cubicBezTo>
                  <a:pt x="60000" y="27777"/>
                  <a:pt x="60000" y="27777"/>
                  <a:pt x="60000" y="27777"/>
                </a:cubicBezTo>
                <a:cubicBezTo>
                  <a:pt x="92592" y="83703"/>
                  <a:pt x="92592" y="83703"/>
                  <a:pt x="92592" y="83703"/>
                </a:cubicBezTo>
                <a:lnTo>
                  <a:pt x="27777" y="83703"/>
                </a:lnTo>
                <a:close/>
                <a:moveTo>
                  <a:pt x="101481" y="82962"/>
                </a:moveTo>
                <a:cubicBezTo>
                  <a:pt x="65185" y="20000"/>
                  <a:pt x="65185" y="20000"/>
                  <a:pt x="65185" y="20000"/>
                </a:cubicBezTo>
                <a:cubicBezTo>
                  <a:pt x="64074" y="18518"/>
                  <a:pt x="62222" y="17407"/>
                  <a:pt x="60000" y="17407"/>
                </a:cubicBezTo>
                <a:cubicBezTo>
                  <a:pt x="58148" y="17407"/>
                  <a:pt x="56296" y="18518"/>
                  <a:pt x="55185" y="20000"/>
                </a:cubicBezTo>
                <a:cubicBezTo>
                  <a:pt x="18518" y="82962"/>
                  <a:pt x="18518" y="82962"/>
                  <a:pt x="18518" y="82962"/>
                </a:cubicBezTo>
                <a:cubicBezTo>
                  <a:pt x="17777" y="84814"/>
                  <a:pt x="17777" y="87037"/>
                  <a:pt x="18518" y="88888"/>
                </a:cubicBezTo>
                <a:cubicBezTo>
                  <a:pt x="19629" y="90370"/>
                  <a:pt x="21481" y="91481"/>
                  <a:pt x="23703" y="91481"/>
                </a:cubicBezTo>
                <a:cubicBezTo>
                  <a:pt x="96666" y="91481"/>
                  <a:pt x="96666" y="91481"/>
                  <a:pt x="96666" y="91481"/>
                </a:cubicBezTo>
                <a:cubicBezTo>
                  <a:pt x="98518" y="91481"/>
                  <a:pt x="100370" y="90370"/>
                  <a:pt x="101481" y="88888"/>
                </a:cubicBezTo>
                <a:cubicBezTo>
                  <a:pt x="102592" y="87037"/>
                  <a:pt x="102592" y="84814"/>
                  <a:pt x="101481" y="82962"/>
                </a:cubicBezTo>
                <a:close/>
                <a:moveTo>
                  <a:pt x="60000" y="0"/>
                </a:moveTo>
                <a:cubicBezTo>
                  <a:pt x="27037" y="0"/>
                  <a:pt x="0" y="27037"/>
                  <a:pt x="0" y="60000"/>
                </a:cubicBezTo>
                <a:cubicBezTo>
                  <a:pt x="0" y="92962"/>
                  <a:pt x="27037" y="120000"/>
                  <a:pt x="60000" y="120000"/>
                </a:cubicBezTo>
                <a:cubicBezTo>
                  <a:pt x="93333" y="120000"/>
                  <a:pt x="120000" y="92962"/>
                  <a:pt x="120000" y="60000"/>
                </a:cubicBezTo>
                <a:cubicBezTo>
                  <a:pt x="120000" y="27037"/>
                  <a:pt x="93333" y="0"/>
                  <a:pt x="6000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352" name="Google Shape;1352;p58"/>
          <p:cNvSpPr txBox="1"/>
          <p:nvPr/>
        </p:nvSpPr>
        <p:spPr>
          <a:xfrm>
            <a:off x="3891675" y="4755000"/>
            <a:ext cx="5121600" cy="3204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hu-HU" sz="800" b="1"/>
              <a:t>A pillér céljának nem része a létrejövő infrastruktúra tartalommal való feltöltése!</a:t>
            </a:r>
            <a:endParaRPr sz="800" b="1"/>
          </a:p>
          <a:p>
            <a:pPr marL="0" lvl="0" indent="0" algn="l" rtl="0">
              <a:spcBef>
                <a:spcPts val="0"/>
              </a:spcBef>
              <a:spcAft>
                <a:spcPts val="0"/>
              </a:spcAft>
              <a:buNone/>
            </a:pPr>
            <a:r>
              <a:rPr lang="hu-HU" sz="800"/>
              <a:t>(Azt a kapcsolódó széleskörű alapozó és transzformatív projektek feladata megtervezni és megvalósítani.)</a:t>
            </a:r>
            <a:endParaRPr sz="800"/>
          </a:p>
        </p:txBody>
      </p:sp>
      <p:sp>
        <p:nvSpPr>
          <p:cNvPr id="1353" name="Google Shape;1353;p58"/>
          <p:cNvSpPr txBox="1"/>
          <p:nvPr/>
        </p:nvSpPr>
        <p:spPr>
          <a:xfrm>
            <a:off x="290175" y="2861475"/>
            <a:ext cx="1267200" cy="360000"/>
          </a:xfrm>
          <a:prstGeom prst="rect">
            <a:avLst/>
          </a:prstGeom>
          <a:noFill/>
          <a:ln w="9525" cap="flat" cmpd="sng">
            <a:solidFill>
              <a:schemeClr val="dk2"/>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800"/>
              <a:t>Átfogó cél</a:t>
            </a:r>
            <a:endParaRPr sz="800" b="0" i="0" u="none" strike="noStrike" cap="none">
              <a:solidFill>
                <a:srgbClr val="000000"/>
              </a:solidFill>
              <a:latin typeface="Arial"/>
              <a:ea typeface="Arial"/>
              <a:cs typeface="Arial"/>
              <a:sym typeface="Arial"/>
            </a:endParaRPr>
          </a:p>
        </p:txBody>
      </p:sp>
      <p:sp>
        <p:nvSpPr>
          <p:cNvPr id="1354" name="Google Shape;1354;p58"/>
          <p:cNvSpPr txBox="1"/>
          <p:nvPr/>
        </p:nvSpPr>
        <p:spPr>
          <a:xfrm>
            <a:off x="1630250" y="1055250"/>
            <a:ext cx="2154600" cy="707100"/>
          </a:xfrm>
          <a:prstGeom prst="rect">
            <a:avLst/>
          </a:prstGeom>
          <a:solidFill>
            <a:srgbClr val="FFFFFF"/>
          </a:solidFill>
          <a:ln w="9525" cap="flat" cmpd="sng">
            <a:solidFill>
              <a:schemeClr val="dk2"/>
            </a:solidFill>
            <a:prstDash val="dot"/>
            <a:round/>
            <a:headEnd type="none" w="sm" len="sm"/>
            <a:tailEnd type="none" w="sm" len="sm"/>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Clr>
                <a:schemeClr val="dk1"/>
              </a:buClr>
              <a:buSzPts val="1100"/>
              <a:buFont typeface="Arial"/>
              <a:buNone/>
            </a:pPr>
            <a:r>
              <a:rPr lang="hu-HU" sz="700" b="1">
                <a:solidFill>
                  <a:schemeClr val="dk1"/>
                </a:solidFill>
              </a:rPr>
              <a:t>Klasszikus értelemben vett infrastruktúra:</a:t>
            </a:r>
            <a:endParaRPr sz="700" b="1">
              <a:solidFill>
                <a:schemeClr val="dk1"/>
              </a:solidFill>
            </a:endParaRPr>
          </a:p>
          <a:p>
            <a:pPr marL="0" lvl="0" indent="0" algn="ctr" rtl="0">
              <a:spcBef>
                <a:spcPts val="0"/>
              </a:spcBef>
              <a:spcAft>
                <a:spcPts val="0"/>
              </a:spcAft>
              <a:buClr>
                <a:schemeClr val="dk1"/>
              </a:buClr>
              <a:buSzPts val="1100"/>
              <a:buFont typeface="Arial"/>
              <a:buNone/>
            </a:pPr>
            <a:r>
              <a:rPr lang="hu-HU" sz="700">
                <a:solidFill>
                  <a:schemeClr val="dk1"/>
                </a:solidFill>
              </a:rPr>
              <a:t>pl. High Performance Computing</a:t>
            </a:r>
            <a:endParaRPr sz="700">
              <a:solidFill>
                <a:schemeClr val="dk1"/>
              </a:solidFill>
            </a:endParaRPr>
          </a:p>
          <a:p>
            <a:pPr marL="0" lvl="0" indent="0" algn="ctr" rtl="0">
              <a:spcBef>
                <a:spcPts val="0"/>
              </a:spcBef>
              <a:spcAft>
                <a:spcPts val="0"/>
              </a:spcAft>
              <a:buClr>
                <a:schemeClr val="dk1"/>
              </a:buClr>
              <a:buSzPts val="1100"/>
              <a:buFont typeface="Arial"/>
              <a:buNone/>
            </a:pPr>
            <a:r>
              <a:rPr lang="hu-HU" sz="700">
                <a:solidFill>
                  <a:schemeClr val="dk1"/>
                </a:solidFill>
              </a:rPr>
              <a:t>Adatokhoz szükséges tárkapacitás</a:t>
            </a:r>
            <a:endParaRPr sz="700">
              <a:solidFill>
                <a:schemeClr val="dk1"/>
              </a:solidFill>
            </a:endParaRPr>
          </a:p>
          <a:p>
            <a:pPr marL="0" lvl="0" indent="0" algn="ctr" rtl="0">
              <a:spcBef>
                <a:spcPts val="0"/>
              </a:spcBef>
              <a:spcAft>
                <a:spcPts val="0"/>
              </a:spcAft>
              <a:buClr>
                <a:schemeClr val="dk1"/>
              </a:buClr>
              <a:buSzPts val="1100"/>
              <a:buFont typeface="Arial"/>
              <a:buNone/>
            </a:pPr>
            <a:r>
              <a:rPr lang="hu-HU" sz="700">
                <a:solidFill>
                  <a:schemeClr val="dk1"/>
                </a:solidFill>
              </a:rPr>
              <a:t> Célhardverek (ld. Transzformatív projektek igénye)</a:t>
            </a:r>
            <a:endParaRPr sz="700" b="1"/>
          </a:p>
        </p:txBody>
      </p:sp>
      <p:cxnSp>
        <p:nvCxnSpPr>
          <p:cNvPr id="1355" name="Google Shape;1355;p58"/>
          <p:cNvCxnSpPr>
            <a:stCxn id="1354" idx="3"/>
            <a:endCxn id="1348" idx="1"/>
          </p:cNvCxnSpPr>
          <p:nvPr/>
        </p:nvCxnSpPr>
        <p:spPr>
          <a:xfrm>
            <a:off x="3784850" y="1408800"/>
            <a:ext cx="198000" cy="0"/>
          </a:xfrm>
          <a:prstGeom prst="straightConnector1">
            <a:avLst/>
          </a:prstGeom>
          <a:noFill/>
          <a:ln w="9525" cap="flat" cmpd="sng">
            <a:solidFill>
              <a:schemeClr val="dk2"/>
            </a:solidFill>
            <a:prstDash val="dot"/>
            <a:round/>
            <a:headEnd type="triangle" w="med" len="med"/>
            <a:tailEnd type="none" w="med" len="med"/>
          </a:ln>
        </p:spPr>
      </p:cxnSp>
      <p:sp>
        <p:nvSpPr>
          <p:cNvPr id="1356" name="Google Shape;1356;p58"/>
          <p:cNvSpPr txBox="1"/>
          <p:nvPr/>
        </p:nvSpPr>
        <p:spPr>
          <a:xfrm>
            <a:off x="290175" y="2063421"/>
            <a:ext cx="1267200" cy="455400"/>
          </a:xfrm>
          <a:prstGeom prst="rect">
            <a:avLst/>
          </a:prstGeom>
          <a:noFill/>
          <a:ln w="9525" cap="flat" cmpd="sng">
            <a:solidFill>
              <a:schemeClr val="dk2"/>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800"/>
              <a:t>Létrejövő intézmények/</a:t>
            </a:r>
            <a:endParaRPr sz="800"/>
          </a:p>
          <a:p>
            <a:pPr marL="0" marR="0" lvl="0" indent="0" algn="ctr" rtl="0">
              <a:lnSpc>
                <a:spcPct val="100000"/>
              </a:lnSpc>
              <a:spcBef>
                <a:spcPts val="0"/>
              </a:spcBef>
              <a:spcAft>
                <a:spcPts val="0"/>
              </a:spcAft>
              <a:buClr>
                <a:srgbClr val="000000"/>
              </a:buClr>
              <a:buSzPts val="1100"/>
              <a:buFont typeface="Arial"/>
              <a:buNone/>
            </a:pPr>
            <a:r>
              <a:rPr lang="hu-HU" sz="800"/>
              <a:t>szervezetek</a:t>
            </a:r>
            <a:endParaRPr sz="800" b="0" i="0" u="none" strike="noStrike" cap="none">
              <a:solidFill>
                <a:srgbClr val="000000"/>
              </a:solidFill>
              <a:latin typeface="Arial"/>
              <a:ea typeface="Arial"/>
              <a:cs typeface="Arial"/>
              <a:sym typeface="Arial"/>
            </a:endParaRPr>
          </a:p>
        </p:txBody>
      </p:sp>
      <p:sp>
        <p:nvSpPr>
          <p:cNvPr id="1357" name="Google Shape;1357;p58"/>
          <p:cNvSpPr txBox="1"/>
          <p:nvPr/>
        </p:nvSpPr>
        <p:spPr>
          <a:xfrm>
            <a:off x="290175" y="1228800"/>
            <a:ext cx="1267200" cy="360000"/>
          </a:xfrm>
          <a:prstGeom prst="rect">
            <a:avLst/>
          </a:prstGeom>
          <a:noFill/>
          <a:ln w="9525" cap="flat" cmpd="sng">
            <a:solidFill>
              <a:schemeClr val="dk2"/>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800"/>
              <a:t>Infrastruktúra típusok</a:t>
            </a:r>
            <a:endParaRPr sz="800" b="0" i="0" u="none" strike="noStrike" cap="none">
              <a:solidFill>
                <a:srgbClr val="000000"/>
              </a:solidFill>
              <a:latin typeface="Arial"/>
              <a:ea typeface="Arial"/>
              <a:cs typeface="Arial"/>
              <a:sym typeface="Arial"/>
            </a:endParaRPr>
          </a:p>
        </p:txBody>
      </p:sp>
      <p:sp>
        <p:nvSpPr>
          <p:cNvPr id="1358" name="Google Shape;1358;p58"/>
          <p:cNvSpPr/>
          <p:nvPr/>
        </p:nvSpPr>
        <p:spPr>
          <a:xfrm>
            <a:off x="2333625" y="1946350"/>
            <a:ext cx="2154600" cy="707100"/>
          </a:xfrm>
          <a:prstGeom prst="rect">
            <a:avLst/>
          </a:prstGeom>
          <a:solidFill>
            <a:srgbClr val="C9DAF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700" b="1"/>
              <a:t>Országos Mesterséges Intelligencia Kutatás Fejlesztési Infrastruktúra (OMIKI)</a:t>
            </a:r>
            <a:endParaRPr sz="700" b="1"/>
          </a:p>
          <a:p>
            <a:pPr marL="0" marR="0" lvl="0" indent="0" algn="ctr" rtl="0">
              <a:lnSpc>
                <a:spcPct val="100000"/>
              </a:lnSpc>
              <a:spcBef>
                <a:spcPts val="0"/>
              </a:spcBef>
              <a:spcAft>
                <a:spcPts val="0"/>
              </a:spcAft>
              <a:buClr>
                <a:schemeClr val="dk1"/>
              </a:buClr>
              <a:buSzPts val="1100"/>
              <a:buFont typeface="Arial"/>
              <a:buNone/>
            </a:pPr>
            <a:r>
              <a:rPr lang="hu-HU" sz="700" i="1"/>
              <a:t>Az MI kutatás-fejlesztést támogató, országos lefedettséget</a:t>
            </a:r>
            <a:endParaRPr sz="700" i="1"/>
          </a:p>
          <a:p>
            <a:pPr marL="0" marR="0" lvl="0" indent="0" algn="ctr" rtl="0">
              <a:lnSpc>
                <a:spcPct val="100000"/>
              </a:lnSpc>
              <a:spcBef>
                <a:spcPts val="0"/>
              </a:spcBef>
              <a:spcAft>
                <a:spcPts val="0"/>
              </a:spcAft>
              <a:buClr>
                <a:schemeClr val="dk1"/>
              </a:buClr>
              <a:buSzPts val="1100"/>
              <a:buFont typeface="Arial"/>
              <a:buNone/>
            </a:pPr>
            <a:r>
              <a:rPr lang="hu-HU" sz="700" i="1"/>
              <a:t>biztosító digitális hálózati infrastruktúra létesítése</a:t>
            </a:r>
            <a:endParaRPr sz="700" i="1"/>
          </a:p>
        </p:txBody>
      </p:sp>
      <p:sp>
        <p:nvSpPr>
          <p:cNvPr id="1359" name="Google Shape;1359;p58"/>
          <p:cNvSpPr/>
          <p:nvPr/>
        </p:nvSpPr>
        <p:spPr>
          <a:xfrm>
            <a:off x="5237775" y="1944825"/>
            <a:ext cx="2154600" cy="707100"/>
          </a:xfrm>
          <a:prstGeom prst="rect">
            <a:avLst/>
          </a:prstGeom>
          <a:solidFill>
            <a:srgbClr val="C9DAF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700" b="1"/>
              <a:t>Nemzeti Adatvagyon Ügynökség</a:t>
            </a:r>
            <a:endParaRPr sz="700" b="1" i="0" u="none" strike="noStrike" cap="none">
              <a:solidFill>
                <a:srgbClr val="000000"/>
              </a:solidFill>
              <a:latin typeface="Arial"/>
              <a:ea typeface="Arial"/>
              <a:cs typeface="Arial"/>
              <a:sym typeface="Arial"/>
            </a:endParaRPr>
          </a:p>
        </p:txBody>
      </p:sp>
      <p:cxnSp>
        <p:nvCxnSpPr>
          <p:cNvPr id="1360" name="Google Shape;1360;p58"/>
          <p:cNvCxnSpPr>
            <a:stCxn id="1359" idx="1"/>
            <a:endCxn id="1358" idx="3"/>
          </p:cNvCxnSpPr>
          <p:nvPr/>
        </p:nvCxnSpPr>
        <p:spPr>
          <a:xfrm flipH="1">
            <a:off x="4488375" y="2298375"/>
            <a:ext cx="749400" cy="1500"/>
          </a:xfrm>
          <a:prstGeom prst="straightConnector1">
            <a:avLst/>
          </a:prstGeom>
          <a:noFill/>
          <a:ln w="9525" cap="flat" cmpd="sng">
            <a:solidFill>
              <a:schemeClr val="dk2"/>
            </a:solidFill>
            <a:prstDash val="solid"/>
            <a:round/>
            <a:headEnd type="none" w="med" len="med"/>
            <a:tailEnd type="none" w="med" len="med"/>
          </a:ln>
        </p:spPr>
      </p:cxnSp>
      <p:cxnSp>
        <p:nvCxnSpPr>
          <p:cNvPr id="1361" name="Google Shape;1361;p58"/>
          <p:cNvCxnSpPr>
            <a:stCxn id="1359" idx="0"/>
            <a:endCxn id="1348" idx="2"/>
          </p:cNvCxnSpPr>
          <p:nvPr/>
        </p:nvCxnSpPr>
        <p:spPr>
          <a:xfrm rot="10800000">
            <a:off x="4863975" y="1762425"/>
            <a:ext cx="1451100" cy="182400"/>
          </a:xfrm>
          <a:prstGeom prst="straightConnector1">
            <a:avLst/>
          </a:prstGeom>
          <a:noFill/>
          <a:ln w="9525" cap="flat" cmpd="sng">
            <a:solidFill>
              <a:schemeClr val="dk2"/>
            </a:solidFill>
            <a:prstDash val="solid"/>
            <a:round/>
            <a:headEnd type="none" w="med" len="med"/>
            <a:tailEnd type="triangle" w="med" len="med"/>
          </a:ln>
        </p:spPr>
      </p:cxnSp>
      <p:cxnSp>
        <p:nvCxnSpPr>
          <p:cNvPr id="1362" name="Google Shape;1362;p58"/>
          <p:cNvCxnSpPr>
            <a:stCxn id="1358" idx="0"/>
            <a:endCxn id="1348" idx="2"/>
          </p:cNvCxnSpPr>
          <p:nvPr/>
        </p:nvCxnSpPr>
        <p:spPr>
          <a:xfrm rot="10800000" flipH="1">
            <a:off x="3410925" y="1762450"/>
            <a:ext cx="1453200" cy="183900"/>
          </a:xfrm>
          <a:prstGeom prst="straightConnector1">
            <a:avLst/>
          </a:prstGeom>
          <a:noFill/>
          <a:ln w="9525" cap="flat" cmpd="sng">
            <a:solidFill>
              <a:schemeClr val="dk2"/>
            </a:solidFill>
            <a:prstDash val="solid"/>
            <a:round/>
            <a:headEnd type="none" w="med" len="med"/>
            <a:tailEnd type="triangle" w="med" len="med"/>
          </a:ln>
        </p:spPr>
      </p:cxnSp>
      <p:sp>
        <p:nvSpPr>
          <p:cNvPr id="1363" name="Google Shape;1363;p58"/>
          <p:cNvSpPr/>
          <p:nvPr/>
        </p:nvSpPr>
        <p:spPr>
          <a:xfrm>
            <a:off x="4715050" y="3249188"/>
            <a:ext cx="292500" cy="182400"/>
          </a:xfrm>
          <a:prstGeom prst="up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58"/>
          <p:cNvSpPr/>
          <p:nvPr/>
        </p:nvSpPr>
        <p:spPr>
          <a:xfrm>
            <a:off x="4715050" y="2676150"/>
            <a:ext cx="292500" cy="182400"/>
          </a:xfrm>
          <a:prstGeom prst="up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68"/>
        <p:cNvGrpSpPr/>
        <p:nvPr/>
      </p:nvGrpSpPr>
      <p:grpSpPr>
        <a:xfrm>
          <a:off x="0" y="0"/>
          <a:ext cx="0" cy="0"/>
          <a:chOff x="0" y="0"/>
          <a:chExt cx="0" cy="0"/>
        </a:xfrm>
      </p:grpSpPr>
      <p:sp>
        <p:nvSpPr>
          <p:cNvPr id="1369" name="Google Shape;1369;p59"/>
          <p:cNvSpPr txBox="1"/>
          <p:nvPr/>
        </p:nvSpPr>
        <p:spPr>
          <a:xfrm>
            <a:off x="3109641" y="1783220"/>
            <a:ext cx="3525900" cy="363000"/>
          </a:xfrm>
          <a:prstGeom prst="rect">
            <a:avLst/>
          </a:prstGeom>
          <a:solidFill>
            <a:srgbClr val="F3F3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l" rtl="0">
              <a:spcBef>
                <a:spcPts val="0"/>
              </a:spcBef>
              <a:spcAft>
                <a:spcPts val="0"/>
              </a:spcAft>
              <a:buNone/>
            </a:pPr>
            <a:r>
              <a:rPr lang="hu-HU" sz="700" b="1"/>
              <a:t>Kapcsolódó technológia fejlesztés: </a:t>
            </a:r>
            <a:r>
              <a:rPr lang="hu-HU" sz="700"/>
              <a:t>Nyelvértelmezés</a:t>
            </a:r>
            <a:endParaRPr sz="700"/>
          </a:p>
          <a:p>
            <a:pPr marL="0" lvl="0" indent="0" algn="l" rtl="0">
              <a:spcBef>
                <a:spcPts val="0"/>
              </a:spcBef>
              <a:spcAft>
                <a:spcPts val="0"/>
              </a:spcAft>
              <a:buNone/>
            </a:pPr>
            <a:r>
              <a:rPr lang="hu-HU" sz="700" b="1"/>
              <a:t>Kapcsolódó iparág: </a:t>
            </a:r>
            <a:r>
              <a:rPr lang="hu-HU" sz="700"/>
              <a:t>Állami szolgáltatások</a:t>
            </a:r>
            <a:endParaRPr sz="700"/>
          </a:p>
        </p:txBody>
      </p:sp>
      <p:sp>
        <p:nvSpPr>
          <p:cNvPr id="1370" name="Google Shape;1370;p59"/>
          <p:cNvSpPr txBox="1"/>
          <p:nvPr/>
        </p:nvSpPr>
        <p:spPr>
          <a:xfrm>
            <a:off x="3109728" y="4284513"/>
            <a:ext cx="3525900" cy="363000"/>
          </a:xfrm>
          <a:prstGeom prst="rect">
            <a:avLst/>
          </a:prstGeom>
          <a:solidFill>
            <a:srgbClr val="F3F3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l" rtl="0">
              <a:spcBef>
                <a:spcPts val="0"/>
              </a:spcBef>
              <a:spcAft>
                <a:spcPts val="0"/>
              </a:spcAft>
              <a:buNone/>
            </a:pPr>
            <a:r>
              <a:rPr lang="hu-HU" sz="700" b="1"/>
              <a:t>Kapcsolódó technológia fejlesztés: </a:t>
            </a:r>
            <a:r>
              <a:rPr lang="hu-HU" sz="700"/>
              <a:t>Gépi látás, Nyelvértelmezés </a:t>
            </a:r>
            <a:endParaRPr sz="700"/>
          </a:p>
          <a:p>
            <a:pPr marL="0" lvl="0" indent="0" algn="l" rtl="0">
              <a:spcBef>
                <a:spcPts val="0"/>
              </a:spcBef>
              <a:spcAft>
                <a:spcPts val="0"/>
              </a:spcAft>
              <a:buNone/>
            </a:pPr>
            <a:r>
              <a:rPr lang="hu-HU" sz="700" b="1"/>
              <a:t>Kapcsolódó iparág: </a:t>
            </a:r>
            <a:r>
              <a:rPr lang="hu-HU" sz="700"/>
              <a:t>Állami szolgáltatások</a:t>
            </a:r>
            <a:endParaRPr sz="700"/>
          </a:p>
        </p:txBody>
      </p:sp>
      <p:sp>
        <p:nvSpPr>
          <p:cNvPr id="1371" name="Google Shape;1371;p59"/>
          <p:cNvSpPr txBox="1"/>
          <p:nvPr/>
        </p:nvSpPr>
        <p:spPr>
          <a:xfrm>
            <a:off x="3109728" y="2929539"/>
            <a:ext cx="3525900" cy="523500"/>
          </a:xfrm>
          <a:prstGeom prst="rect">
            <a:avLst/>
          </a:prstGeom>
          <a:solidFill>
            <a:srgbClr val="F3F3F3"/>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l" rtl="0">
              <a:spcBef>
                <a:spcPts val="0"/>
              </a:spcBef>
              <a:spcAft>
                <a:spcPts val="0"/>
              </a:spcAft>
              <a:buNone/>
            </a:pPr>
            <a:r>
              <a:rPr lang="hu-HU" sz="700" b="1"/>
              <a:t>Kapcsolódó technológia fejlesztés: </a:t>
            </a:r>
            <a:r>
              <a:rPr lang="hu-HU" sz="700"/>
              <a:t>Gépi látás, Nyelvértelmezés, Anonimizálás</a:t>
            </a:r>
            <a:endParaRPr sz="700"/>
          </a:p>
          <a:p>
            <a:pPr marL="0" lvl="0" indent="0" algn="l" rtl="0">
              <a:spcBef>
                <a:spcPts val="0"/>
              </a:spcBef>
              <a:spcAft>
                <a:spcPts val="0"/>
              </a:spcAft>
              <a:buNone/>
            </a:pPr>
            <a:r>
              <a:rPr lang="hu-HU" sz="700" b="1"/>
              <a:t>Kapcsolódó iparág: </a:t>
            </a:r>
            <a:r>
              <a:rPr lang="hu-HU" sz="700"/>
              <a:t>Agrár, Egészségügy, Közlekedés-logisztika, Gyártás, Energetika, Állami szolgáltatások</a:t>
            </a:r>
            <a:endParaRPr sz="700"/>
          </a:p>
        </p:txBody>
      </p:sp>
      <p:sp>
        <p:nvSpPr>
          <p:cNvPr id="1372" name="Google Shape;1372;p59"/>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hu-HU" sz="2400">
                <a:solidFill>
                  <a:schemeClr val="dk1"/>
                </a:solidFill>
              </a:rPr>
              <a:t>Alkalmazások ösztönzése</a:t>
            </a:r>
            <a:endParaRPr sz="2400" b="0" i="0" u="none" strike="noStrike" cap="none">
              <a:solidFill>
                <a:schemeClr val="dk1"/>
              </a:solidFill>
              <a:latin typeface="Arial"/>
              <a:ea typeface="Arial"/>
              <a:cs typeface="Arial"/>
              <a:sym typeface="Arial"/>
            </a:endParaRPr>
          </a:p>
        </p:txBody>
      </p:sp>
      <p:sp>
        <p:nvSpPr>
          <p:cNvPr id="1373" name="Google Shape;1373;p59"/>
          <p:cNvSpPr txBox="1"/>
          <p:nvPr/>
        </p:nvSpPr>
        <p:spPr>
          <a:xfrm>
            <a:off x="325950" y="1539871"/>
            <a:ext cx="2101200" cy="1810200"/>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900" b="1">
                <a:solidFill>
                  <a:srgbClr val="FFFFFF"/>
                </a:solidFill>
              </a:rPr>
              <a:t>MI alkalmazások használatának ösztönzése</a:t>
            </a:r>
            <a:endParaRPr sz="900" b="1">
              <a:solidFill>
                <a:srgbClr val="FFFFFF"/>
              </a:solidFill>
            </a:endParaRPr>
          </a:p>
          <a:p>
            <a:pPr marL="0" lvl="0" indent="0" algn="ctr" rtl="0">
              <a:spcBef>
                <a:spcPts val="0"/>
              </a:spcBef>
              <a:spcAft>
                <a:spcPts val="0"/>
              </a:spcAft>
              <a:buNone/>
            </a:pPr>
            <a:r>
              <a:rPr lang="hu-HU" sz="900">
                <a:solidFill>
                  <a:srgbClr val="FFFFFF"/>
                </a:solidFill>
              </a:rPr>
              <a:t>(általános ösztönzők, adó, kedvezményes hitel, modernizációs pályázatok)</a:t>
            </a:r>
            <a:endParaRPr sz="900">
              <a:solidFill>
                <a:srgbClr val="FFFFFF"/>
              </a:solidFill>
            </a:endParaRPr>
          </a:p>
        </p:txBody>
      </p:sp>
      <p:sp>
        <p:nvSpPr>
          <p:cNvPr id="1374" name="Google Shape;1374;p59"/>
          <p:cNvSpPr txBox="1"/>
          <p:nvPr/>
        </p:nvSpPr>
        <p:spPr>
          <a:xfrm>
            <a:off x="3109728" y="3617950"/>
            <a:ext cx="3525900" cy="6666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b="1"/>
              <a:t>Társadalom felkészítése az alkalmazások felhasználására</a:t>
            </a:r>
            <a:endParaRPr sz="800" b="1"/>
          </a:p>
        </p:txBody>
      </p:sp>
      <p:sp>
        <p:nvSpPr>
          <p:cNvPr id="1375" name="Google Shape;1375;p59"/>
          <p:cNvSpPr txBox="1"/>
          <p:nvPr/>
        </p:nvSpPr>
        <p:spPr>
          <a:xfrm>
            <a:off x="3109728" y="2263027"/>
            <a:ext cx="3525900" cy="6666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b="1"/>
              <a:t>KKV ökoszisztéma hozzáadott értékteremtő képességének növelése</a:t>
            </a:r>
            <a:endParaRPr sz="800" b="1"/>
          </a:p>
        </p:txBody>
      </p:sp>
      <p:sp>
        <p:nvSpPr>
          <p:cNvPr id="1376" name="Google Shape;1376;p59"/>
          <p:cNvSpPr txBox="1"/>
          <p:nvPr/>
        </p:nvSpPr>
        <p:spPr>
          <a:xfrm>
            <a:off x="3109641" y="770322"/>
            <a:ext cx="3525900" cy="1013100"/>
          </a:xfrm>
          <a:prstGeom prst="rect">
            <a:avLst/>
          </a:prstGeom>
          <a:solidFill>
            <a:srgbClr val="C9DAF8"/>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800" b="1"/>
              <a:t>Közigazgatási szolgáltatások igénybevételének egyszerűsítése, elektronikus csatornákra terelése </a:t>
            </a:r>
            <a:r>
              <a:rPr lang="hu-HU" sz="800"/>
              <a:t>pl. a magyar nyelvű gépi ügyintézés lehetővé tételével, ezáltal emberi erőforrások felszabadítása a közszférában, magasabb hozzáadott értékű munkavégzés megteremtése érdekében</a:t>
            </a:r>
            <a:endParaRPr sz="800"/>
          </a:p>
        </p:txBody>
      </p:sp>
      <p:cxnSp>
        <p:nvCxnSpPr>
          <p:cNvPr id="1377" name="Google Shape;1377;p59"/>
          <p:cNvCxnSpPr>
            <a:stCxn id="1373" idx="3"/>
            <a:endCxn id="1374" idx="1"/>
          </p:cNvCxnSpPr>
          <p:nvPr/>
        </p:nvCxnSpPr>
        <p:spPr>
          <a:xfrm>
            <a:off x="2427150" y="2444971"/>
            <a:ext cx="682500" cy="1506300"/>
          </a:xfrm>
          <a:prstGeom prst="straightConnector1">
            <a:avLst/>
          </a:prstGeom>
          <a:noFill/>
          <a:ln w="9525" cap="flat" cmpd="sng">
            <a:solidFill>
              <a:schemeClr val="dk2"/>
            </a:solidFill>
            <a:prstDash val="solid"/>
            <a:round/>
            <a:headEnd type="none" w="med" len="med"/>
            <a:tailEnd type="triangle" w="med" len="med"/>
          </a:ln>
        </p:spPr>
      </p:cxnSp>
      <p:cxnSp>
        <p:nvCxnSpPr>
          <p:cNvPr id="1378" name="Google Shape;1378;p59"/>
          <p:cNvCxnSpPr>
            <a:stCxn id="1373" idx="3"/>
            <a:endCxn id="1375" idx="1"/>
          </p:cNvCxnSpPr>
          <p:nvPr/>
        </p:nvCxnSpPr>
        <p:spPr>
          <a:xfrm>
            <a:off x="2427150" y="2444971"/>
            <a:ext cx="682500" cy="151500"/>
          </a:xfrm>
          <a:prstGeom prst="straightConnector1">
            <a:avLst/>
          </a:prstGeom>
          <a:noFill/>
          <a:ln w="9525" cap="flat" cmpd="sng">
            <a:solidFill>
              <a:schemeClr val="dk2"/>
            </a:solidFill>
            <a:prstDash val="solid"/>
            <a:round/>
            <a:headEnd type="none" w="med" len="med"/>
            <a:tailEnd type="triangle" w="med" len="med"/>
          </a:ln>
        </p:spPr>
      </p:cxnSp>
      <p:cxnSp>
        <p:nvCxnSpPr>
          <p:cNvPr id="1379" name="Google Shape;1379;p59"/>
          <p:cNvCxnSpPr>
            <a:stCxn id="1373" idx="3"/>
            <a:endCxn id="1376" idx="1"/>
          </p:cNvCxnSpPr>
          <p:nvPr/>
        </p:nvCxnSpPr>
        <p:spPr>
          <a:xfrm rot="10800000" flipH="1">
            <a:off x="2427150" y="1276771"/>
            <a:ext cx="682500" cy="1168200"/>
          </a:xfrm>
          <a:prstGeom prst="straightConnector1">
            <a:avLst/>
          </a:prstGeom>
          <a:noFill/>
          <a:ln w="9525" cap="flat" cmpd="sng">
            <a:solidFill>
              <a:schemeClr val="dk2"/>
            </a:solidFill>
            <a:prstDash val="solid"/>
            <a:round/>
            <a:headEnd type="none" w="med" len="med"/>
            <a:tailEnd type="triangle" w="med" len="med"/>
          </a:ln>
        </p:spPr>
      </p:cxnSp>
      <p:sp>
        <p:nvSpPr>
          <p:cNvPr id="1380" name="Google Shape;1380;p59"/>
          <p:cNvSpPr/>
          <p:nvPr/>
        </p:nvSpPr>
        <p:spPr>
          <a:xfrm>
            <a:off x="6692645" y="3771248"/>
            <a:ext cx="360000" cy="360000"/>
          </a:xfrm>
          <a:custGeom>
            <a:avLst/>
            <a:gdLst/>
            <a:ahLst/>
            <a:cxnLst/>
            <a:rect l="l" t="t" r="r" b="b"/>
            <a:pathLst>
              <a:path w="120000" h="120000" extrusionOk="0">
                <a:moveTo>
                  <a:pt x="33333" y="59071"/>
                </a:moveTo>
                <a:cubicBezTo>
                  <a:pt x="33703" y="59442"/>
                  <a:pt x="33703" y="59442"/>
                  <a:pt x="33703" y="59442"/>
                </a:cubicBezTo>
                <a:cubicBezTo>
                  <a:pt x="33703" y="48668"/>
                  <a:pt x="33703" y="48668"/>
                  <a:pt x="33703" y="48668"/>
                </a:cubicBezTo>
                <a:cubicBezTo>
                  <a:pt x="33703" y="46811"/>
                  <a:pt x="32222" y="44953"/>
                  <a:pt x="30740" y="44210"/>
                </a:cubicBezTo>
                <a:cubicBezTo>
                  <a:pt x="30740" y="57585"/>
                  <a:pt x="30740" y="57585"/>
                  <a:pt x="30740" y="57585"/>
                </a:cubicBezTo>
                <a:cubicBezTo>
                  <a:pt x="31481" y="57956"/>
                  <a:pt x="32592" y="58328"/>
                  <a:pt x="33333" y="59071"/>
                </a:cubicBezTo>
                <a:close/>
                <a:moveTo>
                  <a:pt x="12962" y="48668"/>
                </a:moveTo>
                <a:cubicBezTo>
                  <a:pt x="12962" y="68359"/>
                  <a:pt x="12962" y="68359"/>
                  <a:pt x="12962" y="68359"/>
                </a:cubicBezTo>
                <a:cubicBezTo>
                  <a:pt x="12962" y="69845"/>
                  <a:pt x="13333" y="71331"/>
                  <a:pt x="14074" y="72074"/>
                </a:cubicBezTo>
                <a:cubicBezTo>
                  <a:pt x="34444" y="92136"/>
                  <a:pt x="34444" y="92136"/>
                  <a:pt x="34444" y="92136"/>
                </a:cubicBezTo>
                <a:cubicBezTo>
                  <a:pt x="34814" y="92507"/>
                  <a:pt x="34814" y="92879"/>
                  <a:pt x="35185" y="92879"/>
                </a:cubicBezTo>
                <a:cubicBezTo>
                  <a:pt x="35555" y="93250"/>
                  <a:pt x="35925" y="93622"/>
                  <a:pt x="35925" y="93993"/>
                </a:cubicBezTo>
                <a:cubicBezTo>
                  <a:pt x="42222" y="99938"/>
                  <a:pt x="42222" y="99938"/>
                  <a:pt x="42222" y="99938"/>
                </a:cubicBezTo>
                <a:cubicBezTo>
                  <a:pt x="42222" y="99938"/>
                  <a:pt x="42222" y="99938"/>
                  <a:pt x="42222" y="99938"/>
                </a:cubicBezTo>
                <a:cubicBezTo>
                  <a:pt x="44814" y="102538"/>
                  <a:pt x="44814" y="102538"/>
                  <a:pt x="44814" y="102538"/>
                </a:cubicBezTo>
                <a:cubicBezTo>
                  <a:pt x="54074" y="92879"/>
                  <a:pt x="54074" y="92879"/>
                  <a:pt x="54074" y="92879"/>
                </a:cubicBezTo>
                <a:cubicBezTo>
                  <a:pt x="54074" y="92879"/>
                  <a:pt x="54074" y="92879"/>
                  <a:pt x="54074" y="92879"/>
                </a:cubicBezTo>
                <a:cubicBezTo>
                  <a:pt x="59259" y="88049"/>
                  <a:pt x="59259" y="79504"/>
                  <a:pt x="54074" y="74303"/>
                </a:cubicBezTo>
                <a:cubicBezTo>
                  <a:pt x="50740" y="70588"/>
                  <a:pt x="45185" y="69473"/>
                  <a:pt x="40740" y="70959"/>
                </a:cubicBezTo>
                <a:cubicBezTo>
                  <a:pt x="31111" y="61300"/>
                  <a:pt x="31111" y="61300"/>
                  <a:pt x="31111" y="61300"/>
                </a:cubicBezTo>
                <a:cubicBezTo>
                  <a:pt x="29259" y="59442"/>
                  <a:pt x="26296" y="59442"/>
                  <a:pt x="24444" y="61300"/>
                </a:cubicBezTo>
                <a:cubicBezTo>
                  <a:pt x="22592" y="63157"/>
                  <a:pt x="22592" y="66130"/>
                  <a:pt x="24444" y="67987"/>
                </a:cubicBezTo>
                <a:cubicBezTo>
                  <a:pt x="33333" y="76904"/>
                  <a:pt x="33333" y="76904"/>
                  <a:pt x="33333" y="76904"/>
                </a:cubicBezTo>
                <a:cubicBezTo>
                  <a:pt x="32592" y="77647"/>
                  <a:pt x="32222" y="78761"/>
                  <a:pt x="31851" y="79504"/>
                </a:cubicBezTo>
                <a:cubicBezTo>
                  <a:pt x="22592" y="70216"/>
                  <a:pt x="22592" y="70216"/>
                  <a:pt x="22592" y="70216"/>
                </a:cubicBezTo>
                <a:cubicBezTo>
                  <a:pt x="20740" y="68730"/>
                  <a:pt x="20000" y="66501"/>
                  <a:pt x="20000" y="64643"/>
                </a:cubicBezTo>
                <a:cubicBezTo>
                  <a:pt x="20000" y="62414"/>
                  <a:pt x="20740" y="60557"/>
                  <a:pt x="22592" y="59071"/>
                </a:cubicBezTo>
                <a:cubicBezTo>
                  <a:pt x="22592" y="59071"/>
                  <a:pt x="22592" y="59071"/>
                  <a:pt x="22592" y="59071"/>
                </a:cubicBezTo>
                <a:cubicBezTo>
                  <a:pt x="22592" y="48668"/>
                  <a:pt x="22592" y="48668"/>
                  <a:pt x="22592" y="48668"/>
                </a:cubicBezTo>
                <a:cubicBezTo>
                  <a:pt x="22592" y="46068"/>
                  <a:pt x="20370" y="43839"/>
                  <a:pt x="17777" y="43839"/>
                </a:cubicBezTo>
                <a:cubicBezTo>
                  <a:pt x="14814" y="43839"/>
                  <a:pt x="12962" y="46068"/>
                  <a:pt x="12962" y="48668"/>
                </a:cubicBezTo>
                <a:close/>
                <a:moveTo>
                  <a:pt x="24814" y="57585"/>
                </a:moveTo>
                <a:cubicBezTo>
                  <a:pt x="25925" y="57213"/>
                  <a:pt x="27037" y="56842"/>
                  <a:pt x="28148" y="57213"/>
                </a:cubicBezTo>
                <a:cubicBezTo>
                  <a:pt x="28148" y="43467"/>
                  <a:pt x="28148" y="43467"/>
                  <a:pt x="28148" y="43467"/>
                </a:cubicBezTo>
                <a:cubicBezTo>
                  <a:pt x="28148" y="40495"/>
                  <a:pt x="25925" y="38266"/>
                  <a:pt x="23333" y="38266"/>
                </a:cubicBezTo>
                <a:cubicBezTo>
                  <a:pt x="21111" y="38266"/>
                  <a:pt x="19629" y="39752"/>
                  <a:pt x="18888" y="41609"/>
                </a:cubicBezTo>
                <a:cubicBezTo>
                  <a:pt x="22222" y="42352"/>
                  <a:pt x="24814" y="45325"/>
                  <a:pt x="24814" y="48668"/>
                </a:cubicBezTo>
                <a:lnTo>
                  <a:pt x="24814" y="57585"/>
                </a:lnTo>
                <a:close/>
                <a:moveTo>
                  <a:pt x="89259" y="57585"/>
                </a:moveTo>
                <a:cubicBezTo>
                  <a:pt x="89259" y="44210"/>
                  <a:pt x="89259" y="44210"/>
                  <a:pt x="89259" y="44210"/>
                </a:cubicBezTo>
                <a:cubicBezTo>
                  <a:pt x="87407" y="44953"/>
                  <a:pt x="86296" y="46811"/>
                  <a:pt x="86296" y="48668"/>
                </a:cubicBezTo>
                <a:cubicBezTo>
                  <a:pt x="86296" y="59442"/>
                  <a:pt x="86296" y="59442"/>
                  <a:pt x="86296" y="59442"/>
                </a:cubicBezTo>
                <a:cubicBezTo>
                  <a:pt x="86666" y="59071"/>
                  <a:pt x="86666" y="59071"/>
                  <a:pt x="86666" y="59071"/>
                </a:cubicBezTo>
                <a:cubicBezTo>
                  <a:pt x="87407" y="58328"/>
                  <a:pt x="88148" y="57956"/>
                  <a:pt x="89259" y="57585"/>
                </a:cubicBezTo>
                <a:close/>
                <a:moveTo>
                  <a:pt x="102222" y="43839"/>
                </a:moveTo>
                <a:cubicBezTo>
                  <a:pt x="99629" y="43839"/>
                  <a:pt x="97407" y="46068"/>
                  <a:pt x="97407" y="48668"/>
                </a:cubicBezTo>
                <a:cubicBezTo>
                  <a:pt x="97407" y="59071"/>
                  <a:pt x="97407" y="59071"/>
                  <a:pt x="97407" y="59071"/>
                </a:cubicBezTo>
                <a:cubicBezTo>
                  <a:pt x="97407" y="59071"/>
                  <a:pt x="97407" y="59071"/>
                  <a:pt x="97407" y="59071"/>
                </a:cubicBezTo>
                <a:cubicBezTo>
                  <a:pt x="98888" y="60557"/>
                  <a:pt x="99629" y="62414"/>
                  <a:pt x="99629" y="64643"/>
                </a:cubicBezTo>
                <a:cubicBezTo>
                  <a:pt x="99629" y="66501"/>
                  <a:pt x="98888" y="68730"/>
                  <a:pt x="97407" y="70216"/>
                </a:cubicBezTo>
                <a:cubicBezTo>
                  <a:pt x="88148" y="79504"/>
                  <a:pt x="88148" y="79504"/>
                  <a:pt x="88148" y="79504"/>
                </a:cubicBezTo>
                <a:cubicBezTo>
                  <a:pt x="87777" y="78761"/>
                  <a:pt x="87037" y="77647"/>
                  <a:pt x="86666" y="76904"/>
                </a:cubicBezTo>
                <a:cubicBezTo>
                  <a:pt x="95555" y="67987"/>
                  <a:pt x="95555" y="67987"/>
                  <a:pt x="95555" y="67987"/>
                </a:cubicBezTo>
                <a:cubicBezTo>
                  <a:pt x="97407" y="66130"/>
                  <a:pt x="97407" y="63157"/>
                  <a:pt x="95555" y="61300"/>
                </a:cubicBezTo>
                <a:cubicBezTo>
                  <a:pt x="93703" y="59442"/>
                  <a:pt x="90370" y="59442"/>
                  <a:pt x="88518" y="61300"/>
                </a:cubicBezTo>
                <a:cubicBezTo>
                  <a:pt x="78888" y="70959"/>
                  <a:pt x="78888" y="70959"/>
                  <a:pt x="78888" y="70959"/>
                </a:cubicBezTo>
                <a:cubicBezTo>
                  <a:pt x="74444" y="69473"/>
                  <a:pt x="69259" y="70588"/>
                  <a:pt x="65555" y="74303"/>
                </a:cubicBezTo>
                <a:cubicBezTo>
                  <a:pt x="60370" y="79504"/>
                  <a:pt x="60370" y="88049"/>
                  <a:pt x="65555" y="92879"/>
                </a:cubicBezTo>
                <a:cubicBezTo>
                  <a:pt x="65555" y="92879"/>
                  <a:pt x="65555" y="92879"/>
                  <a:pt x="65555" y="92879"/>
                </a:cubicBezTo>
                <a:cubicBezTo>
                  <a:pt x="75185" y="102538"/>
                  <a:pt x="75185" y="102538"/>
                  <a:pt x="75185" y="102538"/>
                </a:cubicBezTo>
                <a:cubicBezTo>
                  <a:pt x="77777" y="99938"/>
                  <a:pt x="77777" y="99938"/>
                  <a:pt x="77777" y="99938"/>
                </a:cubicBezTo>
                <a:cubicBezTo>
                  <a:pt x="77777" y="99938"/>
                  <a:pt x="77777" y="99938"/>
                  <a:pt x="77777" y="99938"/>
                </a:cubicBezTo>
                <a:cubicBezTo>
                  <a:pt x="83703" y="93993"/>
                  <a:pt x="83703" y="93993"/>
                  <a:pt x="83703" y="93993"/>
                </a:cubicBezTo>
                <a:cubicBezTo>
                  <a:pt x="84074" y="93622"/>
                  <a:pt x="84444" y="93250"/>
                  <a:pt x="84814" y="92879"/>
                </a:cubicBezTo>
                <a:cubicBezTo>
                  <a:pt x="84814" y="92879"/>
                  <a:pt x="85185" y="92507"/>
                  <a:pt x="85185" y="92136"/>
                </a:cubicBezTo>
                <a:cubicBezTo>
                  <a:pt x="105555" y="72074"/>
                  <a:pt x="105555" y="72074"/>
                  <a:pt x="105555" y="72074"/>
                </a:cubicBezTo>
                <a:cubicBezTo>
                  <a:pt x="106666" y="71331"/>
                  <a:pt x="107037" y="69845"/>
                  <a:pt x="107037" y="68359"/>
                </a:cubicBezTo>
                <a:cubicBezTo>
                  <a:pt x="107037" y="48668"/>
                  <a:pt x="107037" y="48668"/>
                  <a:pt x="107037" y="48668"/>
                </a:cubicBezTo>
                <a:cubicBezTo>
                  <a:pt x="107037" y="46068"/>
                  <a:pt x="104814" y="43839"/>
                  <a:pt x="102222" y="43839"/>
                </a:cubicBezTo>
                <a:close/>
                <a:moveTo>
                  <a:pt x="95185" y="48668"/>
                </a:moveTo>
                <a:cubicBezTo>
                  <a:pt x="95185" y="45325"/>
                  <a:pt x="97777" y="42352"/>
                  <a:pt x="101111" y="41609"/>
                </a:cubicBezTo>
                <a:cubicBezTo>
                  <a:pt x="100370" y="39752"/>
                  <a:pt x="98518" y="38266"/>
                  <a:pt x="96666" y="38266"/>
                </a:cubicBezTo>
                <a:cubicBezTo>
                  <a:pt x="93703" y="38266"/>
                  <a:pt x="91481" y="40495"/>
                  <a:pt x="91481" y="43467"/>
                </a:cubicBezTo>
                <a:cubicBezTo>
                  <a:pt x="91481" y="57213"/>
                  <a:pt x="91481" y="57213"/>
                  <a:pt x="91481" y="57213"/>
                </a:cubicBezTo>
                <a:cubicBezTo>
                  <a:pt x="92962" y="56842"/>
                  <a:pt x="94074" y="57213"/>
                  <a:pt x="95185" y="57585"/>
                </a:cubicBezTo>
                <a:lnTo>
                  <a:pt x="95185" y="48668"/>
                </a:lnTo>
                <a:close/>
                <a:moveTo>
                  <a:pt x="70740" y="20804"/>
                </a:moveTo>
                <a:cubicBezTo>
                  <a:pt x="66296" y="20804"/>
                  <a:pt x="62222" y="23034"/>
                  <a:pt x="60000" y="26377"/>
                </a:cubicBezTo>
                <a:cubicBezTo>
                  <a:pt x="57407" y="23034"/>
                  <a:pt x="53703" y="20804"/>
                  <a:pt x="48888" y="20804"/>
                </a:cubicBezTo>
                <a:cubicBezTo>
                  <a:pt x="41851" y="20804"/>
                  <a:pt x="35925" y="26749"/>
                  <a:pt x="35925" y="34179"/>
                </a:cubicBezTo>
                <a:cubicBezTo>
                  <a:pt x="35925" y="36780"/>
                  <a:pt x="36666" y="39752"/>
                  <a:pt x="38518" y="41981"/>
                </a:cubicBezTo>
                <a:cubicBezTo>
                  <a:pt x="38518" y="41981"/>
                  <a:pt x="38518" y="41981"/>
                  <a:pt x="38518" y="42352"/>
                </a:cubicBezTo>
                <a:cubicBezTo>
                  <a:pt x="58148" y="67616"/>
                  <a:pt x="58148" y="67616"/>
                  <a:pt x="58148" y="67616"/>
                </a:cubicBezTo>
                <a:cubicBezTo>
                  <a:pt x="58518" y="68359"/>
                  <a:pt x="59259" y="68359"/>
                  <a:pt x="60000" y="68359"/>
                </a:cubicBezTo>
                <a:cubicBezTo>
                  <a:pt x="60740" y="68359"/>
                  <a:pt x="61481" y="68359"/>
                  <a:pt x="61851" y="67616"/>
                </a:cubicBezTo>
                <a:cubicBezTo>
                  <a:pt x="81111" y="42352"/>
                  <a:pt x="81111" y="42352"/>
                  <a:pt x="81111" y="42352"/>
                </a:cubicBezTo>
                <a:cubicBezTo>
                  <a:pt x="81481" y="41981"/>
                  <a:pt x="81481" y="41981"/>
                  <a:pt x="81481" y="41981"/>
                </a:cubicBezTo>
                <a:cubicBezTo>
                  <a:pt x="82962" y="39752"/>
                  <a:pt x="84074" y="36780"/>
                  <a:pt x="84074" y="34179"/>
                </a:cubicBezTo>
                <a:cubicBezTo>
                  <a:pt x="84074" y="26749"/>
                  <a:pt x="78148" y="20804"/>
                  <a:pt x="70740" y="20804"/>
                </a:cubicBezTo>
                <a:close/>
                <a:moveTo>
                  <a:pt x="60000" y="0"/>
                </a:moveTo>
                <a:cubicBezTo>
                  <a:pt x="26666" y="0"/>
                  <a:pt x="0" y="26749"/>
                  <a:pt x="0" y="59814"/>
                </a:cubicBezTo>
                <a:cubicBezTo>
                  <a:pt x="0" y="93250"/>
                  <a:pt x="26666" y="120000"/>
                  <a:pt x="60000" y="120000"/>
                </a:cubicBezTo>
                <a:cubicBezTo>
                  <a:pt x="92962" y="120000"/>
                  <a:pt x="120000" y="93250"/>
                  <a:pt x="120000" y="59814"/>
                </a:cubicBezTo>
                <a:cubicBezTo>
                  <a:pt x="120000" y="26749"/>
                  <a:pt x="92962" y="0"/>
                  <a:pt x="6000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800" b="0" i="0" u="none" strike="noStrike" cap="none">
              <a:solidFill>
                <a:srgbClr val="000000"/>
              </a:solidFill>
              <a:latin typeface="Arial"/>
              <a:ea typeface="Arial"/>
              <a:cs typeface="Arial"/>
              <a:sym typeface="Arial"/>
            </a:endParaRPr>
          </a:p>
        </p:txBody>
      </p:sp>
      <p:sp>
        <p:nvSpPr>
          <p:cNvPr id="1381" name="Google Shape;1381;p59"/>
          <p:cNvSpPr/>
          <p:nvPr/>
        </p:nvSpPr>
        <p:spPr>
          <a:xfrm>
            <a:off x="6692650" y="2416334"/>
            <a:ext cx="360000" cy="360000"/>
          </a:xfrm>
          <a:custGeom>
            <a:avLst/>
            <a:gdLst/>
            <a:ahLst/>
            <a:cxnLst/>
            <a:rect l="l" t="t" r="r" b="b"/>
            <a:pathLst>
              <a:path w="120000" h="120000" extrusionOk="0">
                <a:moveTo>
                  <a:pt x="120000" y="60000"/>
                </a:moveTo>
                <a:cubicBezTo>
                  <a:pt x="120000" y="92962"/>
                  <a:pt x="92962" y="120000"/>
                  <a:pt x="60000" y="120000"/>
                </a:cubicBezTo>
                <a:cubicBezTo>
                  <a:pt x="27037" y="120000"/>
                  <a:pt x="0" y="92962"/>
                  <a:pt x="0" y="60000"/>
                </a:cubicBezTo>
                <a:cubicBezTo>
                  <a:pt x="0" y="27037"/>
                  <a:pt x="27037" y="0"/>
                  <a:pt x="60000" y="0"/>
                </a:cubicBezTo>
                <a:cubicBezTo>
                  <a:pt x="92962" y="0"/>
                  <a:pt x="120000" y="27037"/>
                  <a:pt x="120000" y="60000"/>
                </a:cubicBezTo>
                <a:close/>
                <a:moveTo>
                  <a:pt x="92592" y="47037"/>
                </a:moveTo>
                <a:cubicBezTo>
                  <a:pt x="83703" y="47037"/>
                  <a:pt x="83703" y="47037"/>
                  <a:pt x="83703" y="47037"/>
                </a:cubicBezTo>
                <a:cubicBezTo>
                  <a:pt x="82592" y="47037"/>
                  <a:pt x="81481" y="48148"/>
                  <a:pt x="81481" y="49259"/>
                </a:cubicBezTo>
                <a:cubicBezTo>
                  <a:pt x="81481" y="85555"/>
                  <a:pt x="81481" y="85555"/>
                  <a:pt x="81481" y="85555"/>
                </a:cubicBezTo>
                <a:cubicBezTo>
                  <a:pt x="81481" y="87037"/>
                  <a:pt x="82592" y="87777"/>
                  <a:pt x="83703" y="87777"/>
                </a:cubicBezTo>
                <a:cubicBezTo>
                  <a:pt x="92592" y="87777"/>
                  <a:pt x="92592" y="87777"/>
                  <a:pt x="92592" y="87777"/>
                </a:cubicBezTo>
                <a:cubicBezTo>
                  <a:pt x="93703" y="87777"/>
                  <a:pt x="94814" y="87037"/>
                  <a:pt x="94814" y="85555"/>
                </a:cubicBezTo>
                <a:cubicBezTo>
                  <a:pt x="94814" y="49259"/>
                  <a:pt x="94814" y="49259"/>
                  <a:pt x="94814" y="49259"/>
                </a:cubicBezTo>
                <a:cubicBezTo>
                  <a:pt x="94814" y="48148"/>
                  <a:pt x="93703" y="47037"/>
                  <a:pt x="92592" y="47037"/>
                </a:cubicBezTo>
                <a:close/>
                <a:moveTo>
                  <a:pt x="72222" y="61851"/>
                </a:moveTo>
                <a:cubicBezTo>
                  <a:pt x="63703" y="61851"/>
                  <a:pt x="63703" y="61851"/>
                  <a:pt x="63703" y="61851"/>
                </a:cubicBezTo>
                <a:cubicBezTo>
                  <a:pt x="62222" y="61851"/>
                  <a:pt x="61481" y="62962"/>
                  <a:pt x="61481" y="64444"/>
                </a:cubicBezTo>
                <a:cubicBezTo>
                  <a:pt x="61481" y="85555"/>
                  <a:pt x="61481" y="85555"/>
                  <a:pt x="61481" y="85555"/>
                </a:cubicBezTo>
                <a:cubicBezTo>
                  <a:pt x="61481" y="87037"/>
                  <a:pt x="62222" y="87777"/>
                  <a:pt x="63703" y="87777"/>
                </a:cubicBezTo>
                <a:cubicBezTo>
                  <a:pt x="72222" y="87777"/>
                  <a:pt x="72222" y="87777"/>
                  <a:pt x="72222" y="87777"/>
                </a:cubicBezTo>
                <a:cubicBezTo>
                  <a:pt x="73703" y="87777"/>
                  <a:pt x="74814" y="87037"/>
                  <a:pt x="74814" y="85555"/>
                </a:cubicBezTo>
                <a:cubicBezTo>
                  <a:pt x="74814" y="64444"/>
                  <a:pt x="74814" y="64444"/>
                  <a:pt x="74814" y="64444"/>
                </a:cubicBezTo>
                <a:cubicBezTo>
                  <a:pt x="74814" y="62962"/>
                  <a:pt x="73703" y="61851"/>
                  <a:pt x="72222" y="61851"/>
                </a:cubicBezTo>
                <a:close/>
                <a:moveTo>
                  <a:pt x="65555" y="56666"/>
                </a:moveTo>
                <a:cubicBezTo>
                  <a:pt x="87777" y="34444"/>
                  <a:pt x="87777" y="34444"/>
                  <a:pt x="87777" y="34444"/>
                </a:cubicBezTo>
                <a:cubicBezTo>
                  <a:pt x="94074" y="40740"/>
                  <a:pt x="94074" y="40740"/>
                  <a:pt x="94074" y="40740"/>
                </a:cubicBezTo>
                <a:cubicBezTo>
                  <a:pt x="94074" y="24074"/>
                  <a:pt x="94074" y="24074"/>
                  <a:pt x="94074" y="24074"/>
                </a:cubicBezTo>
                <a:cubicBezTo>
                  <a:pt x="77407" y="24074"/>
                  <a:pt x="77407" y="24074"/>
                  <a:pt x="77407" y="24074"/>
                </a:cubicBezTo>
                <a:cubicBezTo>
                  <a:pt x="83703" y="30740"/>
                  <a:pt x="83703" y="30740"/>
                  <a:pt x="83703" y="30740"/>
                </a:cubicBezTo>
                <a:cubicBezTo>
                  <a:pt x="62962" y="51111"/>
                  <a:pt x="62962" y="51111"/>
                  <a:pt x="62962" y="51111"/>
                </a:cubicBezTo>
                <a:cubicBezTo>
                  <a:pt x="44814" y="42222"/>
                  <a:pt x="44814" y="42222"/>
                  <a:pt x="44814" y="42222"/>
                </a:cubicBezTo>
                <a:cubicBezTo>
                  <a:pt x="44074" y="41851"/>
                  <a:pt x="42592" y="41851"/>
                  <a:pt x="41851" y="42592"/>
                </a:cubicBezTo>
                <a:cubicBezTo>
                  <a:pt x="21851" y="60740"/>
                  <a:pt x="21851" y="60740"/>
                  <a:pt x="21851" y="60740"/>
                </a:cubicBezTo>
                <a:cubicBezTo>
                  <a:pt x="20740" y="61851"/>
                  <a:pt x="20740" y="63703"/>
                  <a:pt x="21851" y="64814"/>
                </a:cubicBezTo>
                <a:cubicBezTo>
                  <a:pt x="22222" y="65555"/>
                  <a:pt x="22962" y="65925"/>
                  <a:pt x="24074" y="65925"/>
                </a:cubicBezTo>
                <a:cubicBezTo>
                  <a:pt x="24444" y="65925"/>
                  <a:pt x="25185" y="65555"/>
                  <a:pt x="25925" y="65185"/>
                </a:cubicBezTo>
                <a:cubicBezTo>
                  <a:pt x="44074" y="48148"/>
                  <a:pt x="44074" y="48148"/>
                  <a:pt x="44074" y="48148"/>
                </a:cubicBezTo>
                <a:cubicBezTo>
                  <a:pt x="62222" y="57037"/>
                  <a:pt x="62222" y="57037"/>
                  <a:pt x="62222" y="57037"/>
                </a:cubicBezTo>
                <a:cubicBezTo>
                  <a:pt x="63333" y="57777"/>
                  <a:pt x="64814" y="57407"/>
                  <a:pt x="65555" y="56666"/>
                </a:cubicBezTo>
                <a:close/>
                <a:moveTo>
                  <a:pt x="52222" y="57777"/>
                </a:moveTo>
                <a:cubicBezTo>
                  <a:pt x="43703" y="57777"/>
                  <a:pt x="43703" y="57777"/>
                  <a:pt x="43703" y="57777"/>
                </a:cubicBezTo>
                <a:cubicBezTo>
                  <a:pt x="42222" y="57777"/>
                  <a:pt x="41111" y="58888"/>
                  <a:pt x="41111" y="60000"/>
                </a:cubicBezTo>
                <a:cubicBezTo>
                  <a:pt x="41111" y="85555"/>
                  <a:pt x="41111" y="85555"/>
                  <a:pt x="41111" y="85555"/>
                </a:cubicBezTo>
                <a:cubicBezTo>
                  <a:pt x="41111" y="87037"/>
                  <a:pt x="42222" y="87777"/>
                  <a:pt x="43703" y="87777"/>
                </a:cubicBezTo>
                <a:cubicBezTo>
                  <a:pt x="52222" y="87777"/>
                  <a:pt x="52222" y="87777"/>
                  <a:pt x="52222" y="87777"/>
                </a:cubicBezTo>
                <a:cubicBezTo>
                  <a:pt x="53333" y="87777"/>
                  <a:pt x="54444" y="87037"/>
                  <a:pt x="54444" y="85555"/>
                </a:cubicBezTo>
                <a:cubicBezTo>
                  <a:pt x="54444" y="60000"/>
                  <a:pt x="54444" y="60000"/>
                  <a:pt x="54444" y="60000"/>
                </a:cubicBezTo>
                <a:cubicBezTo>
                  <a:pt x="54444" y="58888"/>
                  <a:pt x="53333" y="57777"/>
                  <a:pt x="52222" y="57777"/>
                </a:cubicBezTo>
                <a:close/>
                <a:moveTo>
                  <a:pt x="34444" y="72962"/>
                </a:moveTo>
                <a:cubicBezTo>
                  <a:pt x="34444" y="85555"/>
                  <a:pt x="34444" y="85555"/>
                  <a:pt x="34444" y="85555"/>
                </a:cubicBezTo>
                <a:cubicBezTo>
                  <a:pt x="34444" y="87037"/>
                  <a:pt x="33333" y="87777"/>
                  <a:pt x="32222" y="87777"/>
                </a:cubicBezTo>
                <a:cubicBezTo>
                  <a:pt x="23333" y="87777"/>
                  <a:pt x="23333" y="87777"/>
                  <a:pt x="23333" y="87777"/>
                </a:cubicBezTo>
                <a:cubicBezTo>
                  <a:pt x="22222" y="87777"/>
                  <a:pt x="21111" y="87037"/>
                  <a:pt x="21111" y="85555"/>
                </a:cubicBezTo>
                <a:cubicBezTo>
                  <a:pt x="21111" y="72962"/>
                  <a:pt x="21111" y="72962"/>
                  <a:pt x="21111" y="72962"/>
                </a:cubicBezTo>
                <a:cubicBezTo>
                  <a:pt x="21111" y="71481"/>
                  <a:pt x="22222" y="70370"/>
                  <a:pt x="23333" y="70370"/>
                </a:cubicBezTo>
                <a:cubicBezTo>
                  <a:pt x="32222" y="70370"/>
                  <a:pt x="32222" y="70370"/>
                  <a:pt x="32222" y="70370"/>
                </a:cubicBezTo>
                <a:cubicBezTo>
                  <a:pt x="33333" y="70370"/>
                  <a:pt x="34444" y="71481"/>
                  <a:pt x="34444" y="72962"/>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382" name="Google Shape;1382;p59"/>
          <p:cNvSpPr/>
          <p:nvPr/>
        </p:nvSpPr>
        <p:spPr>
          <a:xfrm>
            <a:off x="6692566" y="1096877"/>
            <a:ext cx="360000" cy="360000"/>
          </a:xfrm>
          <a:custGeom>
            <a:avLst/>
            <a:gdLst/>
            <a:ahLst/>
            <a:cxnLst/>
            <a:rect l="l" t="t" r="r" b="b"/>
            <a:pathLst>
              <a:path w="120000" h="120000" extrusionOk="0">
                <a:moveTo>
                  <a:pt x="98080" y="84814"/>
                </a:moveTo>
                <a:cubicBezTo>
                  <a:pt x="98080" y="84444"/>
                  <a:pt x="97708" y="83703"/>
                  <a:pt x="97337" y="83703"/>
                </a:cubicBezTo>
                <a:cubicBezTo>
                  <a:pt x="96594" y="82962"/>
                  <a:pt x="95479" y="82962"/>
                  <a:pt x="94736" y="83703"/>
                </a:cubicBezTo>
                <a:cubicBezTo>
                  <a:pt x="94365" y="83703"/>
                  <a:pt x="94365" y="84444"/>
                  <a:pt x="94365" y="84814"/>
                </a:cubicBezTo>
                <a:cubicBezTo>
                  <a:pt x="94365" y="85185"/>
                  <a:pt x="94365" y="85925"/>
                  <a:pt x="94736" y="86296"/>
                </a:cubicBezTo>
                <a:cubicBezTo>
                  <a:pt x="95108" y="86666"/>
                  <a:pt x="95479" y="86666"/>
                  <a:pt x="96222" y="86666"/>
                </a:cubicBezTo>
                <a:cubicBezTo>
                  <a:pt x="96594" y="86666"/>
                  <a:pt x="96965" y="86666"/>
                  <a:pt x="97337" y="86296"/>
                </a:cubicBezTo>
                <a:cubicBezTo>
                  <a:pt x="97708" y="85925"/>
                  <a:pt x="98080" y="85185"/>
                  <a:pt x="98080" y="84814"/>
                </a:cubicBezTo>
                <a:close/>
                <a:moveTo>
                  <a:pt x="70959" y="82592"/>
                </a:moveTo>
                <a:cubicBezTo>
                  <a:pt x="67987" y="78518"/>
                  <a:pt x="67987" y="78518"/>
                  <a:pt x="67987" y="78518"/>
                </a:cubicBezTo>
                <a:cubicBezTo>
                  <a:pt x="52383" y="78518"/>
                  <a:pt x="52383" y="78518"/>
                  <a:pt x="52383" y="78518"/>
                </a:cubicBezTo>
                <a:cubicBezTo>
                  <a:pt x="49411" y="82592"/>
                  <a:pt x="49411" y="82592"/>
                  <a:pt x="49411" y="82592"/>
                </a:cubicBezTo>
                <a:lnTo>
                  <a:pt x="70959" y="82592"/>
                </a:lnTo>
                <a:close/>
                <a:moveTo>
                  <a:pt x="102910" y="83333"/>
                </a:moveTo>
                <a:cubicBezTo>
                  <a:pt x="102910" y="86296"/>
                  <a:pt x="102910" y="86296"/>
                  <a:pt x="102910" y="86296"/>
                </a:cubicBezTo>
                <a:cubicBezTo>
                  <a:pt x="102910" y="87777"/>
                  <a:pt x="101795" y="88888"/>
                  <a:pt x="100309" y="88888"/>
                </a:cubicBezTo>
                <a:cubicBezTo>
                  <a:pt x="19690" y="88888"/>
                  <a:pt x="19690" y="88888"/>
                  <a:pt x="19690" y="88888"/>
                </a:cubicBezTo>
                <a:cubicBezTo>
                  <a:pt x="18204" y="88888"/>
                  <a:pt x="17089" y="87777"/>
                  <a:pt x="17089" y="86296"/>
                </a:cubicBezTo>
                <a:cubicBezTo>
                  <a:pt x="17089" y="83333"/>
                  <a:pt x="17089" y="83333"/>
                  <a:pt x="17089" y="83333"/>
                </a:cubicBezTo>
                <a:cubicBezTo>
                  <a:pt x="17089" y="83333"/>
                  <a:pt x="17089" y="83333"/>
                  <a:pt x="17089" y="83333"/>
                </a:cubicBezTo>
                <a:cubicBezTo>
                  <a:pt x="17089" y="82962"/>
                  <a:pt x="17089" y="82592"/>
                  <a:pt x="17461" y="82592"/>
                </a:cubicBezTo>
                <a:cubicBezTo>
                  <a:pt x="17461" y="82592"/>
                  <a:pt x="17461" y="82592"/>
                  <a:pt x="17461" y="82222"/>
                </a:cubicBezTo>
                <a:cubicBezTo>
                  <a:pt x="17461" y="82222"/>
                  <a:pt x="17461" y="82222"/>
                  <a:pt x="17832" y="81851"/>
                </a:cubicBezTo>
                <a:cubicBezTo>
                  <a:pt x="27120" y="70000"/>
                  <a:pt x="27120" y="70000"/>
                  <a:pt x="27120" y="70000"/>
                </a:cubicBezTo>
                <a:cubicBezTo>
                  <a:pt x="27492" y="69629"/>
                  <a:pt x="28235" y="69259"/>
                  <a:pt x="28978" y="69259"/>
                </a:cubicBezTo>
                <a:cubicBezTo>
                  <a:pt x="91021" y="69259"/>
                  <a:pt x="91021" y="69259"/>
                  <a:pt x="91021" y="69259"/>
                </a:cubicBezTo>
                <a:cubicBezTo>
                  <a:pt x="91764" y="69259"/>
                  <a:pt x="92507" y="69629"/>
                  <a:pt x="92879" y="70000"/>
                </a:cubicBezTo>
                <a:cubicBezTo>
                  <a:pt x="102167" y="81851"/>
                  <a:pt x="102167" y="81851"/>
                  <a:pt x="102167" y="81851"/>
                </a:cubicBezTo>
                <a:cubicBezTo>
                  <a:pt x="102538" y="82222"/>
                  <a:pt x="102538" y="82222"/>
                  <a:pt x="102538" y="82222"/>
                </a:cubicBezTo>
                <a:cubicBezTo>
                  <a:pt x="102538" y="82592"/>
                  <a:pt x="102538" y="82592"/>
                  <a:pt x="102538" y="82592"/>
                </a:cubicBezTo>
                <a:cubicBezTo>
                  <a:pt x="102538" y="82592"/>
                  <a:pt x="102910" y="82962"/>
                  <a:pt x="102910" y="83333"/>
                </a:cubicBezTo>
                <a:close/>
                <a:moveTo>
                  <a:pt x="32693" y="60740"/>
                </a:moveTo>
                <a:cubicBezTo>
                  <a:pt x="87306" y="60740"/>
                  <a:pt x="87306" y="60740"/>
                  <a:pt x="87306" y="60740"/>
                </a:cubicBezTo>
                <a:cubicBezTo>
                  <a:pt x="87306" y="28148"/>
                  <a:pt x="87306" y="28148"/>
                  <a:pt x="87306" y="28148"/>
                </a:cubicBezTo>
                <a:cubicBezTo>
                  <a:pt x="32693" y="28148"/>
                  <a:pt x="32693" y="28148"/>
                  <a:pt x="32693" y="28148"/>
                </a:cubicBezTo>
                <a:lnTo>
                  <a:pt x="32693" y="60740"/>
                </a:lnTo>
                <a:close/>
                <a:moveTo>
                  <a:pt x="27120" y="63703"/>
                </a:moveTo>
                <a:cubicBezTo>
                  <a:pt x="27120" y="25555"/>
                  <a:pt x="27120" y="25555"/>
                  <a:pt x="27120" y="25555"/>
                </a:cubicBezTo>
                <a:cubicBezTo>
                  <a:pt x="27120" y="24074"/>
                  <a:pt x="28235" y="22222"/>
                  <a:pt x="29721" y="22222"/>
                </a:cubicBezTo>
                <a:cubicBezTo>
                  <a:pt x="89907" y="22222"/>
                  <a:pt x="89907" y="22222"/>
                  <a:pt x="89907" y="22222"/>
                </a:cubicBezTo>
                <a:cubicBezTo>
                  <a:pt x="91764" y="22222"/>
                  <a:pt x="92879" y="24074"/>
                  <a:pt x="92879" y="25555"/>
                </a:cubicBezTo>
                <a:cubicBezTo>
                  <a:pt x="92879" y="63703"/>
                  <a:pt x="92879" y="63703"/>
                  <a:pt x="92879" y="63703"/>
                </a:cubicBezTo>
                <a:cubicBezTo>
                  <a:pt x="92879" y="65185"/>
                  <a:pt x="91764" y="66296"/>
                  <a:pt x="89907" y="66296"/>
                </a:cubicBezTo>
                <a:cubicBezTo>
                  <a:pt x="29721" y="66296"/>
                  <a:pt x="29721" y="66296"/>
                  <a:pt x="29721" y="66296"/>
                </a:cubicBezTo>
                <a:cubicBezTo>
                  <a:pt x="28235" y="66296"/>
                  <a:pt x="27120" y="65185"/>
                  <a:pt x="27120" y="63703"/>
                </a:cubicBezTo>
                <a:close/>
                <a:moveTo>
                  <a:pt x="79876" y="42592"/>
                </a:moveTo>
                <a:cubicBezTo>
                  <a:pt x="66130" y="42592"/>
                  <a:pt x="66130" y="42592"/>
                  <a:pt x="66130" y="42592"/>
                </a:cubicBezTo>
                <a:cubicBezTo>
                  <a:pt x="64643" y="42592"/>
                  <a:pt x="63900" y="43703"/>
                  <a:pt x="63900" y="45185"/>
                </a:cubicBezTo>
                <a:cubicBezTo>
                  <a:pt x="63900" y="49259"/>
                  <a:pt x="63900" y="49259"/>
                  <a:pt x="63900" y="49259"/>
                </a:cubicBezTo>
                <a:cubicBezTo>
                  <a:pt x="63900" y="50740"/>
                  <a:pt x="64643" y="51851"/>
                  <a:pt x="66130" y="51851"/>
                </a:cubicBezTo>
                <a:cubicBezTo>
                  <a:pt x="73560" y="51851"/>
                  <a:pt x="73560" y="51851"/>
                  <a:pt x="73560" y="51851"/>
                </a:cubicBezTo>
                <a:cubicBezTo>
                  <a:pt x="75417" y="54444"/>
                  <a:pt x="79504" y="55925"/>
                  <a:pt x="79504" y="55925"/>
                </a:cubicBezTo>
                <a:cubicBezTo>
                  <a:pt x="77647" y="54444"/>
                  <a:pt x="77275" y="52962"/>
                  <a:pt x="76904" y="51851"/>
                </a:cubicBezTo>
                <a:cubicBezTo>
                  <a:pt x="79876" y="51851"/>
                  <a:pt x="79876" y="51851"/>
                  <a:pt x="79876" y="51851"/>
                </a:cubicBezTo>
                <a:cubicBezTo>
                  <a:pt x="80990" y="51851"/>
                  <a:pt x="82105" y="50740"/>
                  <a:pt x="82105" y="49259"/>
                </a:cubicBezTo>
                <a:cubicBezTo>
                  <a:pt x="82105" y="45185"/>
                  <a:pt x="82105" y="45185"/>
                  <a:pt x="82105" y="45185"/>
                </a:cubicBezTo>
                <a:cubicBezTo>
                  <a:pt x="82105" y="43703"/>
                  <a:pt x="80990" y="42592"/>
                  <a:pt x="79876" y="42592"/>
                </a:cubicBezTo>
                <a:close/>
                <a:moveTo>
                  <a:pt x="66130" y="39259"/>
                </a:moveTo>
                <a:cubicBezTo>
                  <a:pt x="62786" y="39259"/>
                  <a:pt x="60557" y="41851"/>
                  <a:pt x="60557" y="45185"/>
                </a:cubicBezTo>
                <a:cubicBezTo>
                  <a:pt x="60557" y="47407"/>
                  <a:pt x="60557" y="47407"/>
                  <a:pt x="60557" y="47407"/>
                </a:cubicBezTo>
                <a:cubicBezTo>
                  <a:pt x="47554" y="47407"/>
                  <a:pt x="47554" y="47407"/>
                  <a:pt x="47554" y="47407"/>
                </a:cubicBezTo>
                <a:cubicBezTo>
                  <a:pt x="46439" y="51111"/>
                  <a:pt x="41238" y="52592"/>
                  <a:pt x="41238" y="52592"/>
                </a:cubicBezTo>
                <a:cubicBezTo>
                  <a:pt x="43467" y="50370"/>
                  <a:pt x="43839" y="48518"/>
                  <a:pt x="43839" y="47407"/>
                </a:cubicBezTo>
                <a:cubicBezTo>
                  <a:pt x="40495" y="47407"/>
                  <a:pt x="40495" y="47407"/>
                  <a:pt x="40495" y="47407"/>
                </a:cubicBezTo>
                <a:cubicBezTo>
                  <a:pt x="39380" y="47407"/>
                  <a:pt x="38266" y="46296"/>
                  <a:pt x="38266" y="45185"/>
                </a:cubicBezTo>
                <a:cubicBezTo>
                  <a:pt x="38266" y="35925"/>
                  <a:pt x="38266" y="35925"/>
                  <a:pt x="38266" y="35925"/>
                </a:cubicBezTo>
                <a:cubicBezTo>
                  <a:pt x="38266" y="34444"/>
                  <a:pt x="39380" y="33333"/>
                  <a:pt x="40495" y="33333"/>
                </a:cubicBezTo>
                <a:cubicBezTo>
                  <a:pt x="64272" y="33333"/>
                  <a:pt x="64272" y="33333"/>
                  <a:pt x="64272" y="33333"/>
                </a:cubicBezTo>
                <a:cubicBezTo>
                  <a:pt x="65758" y="33333"/>
                  <a:pt x="66501" y="34444"/>
                  <a:pt x="66501" y="35925"/>
                </a:cubicBezTo>
                <a:cubicBezTo>
                  <a:pt x="66501" y="39259"/>
                  <a:pt x="66501" y="39259"/>
                  <a:pt x="66501" y="39259"/>
                </a:cubicBezTo>
                <a:lnTo>
                  <a:pt x="66130" y="39259"/>
                </a:lnTo>
                <a:close/>
                <a:moveTo>
                  <a:pt x="60185" y="0"/>
                </a:moveTo>
                <a:cubicBezTo>
                  <a:pt x="26749" y="0"/>
                  <a:pt x="0" y="27037"/>
                  <a:pt x="0" y="60000"/>
                </a:cubicBezTo>
                <a:cubicBezTo>
                  <a:pt x="0" y="92962"/>
                  <a:pt x="26749" y="120000"/>
                  <a:pt x="60185" y="120000"/>
                </a:cubicBezTo>
                <a:cubicBezTo>
                  <a:pt x="93250" y="120000"/>
                  <a:pt x="120000" y="92962"/>
                  <a:pt x="120000" y="60000"/>
                </a:cubicBezTo>
                <a:cubicBezTo>
                  <a:pt x="120000" y="27037"/>
                  <a:pt x="93250" y="0"/>
                  <a:pt x="60185"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383" name="Google Shape;1383;p59"/>
          <p:cNvSpPr txBox="1"/>
          <p:nvPr/>
        </p:nvSpPr>
        <p:spPr>
          <a:xfrm>
            <a:off x="325950" y="3505604"/>
            <a:ext cx="2101200" cy="891300"/>
          </a:xfrm>
          <a:prstGeom prst="rect">
            <a:avLst/>
          </a:prstGeom>
          <a:solidFill>
            <a:srgbClr val="666666"/>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900" b="1">
                <a:solidFill>
                  <a:srgbClr val="FFFFFF"/>
                </a:solidFill>
              </a:rPr>
              <a:t>Iparág specifikus alkalmazások (Lásd még iparági kidolgozások)</a:t>
            </a:r>
            <a:endParaRPr sz="900" b="1">
              <a:solidFill>
                <a:srgbClr val="FFFFFF"/>
              </a:solidFill>
            </a:endParaRPr>
          </a:p>
          <a:p>
            <a:pPr marL="0" lvl="0" indent="0" algn="ctr" rtl="0">
              <a:spcBef>
                <a:spcPts val="0"/>
              </a:spcBef>
              <a:spcAft>
                <a:spcPts val="0"/>
              </a:spcAft>
              <a:buNone/>
            </a:pPr>
            <a:endParaRPr sz="900">
              <a:solidFill>
                <a:srgbClr val="FFFFFF"/>
              </a:solidFill>
            </a:endParaRPr>
          </a:p>
        </p:txBody>
      </p:sp>
      <p:sp>
        <p:nvSpPr>
          <p:cNvPr id="1384" name="Google Shape;1384;p59"/>
          <p:cNvSpPr/>
          <p:nvPr/>
        </p:nvSpPr>
        <p:spPr>
          <a:xfrm>
            <a:off x="9214175" y="0"/>
            <a:ext cx="3441300" cy="48588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hu-HU" sz="1200"/>
              <a:t>Kiss (Orientax): van anyaga</a:t>
            </a:r>
            <a:endParaRPr sz="1200"/>
          </a:p>
          <a:p>
            <a:pPr marL="0" lvl="0" indent="0" algn="l" rtl="0">
              <a:spcBef>
                <a:spcPts val="0"/>
              </a:spcBef>
              <a:spcAft>
                <a:spcPts val="0"/>
              </a:spcAft>
              <a:buNone/>
            </a:pPr>
            <a:endParaRPr sz="1200"/>
          </a:p>
          <a:p>
            <a:pPr marL="0" lvl="0" indent="0" algn="l" rtl="0">
              <a:spcBef>
                <a:spcPts val="0"/>
              </a:spcBef>
              <a:spcAft>
                <a:spcPts val="0"/>
              </a:spcAft>
              <a:buNone/>
            </a:pPr>
            <a:r>
              <a:rPr lang="hu-HU" sz="1200"/>
              <a:t>Leszakadó: Oktatásba átkerül, itt max említeni</a:t>
            </a:r>
            <a:endParaRPr sz="1200"/>
          </a:p>
          <a:p>
            <a:pPr marL="0" lvl="0" indent="0" algn="l" rtl="0">
              <a:spcBef>
                <a:spcPts val="0"/>
              </a:spcBef>
              <a:spcAft>
                <a:spcPts val="0"/>
              </a:spcAft>
              <a:buNone/>
            </a:pPr>
            <a:endParaRPr sz="1200"/>
          </a:p>
          <a:p>
            <a:pPr marL="0" lvl="0" indent="0" algn="l" rtl="0">
              <a:spcBef>
                <a:spcPts val="0"/>
              </a:spcBef>
              <a:spcAft>
                <a:spcPts val="0"/>
              </a:spcAft>
              <a:buNone/>
            </a:pPr>
            <a:r>
              <a:rPr lang="hu-HU" sz="1200"/>
              <a:t>KKV: Bencsik 11.28: Oktatási lábat említeni. Weboldal, iparági use-case-ek, oktatásban benne van. KKV inkább itt legyen említve? Milyen induló csomagot ajánlunk? KKV specifikus tartalmak (letölthető, browse-olható)</a:t>
            </a:r>
            <a:endParaRPr sz="1200"/>
          </a:p>
          <a:p>
            <a:pPr marL="0" lvl="0" indent="0" algn="l" rtl="0">
              <a:spcBef>
                <a:spcPts val="0"/>
              </a:spcBef>
              <a:spcAft>
                <a:spcPts val="0"/>
              </a:spcAft>
              <a:buNone/>
            </a:pPr>
            <a:endParaRPr sz="1200"/>
          </a:p>
          <a:p>
            <a:pPr marL="0" lvl="0" indent="0" algn="l" rtl="0">
              <a:spcBef>
                <a:spcPts val="0"/>
              </a:spcBef>
              <a:spcAft>
                <a:spcPts val="0"/>
              </a:spcAft>
              <a:buNone/>
            </a:pPr>
            <a:r>
              <a:rPr lang="hu-HU" sz="1200"/>
              <a:t>Közigazgatás</a:t>
            </a:r>
            <a:endParaRPr sz="1200"/>
          </a:p>
          <a:p>
            <a:pPr marL="457200" lvl="0" indent="-304800" algn="l" rtl="0">
              <a:spcBef>
                <a:spcPts val="0"/>
              </a:spcBef>
              <a:spcAft>
                <a:spcPts val="0"/>
              </a:spcAft>
              <a:buSzPts val="1200"/>
              <a:buChar char="-"/>
            </a:pPr>
            <a:r>
              <a:rPr lang="hu-HU" sz="1200"/>
              <a:t>infra: KIFÜ, NISZ → Infrához megy! Kongó Krisztián: amit írtam neki, azt össze tudja-e kötni azzal, amit Gergővel beszéltek, vagy tisztázzuk még.</a:t>
            </a:r>
            <a:endParaRPr sz="1200"/>
          </a:p>
          <a:p>
            <a:pPr marL="457200" lvl="0" indent="-304800" algn="l" rtl="0">
              <a:spcBef>
                <a:spcPts val="0"/>
              </a:spcBef>
              <a:spcAft>
                <a:spcPts val="0"/>
              </a:spcAft>
              <a:buSzPts val="1200"/>
              <a:buChar char="-"/>
            </a:pPr>
            <a:r>
              <a:rPr lang="hu-HU" sz="1200"/>
              <a:t>belső AI alapú szolgáltatások: folyamat automatizálás, fenntartás</a:t>
            </a:r>
            <a:endParaRPr sz="1200"/>
          </a:p>
          <a:p>
            <a:pPr marL="914400" lvl="1" indent="-304800" algn="l" rtl="0">
              <a:spcBef>
                <a:spcPts val="0"/>
              </a:spcBef>
              <a:spcAft>
                <a:spcPts val="0"/>
              </a:spcAft>
              <a:buSzPts val="1200"/>
              <a:buChar char="-"/>
            </a:pPr>
            <a:r>
              <a:rPr lang="hu-HU" sz="1200"/>
              <a:t>üzemeltetésre, KIFÜ, NISZ</a:t>
            </a:r>
            <a:endParaRPr sz="1200"/>
          </a:p>
          <a:p>
            <a:pPr marL="914400" lvl="1" indent="-304800" algn="l" rtl="0">
              <a:spcBef>
                <a:spcPts val="0"/>
              </a:spcBef>
              <a:spcAft>
                <a:spcPts val="0"/>
              </a:spcAft>
              <a:buSzPts val="1200"/>
              <a:buChar char="-"/>
            </a:pPr>
            <a:r>
              <a:rPr lang="hu-HU" sz="1200"/>
              <a:t>foly. aut: ?</a:t>
            </a:r>
            <a:endParaRPr sz="1200"/>
          </a:p>
          <a:p>
            <a:pPr marL="457200" lvl="0" indent="-304800" algn="l" rtl="0">
              <a:spcBef>
                <a:spcPts val="0"/>
              </a:spcBef>
              <a:spcAft>
                <a:spcPts val="0"/>
              </a:spcAft>
              <a:buSzPts val="1200"/>
              <a:buChar char="-"/>
            </a:pPr>
            <a:r>
              <a:rPr lang="hu-HU" sz="1200"/>
              <a:t>ügyfél kiszolgáló AI alapú szolgáltatások: Digitális egyablakos ügyintézés: 1818/Chatbot irányít a megfelelő helyre -- NISZ</a:t>
            </a:r>
            <a:endParaRPr sz="1200"/>
          </a:p>
        </p:txBody>
      </p:sp>
      <p:sp>
        <p:nvSpPr>
          <p:cNvPr id="1385" name="Google Shape;1385;p59"/>
          <p:cNvSpPr txBox="1"/>
          <p:nvPr/>
        </p:nvSpPr>
        <p:spPr>
          <a:xfrm>
            <a:off x="7318049" y="1385639"/>
            <a:ext cx="1323900" cy="4647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Digitális egyablakos ügyintézés </a:t>
            </a:r>
            <a:endParaRPr sz="800" b="1"/>
          </a:p>
          <a:p>
            <a:pPr marL="0" lvl="0" indent="0" algn="ctr" rtl="0">
              <a:spcBef>
                <a:spcPts val="0"/>
              </a:spcBef>
              <a:spcAft>
                <a:spcPts val="0"/>
              </a:spcAft>
              <a:buNone/>
            </a:pPr>
            <a:r>
              <a:rPr lang="hu-HU" sz="800" b="1"/>
              <a:t>(chat + voicebot)</a:t>
            </a:r>
            <a:endParaRPr sz="800" b="1"/>
          </a:p>
        </p:txBody>
      </p:sp>
      <p:sp>
        <p:nvSpPr>
          <p:cNvPr id="1386" name="Google Shape;1386;p59"/>
          <p:cNvSpPr txBox="1"/>
          <p:nvPr/>
        </p:nvSpPr>
        <p:spPr>
          <a:xfrm>
            <a:off x="7318199" y="2855557"/>
            <a:ext cx="1323900" cy="4647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Egyszerűen pénzzé tehető, világos eszköztár</a:t>
            </a:r>
            <a:endParaRPr sz="800" b="1"/>
          </a:p>
        </p:txBody>
      </p:sp>
      <p:sp>
        <p:nvSpPr>
          <p:cNvPr id="1387" name="Google Shape;1387;p59"/>
          <p:cNvSpPr txBox="1"/>
          <p:nvPr/>
        </p:nvSpPr>
        <p:spPr>
          <a:xfrm>
            <a:off x="714599" y="1211581"/>
            <a:ext cx="1323900" cy="4647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Early adaptor támogatás és széles körű beépítés</a:t>
            </a:r>
            <a:endParaRPr sz="800" b="1"/>
          </a:p>
        </p:txBody>
      </p:sp>
      <p:sp>
        <p:nvSpPr>
          <p:cNvPr id="1388" name="Google Shape;1388;p59"/>
          <p:cNvSpPr txBox="1"/>
          <p:nvPr/>
        </p:nvSpPr>
        <p:spPr>
          <a:xfrm>
            <a:off x="7318199" y="4125688"/>
            <a:ext cx="1323900" cy="464700"/>
          </a:xfrm>
          <a:prstGeom prst="rect">
            <a:avLst/>
          </a:prstGeom>
          <a:solidFill>
            <a:srgbClr val="F3F3F3"/>
          </a:solidFill>
          <a:ln w="9525" cap="flat" cmpd="sng">
            <a:solidFill>
              <a:schemeClr val="dk2"/>
            </a:solidFill>
            <a:prstDash val="dot"/>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Világosan kommunikált elérhető eszközök és használatuk </a:t>
            </a:r>
            <a:endParaRPr sz="800" b="1"/>
          </a:p>
        </p:txBody>
      </p:sp>
      <p:grpSp>
        <p:nvGrpSpPr>
          <p:cNvPr id="1389" name="Google Shape;1389;p59"/>
          <p:cNvGrpSpPr/>
          <p:nvPr/>
        </p:nvGrpSpPr>
        <p:grpSpPr>
          <a:xfrm>
            <a:off x="7800131" y="3731082"/>
            <a:ext cx="360021" cy="360021"/>
            <a:chOff x="1473200" y="5314950"/>
            <a:chExt cx="606300" cy="606300"/>
          </a:xfrm>
        </p:grpSpPr>
        <p:sp>
          <p:nvSpPr>
            <p:cNvPr id="1390" name="Google Shape;1390;p59"/>
            <p:cNvSpPr/>
            <p:nvPr/>
          </p:nvSpPr>
          <p:spPr>
            <a:xfrm>
              <a:off x="1787525" y="5572125"/>
              <a:ext cx="34800" cy="34800"/>
            </a:xfrm>
            <a:custGeom>
              <a:avLst/>
              <a:gdLst/>
              <a:ahLst/>
              <a:cxnLst/>
              <a:rect l="l" t="t" r="r" b="b"/>
              <a:pathLst>
                <a:path w="120000" h="120000" extrusionOk="0">
                  <a:moveTo>
                    <a:pt x="0" y="0"/>
                  </a:moveTo>
                  <a:cubicBezTo>
                    <a:pt x="0" y="0"/>
                    <a:pt x="0" y="0"/>
                    <a:pt x="0" y="120000"/>
                  </a:cubicBezTo>
                  <a:cubicBezTo>
                    <a:pt x="120000" y="120000"/>
                    <a:pt x="120000" y="120000"/>
                    <a:pt x="120000" y="120000"/>
                  </a:cubicBezTo>
                  <a:cubicBezTo>
                    <a:pt x="106666" y="66666"/>
                    <a:pt x="60000" y="20000"/>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391" name="Google Shape;1391;p59"/>
            <p:cNvSpPr/>
            <p:nvPr/>
          </p:nvSpPr>
          <p:spPr>
            <a:xfrm>
              <a:off x="1608137" y="5453062"/>
              <a:ext cx="155700" cy="153900"/>
            </a:xfrm>
            <a:custGeom>
              <a:avLst/>
              <a:gdLst/>
              <a:ahLst/>
              <a:cxnLst/>
              <a:rect l="l" t="t" r="r" b="b"/>
              <a:pathLst>
                <a:path w="120000" h="120000" extrusionOk="0">
                  <a:moveTo>
                    <a:pt x="0" y="120000"/>
                  </a:moveTo>
                  <a:cubicBezTo>
                    <a:pt x="0" y="120000"/>
                    <a:pt x="0" y="120000"/>
                    <a:pt x="71707" y="120000"/>
                  </a:cubicBezTo>
                  <a:cubicBezTo>
                    <a:pt x="74634" y="94814"/>
                    <a:pt x="95121" y="75555"/>
                    <a:pt x="120000" y="71111"/>
                  </a:cubicBezTo>
                  <a:cubicBezTo>
                    <a:pt x="120000" y="71111"/>
                    <a:pt x="120000" y="71111"/>
                    <a:pt x="120000" y="0"/>
                  </a:cubicBezTo>
                  <a:cubicBezTo>
                    <a:pt x="55609" y="4444"/>
                    <a:pt x="4390" y="5629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392" name="Google Shape;1392;p59"/>
            <p:cNvSpPr/>
            <p:nvPr/>
          </p:nvSpPr>
          <p:spPr>
            <a:xfrm>
              <a:off x="1728788" y="5629275"/>
              <a:ext cx="34800" cy="36600"/>
            </a:xfrm>
            <a:custGeom>
              <a:avLst/>
              <a:gdLst/>
              <a:ahLst/>
              <a:cxnLst/>
              <a:rect l="l" t="t" r="r" b="b"/>
              <a:pathLst>
                <a:path w="120000" h="120000" extrusionOk="0">
                  <a:moveTo>
                    <a:pt x="120000" y="120000"/>
                  </a:moveTo>
                  <a:cubicBezTo>
                    <a:pt x="120000" y="120000"/>
                    <a:pt x="120000" y="120000"/>
                    <a:pt x="120000" y="0"/>
                  </a:cubicBezTo>
                  <a:cubicBezTo>
                    <a:pt x="0" y="0"/>
                    <a:pt x="0" y="0"/>
                    <a:pt x="0" y="0"/>
                  </a:cubicBezTo>
                  <a:cubicBezTo>
                    <a:pt x="13333" y="56842"/>
                    <a:pt x="60000" y="101052"/>
                    <a:pt x="12000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393" name="Google Shape;1393;p59"/>
            <p:cNvSpPr/>
            <p:nvPr/>
          </p:nvSpPr>
          <p:spPr>
            <a:xfrm>
              <a:off x="1608137" y="5629275"/>
              <a:ext cx="155700" cy="157200"/>
            </a:xfrm>
            <a:custGeom>
              <a:avLst/>
              <a:gdLst/>
              <a:ahLst/>
              <a:cxnLst/>
              <a:rect l="l" t="t" r="r" b="b"/>
              <a:pathLst>
                <a:path w="120000" h="120000" extrusionOk="0">
                  <a:moveTo>
                    <a:pt x="71707" y="0"/>
                  </a:moveTo>
                  <a:cubicBezTo>
                    <a:pt x="71707" y="0"/>
                    <a:pt x="71707" y="0"/>
                    <a:pt x="0" y="0"/>
                  </a:cubicBezTo>
                  <a:cubicBezTo>
                    <a:pt x="4390" y="63614"/>
                    <a:pt x="55609" y="114216"/>
                    <a:pt x="120000" y="119999"/>
                  </a:cubicBezTo>
                  <a:cubicBezTo>
                    <a:pt x="120000" y="119999"/>
                    <a:pt x="120000" y="119999"/>
                    <a:pt x="120000" y="49156"/>
                  </a:cubicBezTo>
                  <a:cubicBezTo>
                    <a:pt x="95121" y="46265"/>
                    <a:pt x="74634" y="26024"/>
                    <a:pt x="71707"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394" name="Google Shape;1394;p59"/>
            <p:cNvSpPr/>
            <p:nvPr/>
          </p:nvSpPr>
          <p:spPr>
            <a:xfrm>
              <a:off x="1728788" y="5572125"/>
              <a:ext cx="34800" cy="34800"/>
            </a:xfrm>
            <a:custGeom>
              <a:avLst/>
              <a:gdLst/>
              <a:ahLst/>
              <a:cxnLst/>
              <a:rect l="l" t="t" r="r" b="b"/>
              <a:pathLst>
                <a:path w="120000" h="120000" extrusionOk="0">
                  <a:moveTo>
                    <a:pt x="0" y="120000"/>
                  </a:moveTo>
                  <a:cubicBezTo>
                    <a:pt x="0" y="120000"/>
                    <a:pt x="0" y="120000"/>
                    <a:pt x="120000" y="120000"/>
                  </a:cubicBezTo>
                  <a:cubicBezTo>
                    <a:pt x="120000" y="0"/>
                    <a:pt x="120000" y="0"/>
                    <a:pt x="120000" y="0"/>
                  </a:cubicBezTo>
                  <a:cubicBezTo>
                    <a:pt x="60000" y="20000"/>
                    <a:pt x="13333" y="6666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395" name="Google Shape;1395;p59"/>
            <p:cNvSpPr/>
            <p:nvPr/>
          </p:nvSpPr>
          <p:spPr>
            <a:xfrm>
              <a:off x="1787525" y="5629275"/>
              <a:ext cx="34800" cy="36600"/>
            </a:xfrm>
            <a:custGeom>
              <a:avLst/>
              <a:gdLst/>
              <a:ahLst/>
              <a:cxnLst/>
              <a:rect l="l" t="t" r="r" b="b"/>
              <a:pathLst>
                <a:path w="120000" h="120000" extrusionOk="0">
                  <a:moveTo>
                    <a:pt x="120000" y="0"/>
                  </a:moveTo>
                  <a:cubicBezTo>
                    <a:pt x="120000" y="0"/>
                    <a:pt x="120000" y="0"/>
                    <a:pt x="0" y="0"/>
                  </a:cubicBezTo>
                  <a:cubicBezTo>
                    <a:pt x="0" y="120000"/>
                    <a:pt x="0" y="120000"/>
                    <a:pt x="0" y="120000"/>
                  </a:cubicBezTo>
                  <a:cubicBezTo>
                    <a:pt x="60000" y="101052"/>
                    <a:pt x="106666" y="56842"/>
                    <a:pt x="12000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396" name="Google Shape;1396;p59"/>
            <p:cNvSpPr/>
            <p:nvPr/>
          </p:nvSpPr>
          <p:spPr>
            <a:xfrm>
              <a:off x="1787525" y="5453062"/>
              <a:ext cx="153900" cy="153900"/>
            </a:xfrm>
            <a:custGeom>
              <a:avLst/>
              <a:gdLst/>
              <a:ahLst/>
              <a:cxnLst/>
              <a:rect l="l" t="t" r="r" b="b"/>
              <a:pathLst>
                <a:path w="120000" h="120000" extrusionOk="0">
                  <a:moveTo>
                    <a:pt x="0" y="0"/>
                  </a:moveTo>
                  <a:cubicBezTo>
                    <a:pt x="0" y="0"/>
                    <a:pt x="0" y="0"/>
                    <a:pt x="0" y="71111"/>
                  </a:cubicBezTo>
                  <a:cubicBezTo>
                    <a:pt x="26666" y="75555"/>
                    <a:pt x="45925" y="94814"/>
                    <a:pt x="50370" y="120000"/>
                  </a:cubicBezTo>
                  <a:cubicBezTo>
                    <a:pt x="50370" y="120000"/>
                    <a:pt x="50370" y="120000"/>
                    <a:pt x="120000" y="120000"/>
                  </a:cubicBezTo>
                  <a:cubicBezTo>
                    <a:pt x="115555" y="56296"/>
                    <a:pt x="65185" y="4444"/>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397" name="Google Shape;1397;p59"/>
            <p:cNvSpPr/>
            <p:nvPr/>
          </p:nvSpPr>
          <p:spPr>
            <a:xfrm>
              <a:off x="1473200" y="5314950"/>
              <a:ext cx="606300" cy="606300"/>
            </a:xfrm>
            <a:custGeom>
              <a:avLst/>
              <a:gdLst/>
              <a:ahLst/>
              <a:cxnLst/>
              <a:rect l="l" t="t" r="r" b="b"/>
              <a:pathLst>
                <a:path w="120000" h="120000" extrusionOk="0">
                  <a:moveTo>
                    <a:pt x="60000" y="0"/>
                  </a:moveTo>
                  <a:cubicBezTo>
                    <a:pt x="26625" y="0"/>
                    <a:pt x="0" y="27000"/>
                    <a:pt x="0" y="60000"/>
                  </a:cubicBezTo>
                  <a:cubicBezTo>
                    <a:pt x="0" y="93375"/>
                    <a:pt x="26625" y="120000"/>
                    <a:pt x="60000" y="120000"/>
                  </a:cubicBezTo>
                  <a:cubicBezTo>
                    <a:pt x="93000" y="120000"/>
                    <a:pt x="120000" y="93375"/>
                    <a:pt x="120000" y="60000"/>
                  </a:cubicBezTo>
                  <a:cubicBezTo>
                    <a:pt x="120000" y="27000"/>
                    <a:pt x="93000" y="0"/>
                    <a:pt x="60000" y="0"/>
                  </a:cubicBezTo>
                  <a:close/>
                  <a:moveTo>
                    <a:pt x="105375" y="62250"/>
                  </a:moveTo>
                  <a:cubicBezTo>
                    <a:pt x="105375" y="62250"/>
                    <a:pt x="105375" y="62250"/>
                    <a:pt x="101250" y="62250"/>
                  </a:cubicBezTo>
                  <a:cubicBezTo>
                    <a:pt x="100125" y="83625"/>
                    <a:pt x="83250" y="100500"/>
                    <a:pt x="62250" y="102000"/>
                  </a:cubicBezTo>
                  <a:cubicBezTo>
                    <a:pt x="62250" y="102000"/>
                    <a:pt x="62250" y="102000"/>
                    <a:pt x="62250" y="106125"/>
                  </a:cubicBezTo>
                  <a:cubicBezTo>
                    <a:pt x="62250" y="107250"/>
                    <a:pt x="61125" y="108375"/>
                    <a:pt x="60000" y="108375"/>
                  </a:cubicBezTo>
                  <a:cubicBezTo>
                    <a:pt x="58500" y="108375"/>
                    <a:pt x="57375" y="107250"/>
                    <a:pt x="57375" y="106125"/>
                  </a:cubicBezTo>
                  <a:cubicBezTo>
                    <a:pt x="57375" y="106125"/>
                    <a:pt x="57375" y="106125"/>
                    <a:pt x="57375" y="102000"/>
                  </a:cubicBezTo>
                  <a:cubicBezTo>
                    <a:pt x="36375" y="100500"/>
                    <a:pt x="19125" y="83625"/>
                    <a:pt x="18000" y="62250"/>
                  </a:cubicBezTo>
                  <a:cubicBezTo>
                    <a:pt x="18000" y="62250"/>
                    <a:pt x="18000" y="62250"/>
                    <a:pt x="13875" y="62250"/>
                  </a:cubicBezTo>
                  <a:cubicBezTo>
                    <a:pt x="12750" y="62250"/>
                    <a:pt x="11625" y="61500"/>
                    <a:pt x="11625" y="60000"/>
                  </a:cubicBezTo>
                  <a:cubicBezTo>
                    <a:pt x="11625" y="58875"/>
                    <a:pt x="12750" y="57750"/>
                    <a:pt x="13875" y="57750"/>
                  </a:cubicBezTo>
                  <a:cubicBezTo>
                    <a:pt x="13875" y="57750"/>
                    <a:pt x="13875" y="57750"/>
                    <a:pt x="18000" y="57750"/>
                  </a:cubicBezTo>
                  <a:cubicBezTo>
                    <a:pt x="19125" y="36750"/>
                    <a:pt x="36375" y="19875"/>
                    <a:pt x="57375" y="18375"/>
                  </a:cubicBezTo>
                  <a:cubicBezTo>
                    <a:pt x="57375" y="18375"/>
                    <a:pt x="57375" y="18375"/>
                    <a:pt x="57375" y="14250"/>
                  </a:cubicBezTo>
                  <a:cubicBezTo>
                    <a:pt x="57375" y="13125"/>
                    <a:pt x="58500" y="12000"/>
                    <a:pt x="60000" y="12000"/>
                  </a:cubicBezTo>
                  <a:cubicBezTo>
                    <a:pt x="61125" y="12000"/>
                    <a:pt x="62250" y="13125"/>
                    <a:pt x="62250" y="14250"/>
                  </a:cubicBezTo>
                  <a:cubicBezTo>
                    <a:pt x="62250" y="14250"/>
                    <a:pt x="62250" y="14250"/>
                    <a:pt x="62250" y="18375"/>
                  </a:cubicBezTo>
                  <a:cubicBezTo>
                    <a:pt x="83250" y="19875"/>
                    <a:pt x="100125" y="36750"/>
                    <a:pt x="101250" y="57750"/>
                  </a:cubicBezTo>
                  <a:cubicBezTo>
                    <a:pt x="101250" y="57750"/>
                    <a:pt x="101250" y="57750"/>
                    <a:pt x="105375" y="57750"/>
                  </a:cubicBezTo>
                  <a:cubicBezTo>
                    <a:pt x="106875" y="57750"/>
                    <a:pt x="108000" y="58875"/>
                    <a:pt x="108000" y="60000"/>
                  </a:cubicBezTo>
                  <a:cubicBezTo>
                    <a:pt x="108000" y="61500"/>
                    <a:pt x="106875" y="62250"/>
                    <a:pt x="105375" y="6225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398" name="Google Shape;1398;p59"/>
            <p:cNvSpPr/>
            <p:nvPr/>
          </p:nvSpPr>
          <p:spPr>
            <a:xfrm>
              <a:off x="1787525" y="5629275"/>
              <a:ext cx="153900" cy="157200"/>
            </a:xfrm>
            <a:custGeom>
              <a:avLst/>
              <a:gdLst/>
              <a:ahLst/>
              <a:cxnLst/>
              <a:rect l="l" t="t" r="r" b="b"/>
              <a:pathLst>
                <a:path w="120000" h="120000" extrusionOk="0">
                  <a:moveTo>
                    <a:pt x="0" y="49156"/>
                  </a:moveTo>
                  <a:cubicBezTo>
                    <a:pt x="0" y="49156"/>
                    <a:pt x="0" y="49156"/>
                    <a:pt x="0" y="119999"/>
                  </a:cubicBezTo>
                  <a:cubicBezTo>
                    <a:pt x="65185" y="114216"/>
                    <a:pt x="115555" y="63614"/>
                    <a:pt x="120000" y="0"/>
                  </a:cubicBezTo>
                  <a:cubicBezTo>
                    <a:pt x="120000" y="0"/>
                    <a:pt x="120000" y="0"/>
                    <a:pt x="50370" y="0"/>
                  </a:cubicBezTo>
                  <a:cubicBezTo>
                    <a:pt x="45925" y="26024"/>
                    <a:pt x="26666" y="46265"/>
                    <a:pt x="0" y="4915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399" name="Google Shape;1399;p59"/>
            <p:cNvSpPr/>
            <p:nvPr/>
          </p:nvSpPr>
          <p:spPr>
            <a:xfrm>
              <a:off x="1608137" y="5453062"/>
              <a:ext cx="333300" cy="333300"/>
            </a:xfrm>
            <a:custGeom>
              <a:avLst/>
              <a:gdLst/>
              <a:ahLst/>
              <a:cxnLst/>
              <a:rect l="l" t="t" r="r" b="b"/>
              <a:pathLst>
                <a:path w="120000" h="120000" extrusionOk="0">
                  <a:moveTo>
                    <a:pt x="55909" y="120000"/>
                  </a:moveTo>
                  <a:cubicBezTo>
                    <a:pt x="25909" y="117272"/>
                    <a:pt x="2045" y="93409"/>
                    <a:pt x="0" y="63409"/>
                  </a:cubicBezTo>
                  <a:cubicBezTo>
                    <a:pt x="33409" y="63409"/>
                    <a:pt x="33409" y="63409"/>
                    <a:pt x="33409" y="63409"/>
                  </a:cubicBezTo>
                  <a:cubicBezTo>
                    <a:pt x="34772" y="75681"/>
                    <a:pt x="44318" y="85227"/>
                    <a:pt x="55909" y="86590"/>
                  </a:cubicBezTo>
                  <a:cubicBezTo>
                    <a:pt x="55909" y="120000"/>
                    <a:pt x="55909" y="120000"/>
                    <a:pt x="55909" y="120000"/>
                  </a:cubicBezTo>
                  <a:close/>
                  <a:moveTo>
                    <a:pt x="55909" y="76363"/>
                  </a:moveTo>
                  <a:cubicBezTo>
                    <a:pt x="49772" y="74318"/>
                    <a:pt x="45000" y="69545"/>
                    <a:pt x="43636" y="63409"/>
                  </a:cubicBezTo>
                  <a:cubicBezTo>
                    <a:pt x="55909" y="63409"/>
                    <a:pt x="55909" y="63409"/>
                    <a:pt x="55909" y="63409"/>
                  </a:cubicBezTo>
                  <a:cubicBezTo>
                    <a:pt x="55909" y="76363"/>
                    <a:pt x="55909" y="76363"/>
                    <a:pt x="55909" y="76363"/>
                  </a:cubicBezTo>
                  <a:close/>
                  <a:moveTo>
                    <a:pt x="55909" y="55227"/>
                  </a:moveTo>
                  <a:cubicBezTo>
                    <a:pt x="43636" y="55227"/>
                    <a:pt x="43636" y="55227"/>
                    <a:pt x="43636" y="55227"/>
                  </a:cubicBezTo>
                  <a:cubicBezTo>
                    <a:pt x="45000" y="49772"/>
                    <a:pt x="49772" y="45000"/>
                    <a:pt x="55909" y="42954"/>
                  </a:cubicBezTo>
                  <a:lnTo>
                    <a:pt x="55909" y="55227"/>
                  </a:lnTo>
                  <a:close/>
                  <a:moveTo>
                    <a:pt x="55909" y="32727"/>
                  </a:moveTo>
                  <a:cubicBezTo>
                    <a:pt x="44318" y="34772"/>
                    <a:pt x="34772" y="43636"/>
                    <a:pt x="33409" y="55227"/>
                  </a:cubicBezTo>
                  <a:cubicBezTo>
                    <a:pt x="0" y="55227"/>
                    <a:pt x="0" y="55227"/>
                    <a:pt x="0" y="55227"/>
                  </a:cubicBezTo>
                  <a:cubicBezTo>
                    <a:pt x="2045" y="25909"/>
                    <a:pt x="25909" y="2045"/>
                    <a:pt x="55909" y="0"/>
                  </a:cubicBezTo>
                  <a:cubicBezTo>
                    <a:pt x="55909" y="32727"/>
                    <a:pt x="55909" y="32727"/>
                    <a:pt x="55909" y="32727"/>
                  </a:cubicBezTo>
                  <a:close/>
                  <a:moveTo>
                    <a:pt x="64772" y="42954"/>
                  </a:moveTo>
                  <a:cubicBezTo>
                    <a:pt x="70909" y="45000"/>
                    <a:pt x="75681" y="49772"/>
                    <a:pt x="77045" y="55227"/>
                  </a:cubicBezTo>
                  <a:cubicBezTo>
                    <a:pt x="64772" y="55227"/>
                    <a:pt x="64772" y="55227"/>
                    <a:pt x="64772" y="55227"/>
                  </a:cubicBezTo>
                  <a:cubicBezTo>
                    <a:pt x="64772" y="42954"/>
                    <a:pt x="64772" y="42954"/>
                    <a:pt x="64772" y="42954"/>
                  </a:cubicBezTo>
                  <a:close/>
                  <a:moveTo>
                    <a:pt x="64772" y="63409"/>
                  </a:moveTo>
                  <a:cubicBezTo>
                    <a:pt x="77045" y="63409"/>
                    <a:pt x="77045" y="63409"/>
                    <a:pt x="77045" y="63409"/>
                  </a:cubicBezTo>
                  <a:cubicBezTo>
                    <a:pt x="75681" y="69545"/>
                    <a:pt x="70909" y="74318"/>
                    <a:pt x="64772" y="76363"/>
                  </a:cubicBezTo>
                  <a:lnTo>
                    <a:pt x="64772" y="63409"/>
                  </a:lnTo>
                  <a:close/>
                  <a:moveTo>
                    <a:pt x="64772" y="120000"/>
                  </a:moveTo>
                  <a:cubicBezTo>
                    <a:pt x="64772" y="86590"/>
                    <a:pt x="64772" y="86590"/>
                    <a:pt x="64772" y="86590"/>
                  </a:cubicBezTo>
                  <a:cubicBezTo>
                    <a:pt x="77045" y="85227"/>
                    <a:pt x="85909" y="75681"/>
                    <a:pt x="87954" y="63409"/>
                  </a:cubicBezTo>
                  <a:cubicBezTo>
                    <a:pt x="120000" y="63409"/>
                    <a:pt x="120000" y="63409"/>
                    <a:pt x="120000" y="63409"/>
                  </a:cubicBezTo>
                  <a:cubicBezTo>
                    <a:pt x="117954" y="93409"/>
                    <a:pt x="94772" y="117272"/>
                    <a:pt x="64772" y="120000"/>
                  </a:cubicBezTo>
                  <a:close/>
                  <a:moveTo>
                    <a:pt x="87954" y="55227"/>
                  </a:moveTo>
                  <a:cubicBezTo>
                    <a:pt x="85909" y="43636"/>
                    <a:pt x="77045" y="34772"/>
                    <a:pt x="64772" y="32727"/>
                  </a:cubicBezTo>
                  <a:cubicBezTo>
                    <a:pt x="64772" y="0"/>
                    <a:pt x="64772" y="0"/>
                    <a:pt x="64772" y="0"/>
                  </a:cubicBezTo>
                  <a:cubicBezTo>
                    <a:pt x="94772" y="2045"/>
                    <a:pt x="117954" y="25909"/>
                    <a:pt x="120000" y="55227"/>
                  </a:cubicBezTo>
                  <a:cubicBezTo>
                    <a:pt x="87954" y="55227"/>
                    <a:pt x="87954" y="55227"/>
                    <a:pt x="87954" y="55227"/>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grpSp>
      <p:grpSp>
        <p:nvGrpSpPr>
          <p:cNvPr id="1400" name="Google Shape;1400;p59"/>
          <p:cNvGrpSpPr/>
          <p:nvPr/>
        </p:nvGrpSpPr>
        <p:grpSpPr>
          <a:xfrm>
            <a:off x="7744893" y="2461157"/>
            <a:ext cx="360021" cy="360021"/>
            <a:chOff x="1473200" y="5314950"/>
            <a:chExt cx="606300" cy="606300"/>
          </a:xfrm>
        </p:grpSpPr>
        <p:sp>
          <p:nvSpPr>
            <p:cNvPr id="1401" name="Google Shape;1401;p59"/>
            <p:cNvSpPr/>
            <p:nvPr/>
          </p:nvSpPr>
          <p:spPr>
            <a:xfrm>
              <a:off x="1787525" y="5572125"/>
              <a:ext cx="34800" cy="34800"/>
            </a:xfrm>
            <a:custGeom>
              <a:avLst/>
              <a:gdLst/>
              <a:ahLst/>
              <a:cxnLst/>
              <a:rect l="l" t="t" r="r" b="b"/>
              <a:pathLst>
                <a:path w="120000" h="120000" extrusionOk="0">
                  <a:moveTo>
                    <a:pt x="0" y="0"/>
                  </a:moveTo>
                  <a:cubicBezTo>
                    <a:pt x="0" y="0"/>
                    <a:pt x="0" y="0"/>
                    <a:pt x="0" y="120000"/>
                  </a:cubicBezTo>
                  <a:cubicBezTo>
                    <a:pt x="120000" y="120000"/>
                    <a:pt x="120000" y="120000"/>
                    <a:pt x="120000" y="120000"/>
                  </a:cubicBezTo>
                  <a:cubicBezTo>
                    <a:pt x="106666" y="66666"/>
                    <a:pt x="60000" y="20000"/>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02" name="Google Shape;1402;p59"/>
            <p:cNvSpPr/>
            <p:nvPr/>
          </p:nvSpPr>
          <p:spPr>
            <a:xfrm>
              <a:off x="1608137" y="5453062"/>
              <a:ext cx="155700" cy="153900"/>
            </a:xfrm>
            <a:custGeom>
              <a:avLst/>
              <a:gdLst/>
              <a:ahLst/>
              <a:cxnLst/>
              <a:rect l="l" t="t" r="r" b="b"/>
              <a:pathLst>
                <a:path w="120000" h="120000" extrusionOk="0">
                  <a:moveTo>
                    <a:pt x="0" y="120000"/>
                  </a:moveTo>
                  <a:cubicBezTo>
                    <a:pt x="0" y="120000"/>
                    <a:pt x="0" y="120000"/>
                    <a:pt x="71707" y="120000"/>
                  </a:cubicBezTo>
                  <a:cubicBezTo>
                    <a:pt x="74634" y="94814"/>
                    <a:pt x="95121" y="75555"/>
                    <a:pt x="120000" y="71111"/>
                  </a:cubicBezTo>
                  <a:cubicBezTo>
                    <a:pt x="120000" y="71111"/>
                    <a:pt x="120000" y="71111"/>
                    <a:pt x="120000" y="0"/>
                  </a:cubicBezTo>
                  <a:cubicBezTo>
                    <a:pt x="55609" y="4444"/>
                    <a:pt x="4390" y="5629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03" name="Google Shape;1403;p59"/>
            <p:cNvSpPr/>
            <p:nvPr/>
          </p:nvSpPr>
          <p:spPr>
            <a:xfrm>
              <a:off x="1728788" y="5629275"/>
              <a:ext cx="34800" cy="36600"/>
            </a:xfrm>
            <a:custGeom>
              <a:avLst/>
              <a:gdLst/>
              <a:ahLst/>
              <a:cxnLst/>
              <a:rect l="l" t="t" r="r" b="b"/>
              <a:pathLst>
                <a:path w="120000" h="120000" extrusionOk="0">
                  <a:moveTo>
                    <a:pt x="120000" y="120000"/>
                  </a:moveTo>
                  <a:cubicBezTo>
                    <a:pt x="120000" y="120000"/>
                    <a:pt x="120000" y="120000"/>
                    <a:pt x="120000" y="0"/>
                  </a:cubicBezTo>
                  <a:cubicBezTo>
                    <a:pt x="0" y="0"/>
                    <a:pt x="0" y="0"/>
                    <a:pt x="0" y="0"/>
                  </a:cubicBezTo>
                  <a:cubicBezTo>
                    <a:pt x="13333" y="56842"/>
                    <a:pt x="60000" y="101052"/>
                    <a:pt x="12000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04" name="Google Shape;1404;p59"/>
            <p:cNvSpPr/>
            <p:nvPr/>
          </p:nvSpPr>
          <p:spPr>
            <a:xfrm>
              <a:off x="1608137" y="5629275"/>
              <a:ext cx="155700" cy="157200"/>
            </a:xfrm>
            <a:custGeom>
              <a:avLst/>
              <a:gdLst/>
              <a:ahLst/>
              <a:cxnLst/>
              <a:rect l="l" t="t" r="r" b="b"/>
              <a:pathLst>
                <a:path w="120000" h="120000" extrusionOk="0">
                  <a:moveTo>
                    <a:pt x="71707" y="0"/>
                  </a:moveTo>
                  <a:cubicBezTo>
                    <a:pt x="71707" y="0"/>
                    <a:pt x="71707" y="0"/>
                    <a:pt x="0" y="0"/>
                  </a:cubicBezTo>
                  <a:cubicBezTo>
                    <a:pt x="4390" y="63614"/>
                    <a:pt x="55609" y="114216"/>
                    <a:pt x="120000" y="119999"/>
                  </a:cubicBezTo>
                  <a:cubicBezTo>
                    <a:pt x="120000" y="119999"/>
                    <a:pt x="120000" y="119999"/>
                    <a:pt x="120000" y="49156"/>
                  </a:cubicBezTo>
                  <a:cubicBezTo>
                    <a:pt x="95121" y="46265"/>
                    <a:pt x="74634" y="26024"/>
                    <a:pt x="71707"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05" name="Google Shape;1405;p59"/>
            <p:cNvSpPr/>
            <p:nvPr/>
          </p:nvSpPr>
          <p:spPr>
            <a:xfrm>
              <a:off x="1728788" y="5572125"/>
              <a:ext cx="34800" cy="34800"/>
            </a:xfrm>
            <a:custGeom>
              <a:avLst/>
              <a:gdLst/>
              <a:ahLst/>
              <a:cxnLst/>
              <a:rect l="l" t="t" r="r" b="b"/>
              <a:pathLst>
                <a:path w="120000" h="120000" extrusionOk="0">
                  <a:moveTo>
                    <a:pt x="0" y="120000"/>
                  </a:moveTo>
                  <a:cubicBezTo>
                    <a:pt x="0" y="120000"/>
                    <a:pt x="0" y="120000"/>
                    <a:pt x="120000" y="120000"/>
                  </a:cubicBezTo>
                  <a:cubicBezTo>
                    <a:pt x="120000" y="0"/>
                    <a:pt x="120000" y="0"/>
                    <a:pt x="120000" y="0"/>
                  </a:cubicBezTo>
                  <a:cubicBezTo>
                    <a:pt x="60000" y="20000"/>
                    <a:pt x="13333" y="6666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06" name="Google Shape;1406;p59"/>
            <p:cNvSpPr/>
            <p:nvPr/>
          </p:nvSpPr>
          <p:spPr>
            <a:xfrm>
              <a:off x="1787525" y="5629275"/>
              <a:ext cx="34800" cy="36600"/>
            </a:xfrm>
            <a:custGeom>
              <a:avLst/>
              <a:gdLst/>
              <a:ahLst/>
              <a:cxnLst/>
              <a:rect l="l" t="t" r="r" b="b"/>
              <a:pathLst>
                <a:path w="120000" h="120000" extrusionOk="0">
                  <a:moveTo>
                    <a:pt x="120000" y="0"/>
                  </a:moveTo>
                  <a:cubicBezTo>
                    <a:pt x="120000" y="0"/>
                    <a:pt x="120000" y="0"/>
                    <a:pt x="0" y="0"/>
                  </a:cubicBezTo>
                  <a:cubicBezTo>
                    <a:pt x="0" y="120000"/>
                    <a:pt x="0" y="120000"/>
                    <a:pt x="0" y="120000"/>
                  </a:cubicBezTo>
                  <a:cubicBezTo>
                    <a:pt x="60000" y="101052"/>
                    <a:pt x="106666" y="56842"/>
                    <a:pt x="12000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07" name="Google Shape;1407;p59"/>
            <p:cNvSpPr/>
            <p:nvPr/>
          </p:nvSpPr>
          <p:spPr>
            <a:xfrm>
              <a:off x="1787525" y="5453062"/>
              <a:ext cx="153900" cy="153900"/>
            </a:xfrm>
            <a:custGeom>
              <a:avLst/>
              <a:gdLst/>
              <a:ahLst/>
              <a:cxnLst/>
              <a:rect l="l" t="t" r="r" b="b"/>
              <a:pathLst>
                <a:path w="120000" h="120000" extrusionOk="0">
                  <a:moveTo>
                    <a:pt x="0" y="0"/>
                  </a:moveTo>
                  <a:cubicBezTo>
                    <a:pt x="0" y="0"/>
                    <a:pt x="0" y="0"/>
                    <a:pt x="0" y="71111"/>
                  </a:cubicBezTo>
                  <a:cubicBezTo>
                    <a:pt x="26666" y="75555"/>
                    <a:pt x="45925" y="94814"/>
                    <a:pt x="50370" y="120000"/>
                  </a:cubicBezTo>
                  <a:cubicBezTo>
                    <a:pt x="50370" y="120000"/>
                    <a:pt x="50370" y="120000"/>
                    <a:pt x="120000" y="120000"/>
                  </a:cubicBezTo>
                  <a:cubicBezTo>
                    <a:pt x="115555" y="56296"/>
                    <a:pt x="65185" y="4444"/>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08" name="Google Shape;1408;p59"/>
            <p:cNvSpPr/>
            <p:nvPr/>
          </p:nvSpPr>
          <p:spPr>
            <a:xfrm>
              <a:off x="1473200" y="5314950"/>
              <a:ext cx="606300" cy="606300"/>
            </a:xfrm>
            <a:custGeom>
              <a:avLst/>
              <a:gdLst/>
              <a:ahLst/>
              <a:cxnLst/>
              <a:rect l="l" t="t" r="r" b="b"/>
              <a:pathLst>
                <a:path w="120000" h="120000" extrusionOk="0">
                  <a:moveTo>
                    <a:pt x="60000" y="0"/>
                  </a:moveTo>
                  <a:cubicBezTo>
                    <a:pt x="26625" y="0"/>
                    <a:pt x="0" y="27000"/>
                    <a:pt x="0" y="60000"/>
                  </a:cubicBezTo>
                  <a:cubicBezTo>
                    <a:pt x="0" y="93375"/>
                    <a:pt x="26625" y="120000"/>
                    <a:pt x="60000" y="120000"/>
                  </a:cubicBezTo>
                  <a:cubicBezTo>
                    <a:pt x="93000" y="120000"/>
                    <a:pt x="120000" y="93375"/>
                    <a:pt x="120000" y="60000"/>
                  </a:cubicBezTo>
                  <a:cubicBezTo>
                    <a:pt x="120000" y="27000"/>
                    <a:pt x="93000" y="0"/>
                    <a:pt x="60000" y="0"/>
                  </a:cubicBezTo>
                  <a:close/>
                  <a:moveTo>
                    <a:pt x="105375" y="62250"/>
                  </a:moveTo>
                  <a:cubicBezTo>
                    <a:pt x="105375" y="62250"/>
                    <a:pt x="105375" y="62250"/>
                    <a:pt x="101250" y="62250"/>
                  </a:cubicBezTo>
                  <a:cubicBezTo>
                    <a:pt x="100125" y="83625"/>
                    <a:pt x="83250" y="100500"/>
                    <a:pt x="62250" y="102000"/>
                  </a:cubicBezTo>
                  <a:cubicBezTo>
                    <a:pt x="62250" y="102000"/>
                    <a:pt x="62250" y="102000"/>
                    <a:pt x="62250" y="106125"/>
                  </a:cubicBezTo>
                  <a:cubicBezTo>
                    <a:pt x="62250" y="107250"/>
                    <a:pt x="61125" y="108375"/>
                    <a:pt x="60000" y="108375"/>
                  </a:cubicBezTo>
                  <a:cubicBezTo>
                    <a:pt x="58500" y="108375"/>
                    <a:pt x="57375" y="107250"/>
                    <a:pt x="57375" y="106125"/>
                  </a:cubicBezTo>
                  <a:cubicBezTo>
                    <a:pt x="57375" y="106125"/>
                    <a:pt x="57375" y="106125"/>
                    <a:pt x="57375" y="102000"/>
                  </a:cubicBezTo>
                  <a:cubicBezTo>
                    <a:pt x="36375" y="100500"/>
                    <a:pt x="19125" y="83625"/>
                    <a:pt x="18000" y="62250"/>
                  </a:cubicBezTo>
                  <a:cubicBezTo>
                    <a:pt x="18000" y="62250"/>
                    <a:pt x="18000" y="62250"/>
                    <a:pt x="13875" y="62250"/>
                  </a:cubicBezTo>
                  <a:cubicBezTo>
                    <a:pt x="12750" y="62250"/>
                    <a:pt x="11625" y="61500"/>
                    <a:pt x="11625" y="60000"/>
                  </a:cubicBezTo>
                  <a:cubicBezTo>
                    <a:pt x="11625" y="58875"/>
                    <a:pt x="12750" y="57750"/>
                    <a:pt x="13875" y="57750"/>
                  </a:cubicBezTo>
                  <a:cubicBezTo>
                    <a:pt x="13875" y="57750"/>
                    <a:pt x="13875" y="57750"/>
                    <a:pt x="18000" y="57750"/>
                  </a:cubicBezTo>
                  <a:cubicBezTo>
                    <a:pt x="19125" y="36750"/>
                    <a:pt x="36375" y="19875"/>
                    <a:pt x="57375" y="18375"/>
                  </a:cubicBezTo>
                  <a:cubicBezTo>
                    <a:pt x="57375" y="18375"/>
                    <a:pt x="57375" y="18375"/>
                    <a:pt x="57375" y="14250"/>
                  </a:cubicBezTo>
                  <a:cubicBezTo>
                    <a:pt x="57375" y="13125"/>
                    <a:pt x="58500" y="12000"/>
                    <a:pt x="60000" y="12000"/>
                  </a:cubicBezTo>
                  <a:cubicBezTo>
                    <a:pt x="61125" y="12000"/>
                    <a:pt x="62250" y="13125"/>
                    <a:pt x="62250" y="14250"/>
                  </a:cubicBezTo>
                  <a:cubicBezTo>
                    <a:pt x="62250" y="14250"/>
                    <a:pt x="62250" y="14250"/>
                    <a:pt x="62250" y="18375"/>
                  </a:cubicBezTo>
                  <a:cubicBezTo>
                    <a:pt x="83250" y="19875"/>
                    <a:pt x="100125" y="36750"/>
                    <a:pt x="101250" y="57750"/>
                  </a:cubicBezTo>
                  <a:cubicBezTo>
                    <a:pt x="101250" y="57750"/>
                    <a:pt x="101250" y="57750"/>
                    <a:pt x="105375" y="57750"/>
                  </a:cubicBezTo>
                  <a:cubicBezTo>
                    <a:pt x="106875" y="57750"/>
                    <a:pt x="108000" y="58875"/>
                    <a:pt x="108000" y="60000"/>
                  </a:cubicBezTo>
                  <a:cubicBezTo>
                    <a:pt x="108000" y="61500"/>
                    <a:pt x="106875" y="62250"/>
                    <a:pt x="105375" y="6225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09" name="Google Shape;1409;p59"/>
            <p:cNvSpPr/>
            <p:nvPr/>
          </p:nvSpPr>
          <p:spPr>
            <a:xfrm>
              <a:off x="1787525" y="5629275"/>
              <a:ext cx="153900" cy="157200"/>
            </a:xfrm>
            <a:custGeom>
              <a:avLst/>
              <a:gdLst/>
              <a:ahLst/>
              <a:cxnLst/>
              <a:rect l="l" t="t" r="r" b="b"/>
              <a:pathLst>
                <a:path w="120000" h="120000" extrusionOk="0">
                  <a:moveTo>
                    <a:pt x="0" y="49156"/>
                  </a:moveTo>
                  <a:cubicBezTo>
                    <a:pt x="0" y="49156"/>
                    <a:pt x="0" y="49156"/>
                    <a:pt x="0" y="119999"/>
                  </a:cubicBezTo>
                  <a:cubicBezTo>
                    <a:pt x="65185" y="114216"/>
                    <a:pt x="115555" y="63614"/>
                    <a:pt x="120000" y="0"/>
                  </a:cubicBezTo>
                  <a:cubicBezTo>
                    <a:pt x="120000" y="0"/>
                    <a:pt x="120000" y="0"/>
                    <a:pt x="50370" y="0"/>
                  </a:cubicBezTo>
                  <a:cubicBezTo>
                    <a:pt x="45925" y="26024"/>
                    <a:pt x="26666" y="46265"/>
                    <a:pt x="0" y="4915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10" name="Google Shape;1410;p59"/>
            <p:cNvSpPr/>
            <p:nvPr/>
          </p:nvSpPr>
          <p:spPr>
            <a:xfrm>
              <a:off x="1608137" y="5453062"/>
              <a:ext cx="333300" cy="333300"/>
            </a:xfrm>
            <a:custGeom>
              <a:avLst/>
              <a:gdLst/>
              <a:ahLst/>
              <a:cxnLst/>
              <a:rect l="l" t="t" r="r" b="b"/>
              <a:pathLst>
                <a:path w="120000" h="120000" extrusionOk="0">
                  <a:moveTo>
                    <a:pt x="55909" y="120000"/>
                  </a:moveTo>
                  <a:cubicBezTo>
                    <a:pt x="25909" y="117272"/>
                    <a:pt x="2045" y="93409"/>
                    <a:pt x="0" y="63409"/>
                  </a:cubicBezTo>
                  <a:cubicBezTo>
                    <a:pt x="33409" y="63409"/>
                    <a:pt x="33409" y="63409"/>
                    <a:pt x="33409" y="63409"/>
                  </a:cubicBezTo>
                  <a:cubicBezTo>
                    <a:pt x="34772" y="75681"/>
                    <a:pt x="44318" y="85227"/>
                    <a:pt x="55909" y="86590"/>
                  </a:cubicBezTo>
                  <a:cubicBezTo>
                    <a:pt x="55909" y="120000"/>
                    <a:pt x="55909" y="120000"/>
                    <a:pt x="55909" y="120000"/>
                  </a:cubicBezTo>
                  <a:close/>
                  <a:moveTo>
                    <a:pt x="55909" y="76363"/>
                  </a:moveTo>
                  <a:cubicBezTo>
                    <a:pt x="49772" y="74318"/>
                    <a:pt x="45000" y="69545"/>
                    <a:pt x="43636" y="63409"/>
                  </a:cubicBezTo>
                  <a:cubicBezTo>
                    <a:pt x="55909" y="63409"/>
                    <a:pt x="55909" y="63409"/>
                    <a:pt x="55909" y="63409"/>
                  </a:cubicBezTo>
                  <a:cubicBezTo>
                    <a:pt x="55909" y="76363"/>
                    <a:pt x="55909" y="76363"/>
                    <a:pt x="55909" y="76363"/>
                  </a:cubicBezTo>
                  <a:close/>
                  <a:moveTo>
                    <a:pt x="55909" y="55227"/>
                  </a:moveTo>
                  <a:cubicBezTo>
                    <a:pt x="43636" y="55227"/>
                    <a:pt x="43636" y="55227"/>
                    <a:pt x="43636" y="55227"/>
                  </a:cubicBezTo>
                  <a:cubicBezTo>
                    <a:pt x="45000" y="49772"/>
                    <a:pt x="49772" y="45000"/>
                    <a:pt x="55909" y="42954"/>
                  </a:cubicBezTo>
                  <a:lnTo>
                    <a:pt x="55909" y="55227"/>
                  </a:lnTo>
                  <a:close/>
                  <a:moveTo>
                    <a:pt x="55909" y="32727"/>
                  </a:moveTo>
                  <a:cubicBezTo>
                    <a:pt x="44318" y="34772"/>
                    <a:pt x="34772" y="43636"/>
                    <a:pt x="33409" y="55227"/>
                  </a:cubicBezTo>
                  <a:cubicBezTo>
                    <a:pt x="0" y="55227"/>
                    <a:pt x="0" y="55227"/>
                    <a:pt x="0" y="55227"/>
                  </a:cubicBezTo>
                  <a:cubicBezTo>
                    <a:pt x="2045" y="25909"/>
                    <a:pt x="25909" y="2045"/>
                    <a:pt x="55909" y="0"/>
                  </a:cubicBezTo>
                  <a:cubicBezTo>
                    <a:pt x="55909" y="32727"/>
                    <a:pt x="55909" y="32727"/>
                    <a:pt x="55909" y="32727"/>
                  </a:cubicBezTo>
                  <a:close/>
                  <a:moveTo>
                    <a:pt x="64772" y="42954"/>
                  </a:moveTo>
                  <a:cubicBezTo>
                    <a:pt x="70909" y="45000"/>
                    <a:pt x="75681" y="49772"/>
                    <a:pt x="77045" y="55227"/>
                  </a:cubicBezTo>
                  <a:cubicBezTo>
                    <a:pt x="64772" y="55227"/>
                    <a:pt x="64772" y="55227"/>
                    <a:pt x="64772" y="55227"/>
                  </a:cubicBezTo>
                  <a:cubicBezTo>
                    <a:pt x="64772" y="42954"/>
                    <a:pt x="64772" y="42954"/>
                    <a:pt x="64772" y="42954"/>
                  </a:cubicBezTo>
                  <a:close/>
                  <a:moveTo>
                    <a:pt x="64772" y="63409"/>
                  </a:moveTo>
                  <a:cubicBezTo>
                    <a:pt x="77045" y="63409"/>
                    <a:pt x="77045" y="63409"/>
                    <a:pt x="77045" y="63409"/>
                  </a:cubicBezTo>
                  <a:cubicBezTo>
                    <a:pt x="75681" y="69545"/>
                    <a:pt x="70909" y="74318"/>
                    <a:pt x="64772" y="76363"/>
                  </a:cubicBezTo>
                  <a:lnTo>
                    <a:pt x="64772" y="63409"/>
                  </a:lnTo>
                  <a:close/>
                  <a:moveTo>
                    <a:pt x="64772" y="120000"/>
                  </a:moveTo>
                  <a:cubicBezTo>
                    <a:pt x="64772" y="86590"/>
                    <a:pt x="64772" y="86590"/>
                    <a:pt x="64772" y="86590"/>
                  </a:cubicBezTo>
                  <a:cubicBezTo>
                    <a:pt x="77045" y="85227"/>
                    <a:pt x="85909" y="75681"/>
                    <a:pt x="87954" y="63409"/>
                  </a:cubicBezTo>
                  <a:cubicBezTo>
                    <a:pt x="120000" y="63409"/>
                    <a:pt x="120000" y="63409"/>
                    <a:pt x="120000" y="63409"/>
                  </a:cubicBezTo>
                  <a:cubicBezTo>
                    <a:pt x="117954" y="93409"/>
                    <a:pt x="94772" y="117272"/>
                    <a:pt x="64772" y="120000"/>
                  </a:cubicBezTo>
                  <a:close/>
                  <a:moveTo>
                    <a:pt x="87954" y="55227"/>
                  </a:moveTo>
                  <a:cubicBezTo>
                    <a:pt x="85909" y="43636"/>
                    <a:pt x="77045" y="34772"/>
                    <a:pt x="64772" y="32727"/>
                  </a:cubicBezTo>
                  <a:cubicBezTo>
                    <a:pt x="64772" y="0"/>
                    <a:pt x="64772" y="0"/>
                    <a:pt x="64772" y="0"/>
                  </a:cubicBezTo>
                  <a:cubicBezTo>
                    <a:pt x="94772" y="2045"/>
                    <a:pt x="117954" y="25909"/>
                    <a:pt x="120000" y="55227"/>
                  </a:cubicBezTo>
                  <a:cubicBezTo>
                    <a:pt x="87954" y="55227"/>
                    <a:pt x="87954" y="55227"/>
                    <a:pt x="87954" y="55227"/>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grpSp>
      <p:grpSp>
        <p:nvGrpSpPr>
          <p:cNvPr id="1411" name="Google Shape;1411;p59"/>
          <p:cNvGrpSpPr/>
          <p:nvPr/>
        </p:nvGrpSpPr>
        <p:grpSpPr>
          <a:xfrm>
            <a:off x="7744843" y="998932"/>
            <a:ext cx="360021" cy="360021"/>
            <a:chOff x="1473200" y="5314950"/>
            <a:chExt cx="606300" cy="606300"/>
          </a:xfrm>
        </p:grpSpPr>
        <p:sp>
          <p:nvSpPr>
            <p:cNvPr id="1412" name="Google Shape;1412;p59"/>
            <p:cNvSpPr/>
            <p:nvPr/>
          </p:nvSpPr>
          <p:spPr>
            <a:xfrm>
              <a:off x="1787525" y="5572125"/>
              <a:ext cx="34800" cy="34800"/>
            </a:xfrm>
            <a:custGeom>
              <a:avLst/>
              <a:gdLst/>
              <a:ahLst/>
              <a:cxnLst/>
              <a:rect l="l" t="t" r="r" b="b"/>
              <a:pathLst>
                <a:path w="120000" h="120000" extrusionOk="0">
                  <a:moveTo>
                    <a:pt x="0" y="0"/>
                  </a:moveTo>
                  <a:cubicBezTo>
                    <a:pt x="0" y="0"/>
                    <a:pt x="0" y="0"/>
                    <a:pt x="0" y="120000"/>
                  </a:cubicBezTo>
                  <a:cubicBezTo>
                    <a:pt x="120000" y="120000"/>
                    <a:pt x="120000" y="120000"/>
                    <a:pt x="120000" y="120000"/>
                  </a:cubicBezTo>
                  <a:cubicBezTo>
                    <a:pt x="106666" y="66666"/>
                    <a:pt x="60000" y="20000"/>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13" name="Google Shape;1413;p59"/>
            <p:cNvSpPr/>
            <p:nvPr/>
          </p:nvSpPr>
          <p:spPr>
            <a:xfrm>
              <a:off x="1608137" y="5453062"/>
              <a:ext cx="155700" cy="153900"/>
            </a:xfrm>
            <a:custGeom>
              <a:avLst/>
              <a:gdLst/>
              <a:ahLst/>
              <a:cxnLst/>
              <a:rect l="l" t="t" r="r" b="b"/>
              <a:pathLst>
                <a:path w="120000" h="120000" extrusionOk="0">
                  <a:moveTo>
                    <a:pt x="0" y="120000"/>
                  </a:moveTo>
                  <a:cubicBezTo>
                    <a:pt x="0" y="120000"/>
                    <a:pt x="0" y="120000"/>
                    <a:pt x="71707" y="120000"/>
                  </a:cubicBezTo>
                  <a:cubicBezTo>
                    <a:pt x="74634" y="94814"/>
                    <a:pt x="95121" y="75555"/>
                    <a:pt x="120000" y="71111"/>
                  </a:cubicBezTo>
                  <a:cubicBezTo>
                    <a:pt x="120000" y="71111"/>
                    <a:pt x="120000" y="71111"/>
                    <a:pt x="120000" y="0"/>
                  </a:cubicBezTo>
                  <a:cubicBezTo>
                    <a:pt x="55609" y="4444"/>
                    <a:pt x="4390" y="5629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14" name="Google Shape;1414;p59"/>
            <p:cNvSpPr/>
            <p:nvPr/>
          </p:nvSpPr>
          <p:spPr>
            <a:xfrm>
              <a:off x="1728788" y="5629275"/>
              <a:ext cx="34800" cy="36600"/>
            </a:xfrm>
            <a:custGeom>
              <a:avLst/>
              <a:gdLst/>
              <a:ahLst/>
              <a:cxnLst/>
              <a:rect l="l" t="t" r="r" b="b"/>
              <a:pathLst>
                <a:path w="120000" h="120000" extrusionOk="0">
                  <a:moveTo>
                    <a:pt x="120000" y="120000"/>
                  </a:moveTo>
                  <a:cubicBezTo>
                    <a:pt x="120000" y="120000"/>
                    <a:pt x="120000" y="120000"/>
                    <a:pt x="120000" y="0"/>
                  </a:cubicBezTo>
                  <a:cubicBezTo>
                    <a:pt x="0" y="0"/>
                    <a:pt x="0" y="0"/>
                    <a:pt x="0" y="0"/>
                  </a:cubicBezTo>
                  <a:cubicBezTo>
                    <a:pt x="13333" y="56842"/>
                    <a:pt x="60000" y="101052"/>
                    <a:pt x="12000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15" name="Google Shape;1415;p59"/>
            <p:cNvSpPr/>
            <p:nvPr/>
          </p:nvSpPr>
          <p:spPr>
            <a:xfrm>
              <a:off x="1608137" y="5629275"/>
              <a:ext cx="155700" cy="157200"/>
            </a:xfrm>
            <a:custGeom>
              <a:avLst/>
              <a:gdLst/>
              <a:ahLst/>
              <a:cxnLst/>
              <a:rect l="l" t="t" r="r" b="b"/>
              <a:pathLst>
                <a:path w="120000" h="120000" extrusionOk="0">
                  <a:moveTo>
                    <a:pt x="71707" y="0"/>
                  </a:moveTo>
                  <a:cubicBezTo>
                    <a:pt x="71707" y="0"/>
                    <a:pt x="71707" y="0"/>
                    <a:pt x="0" y="0"/>
                  </a:cubicBezTo>
                  <a:cubicBezTo>
                    <a:pt x="4390" y="63614"/>
                    <a:pt x="55609" y="114216"/>
                    <a:pt x="120000" y="119999"/>
                  </a:cubicBezTo>
                  <a:cubicBezTo>
                    <a:pt x="120000" y="119999"/>
                    <a:pt x="120000" y="119999"/>
                    <a:pt x="120000" y="49156"/>
                  </a:cubicBezTo>
                  <a:cubicBezTo>
                    <a:pt x="95121" y="46265"/>
                    <a:pt x="74634" y="26024"/>
                    <a:pt x="71707"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16" name="Google Shape;1416;p59"/>
            <p:cNvSpPr/>
            <p:nvPr/>
          </p:nvSpPr>
          <p:spPr>
            <a:xfrm>
              <a:off x="1728788" y="5572125"/>
              <a:ext cx="34800" cy="34800"/>
            </a:xfrm>
            <a:custGeom>
              <a:avLst/>
              <a:gdLst/>
              <a:ahLst/>
              <a:cxnLst/>
              <a:rect l="l" t="t" r="r" b="b"/>
              <a:pathLst>
                <a:path w="120000" h="120000" extrusionOk="0">
                  <a:moveTo>
                    <a:pt x="0" y="120000"/>
                  </a:moveTo>
                  <a:cubicBezTo>
                    <a:pt x="0" y="120000"/>
                    <a:pt x="0" y="120000"/>
                    <a:pt x="120000" y="120000"/>
                  </a:cubicBezTo>
                  <a:cubicBezTo>
                    <a:pt x="120000" y="0"/>
                    <a:pt x="120000" y="0"/>
                    <a:pt x="120000" y="0"/>
                  </a:cubicBezTo>
                  <a:cubicBezTo>
                    <a:pt x="60000" y="20000"/>
                    <a:pt x="13333" y="6666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17" name="Google Shape;1417;p59"/>
            <p:cNvSpPr/>
            <p:nvPr/>
          </p:nvSpPr>
          <p:spPr>
            <a:xfrm>
              <a:off x="1787525" y="5629275"/>
              <a:ext cx="34800" cy="36600"/>
            </a:xfrm>
            <a:custGeom>
              <a:avLst/>
              <a:gdLst/>
              <a:ahLst/>
              <a:cxnLst/>
              <a:rect l="l" t="t" r="r" b="b"/>
              <a:pathLst>
                <a:path w="120000" h="120000" extrusionOk="0">
                  <a:moveTo>
                    <a:pt x="120000" y="0"/>
                  </a:moveTo>
                  <a:cubicBezTo>
                    <a:pt x="120000" y="0"/>
                    <a:pt x="120000" y="0"/>
                    <a:pt x="0" y="0"/>
                  </a:cubicBezTo>
                  <a:cubicBezTo>
                    <a:pt x="0" y="120000"/>
                    <a:pt x="0" y="120000"/>
                    <a:pt x="0" y="120000"/>
                  </a:cubicBezTo>
                  <a:cubicBezTo>
                    <a:pt x="60000" y="101052"/>
                    <a:pt x="106666" y="56842"/>
                    <a:pt x="12000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18" name="Google Shape;1418;p59"/>
            <p:cNvSpPr/>
            <p:nvPr/>
          </p:nvSpPr>
          <p:spPr>
            <a:xfrm>
              <a:off x="1787525" y="5453062"/>
              <a:ext cx="153900" cy="153900"/>
            </a:xfrm>
            <a:custGeom>
              <a:avLst/>
              <a:gdLst/>
              <a:ahLst/>
              <a:cxnLst/>
              <a:rect l="l" t="t" r="r" b="b"/>
              <a:pathLst>
                <a:path w="120000" h="120000" extrusionOk="0">
                  <a:moveTo>
                    <a:pt x="0" y="0"/>
                  </a:moveTo>
                  <a:cubicBezTo>
                    <a:pt x="0" y="0"/>
                    <a:pt x="0" y="0"/>
                    <a:pt x="0" y="71111"/>
                  </a:cubicBezTo>
                  <a:cubicBezTo>
                    <a:pt x="26666" y="75555"/>
                    <a:pt x="45925" y="94814"/>
                    <a:pt x="50370" y="120000"/>
                  </a:cubicBezTo>
                  <a:cubicBezTo>
                    <a:pt x="50370" y="120000"/>
                    <a:pt x="50370" y="120000"/>
                    <a:pt x="120000" y="120000"/>
                  </a:cubicBezTo>
                  <a:cubicBezTo>
                    <a:pt x="115555" y="56296"/>
                    <a:pt x="65185" y="4444"/>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19" name="Google Shape;1419;p59"/>
            <p:cNvSpPr/>
            <p:nvPr/>
          </p:nvSpPr>
          <p:spPr>
            <a:xfrm>
              <a:off x="1473200" y="5314950"/>
              <a:ext cx="606300" cy="606300"/>
            </a:xfrm>
            <a:custGeom>
              <a:avLst/>
              <a:gdLst/>
              <a:ahLst/>
              <a:cxnLst/>
              <a:rect l="l" t="t" r="r" b="b"/>
              <a:pathLst>
                <a:path w="120000" h="120000" extrusionOk="0">
                  <a:moveTo>
                    <a:pt x="60000" y="0"/>
                  </a:moveTo>
                  <a:cubicBezTo>
                    <a:pt x="26625" y="0"/>
                    <a:pt x="0" y="27000"/>
                    <a:pt x="0" y="60000"/>
                  </a:cubicBezTo>
                  <a:cubicBezTo>
                    <a:pt x="0" y="93375"/>
                    <a:pt x="26625" y="120000"/>
                    <a:pt x="60000" y="120000"/>
                  </a:cubicBezTo>
                  <a:cubicBezTo>
                    <a:pt x="93000" y="120000"/>
                    <a:pt x="120000" y="93375"/>
                    <a:pt x="120000" y="60000"/>
                  </a:cubicBezTo>
                  <a:cubicBezTo>
                    <a:pt x="120000" y="27000"/>
                    <a:pt x="93000" y="0"/>
                    <a:pt x="60000" y="0"/>
                  </a:cubicBezTo>
                  <a:close/>
                  <a:moveTo>
                    <a:pt x="105375" y="62250"/>
                  </a:moveTo>
                  <a:cubicBezTo>
                    <a:pt x="105375" y="62250"/>
                    <a:pt x="105375" y="62250"/>
                    <a:pt x="101250" y="62250"/>
                  </a:cubicBezTo>
                  <a:cubicBezTo>
                    <a:pt x="100125" y="83625"/>
                    <a:pt x="83250" y="100500"/>
                    <a:pt x="62250" y="102000"/>
                  </a:cubicBezTo>
                  <a:cubicBezTo>
                    <a:pt x="62250" y="102000"/>
                    <a:pt x="62250" y="102000"/>
                    <a:pt x="62250" y="106125"/>
                  </a:cubicBezTo>
                  <a:cubicBezTo>
                    <a:pt x="62250" y="107250"/>
                    <a:pt x="61125" y="108375"/>
                    <a:pt x="60000" y="108375"/>
                  </a:cubicBezTo>
                  <a:cubicBezTo>
                    <a:pt x="58500" y="108375"/>
                    <a:pt x="57375" y="107250"/>
                    <a:pt x="57375" y="106125"/>
                  </a:cubicBezTo>
                  <a:cubicBezTo>
                    <a:pt x="57375" y="106125"/>
                    <a:pt x="57375" y="106125"/>
                    <a:pt x="57375" y="102000"/>
                  </a:cubicBezTo>
                  <a:cubicBezTo>
                    <a:pt x="36375" y="100500"/>
                    <a:pt x="19125" y="83625"/>
                    <a:pt x="18000" y="62250"/>
                  </a:cubicBezTo>
                  <a:cubicBezTo>
                    <a:pt x="18000" y="62250"/>
                    <a:pt x="18000" y="62250"/>
                    <a:pt x="13875" y="62250"/>
                  </a:cubicBezTo>
                  <a:cubicBezTo>
                    <a:pt x="12750" y="62250"/>
                    <a:pt x="11625" y="61500"/>
                    <a:pt x="11625" y="60000"/>
                  </a:cubicBezTo>
                  <a:cubicBezTo>
                    <a:pt x="11625" y="58875"/>
                    <a:pt x="12750" y="57750"/>
                    <a:pt x="13875" y="57750"/>
                  </a:cubicBezTo>
                  <a:cubicBezTo>
                    <a:pt x="13875" y="57750"/>
                    <a:pt x="13875" y="57750"/>
                    <a:pt x="18000" y="57750"/>
                  </a:cubicBezTo>
                  <a:cubicBezTo>
                    <a:pt x="19125" y="36750"/>
                    <a:pt x="36375" y="19875"/>
                    <a:pt x="57375" y="18375"/>
                  </a:cubicBezTo>
                  <a:cubicBezTo>
                    <a:pt x="57375" y="18375"/>
                    <a:pt x="57375" y="18375"/>
                    <a:pt x="57375" y="14250"/>
                  </a:cubicBezTo>
                  <a:cubicBezTo>
                    <a:pt x="57375" y="13125"/>
                    <a:pt x="58500" y="12000"/>
                    <a:pt x="60000" y="12000"/>
                  </a:cubicBezTo>
                  <a:cubicBezTo>
                    <a:pt x="61125" y="12000"/>
                    <a:pt x="62250" y="13125"/>
                    <a:pt x="62250" y="14250"/>
                  </a:cubicBezTo>
                  <a:cubicBezTo>
                    <a:pt x="62250" y="14250"/>
                    <a:pt x="62250" y="14250"/>
                    <a:pt x="62250" y="18375"/>
                  </a:cubicBezTo>
                  <a:cubicBezTo>
                    <a:pt x="83250" y="19875"/>
                    <a:pt x="100125" y="36750"/>
                    <a:pt x="101250" y="57750"/>
                  </a:cubicBezTo>
                  <a:cubicBezTo>
                    <a:pt x="101250" y="57750"/>
                    <a:pt x="101250" y="57750"/>
                    <a:pt x="105375" y="57750"/>
                  </a:cubicBezTo>
                  <a:cubicBezTo>
                    <a:pt x="106875" y="57750"/>
                    <a:pt x="108000" y="58875"/>
                    <a:pt x="108000" y="60000"/>
                  </a:cubicBezTo>
                  <a:cubicBezTo>
                    <a:pt x="108000" y="61500"/>
                    <a:pt x="106875" y="62250"/>
                    <a:pt x="105375" y="6225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20" name="Google Shape;1420;p59"/>
            <p:cNvSpPr/>
            <p:nvPr/>
          </p:nvSpPr>
          <p:spPr>
            <a:xfrm>
              <a:off x="1787525" y="5629275"/>
              <a:ext cx="153900" cy="157200"/>
            </a:xfrm>
            <a:custGeom>
              <a:avLst/>
              <a:gdLst/>
              <a:ahLst/>
              <a:cxnLst/>
              <a:rect l="l" t="t" r="r" b="b"/>
              <a:pathLst>
                <a:path w="120000" h="120000" extrusionOk="0">
                  <a:moveTo>
                    <a:pt x="0" y="49156"/>
                  </a:moveTo>
                  <a:cubicBezTo>
                    <a:pt x="0" y="49156"/>
                    <a:pt x="0" y="49156"/>
                    <a:pt x="0" y="119999"/>
                  </a:cubicBezTo>
                  <a:cubicBezTo>
                    <a:pt x="65185" y="114216"/>
                    <a:pt x="115555" y="63614"/>
                    <a:pt x="120000" y="0"/>
                  </a:cubicBezTo>
                  <a:cubicBezTo>
                    <a:pt x="120000" y="0"/>
                    <a:pt x="120000" y="0"/>
                    <a:pt x="50370" y="0"/>
                  </a:cubicBezTo>
                  <a:cubicBezTo>
                    <a:pt x="45925" y="26024"/>
                    <a:pt x="26666" y="46265"/>
                    <a:pt x="0" y="4915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21" name="Google Shape;1421;p59"/>
            <p:cNvSpPr/>
            <p:nvPr/>
          </p:nvSpPr>
          <p:spPr>
            <a:xfrm>
              <a:off x="1608137" y="5453062"/>
              <a:ext cx="333300" cy="333300"/>
            </a:xfrm>
            <a:custGeom>
              <a:avLst/>
              <a:gdLst/>
              <a:ahLst/>
              <a:cxnLst/>
              <a:rect l="l" t="t" r="r" b="b"/>
              <a:pathLst>
                <a:path w="120000" h="120000" extrusionOk="0">
                  <a:moveTo>
                    <a:pt x="55909" y="120000"/>
                  </a:moveTo>
                  <a:cubicBezTo>
                    <a:pt x="25909" y="117272"/>
                    <a:pt x="2045" y="93409"/>
                    <a:pt x="0" y="63409"/>
                  </a:cubicBezTo>
                  <a:cubicBezTo>
                    <a:pt x="33409" y="63409"/>
                    <a:pt x="33409" y="63409"/>
                    <a:pt x="33409" y="63409"/>
                  </a:cubicBezTo>
                  <a:cubicBezTo>
                    <a:pt x="34772" y="75681"/>
                    <a:pt x="44318" y="85227"/>
                    <a:pt x="55909" y="86590"/>
                  </a:cubicBezTo>
                  <a:cubicBezTo>
                    <a:pt x="55909" y="120000"/>
                    <a:pt x="55909" y="120000"/>
                    <a:pt x="55909" y="120000"/>
                  </a:cubicBezTo>
                  <a:close/>
                  <a:moveTo>
                    <a:pt x="55909" y="76363"/>
                  </a:moveTo>
                  <a:cubicBezTo>
                    <a:pt x="49772" y="74318"/>
                    <a:pt x="45000" y="69545"/>
                    <a:pt x="43636" y="63409"/>
                  </a:cubicBezTo>
                  <a:cubicBezTo>
                    <a:pt x="55909" y="63409"/>
                    <a:pt x="55909" y="63409"/>
                    <a:pt x="55909" y="63409"/>
                  </a:cubicBezTo>
                  <a:cubicBezTo>
                    <a:pt x="55909" y="76363"/>
                    <a:pt x="55909" y="76363"/>
                    <a:pt x="55909" y="76363"/>
                  </a:cubicBezTo>
                  <a:close/>
                  <a:moveTo>
                    <a:pt x="55909" y="55227"/>
                  </a:moveTo>
                  <a:cubicBezTo>
                    <a:pt x="43636" y="55227"/>
                    <a:pt x="43636" y="55227"/>
                    <a:pt x="43636" y="55227"/>
                  </a:cubicBezTo>
                  <a:cubicBezTo>
                    <a:pt x="45000" y="49772"/>
                    <a:pt x="49772" y="45000"/>
                    <a:pt x="55909" y="42954"/>
                  </a:cubicBezTo>
                  <a:lnTo>
                    <a:pt x="55909" y="55227"/>
                  </a:lnTo>
                  <a:close/>
                  <a:moveTo>
                    <a:pt x="55909" y="32727"/>
                  </a:moveTo>
                  <a:cubicBezTo>
                    <a:pt x="44318" y="34772"/>
                    <a:pt x="34772" y="43636"/>
                    <a:pt x="33409" y="55227"/>
                  </a:cubicBezTo>
                  <a:cubicBezTo>
                    <a:pt x="0" y="55227"/>
                    <a:pt x="0" y="55227"/>
                    <a:pt x="0" y="55227"/>
                  </a:cubicBezTo>
                  <a:cubicBezTo>
                    <a:pt x="2045" y="25909"/>
                    <a:pt x="25909" y="2045"/>
                    <a:pt x="55909" y="0"/>
                  </a:cubicBezTo>
                  <a:cubicBezTo>
                    <a:pt x="55909" y="32727"/>
                    <a:pt x="55909" y="32727"/>
                    <a:pt x="55909" y="32727"/>
                  </a:cubicBezTo>
                  <a:close/>
                  <a:moveTo>
                    <a:pt x="64772" y="42954"/>
                  </a:moveTo>
                  <a:cubicBezTo>
                    <a:pt x="70909" y="45000"/>
                    <a:pt x="75681" y="49772"/>
                    <a:pt x="77045" y="55227"/>
                  </a:cubicBezTo>
                  <a:cubicBezTo>
                    <a:pt x="64772" y="55227"/>
                    <a:pt x="64772" y="55227"/>
                    <a:pt x="64772" y="55227"/>
                  </a:cubicBezTo>
                  <a:cubicBezTo>
                    <a:pt x="64772" y="42954"/>
                    <a:pt x="64772" y="42954"/>
                    <a:pt x="64772" y="42954"/>
                  </a:cubicBezTo>
                  <a:close/>
                  <a:moveTo>
                    <a:pt x="64772" y="63409"/>
                  </a:moveTo>
                  <a:cubicBezTo>
                    <a:pt x="77045" y="63409"/>
                    <a:pt x="77045" y="63409"/>
                    <a:pt x="77045" y="63409"/>
                  </a:cubicBezTo>
                  <a:cubicBezTo>
                    <a:pt x="75681" y="69545"/>
                    <a:pt x="70909" y="74318"/>
                    <a:pt x="64772" y="76363"/>
                  </a:cubicBezTo>
                  <a:lnTo>
                    <a:pt x="64772" y="63409"/>
                  </a:lnTo>
                  <a:close/>
                  <a:moveTo>
                    <a:pt x="64772" y="120000"/>
                  </a:moveTo>
                  <a:cubicBezTo>
                    <a:pt x="64772" y="86590"/>
                    <a:pt x="64772" y="86590"/>
                    <a:pt x="64772" y="86590"/>
                  </a:cubicBezTo>
                  <a:cubicBezTo>
                    <a:pt x="77045" y="85227"/>
                    <a:pt x="85909" y="75681"/>
                    <a:pt x="87954" y="63409"/>
                  </a:cubicBezTo>
                  <a:cubicBezTo>
                    <a:pt x="120000" y="63409"/>
                    <a:pt x="120000" y="63409"/>
                    <a:pt x="120000" y="63409"/>
                  </a:cubicBezTo>
                  <a:cubicBezTo>
                    <a:pt x="117954" y="93409"/>
                    <a:pt x="94772" y="117272"/>
                    <a:pt x="64772" y="120000"/>
                  </a:cubicBezTo>
                  <a:close/>
                  <a:moveTo>
                    <a:pt x="87954" y="55227"/>
                  </a:moveTo>
                  <a:cubicBezTo>
                    <a:pt x="85909" y="43636"/>
                    <a:pt x="77045" y="34772"/>
                    <a:pt x="64772" y="32727"/>
                  </a:cubicBezTo>
                  <a:cubicBezTo>
                    <a:pt x="64772" y="0"/>
                    <a:pt x="64772" y="0"/>
                    <a:pt x="64772" y="0"/>
                  </a:cubicBezTo>
                  <a:cubicBezTo>
                    <a:pt x="94772" y="2045"/>
                    <a:pt x="117954" y="25909"/>
                    <a:pt x="120000" y="55227"/>
                  </a:cubicBezTo>
                  <a:cubicBezTo>
                    <a:pt x="87954" y="55227"/>
                    <a:pt x="87954" y="55227"/>
                    <a:pt x="87954" y="55227"/>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grpSp>
      <p:grpSp>
        <p:nvGrpSpPr>
          <p:cNvPr id="1422" name="Google Shape;1422;p59"/>
          <p:cNvGrpSpPr/>
          <p:nvPr/>
        </p:nvGrpSpPr>
        <p:grpSpPr>
          <a:xfrm>
            <a:off x="1196531" y="868657"/>
            <a:ext cx="360021" cy="360021"/>
            <a:chOff x="1473200" y="5314950"/>
            <a:chExt cx="606300" cy="606300"/>
          </a:xfrm>
        </p:grpSpPr>
        <p:sp>
          <p:nvSpPr>
            <p:cNvPr id="1423" name="Google Shape;1423;p59"/>
            <p:cNvSpPr/>
            <p:nvPr/>
          </p:nvSpPr>
          <p:spPr>
            <a:xfrm>
              <a:off x="1787525" y="5572125"/>
              <a:ext cx="34800" cy="34800"/>
            </a:xfrm>
            <a:custGeom>
              <a:avLst/>
              <a:gdLst/>
              <a:ahLst/>
              <a:cxnLst/>
              <a:rect l="l" t="t" r="r" b="b"/>
              <a:pathLst>
                <a:path w="120000" h="120000" extrusionOk="0">
                  <a:moveTo>
                    <a:pt x="0" y="0"/>
                  </a:moveTo>
                  <a:cubicBezTo>
                    <a:pt x="0" y="0"/>
                    <a:pt x="0" y="0"/>
                    <a:pt x="0" y="120000"/>
                  </a:cubicBezTo>
                  <a:cubicBezTo>
                    <a:pt x="120000" y="120000"/>
                    <a:pt x="120000" y="120000"/>
                    <a:pt x="120000" y="120000"/>
                  </a:cubicBezTo>
                  <a:cubicBezTo>
                    <a:pt x="106666" y="66666"/>
                    <a:pt x="60000" y="20000"/>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24" name="Google Shape;1424;p59"/>
            <p:cNvSpPr/>
            <p:nvPr/>
          </p:nvSpPr>
          <p:spPr>
            <a:xfrm>
              <a:off x="1608137" y="5453062"/>
              <a:ext cx="155700" cy="153900"/>
            </a:xfrm>
            <a:custGeom>
              <a:avLst/>
              <a:gdLst/>
              <a:ahLst/>
              <a:cxnLst/>
              <a:rect l="l" t="t" r="r" b="b"/>
              <a:pathLst>
                <a:path w="120000" h="120000" extrusionOk="0">
                  <a:moveTo>
                    <a:pt x="0" y="120000"/>
                  </a:moveTo>
                  <a:cubicBezTo>
                    <a:pt x="0" y="120000"/>
                    <a:pt x="0" y="120000"/>
                    <a:pt x="71707" y="120000"/>
                  </a:cubicBezTo>
                  <a:cubicBezTo>
                    <a:pt x="74634" y="94814"/>
                    <a:pt x="95121" y="75555"/>
                    <a:pt x="120000" y="71111"/>
                  </a:cubicBezTo>
                  <a:cubicBezTo>
                    <a:pt x="120000" y="71111"/>
                    <a:pt x="120000" y="71111"/>
                    <a:pt x="120000" y="0"/>
                  </a:cubicBezTo>
                  <a:cubicBezTo>
                    <a:pt x="55609" y="4444"/>
                    <a:pt x="4390" y="5629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25" name="Google Shape;1425;p59"/>
            <p:cNvSpPr/>
            <p:nvPr/>
          </p:nvSpPr>
          <p:spPr>
            <a:xfrm>
              <a:off x="1728788" y="5629275"/>
              <a:ext cx="34800" cy="36600"/>
            </a:xfrm>
            <a:custGeom>
              <a:avLst/>
              <a:gdLst/>
              <a:ahLst/>
              <a:cxnLst/>
              <a:rect l="l" t="t" r="r" b="b"/>
              <a:pathLst>
                <a:path w="120000" h="120000" extrusionOk="0">
                  <a:moveTo>
                    <a:pt x="120000" y="120000"/>
                  </a:moveTo>
                  <a:cubicBezTo>
                    <a:pt x="120000" y="120000"/>
                    <a:pt x="120000" y="120000"/>
                    <a:pt x="120000" y="0"/>
                  </a:cubicBezTo>
                  <a:cubicBezTo>
                    <a:pt x="0" y="0"/>
                    <a:pt x="0" y="0"/>
                    <a:pt x="0" y="0"/>
                  </a:cubicBezTo>
                  <a:cubicBezTo>
                    <a:pt x="13333" y="56842"/>
                    <a:pt x="60000" y="101052"/>
                    <a:pt x="12000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26" name="Google Shape;1426;p59"/>
            <p:cNvSpPr/>
            <p:nvPr/>
          </p:nvSpPr>
          <p:spPr>
            <a:xfrm>
              <a:off x="1608137" y="5629275"/>
              <a:ext cx="155700" cy="157200"/>
            </a:xfrm>
            <a:custGeom>
              <a:avLst/>
              <a:gdLst/>
              <a:ahLst/>
              <a:cxnLst/>
              <a:rect l="l" t="t" r="r" b="b"/>
              <a:pathLst>
                <a:path w="120000" h="120000" extrusionOk="0">
                  <a:moveTo>
                    <a:pt x="71707" y="0"/>
                  </a:moveTo>
                  <a:cubicBezTo>
                    <a:pt x="71707" y="0"/>
                    <a:pt x="71707" y="0"/>
                    <a:pt x="0" y="0"/>
                  </a:cubicBezTo>
                  <a:cubicBezTo>
                    <a:pt x="4390" y="63614"/>
                    <a:pt x="55609" y="114216"/>
                    <a:pt x="120000" y="119999"/>
                  </a:cubicBezTo>
                  <a:cubicBezTo>
                    <a:pt x="120000" y="119999"/>
                    <a:pt x="120000" y="119999"/>
                    <a:pt x="120000" y="49156"/>
                  </a:cubicBezTo>
                  <a:cubicBezTo>
                    <a:pt x="95121" y="46265"/>
                    <a:pt x="74634" y="26024"/>
                    <a:pt x="71707"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27" name="Google Shape;1427;p59"/>
            <p:cNvSpPr/>
            <p:nvPr/>
          </p:nvSpPr>
          <p:spPr>
            <a:xfrm>
              <a:off x="1728788" y="5572125"/>
              <a:ext cx="34800" cy="34800"/>
            </a:xfrm>
            <a:custGeom>
              <a:avLst/>
              <a:gdLst/>
              <a:ahLst/>
              <a:cxnLst/>
              <a:rect l="l" t="t" r="r" b="b"/>
              <a:pathLst>
                <a:path w="120000" h="120000" extrusionOk="0">
                  <a:moveTo>
                    <a:pt x="0" y="120000"/>
                  </a:moveTo>
                  <a:cubicBezTo>
                    <a:pt x="0" y="120000"/>
                    <a:pt x="0" y="120000"/>
                    <a:pt x="120000" y="120000"/>
                  </a:cubicBezTo>
                  <a:cubicBezTo>
                    <a:pt x="120000" y="0"/>
                    <a:pt x="120000" y="0"/>
                    <a:pt x="120000" y="0"/>
                  </a:cubicBezTo>
                  <a:cubicBezTo>
                    <a:pt x="60000" y="20000"/>
                    <a:pt x="13333" y="66666"/>
                    <a:pt x="0" y="12000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28" name="Google Shape;1428;p59"/>
            <p:cNvSpPr/>
            <p:nvPr/>
          </p:nvSpPr>
          <p:spPr>
            <a:xfrm>
              <a:off x="1787525" y="5629275"/>
              <a:ext cx="34800" cy="36600"/>
            </a:xfrm>
            <a:custGeom>
              <a:avLst/>
              <a:gdLst/>
              <a:ahLst/>
              <a:cxnLst/>
              <a:rect l="l" t="t" r="r" b="b"/>
              <a:pathLst>
                <a:path w="120000" h="120000" extrusionOk="0">
                  <a:moveTo>
                    <a:pt x="120000" y="0"/>
                  </a:moveTo>
                  <a:cubicBezTo>
                    <a:pt x="120000" y="0"/>
                    <a:pt x="120000" y="0"/>
                    <a:pt x="0" y="0"/>
                  </a:cubicBezTo>
                  <a:cubicBezTo>
                    <a:pt x="0" y="120000"/>
                    <a:pt x="0" y="120000"/>
                    <a:pt x="0" y="120000"/>
                  </a:cubicBezTo>
                  <a:cubicBezTo>
                    <a:pt x="60000" y="101052"/>
                    <a:pt x="106666" y="56842"/>
                    <a:pt x="12000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29" name="Google Shape;1429;p59"/>
            <p:cNvSpPr/>
            <p:nvPr/>
          </p:nvSpPr>
          <p:spPr>
            <a:xfrm>
              <a:off x="1787525" y="5453062"/>
              <a:ext cx="153900" cy="153900"/>
            </a:xfrm>
            <a:custGeom>
              <a:avLst/>
              <a:gdLst/>
              <a:ahLst/>
              <a:cxnLst/>
              <a:rect l="l" t="t" r="r" b="b"/>
              <a:pathLst>
                <a:path w="120000" h="120000" extrusionOk="0">
                  <a:moveTo>
                    <a:pt x="0" y="0"/>
                  </a:moveTo>
                  <a:cubicBezTo>
                    <a:pt x="0" y="0"/>
                    <a:pt x="0" y="0"/>
                    <a:pt x="0" y="71111"/>
                  </a:cubicBezTo>
                  <a:cubicBezTo>
                    <a:pt x="26666" y="75555"/>
                    <a:pt x="45925" y="94814"/>
                    <a:pt x="50370" y="120000"/>
                  </a:cubicBezTo>
                  <a:cubicBezTo>
                    <a:pt x="50370" y="120000"/>
                    <a:pt x="50370" y="120000"/>
                    <a:pt x="120000" y="120000"/>
                  </a:cubicBezTo>
                  <a:cubicBezTo>
                    <a:pt x="115555" y="56296"/>
                    <a:pt x="65185" y="4444"/>
                    <a:pt x="0" y="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30" name="Google Shape;1430;p59"/>
            <p:cNvSpPr/>
            <p:nvPr/>
          </p:nvSpPr>
          <p:spPr>
            <a:xfrm>
              <a:off x="1473200" y="5314950"/>
              <a:ext cx="606300" cy="606300"/>
            </a:xfrm>
            <a:custGeom>
              <a:avLst/>
              <a:gdLst/>
              <a:ahLst/>
              <a:cxnLst/>
              <a:rect l="l" t="t" r="r" b="b"/>
              <a:pathLst>
                <a:path w="120000" h="120000" extrusionOk="0">
                  <a:moveTo>
                    <a:pt x="60000" y="0"/>
                  </a:moveTo>
                  <a:cubicBezTo>
                    <a:pt x="26625" y="0"/>
                    <a:pt x="0" y="27000"/>
                    <a:pt x="0" y="60000"/>
                  </a:cubicBezTo>
                  <a:cubicBezTo>
                    <a:pt x="0" y="93375"/>
                    <a:pt x="26625" y="120000"/>
                    <a:pt x="60000" y="120000"/>
                  </a:cubicBezTo>
                  <a:cubicBezTo>
                    <a:pt x="93000" y="120000"/>
                    <a:pt x="120000" y="93375"/>
                    <a:pt x="120000" y="60000"/>
                  </a:cubicBezTo>
                  <a:cubicBezTo>
                    <a:pt x="120000" y="27000"/>
                    <a:pt x="93000" y="0"/>
                    <a:pt x="60000" y="0"/>
                  </a:cubicBezTo>
                  <a:close/>
                  <a:moveTo>
                    <a:pt x="105375" y="62250"/>
                  </a:moveTo>
                  <a:cubicBezTo>
                    <a:pt x="105375" y="62250"/>
                    <a:pt x="105375" y="62250"/>
                    <a:pt x="101250" y="62250"/>
                  </a:cubicBezTo>
                  <a:cubicBezTo>
                    <a:pt x="100125" y="83625"/>
                    <a:pt x="83250" y="100500"/>
                    <a:pt x="62250" y="102000"/>
                  </a:cubicBezTo>
                  <a:cubicBezTo>
                    <a:pt x="62250" y="102000"/>
                    <a:pt x="62250" y="102000"/>
                    <a:pt x="62250" y="106125"/>
                  </a:cubicBezTo>
                  <a:cubicBezTo>
                    <a:pt x="62250" y="107250"/>
                    <a:pt x="61125" y="108375"/>
                    <a:pt x="60000" y="108375"/>
                  </a:cubicBezTo>
                  <a:cubicBezTo>
                    <a:pt x="58500" y="108375"/>
                    <a:pt x="57375" y="107250"/>
                    <a:pt x="57375" y="106125"/>
                  </a:cubicBezTo>
                  <a:cubicBezTo>
                    <a:pt x="57375" y="106125"/>
                    <a:pt x="57375" y="106125"/>
                    <a:pt x="57375" y="102000"/>
                  </a:cubicBezTo>
                  <a:cubicBezTo>
                    <a:pt x="36375" y="100500"/>
                    <a:pt x="19125" y="83625"/>
                    <a:pt x="18000" y="62250"/>
                  </a:cubicBezTo>
                  <a:cubicBezTo>
                    <a:pt x="18000" y="62250"/>
                    <a:pt x="18000" y="62250"/>
                    <a:pt x="13875" y="62250"/>
                  </a:cubicBezTo>
                  <a:cubicBezTo>
                    <a:pt x="12750" y="62250"/>
                    <a:pt x="11625" y="61500"/>
                    <a:pt x="11625" y="60000"/>
                  </a:cubicBezTo>
                  <a:cubicBezTo>
                    <a:pt x="11625" y="58875"/>
                    <a:pt x="12750" y="57750"/>
                    <a:pt x="13875" y="57750"/>
                  </a:cubicBezTo>
                  <a:cubicBezTo>
                    <a:pt x="13875" y="57750"/>
                    <a:pt x="13875" y="57750"/>
                    <a:pt x="18000" y="57750"/>
                  </a:cubicBezTo>
                  <a:cubicBezTo>
                    <a:pt x="19125" y="36750"/>
                    <a:pt x="36375" y="19875"/>
                    <a:pt x="57375" y="18375"/>
                  </a:cubicBezTo>
                  <a:cubicBezTo>
                    <a:pt x="57375" y="18375"/>
                    <a:pt x="57375" y="18375"/>
                    <a:pt x="57375" y="14250"/>
                  </a:cubicBezTo>
                  <a:cubicBezTo>
                    <a:pt x="57375" y="13125"/>
                    <a:pt x="58500" y="12000"/>
                    <a:pt x="60000" y="12000"/>
                  </a:cubicBezTo>
                  <a:cubicBezTo>
                    <a:pt x="61125" y="12000"/>
                    <a:pt x="62250" y="13125"/>
                    <a:pt x="62250" y="14250"/>
                  </a:cubicBezTo>
                  <a:cubicBezTo>
                    <a:pt x="62250" y="14250"/>
                    <a:pt x="62250" y="14250"/>
                    <a:pt x="62250" y="18375"/>
                  </a:cubicBezTo>
                  <a:cubicBezTo>
                    <a:pt x="83250" y="19875"/>
                    <a:pt x="100125" y="36750"/>
                    <a:pt x="101250" y="57750"/>
                  </a:cubicBezTo>
                  <a:cubicBezTo>
                    <a:pt x="101250" y="57750"/>
                    <a:pt x="101250" y="57750"/>
                    <a:pt x="105375" y="57750"/>
                  </a:cubicBezTo>
                  <a:cubicBezTo>
                    <a:pt x="106875" y="57750"/>
                    <a:pt x="108000" y="58875"/>
                    <a:pt x="108000" y="60000"/>
                  </a:cubicBezTo>
                  <a:cubicBezTo>
                    <a:pt x="108000" y="61500"/>
                    <a:pt x="106875" y="62250"/>
                    <a:pt x="105375" y="62250"/>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31" name="Google Shape;1431;p59"/>
            <p:cNvSpPr/>
            <p:nvPr/>
          </p:nvSpPr>
          <p:spPr>
            <a:xfrm>
              <a:off x="1787525" y="5629275"/>
              <a:ext cx="153900" cy="157200"/>
            </a:xfrm>
            <a:custGeom>
              <a:avLst/>
              <a:gdLst/>
              <a:ahLst/>
              <a:cxnLst/>
              <a:rect l="l" t="t" r="r" b="b"/>
              <a:pathLst>
                <a:path w="120000" h="120000" extrusionOk="0">
                  <a:moveTo>
                    <a:pt x="0" y="49156"/>
                  </a:moveTo>
                  <a:cubicBezTo>
                    <a:pt x="0" y="49156"/>
                    <a:pt x="0" y="49156"/>
                    <a:pt x="0" y="119999"/>
                  </a:cubicBezTo>
                  <a:cubicBezTo>
                    <a:pt x="65185" y="114216"/>
                    <a:pt x="115555" y="63614"/>
                    <a:pt x="120000" y="0"/>
                  </a:cubicBezTo>
                  <a:cubicBezTo>
                    <a:pt x="120000" y="0"/>
                    <a:pt x="120000" y="0"/>
                    <a:pt x="50370" y="0"/>
                  </a:cubicBezTo>
                  <a:cubicBezTo>
                    <a:pt x="45925" y="26024"/>
                    <a:pt x="26666" y="46265"/>
                    <a:pt x="0" y="49156"/>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32" name="Google Shape;1432;p59"/>
            <p:cNvSpPr/>
            <p:nvPr/>
          </p:nvSpPr>
          <p:spPr>
            <a:xfrm>
              <a:off x="1608137" y="5453062"/>
              <a:ext cx="333300" cy="333300"/>
            </a:xfrm>
            <a:custGeom>
              <a:avLst/>
              <a:gdLst/>
              <a:ahLst/>
              <a:cxnLst/>
              <a:rect l="l" t="t" r="r" b="b"/>
              <a:pathLst>
                <a:path w="120000" h="120000" extrusionOk="0">
                  <a:moveTo>
                    <a:pt x="55909" y="120000"/>
                  </a:moveTo>
                  <a:cubicBezTo>
                    <a:pt x="25909" y="117272"/>
                    <a:pt x="2045" y="93409"/>
                    <a:pt x="0" y="63409"/>
                  </a:cubicBezTo>
                  <a:cubicBezTo>
                    <a:pt x="33409" y="63409"/>
                    <a:pt x="33409" y="63409"/>
                    <a:pt x="33409" y="63409"/>
                  </a:cubicBezTo>
                  <a:cubicBezTo>
                    <a:pt x="34772" y="75681"/>
                    <a:pt x="44318" y="85227"/>
                    <a:pt x="55909" y="86590"/>
                  </a:cubicBezTo>
                  <a:cubicBezTo>
                    <a:pt x="55909" y="120000"/>
                    <a:pt x="55909" y="120000"/>
                    <a:pt x="55909" y="120000"/>
                  </a:cubicBezTo>
                  <a:close/>
                  <a:moveTo>
                    <a:pt x="55909" y="76363"/>
                  </a:moveTo>
                  <a:cubicBezTo>
                    <a:pt x="49772" y="74318"/>
                    <a:pt x="45000" y="69545"/>
                    <a:pt x="43636" y="63409"/>
                  </a:cubicBezTo>
                  <a:cubicBezTo>
                    <a:pt x="55909" y="63409"/>
                    <a:pt x="55909" y="63409"/>
                    <a:pt x="55909" y="63409"/>
                  </a:cubicBezTo>
                  <a:cubicBezTo>
                    <a:pt x="55909" y="76363"/>
                    <a:pt x="55909" y="76363"/>
                    <a:pt x="55909" y="76363"/>
                  </a:cubicBezTo>
                  <a:close/>
                  <a:moveTo>
                    <a:pt x="55909" y="55227"/>
                  </a:moveTo>
                  <a:cubicBezTo>
                    <a:pt x="43636" y="55227"/>
                    <a:pt x="43636" y="55227"/>
                    <a:pt x="43636" y="55227"/>
                  </a:cubicBezTo>
                  <a:cubicBezTo>
                    <a:pt x="45000" y="49772"/>
                    <a:pt x="49772" y="45000"/>
                    <a:pt x="55909" y="42954"/>
                  </a:cubicBezTo>
                  <a:lnTo>
                    <a:pt x="55909" y="55227"/>
                  </a:lnTo>
                  <a:close/>
                  <a:moveTo>
                    <a:pt x="55909" y="32727"/>
                  </a:moveTo>
                  <a:cubicBezTo>
                    <a:pt x="44318" y="34772"/>
                    <a:pt x="34772" y="43636"/>
                    <a:pt x="33409" y="55227"/>
                  </a:cubicBezTo>
                  <a:cubicBezTo>
                    <a:pt x="0" y="55227"/>
                    <a:pt x="0" y="55227"/>
                    <a:pt x="0" y="55227"/>
                  </a:cubicBezTo>
                  <a:cubicBezTo>
                    <a:pt x="2045" y="25909"/>
                    <a:pt x="25909" y="2045"/>
                    <a:pt x="55909" y="0"/>
                  </a:cubicBezTo>
                  <a:cubicBezTo>
                    <a:pt x="55909" y="32727"/>
                    <a:pt x="55909" y="32727"/>
                    <a:pt x="55909" y="32727"/>
                  </a:cubicBezTo>
                  <a:close/>
                  <a:moveTo>
                    <a:pt x="64772" y="42954"/>
                  </a:moveTo>
                  <a:cubicBezTo>
                    <a:pt x="70909" y="45000"/>
                    <a:pt x="75681" y="49772"/>
                    <a:pt x="77045" y="55227"/>
                  </a:cubicBezTo>
                  <a:cubicBezTo>
                    <a:pt x="64772" y="55227"/>
                    <a:pt x="64772" y="55227"/>
                    <a:pt x="64772" y="55227"/>
                  </a:cubicBezTo>
                  <a:cubicBezTo>
                    <a:pt x="64772" y="42954"/>
                    <a:pt x="64772" y="42954"/>
                    <a:pt x="64772" y="42954"/>
                  </a:cubicBezTo>
                  <a:close/>
                  <a:moveTo>
                    <a:pt x="64772" y="63409"/>
                  </a:moveTo>
                  <a:cubicBezTo>
                    <a:pt x="77045" y="63409"/>
                    <a:pt x="77045" y="63409"/>
                    <a:pt x="77045" y="63409"/>
                  </a:cubicBezTo>
                  <a:cubicBezTo>
                    <a:pt x="75681" y="69545"/>
                    <a:pt x="70909" y="74318"/>
                    <a:pt x="64772" y="76363"/>
                  </a:cubicBezTo>
                  <a:lnTo>
                    <a:pt x="64772" y="63409"/>
                  </a:lnTo>
                  <a:close/>
                  <a:moveTo>
                    <a:pt x="64772" y="120000"/>
                  </a:moveTo>
                  <a:cubicBezTo>
                    <a:pt x="64772" y="86590"/>
                    <a:pt x="64772" y="86590"/>
                    <a:pt x="64772" y="86590"/>
                  </a:cubicBezTo>
                  <a:cubicBezTo>
                    <a:pt x="77045" y="85227"/>
                    <a:pt x="85909" y="75681"/>
                    <a:pt x="87954" y="63409"/>
                  </a:cubicBezTo>
                  <a:cubicBezTo>
                    <a:pt x="120000" y="63409"/>
                    <a:pt x="120000" y="63409"/>
                    <a:pt x="120000" y="63409"/>
                  </a:cubicBezTo>
                  <a:cubicBezTo>
                    <a:pt x="117954" y="93409"/>
                    <a:pt x="94772" y="117272"/>
                    <a:pt x="64772" y="120000"/>
                  </a:cubicBezTo>
                  <a:close/>
                  <a:moveTo>
                    <a:pt x="87954" y="55227"/>
                  </a:moveTo>
                  <a:cubicBezTo>
                    <a:pt x="85909" y="43636"/>
                    <a:pt x="77045" y="34772"/>
                    <a:pt x="64772" y="32727"/>
                  </a:cubicBezTo>
                  <a:cubicBezTo>
                    <a:pt x="64772" y="0"/>
                    <a:pt x="64772" y="0"/>
                    <a:pt x="64772" y="0"/>
                  </a:cubicBezTo>
                  <a:cubicBezTo>
                    <a:pt x="94772" y="2045"/>
                    <a:pt x="117954" y="25909"/>
                    <a:pt x="120000" y="55227"/>
                  </a:cubicBezTo>
                  <a:cubicBezTo>
                    <a:pt x="87954" y="55227"/>
                    <a:pt x="87954" y="55227"/>
                    <a:pt x="87954" y="55227"/>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37"/>
        <p:cNvGrpSpPr/>
        <p:nvPr/>
      </p:nvGrpSpPr>
      <p:grpSpPr>
        <a:xfrm>
          <a:off x="0" y="0"/>
          <a:ext cx="0" cy="0"/>
          <a:chOff x="0" y="0"/>
          <a:chExt cx="0" cy="0"/>
        </a:xfrm>
      </p:grpSpPr>
      <p:sp>
        <p:nvSpPr>
          <p:cNvPr id="238" name="Google Shape;238;p29"/>
          <p:cNvSpPr/>
          <p:nvPr/>
        </p:nvSpPr>
        <p:spPr>
          <a:xfrm>
            <a:off x="7062350" y="1808550"/>
            <a:ext cx="224100" cy="18528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9" name="Google Shape;239;p29"/>
          <p:cNvSpPr/>
          <p:nvPr/>
        </p:nvSpPr>
        <p:spPr>
          <a:xfrm>
            <a:off x="2931475" y="2235575"/>
            <a:ext cx="3137700" cy="2354100"/>
          </a:xfrm>
          <a:prstGeom prst="roundRect">
            <a:avLst>
              <a:gd name="adj" fmla="val 9303"/>
            </a:avLst>
          </a:prstGeom>
          <a:solidFill>
            <a:srgbClr val="073763"/>
          </a:solidFill>
          <a:ln w="9525" cap="flat" cmpd="sng">
            <a:solidFill>
              <a:srgbClr val="00589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endParaRPr sz="1200" b="0" i="0" u="none" strike="noStrike" cap="none">
              <a:solidFill>
                <a:srgbClr val="FFFFFF"/>
              </a:solidFill>
              <a:latin typeface="Arial"/>
              <a:ea typeface="Arial"/>
              <a:cs typeface="Arial"/>
              <a:sym typeface="Arial"/>
            </a:endParaRPr>
          </a:p>
        </p:txBody>
      </p:sp>
      <p:sp>
        <p:nvSpPr>
          <p:cNvPr id="240" name="Google Shape;240;p29"/>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hu-HU" sz="1200" b="0" i="0" u="none" strike="noStrike" cap="none">
                <a:solidFill>
                  <a:srgbClr val="888888"/>
                </a:solidFill>
                <a:latin typeface="Arial"/>
                <a:ea typeface="Arial"/>
                <a:cs typeface="Arial"/>
                <a:sym typeface="Arial"/>
              </a:rPr>
              <a:t>4</a:t>
            </a:fld>
            <a:endParaRPr sz="1200" b="0" i="0" u="none" strike="noStrike" cap="none">
              <a:solidFill>
                <a:srgbClr val="888888"/>
              </a:solidFill>
              <a:latin typeface="Arial"/>
              <a:ea typeface="Arial"/>
              <a:cs typeface="Arial"/>
              <a:sym typeface="Arial"/>
            </a:endParaRPr>
          </a:p>
        </p:txBody>
      </p:sp>
      <p:sp>
        <p:nvSpPr>
          <p:cNvPr id="241" name="Google Shape;241;p29"/>
          <p:cNvSpPr txBox="1">
            <a:spLocks noGrp="1"/>
          </p:cNvSpPr>
          <p:nvPr>
            <p:ph type="title"/>
          </p:nvPr>
        </p:nvSpPr>
        <p:spPr>
          <a:xfrm>
            <a:off x="457200" y="206375"/>
            <a:ext cx="8229600" cy="857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None/>
            </a:pPr>
            <a:r>
              <a:rPr lang="hu-HU" sz="2400">
                <a:latin typeface="Arial"/>
                <a:ea typeface="Arial"/>
                <a:cs typeface="Arial"/>
                <a:sym typeface="Arial"/>
              </a:rPr>
              <a:t>II. Az adatvagyon működtetéséhez kapcsolódó intézkedések</a:t>
            </a:r>
            <a:endParaRPr>
              <a:latin typeface="Arial"/>
              <a:ea typeface="Arial"/>
              <a:cs typeface="Arial"/>
              <a:sym typeface="Arial"/>
            </a:endParaRPr>
          </a:p>
        </p:txBody>
      </p:sp>
      <p:sp>
        <p:nvSpPr>
          <p:cNvPr id="242" name="Google Shape;242;p29"/>
          <p:cNvSpPr/>
          <p:nvPr/>
        </p:nvSpPr>
        <p:spPr>
          <a:xfrm>
            <a:off x="1915775" y="1874275"/>
            <a:ext cx="2922150" cy="1852848"/>
          </a:xfrm>
          <a:custGeom>
            <a:avLst/>
            <a:gdLst/>
            <a:ahLst/>
            <a:cxnLst/>
            <a:rect l="l" t="t" r="r" b="b"/>
            <a:pathLst>
              <a:path w="2134" h="2539" extrusionOk="0">
                <a:moveTo>
                  <a:pt x="1" y="2539"/>
                </a:moveTo>
                <a:lnTo>
                  <a:pt x="924" y="1824"/>
                </a:lnTo>
                <a:lnTo>
                  <a:pt x="1900" y="1824"/>
                </a:lnTo>
                <a:cubicBezTo>
                  <a:pt x="2102" y="1725"/>
                  <a:pt x="2134" y="1430"/>
                  <a:pt x="2134" y="1231"/>
                </a:cubicBezTo>
                <a:cubicBezTo>
                  <a:pt x="2134" y="1032"/>
                  <a:pt x="2093" y="729"/>
                  <a:pt x="1900" y="630"/>
                </a:cubicBezTo>
                <a:lnTo>
                  <a:pt x="815" y="630"/>
                </a:lnTo>
                <a:lnTo>
                  <a:pt x="0" y="0"/>
                </a:lnTo>
                <a:lnTo>
                  <a:pt x="1" y="2539"/>
                </a:lnTo>
                <a:close/>
              </a:path>
            </a:pathLst>
          </a:custGeom>
          <a:solidFill>
            <a:srgbClr val="EAE8E2"/>
          </a:solidFill>
          <a:ln>
            <a:noFill/>
          </a:ln>
        </p:spPr>
        <p:txBody>
          <a:bodyPr spcFirstLastPara="1" wrap="square" lIns="126000" tIns="46800" rIns="90000" bIns="46800" anchor="ctr" anchorCtr="0">
            <a:noAutofit/>
          </a:bodyPr>
          <a:lstStyle/>
          <a:p>
            <a:pPr marL="0" marR="0" lvl="0" indent="0" algn="ctr" rtl="0">
              <a:lnSpc>
                <a:spcPct val="100000"/>
              </a:lnSpc>
              <a:spcBef>
                <a:spcPts val="0"/>
              </a:spcBef>
              <a:spcAft>
                <a:spcPts val="0"/>
              </a:spcAft>
              <a:buClr>
                <a:srgbClr val="000000"/>
              </a:buClr>
              <a:buSzPts val="700"/>
              <a:buFont typeface="Arial"/>
              <a:buNone/>
            </a:pPr>
            <a:endParaRPr sz="700" b="1" i="0" u="none" strike="noStrike" cap="none">
              <a:solidFill>
                <a:srgbClr val="000000"/>
              </a:solidFill>
              <a:latin typeface="Arial"/>
              <a:ea typeface="Arial"/>
              <a:cs typeface="Arial"/>
              <a:sym typeface="Arial"/>
            </a:endParaRPr>
          </a:p>
        </p:txBody>
      </p:sp>
      <p:sp>
        <p:nvSpPr>
          <p:cNvPr id="243" name="Google Shape;243;p29"/>
          <p:cNvSpPr/>
          <p:nvPr/>
        </p:nvSpPr>
        <p:spPr>
          <a:xfrm rot="10800000">
            <a:off x="4260375" y="1820051"/>
            <a:ext cx="2922150" cy="1863874"/>
          </a:xfrm>
          <a:custGeom>
            <a:avLst/>
            <a:gdLst/>
            <a:ahLst/>
            <a:cxnLst/>
            <a:rect l="l" t="t" r="r" b="b"/>
            <a:pathLst>
              <a:path w="2134" h="2539" extrusionOk="0">
                <a:moveTo>
                  <a:pt x="1" y="2539"/>
                </a:moveTo>
                <a:lnTo>
                  <a:pt x="924" y="1824"/>
                </a:lnTo>
                <a:lnTo>
                  <a:pt x="1900" y="1824"/>
                </a:lnTo>
                <a:cubicBezTo>
                  <a:pt x="2102" y="1725"/>
                  <a:pt x="2134" y="1430"/>
                  <a:pt x="2134" y="1231"/>
                </a:cubicBezTo>
                <a:cubicBezTo>
                  <a:pt x="2134" y="1032"/>
                  <a:pt x="2093" y="729"/>
                  <a:pt x="1900" y="630"/>
                </a:cubicBezTo>
                <a:lnTo>
                  <a:pt x="815" y="630"/>
                </a:lnTo>
                <a:lnTo>
                  <a:pt x="0" y="0"/>
                </a:lnTo>
                <a:lnTo>
                  <a:pt x="1" y="2539"/>
                </a:lnTo>
                <a:close/>
              </a:path>
            </a:pathLst>
          </a:custGeom>
          <a:solidFill>
            <a:srgbClr val="EAE8E2"/>
          </a:solidFill>
          <a:ln>
            <a:noFill/>
          </a:ln>
        </p:spPr>
        <p:txBody>
          <a:bodyPr spcFirstLastPara="1" wrap="square" lIns="126000" tIns="46800" rIns="90000" bIns="46800" anchor="ctr" anchorCtr="0">
            <a:noAutofit/>
          </a:bodyPr>
          <a:lstStyle/>
          <a:p>
            <a:pPr marL="0" marR="0" lvl="0" indent="0" algn="ctr" rtl="0">
              <a:lnSpc>
                <a:spcPct val="100000"/>
              </a:lnSpc>
              <a:spcBef>
                <a:spcPts val="0"/>
              </a:spcBef>
              <a:spcAft>
                <a:spcPts val="0"/>
              </a:spcAft>
              <a:buClr>
                <a:srgbClr val="000000"/>
              </a:buClr>
              <a:buSzPts val="700"/>
              <a:buFont typeface="Arial"/>
              <a:buNone/>
            </a:pPr>
            <a:endParaRPr sz="700" b="1" i="0" u="none" strike="noStrike" cap="none">
              <a:solidFill>
                <a:srgbClr val="000000"/>
              </a:solidFill>
              <a:latin typeface="Arial"/>
              <a:ea typeface="Arial"/>
              <a:cs typeface="Arial"/>
              <a:sym typeface="Arial"/>
            </a:endParaRPr>
          </a:p>
        </p:txBody>
      </p:sp>
      <p:sp>
        <p:nvSpPr>
          <p:cNvPr id="244" name="Google Shape;244;p29"/>
          <p:cNvSpPr txBox="1"/>
          <p:nvPr/>
        </p:nvSpPr>
        <p:spPr>
          <a:xfrm>
            <a:off x="2650388" y="2462518"/>
            <a:ext cx="3767400" cy="3168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1000" b="1" i="0" u="none" strike="noStrike" cap="none">
                <a:solidFill>
                  <a:srgbClr val="000000"/>
                </a:solidFill>
                <a:latin typeface="Arial"/>
                <a:ea typeface="Arial"/>
                <a:cs typeface="Arial"/>
                <a:sym typeface="Arial"/>
              </a:rPr>
              <a:t>Könnyen használható és kereshető </a:t>
            </a: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700"/>
              <a:buFont typeface="Arial"/>
              <a:buNone/>
            </a:pPr>
            <a:r>
              <a:rPr lang="hu-HU" sz="1000" b="1" i="0" u="none" strike="noStrike" cap="none">
                <a:solidFill>
                  <a:srgbClr val="000000"/>
                </a:solidFill>
                <a:latin typeface="Arial"/>
                <a:ea typeface="Arial"/>
                <a:cs typeface="Arial"/>
                <a:sym typeface="Arial"/>
              </a:rPr>
              <a:t>adatpiactér kialakítása</a:t>
            </a:r>
            <a:endParaRPr sz="1000" b="1" i="0" u="none" strike="noStrike" cap="none">
              <a:solidFill>
                <a:srgbClr val="000000"/>
              </a:solidFill>
              <a:latin typeface="Arial"/>
              <a:ea typeface="Arial"/>
              <a:cs typeface="Arial"/>
              <a:sym typeface="Arial"/>
            </a:endParaRPr>
          </a:p>
        </p:txBody>
      </p:sp>
      <p:sp>
        <p:nvSpPr>
          <p:cNvPr id="245" name="Google Shape;245;p29"/>
          <p:cNvSpPr/>
          <p:nvPr/>
        </p:nvSpPr>
        <p:spPr>
          <a:xfrm>
            <a:off x="3029125" y="1277625"/>
            <a:ext cx="2922300" cy="382800"/>
          </a:xfrm>
          <a:prstGeom prst="roundRect">
            <a:avLst>
              <a:gd name="adj" fmla="val 16667"/>
            </a:avLst>
          </a:prstGeom>
          <a:solidFill>
            <a:srgbClr val="3D85C6"/>
          </a:solidFill>
          <a:ln w="9525" cap="flat" cmpd="sng">
            <a:solidFill>
              <a:srgbClr val="00589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1100" b="1" i="0" u="none" strike="noStrike" cap="none">
                <a:solidFill>
                  <a:srgbClr val="FFFFFF"/>
                </a:solidFill>
                <a:latin typeface="Arial"/>
                <a:ea typeface="Arial"/>
                <a:cs typeface="Arial"/>
                <a:sym typeface="Arial"/>
              </a:rPr>
              <a:t>Adatpiaci szereplők integrálása</a:t>
            </a:r>
            <a:endParaRPr sz="1200" b="0" i="0" u="none" strike="noStrike" cap="none">
              <a:solidFill>
                <a:srgbClr val="FFFFFF"/>
              </a:solidFill>
              <a:latin typeface="Arial"/>
              <a:ea typeface="Arial"/>
              <a:cs typeface="Arial"/>
              <a:sym typeface="Arial"/>
            </a:endParaRPr>
          </a:p>
        </p:txBody>
      </p:sp>
      <p:sp>
        <p:nvSpPr>
          <p:cNvPr id="246" name="Google Shape;246;p29"/>
          <p:cNvSpPr/>
          <p:nvPr/>
        </p:nvSpPr>
        <p:spPr>
          <a:xfrm>
            <a:off x="3029125" y="1659821"/>
            <a:ext cx="1471200" cy="3828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800" b="1" i="0" u="none" strike="noStrike" cap="none">
                <a:solidFill>
                  <a:srgbClr val="000000"/>
                </a:solidFill>
                <a:latin typeface="Arial"/>
                <a:ea typeface="Arial"/>
                <a:cs typeface="Arial"/>
                <a:sym typeface="Arial"/>
              </a:rPr>
              <a:t>Közadat kataszter</a:t>
            </a:r>
            <a:endParaRPr sz="800" b="1" i="0" u="none" strike="noStrike" cap="none">
              <a:solidFill>
                <a:srgbClr val="000000"/>
              </a:solidFill>
              <a:latin typeface="Arial"/>
              <a:ea typeface="Arial"/>
              <a:cs typeface="Arial"/>
              <a:sym typeface="Arial"/>
            </a:endParaRPr>
          </a:p>
        </p:txBody>
      </p:sp>
      <p:sp>
        <p:nvSpPr>
          <p:cNvPr id="247" name="Google Shape;247;p29"/>
          <p:cNvSpPr/>
          <p:nvPr/>
        </p:nvSpPr>
        <p:spPr>
          <a:xfrm>
            <a:off x="4504475" y="1659544"/>
            <a:ext cx="1458000" cy="3828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800" b="1" i="0" u="none" strike="noStrike" cap="none">
                <a:solidFill>
                  <a:srgbClr val="000000"/>
                </a:solidFill>
                <a:latin typeface="Arial"/>
                <a:ea typeface="Arial"/>
                <a:cs typeface="Arial"/>
                <a:sym typeface="Arial"/>
              </a:rPr>
              <a:t>Piaci alkalmazási esetek összegyűjtése</a:t>
            </a:r>
            <a:endParaRPr sz="800" b="1" i="0" u="none" strike="noStrike" cap="none">
              <a:solidFill>
                <a:srgbClr val="000000"/>
              </a:solidFill>
              <a:latin typeface="Arial"/>
              <a:ea typeface="Arial"/>
              <a:cs typeface="Arial"/>
              <a:sym typeface="Arial"/>
            </a:endParaRPr>
          </a:p>
        </p:txBody>
      </p:sp>
      <p:sp>
        <p:nvSpPr>
          <p:cNvPr id="248" name="Google Shape;248;p29"/>
          <p:cNvSpPr/>
          <p:nvPr/>
        </p:nvSpPr>
        <p:spPr>
          <a:xfrm>
            <a:off x="3039175" y="4178074"/>
            <a:ext cx="2922300" cy="382800"/>
          </a:xfrm>
          <a:prstGeom prst="roundRect">
            <a:avLst>
              <a:gd name="adj" fmla="val 16667"/>
            </a:avLst>
          </a:prstGeom>
          <a:solidFill>
            <a:srgbClr val="073763"/>
          </a:solidFill>
          <a:ln w="9525" cap="flat" cmpd="sng">
            <a:solidFill>
              <a:srgbClr val="00589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1100" b="1" i="0" u="none" strike="noStrike" cap="none">
                <a:solidFill>
                  <a:srgbClr val="FFFFFF"/>
                </a:solidFill>
                <a:latin typeface="Arial"/>
                <a:ea typeface="Arial"/>
                <a:cs typeface="Arial"/>
                <a:sym typeface="Arial"/>
              </a:rPr>
              <a:t>Biztonságos és törvényes adatmegosztás keretezése </a:t>
            </a:r>
            <a:endParaRPr sz="1200" b="0" i="0" u="none" strike="noStrike" cap="none">
              <a:solidFill>
                <a:srgbClr val="FFFFFF"/>
              </a:solidFill>
              <a:latin typeface="Arial"/>
              <a:ea typeface="Arial"/>
              <a:cs typeface="Arial"/>
              <a:sym typeface="Arial"/>
            </a:endParaRPr>
          </a:p>
        </p:txBody>
      </p:sp>
      <p:sp>
        <p:nvSpPr>
          <p:cNvPr id="249" name="Google Shape;249;p29"/>
          <p:cNvSpPr/>
          <p:nvPr/>
        </p:nvSpPr>
        <p:spPr>
          <a:xfrm>
            <a:off x="3022822" y="3746031"/>
            <a:ext cx="1471200" cy="3828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800" b="1" i="0" u="none" strike="noStrike" cap="none">
                <a:solidFill>
                  <a:srgbClr val="000000"/>
                </a:solidFill>
                <a:latin typeface="Arial"/>
                <a:ea typeface="Arial"/>
                <a:cs typeface="Arial"/>
                <a:sym typeface="Arial"/>
              </a:rPr>
              <a:t>Adatvagyon szabályozási környezet megalapozása</a:t>
            </a:r>
            <a:endParaRPr sz="800" b="1" i="0" u="none" strike="noStrike" cap="none">
              <a:solidFill>
                <a:srgbClr val="000000"/>
              </a:solidFill>
              <a:latin typeface="Arial"/>
              <a:ea typeface="Arial"/>
              <a:cs typeface="Arial"/>
              <a:sym typeface="Arial"/>
            </a:endParaRPr>
          </a:p>
        </p:txBody>
      </p:sp>
      <p:sp>
        <p:nvSpPr>
          <p:cNvPr id="250" name="Google Shape;250;p29"/>
          <p:cNvSpPr/>
          <p:nvPr/>
        </p:nvSpPr>
        <p:spPr>
          <a:xfrm>
            <a:off x="4498172" y="3746029"/>
            <a:ext cx="1458000" cy="3828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800" b="1" i="0" u="none" strike="noStrike" cap="none">
                <a:solidFill>
                  <a:srgbClr val="000000"/>
                </a:solidFill>
                <a:latin typeface="Arial"/>
                <a:ea typeface="Arial"/>
                <a:cs typeface="Arial"/>
                <a:sym typeface="Arial"/>
              </a:rPr>
              <a:t>GDPR kompatibilis ajánlások kialakítása</a:t>
            </a:r>
            <a:endParaRPr sz="800" b="1" i="0" u="none" strike="noStrike" cap="none">
              <a:solidFill>
                <a:srgbClr val="000000"/>
              </a:solidFill>
              <a:latin typeface="Arial"/>
              <a:ea typeface="Arial"/>
              <a:cs typeface="Arial"/>
              <a:sym typeface="Arial"/>
            </a:endParaRPr>
          </a:p>
        </p:txBody>
      </p:sp>
      <p:cxnSp>
        <p:nvCxnSpPr>
          <p:cNvPr id="251" name="Google Shape;251;p29"/>
          <p:cNvCxnSpPr>
            <a:stCxn id="245" idx="1"/>
            <a:endCxn id="252" idx="2"/>
          </p:cNvCxnSpPr>
          <p:nvPr/>
        </p:nvCxnSpPr>
        <p:spPr>
          <a:xfrm flipH="1">
            <a:off x="1781725" y="1469025"/>
            <a:ext cx="1247400" cy="1331700"/>
          </a:xfrm>
          <a:prstGeom prst="bentConnector3">
            <a:avLst>
              <a:gd name="adj1" fmla="val 119090"/>
            </a:avLst>
          </a:prstGeom>
          <a:noFill/>
          <a:ln w="9525" cap="flat" cmpd="sng">
            <a:solidFill>
              <a:schemeClr val="dk2"/>
            </a:solidFill>
            <a:prstDash val="solid"/>
            <a:round/>
            <a:headEnd type="none" w="sm" len="sm"/>
            <a:tailEnd type="triangle" w="med" len="med"/>
          </a:ln>
        </p:spPr>
      </p:cxnSp>
      <p:cxnSp>
        <p:nvCxnSpPr>
          <p:cNvPr id="253" name="Google Shape;253;p29"/>
          <p:cNvCxnSpPr>
            <a:endCxn id="238" idx="6"/>
          </p:cNvCxnSpPr>
          <p:nvPr/>
        </p:nvCxnSpPr>
        <p:spPr>
          <a:xfrm rot="-5400000" flipH="1">
            <a:off x="5815100" y="1263600"/>
            <a:ext cx="1613700" cy="1329000"/>
          </a:xfrm>
          <a:prstGeom prst="bentConnector4">
            <a:avLst>
              <a:gd name="adj1" fmla="val 21296"/>
              <a:gd name="adj2" fmla="val 117918"/>
            </a:avLst>
          </a:prstGeom>
          <a:noFill/>
          <a:ln w="9525" cap="flat" cmpd="sng">
            <a:solidFill>
              <a:schemeClr val="dk2"/>
            </a:solidFill>
            <a:prstDash val="solid"/>
            <a:round/>
            <a:headEnd type="none" w="sm" len="sm"/>
            <a:tailEnd type="triangle" w="med" len="med"/>
          </a:ln>
        </p:spPr>
      </p:cxnSp>
      <p:sp>
        <p:nvSpPr>
          <p:cNvPr id="252" name="Google Shape;252;p29"/>
          <p:cNvSpPr/>
          <p:nvPr/>
        </p:nvSpPr>
        <p:spPr>
          <a:xfrm>
            <a:off x="1781725" y="1874275"/>
            <a:ext cx="224100" cy="18528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4" name="Google Shape;254;p29"/>
          <p:cNvSpPr/>
          <p:nvPr/>
        </p:nvSpPr>
        <p:spPr>
          <a:xfrm>
            <a:off x="1711313" y="1324413"/>
            <a:ext cx="1150200" cy="336000"/>
          </a:xfrm>
          <a:prstGeom prst="rect">
            <a:avLst/>
          </a:prstGeom>
          <a:solidFill>
            <a:srgbClr val="CCCCCC"/>
          </a:solidFill>
          <a:ln>
            <a:noFill/>
          </a:ln>
          <a:effectLst>
            <a:outerShdw blurRad="57150" dist="19050" dir="5400000" algn="bl" rotWithShape="0">
              <a:srgbClr val="000000">
                <a:alpha val="4941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800" b="1" i="0" u="none" strike="noStrike" cap="none">
                <a:solidFill>
                  <a:srgbClr val="000000"/>
                </a:solidFill>
                <a:latin typeface="Arial"/>
                <a:ea typeface="Arial"/>
                <a:cs typeface="Arial"/>
                <a:sym typeface="Arial"/>
              </a:rPr>
              <a:t>Adatkínálat megteremtése</a:t>
            </a:r>
            <a:endParaRPr sz="800" b="0" i="0" u="none" strike="noStrike" cap="none">
              <a:solidFill>
                <a:srgbClr val="000000"/>
              </a:solidFill>
              <a:latin typeface="Arial"/>
              <a:ea typeface="Arial"/>
              <a:cs typeface="Arial"/>
              <a:sym typeface="Arial"/>
            </a:endParaRPr>
          </a:p>
        </p:txBody>
      </p:sp>
      <p:sp>
        <p:nvSpPr>
          <p:cNvPr id="255" name="Google Shape;255;p29"/>
          <p:cNvSpPr/>
          <p:nvPr/>
        </p:nvSpPr>
        <p:spPr>
          <a:xfrm>
            <a:off x="6200388" y="1324413"/>
            <a:ext cx="1150200" cy="336000"/>
          </a:xfrm>
          <a:prstGeom prst="rect">
            <a:avLst/>
          </a:prstGeom>
          <a:solidFill>
            <a:srgbClr val="CCCCCC"/>
          </a:solidFill>
          <a:ln>
            <a:noFill/>
          </a:ln>
          <a:effectLst>
            <a:outerShdw blurRad="57150" dist="19050" dir="5400000" algn="bl" rotWithShape="0">
              <a:srgbClr val="000000">
                <a:alpha val="4941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800" b="1" i="0" u="none" strike="noStrike" cap="none">
                <a:solidFill>
                  <a:srgbClr val="000000"/>
                </a:solidFill>
                <a:latin typeface="Arial"/>
                <a:ea typeface="Arial"/>
                <a:cs typeface="Arial"/>
                <a:sym typeface="Arial"/>
              </a:rPr>
              <a:t>Adatkereslet megteremtése</a:t>
            </a:r>
            <a:endParaRPr sz="800" b="0" i="0" u="none" strike="noStrike" cap="none">
              <a:solidFill>
                <a:srgbClr val="000000"/>
              </a:solidFill>
              <a:latin typeface="Arial"/>
              <a:ea typeface="Arial"/>
              <a:cs typeface="Arial"/>
              <a:sym typeface="Arial"/>
            </a:endParaRPr>
          </a:p>
        </p:txBody>
      </p:sp>
      <p:sp>
        <p:nvSpPr>
          <p:cNvPr id="256" name="Google Shape;256;p29"/>
          <p:cNvSpPr/>
          <p:nvPr/>
        </p:nvSpPr>
        <p:spPr>
          <a:xfrm>
            <a:off x="162850" y="1220500"/>
            <a:ext cx="1204200" cy="707700"/>
          </a:xfrm>
          <a:prstGeom prst="roundRect">
            <a:avLst>
              <a:gd name="adj" fmla="val 16667"/>
            </a:avLst>
          </a:prstGeom>
          <a:solidFill>
            <a:srgbClr val="3D85C6"/>
          </a:solidFill>
          <a:ln w="9525" cap="flat" cmpd="sng">
            <a:solidFill>
              <a:srgbClr val="00589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1100" b="1" i="0" u="none" strike="noStrike" cap="none">
                <a:solidFill>
                  <a:srgbClr val="FFFFFF"/>
                </a:solidFill>
                <a:latin typeface="Arial"/>
                <a:ea typeface="Arial"/>
                <a:cs typeface="Arial"/>
                <a:sym typeface="Arial"/>
              </a:rPr>
              <a:t>Nemzeti Adatvagyon Ügynökség</a:t>
            </a:r>
            <a:endParaRPr sz="1200" b="0" i="0" u="none" strike="noStrike" cap="none">
              <a:solidFill>
                <a:srgbClr val="FFFFFF"/>
              </a:solidFill>
              <a:latin typeface="Arial"/>
              <a:ea typeface="Arial"/>
              <a:cs typeface="Arial"/>
              <a:sym typeface="Arial"/>
            </a:endParaRPr>
          </a:p>
        </p:txBody>
      </p:sp>
      <p:sp>
        <p:nvSpPr>
          <p:cNvPr id="257" name="Google Shape;257;p29"/>
          <p:cNvSpPr/>
          <p:nvPr/>
        </p:nvSpPr>
        <p:spPr>
          <a:xfrm>
            <a:off x="7677500" y="1220500"/>
            <a:ext cx="1204200" cy="707700"/>
          </a:xfrm>
          <a:prstGeom prst="roundRect">
            <a:avLst>
              <a:gd name="adj" fmla="val 16667"/>
            </a:avLst>
          </a:prstGeom>
          <a:solidFill>
            <a:srgbClr val="3D85C6"/>
          </a:solidFill>
          <a:ln w="9525" cap="flat" cmpd="sng">
            <a:solidFill>
              <a:srgbClr val="00589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1100" b="1" i="0" u="none" strike="noStrike" cap="none">
                <a:solidFill>
                  <a:srgbClr val="FFFFFF"/>
                </a:solidFill>
                <a:latin typeface="Arial"/>
                <a:ea typeface="Arial"/>
                <a:cs typeface="Arial"/>
                <a:sym typeface="Arial"/>
              </a:rPr>
              <a:t>MI Koalíció</a:t>
            </a:r>
            <a:endParaRPr sz="1200" b="0" i="0" u="none" strike="noStrike" cap="none">
              <a:solidFill>
                <a:srgbClr val="FFFFFF"/>
              </a:solidFill>
              <a:latin typeface="Arial"/>
              <a:ea typeface="Arial"/>
              <a:cs typeface="Arial"/>
              <a:sym typeface="Arial"/>
            </a:endParaRPr>
          </a:p>
        </p:txBody>
      </p:sp>
      <p:sp>
        <p:nvSpPr>
          <p:cNvPr id="258" name="Google Shape;258;p29"/>
          <p:cNvSpPr/>
          <p:nvPr/>
        </p:nvSpPr>
        <p:spPr>
          <a:xfrm>
            <a:off x="3237169" y="3179921"/>
            <a:ext cx="2702700" cy="336000"/>
          </a:xfrm>
          <a:prstGeom prst="rect">
            <a:avLst/>
          </a:prstGeom>
          <a:solidFill>
            <a:srgbClr val="CCCCCC"/>
          </a:solidFill>
          <a:ln w="9525" cap="flat" cmpd="sng">
            <a:solidFill>
              <a:srgbClr val="FF0000"/>
            </a:solidFill>
            <a:prstDash val="solid"/>
            <a:round/>
            <a:headEnd type="none" w="sm" len="sm"/>
            <a:tailEnd type="none" w="sm" len="sm"/>
          </a:ln>
          <a:effectLst>
            <a:outerShdw blurRad="57150" dist="19050" dir="5400000" algn="bl" rotWithShape="0">
              <a:srgbClr val="000000">
                <a:alpha val="49410"/>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hu-HU" sz="800" b="1" i="0" u="none" strike="noStrike" cap="none">
                <a:solidFill>
                  <a:srgbClr val="000000"/>
                </a:solidFill>
                <a:latin typeface="Arial"/>
                <a:ea typeface="Arial"/>
                <a:cs typeface="Arial"/>
                <a:sym typeface="Arial"/>
              </a:rPr>
              <a:t>Nem személyes vagy teljes mértékben anonimizált adatok</a:t>
            </a:r>
            <a:endParaRPr sz="800" b="0" i="0" u="none" strike="noStrike" cap="none">
              <a:solidFill>
                <a:srgbClr val="000000"/>
              </a:solidFill>
              <a:latin typeface="Arial"/>
              <a:ea typeface="Arial"/>
              <a:cs typeface="Arial"/>
              <a:sym typeface="Arial"/>
            </a:endParaRPr>
          </a:p>
        </p:txBody>
      </p:sp>
      <p:cxnSp>
        <p:nvCxnSpPr>
          <p:cNvPr id="259" name="Google Shape;259;p29"/>
          <p:cNvCxnSpPr>
            <a:stCxn id="250" idx="0"/>
            <a:endCxn id="258" idx="2"/>
          </p:cNvCxnSpPr>
          <p:nvPr/>
        </p:nvCxnSpPr>
        <p:spPr>
          <a:xfrm rot="10800000">
            <a:off x="4588472" y="3515929"/>
            <a:ext cx="638700" cy="230100"/>
          </a:xfrm>
          <a:prstGeom prst="straightConnector1">
            <a:avLst/>
          </a:prstGeom>
          <a:noFill/>
          <a:ln w="12700" cap="flat" cmpd="sng">
            <a:solidFill>
              <a:schemeClr val="lt1"/>
            </a:solidFill>
            <a:prstDash val="solid"/>
            <a:round/>
            <a:headEnd type="none" w="sm" len="sm"/>
            <a:tailEnd type="triangle" w="med" len="med"/>
          </a:ln>
        </p:spPr>
      </p:cxnSp>
      <p:cxnSp>
        <p:nvCxnSpPr>
          <p:cNvPr id="260" name="Google Shape;260;p29"/>
          <p:cNvCxnSpPr>
            <a:stCxn id="249" idx="0"/>
          </p:cNvCxnSpPr>
          <p:nvPr/>
        </p:nvCxnSpPr>
        <p:spPr>
          <a:xfrm rot="10800000" flipH="1">
            <a:off x="3758422" y="3519231"/>
            <a:ext cx="749400" cy="226800"/>
          </a:xfrm>
          <a:prstGeom prst="straightConnector1">
            <a:avLst/>
          </a:prstGeom>
          <a:noFill/>
          <a:ln w="12700" cap="flat" cmpd="sng">
            <a:solidFill>
              <a:schemeClr val="lt1"/>
            </a:solidFill>
            <a:prstDash val="solid"/>
            <a:round/>
            <a:headEnd type="none" w="sm" len="sm"/>
            <a:tailEnd type="triangle" w="med" len="med"/>
          </a:ln>
        </p:spPr>
      </p:cxnSp>
      <p:sp>
        <p:nvSpPr>
          <p:cNvPr id="261" name="Google Shape;261;p29"/>
          <p:cNvSpPr/>
          <p:nvPr/>
        </p:nvSpPr>
        <p:spPr>
          <a:xfrm>
            <a:off x="3099800" y="2793821"/>
            <a:ext cx="1471200" cy="3828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800" b="1"/>
              <a:t>Közadatportál</a:t>
            </a:r>
            <a:endParaRPr sz="800" b="1" i="0" u="none" strike="noStrike" cap="none">
              <a:solidFill>
                <a:srgbClr val="000000"/>
              </a:solidFill>
              <a:latin typeface="Arial"/>
              <a:ea typeface="Arial"/>
              <a:cs typeface="Arial"/>
              <a:sym typeface="Arial"/>
            </a:endParaRPr>
          </a:p>
        </p:txBody>
      </p:sp>
      <p:sp>
        <p:nvSpPr>
          <p:cNvPr id="262" name="Google Shape;262;p29"/>
          <p:cNvSpPr/>
          <p:nvPr/>
        </p:nvSpPr>
        <p:spPr>
          <a:xfrm>
            <a:off x="4575150" y="2793544"/>
            <a:ext cx="1458000" cy="382800"/>
          </a:xfrm>
          <a:prstGeom prst="rect">
            <a:avLst/>
          </a:prstGeom>
          <a:solidFill>
            <a:srgbClr val="C9DAF8"/>
          </a:solid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hu-HU" sz="800" b="1"/>
              <a:t>Adatpiac (datamarket.hu)</a:t>
            </a:r>
            <a:endParaRPr sz="800" b="1"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pic>
        <p:nvPicPr>
          <p:cNvPr id="267" name="Google Shape;267;p30"/>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268" name="Google Shape;268;p30"/>
          <p:cNvSpPr txBox="1">
            <a:spLocks noGrp="1"/>
          </p:cNvSpPr>
          <p:nvPr>
            <p:ph type="title"/>
          </p:nvPr>
        </p:nvSpPr>
        <p:spPr>
          <a:xfrm>
            <a:off x="0" y="0"/>
            <a:ext cx="9144000" cy="994200"/>
          </a:xfrm>
          <a:prstGeom prst="rect">
            <a:avLst/>
          </a:prstGeom>
          <a:noFill/>
          <a:ln>
            <a:noFill/>
          </a:ln>
        </p:spPr>
        <p:txBody>
          <a:bodyPr spcFirstLastPara="1" wrap="square" lIns="68575" tIns="34275" rIns="68575" bIns="34275" anchor="ctr" anchorCtr="0">
            <a:noAutofit/>
          </a:bodyPr>
          <a:lstStyle/>
          <a:p>
            <a:pPr marL="0" lvl="0" indent="0" algn="ctr" rtl="0">
              <a:lnSpc>
                <a:spcPct val="90000"/>
              </a:lnSpc>
              <a:spcBef>
                <a:spcPts val="0"/>
              </a:spcBef>
              <a:spcAft>
                <a:spcPts val="0"/>
              </a:spcAft>
              <a:buSzPts val="1400"/>
              <a:buNone/>
            </a:pPr>
            <a:r>
              <a:rPr lang="hu-HU" sz="2800"/>
              <a:t>MI Koalíció Adatpiac - Datamarket.hu</a:t>
            </a:r>
            <a:endParaRPr sz="2800"/>
          </a:p>
        </p:txBody>
      </p:sp>
      <p:pic>
        <p:nvPicPr>
          <p:cNvPr id="269" name="Google Shape;269;p30"/>
          <p:cNvPicPr preferRelativeResize="0"/>
          <p:nvPr/>
        </p:nvPicPr>
        <p:blipFill rotWithShape="1">
          <a:blip r:embed="rId4">
            <a:alphaModFix/>
          </a:blip>
          <a:srcRect/>
          <a:stretch/>
        </p:blipFill>
        <p:spPr>
          <a:xfrm>
            <a:off x="106446" y="697832"/>
            <a:ext cx="4699604" cy="3822198"/>
          </a:xfrm>
          <a:prstGeom prst="rect">
            <a:avLst/>
          </a:prstGeom>
          <a:noFill/>
          <a:ln>
            <a:noFill/>
          </a:ln>
        </p:spPr>
      </p:pic>
      <p:pic>
        <p:nvPicPr>
          <p:cNvPr id="270" name="Google Shape;270;p30"/>
          <p:cNvPicPr preferRelativeResize="0"/>
          <p:nvPr/>
        </p:nvPicPr>
        <p:blipFill rotWithShape="1">
          <a:blip r:embed="rId5">
            <a:alphaModFix/>
          </a:blip>
          <a:srcRect r="13934" b="5060"/>
          <a:stretch/>
        </p:blipFill>
        <p:spPr>
          <a:xfrm>
            <a:off x="4806050" y="955925"/>
            <a:ext cx="4337951" cy="4187577"/>
          </a:xfrm>
          <a:prstGeom prst="rect">
            <a:avLst/>
          </a:prstGeom>
          <a:noFill/>
          <a:ln>
            <a:noFill/>
          </a:ln>
        </p:spPr>
      </p:pic>
      <p:pic>
        <p:nvPicPr>
          <p:cNvPr id="271" name="Google Shape;271;p30"/>
          <p:cNvPicPr preferRelativeResize="0"/>
          <p:nvPr/>
        </p:nvPicPr>
        <p:blipFill rotWithShape="1">
          <a:blip r:embed="rId6">
            <a:alphaModFix/>
          </a:blip>
          <a:srcRect/>
          <a:stretch/>
        </p:blipFill>
        <p:spPr>
          <a:xfrm>
            <a:off x="2357187" y="3162885"/>
            <a:ext cx="2324100" cy="11620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75"/>
        <p:cNvGrpSpPr/>
        <p:nvPr/>
      </p:nvGrpSpPr>
      <p:grpSpPr>
        <a:xfrm>
          <a:off x="0" y="0"/>
          <a:ext cx="0" cy="0"/>
          <a:chOff x="0" y="0"/>
          <a:chExt cx="0" cy="0"/>
        </a:xfrm>
      </p:grpSpPr>
      <p:sp>
        <p:nvSpPr>
          <p:cNvPr id="276" name="Google Shape;276;p31"/>
          <p:cNvSpPr/>
          <p:nvPr/>
        </p:nvSpPr>
        <p:spPr>
          <a:xfrm>
            <a:off x="513225" y="772200"/>
            <a:ext cx="8084400" cy="799800"/>
          </a:xfrm>
          <a:prstGeom prst="trapezoid">
            <a:avLst>
              <a:gd name="adj" fmla="val 233983"/>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31"/>
          <p:cNvSpPr txBox="1"/>
          <p:nvPr/>
        </p:nvSpPr>
        <p:spPr>
          <a:xfrm>
            <a:off x="513225" y="1579872"/>
            <a:ext cx="3859200" cy="2388900"/>
          </a:xfrm>
          <a:prstGeom prst="rect">
            <a:avLst/>
          </a:prstGeom>
          <a:solidFill>
            <a:srgbClr val="F3F3F3"/>
          </a:solidFill>
          <a:ln w="9525" cap="flat" cmpd="sng">
            <a:solidFill>
              <a:schemeClr val="dk2"/>
            </a:solidFill>
            <a:prstDash val="dash"/>
            <a:round/>
            <a:headEnd type="none" w="sm" len="sm"/>
            <a:tailEnd type="none" w="sm" len="sm"/>
          </a:ln>
        </p:spPr>
        <p:txBody>
          <a:bodyPr spcFirstLastPara="1" wrap="square" lIns="18000" tIns="18000" rIns="18000" bIns="18000" anchor="t" anchorCtr="0">
            <a:noAutofit/>
          </a:bodyPr>
          <a:lstStyle/>
          <a:p>
            <a:pPr marL="0" lvl="0" indent="0" algn="ctr" rtl="0">
              <a:spcBef>
                <a:spcPts val="0"/>
              </a:spcBef>
              <a:spcAft>
                <a:spcPts val="0"/>
              </a:spcAft>
              <a:buClr>
                <a:schemeClr val="dk1"/>
              </a:buClr>
              <a:buSzPts val="1100"/>
              <a:buFont typeface="Arial"/>
              <a:buNone/>
            </a:pPr>
            <a:r>
              <a:rPr lang="hu-HU" sz="800" b="1"/>
              <a:t>Adatvagyon szabályozási környezet</a:t>
            </a:r>
            <a:endParaRPr sz="800"/>
          </a:p>
        </p:txBody>
      </p:sp>
      <p:sp>
        <p:nvSpPr>
          <p:cNvPr id="278" name="Google Shape;278;p31"/>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hu-HU" sz="2400">
                <a:solidFill>
                  <a:schemeClr val="dk1"/>
                </a:solidFill>
              </a:rPr>
              <a:t>Szabályozás és etikai keretek</a:t>
            </a:r>
            <a:endParaRPr sz="2400" b="0" i="0" u="none" strike="noStrike" cap="none">
              <a:solidFill>
                <a:schemeClr val="dk1"/>
              </a:solidFill>
              <a:latin typeface="Arial"/>
              <a:ea typeface="Arial"/>
              <a:cs typeface="Arial"/>
              <a:sym typeface="Arial"/>
            </a:endParaRPr>
          </a:p>
        </p:txBody>
      </p:sp>
      <p:sp>
        <p:nvSpPr>
          <p:cNvPr id="279" name="Google Shape;279;p31"/>
          <p:cNvSpPr txBox="1"/>
          <p:nvPr/>
        </p:nvSpPr>
        <p:spPr>
          <a:xfrm>
            <a:off x="2521394" y="1773522"/>
            <a:ext cx="1510200" cy="514200"/>
          </a:xfrm>
          <a:prstGeom prst="rect">
            <a:avLst/>
          </a:prstGeom>
          <a:solidFill>
            <a:srgbClr val="C9DAF8"/>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Közadatok</a:t>
            </a:r>
            <a:endParaRPr sz="800"/>
          </a:p>
        </p:txBody>
      </p:sp>
      <p:sp>
        <p:nvSpPr>
          <p:cNvPr id="280" name="Google Shape;280;p31"/>
          <p:cNvSpPr txBox="1"/>
          <p:nvPr/>
        </p:nvSpPr>
        <p:spPr>
          <a:xfrm>
            <a:off x="867538" y="3394472"/>
            <a:ext cx="1510200" cy="514200"/>
          </a:xfrm>
          <a:prstGeom prst="rect">
            <a:avLst/>
          </a:prstGeom>
          <a:solidFill>
            <a:srgbClr val="C9DAF8"/>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Nemzeti Adatvagyon Ügynökség</a:t>
            </a:r>
            <a:endParaRPr sz="800"/>
          </a:p>
        </p:txBody>
      </p:sp>
      <p:sp>
        <p:nvSpPr>
          <p:cNvPr id="281" name="Google Shape;281;p31"/>
          <p:cNvSpPr txBox="1"/>
          <p:nvPr/>
        </p:nvSpPr>
        <p:spPr>
          <a:xfrm>
            <a:off x="2521425" y="3394472"/>
            <a:ext cx="1510200" cy="514200"/>
          </a:xfrm>
          <a:prstGeom prst="rect">
            <a:avLst/>
          </a:prstGeom>
          <a:solidFill>
            <a:srgbClr val="C9DAF8"/>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Adatpiaci szabályrendszer</a:t>
            </a:r>
            <a:endParaRPr sz="800"/>
          </a:p>
        </p:txBody>
      </p:sp>
      <p:grpSp>
        <p:nvGrpSpPr>
          <p:cNvPr id="282" name="Google Shape;282;p31"/>
          <p:cNvGrpSpPr/>
          <p:nvPr/>
        </p:nvGrpSpPr>
        <p:grpSpPr>
          <a:xfrm>
            <a:off x="867327" y="1773522"/>
            <a:ext cx="1510625" cy="1531125"/>
            <a:chOff x="1629327" y="1193525"/>
            <a:chExt cx="1510625" cy="1531125"/>
          </a:xfrm>
        </p:grpSpPr>
        <p:sp>
          <p:nvSpPr>
            <p:cNvPr id="283" name="Google Shape;283;p31"/>
            <p:cNvSpPr txBox="1"/>
            <p:nvPr/>
          </p:nvSpPr>
          <p:spPr>
            <a:xfrm>
              <a:off x="1629744" y="1193525"/>
              <a:ext cx="1510200" cy="514200"/>
            </a:xfrm>
            <a:prstGeom prst="rect">
              <a:avLst/>
            </a:prstGeom>
            <a:solidFill>
              <a:srgbClr val="C9DAF8"/>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Adatvagyon kerettörvény</a:t>
              </a:r>
              <a:endParaRPr sz="800"/>
            </a:p>
          </p:txBody>
        </p:sp>
        <p:sp>
          <p:nvSpPr>
            <p:cNvPr id="284" name="Google Shape;284;p31"/>
            <p:cNvSpPr txBox="1"/>
            <p:nvPr/>
          </p:nvSpPr>
          <p:spPr>
            <a:xfrm>
              <a:off x="1629750" y="1704125"/>
              <a:ext cx="15102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Az “adat” jogintézményesítése</a:t>
              </a:r>
              <a:endParaRPr sz="700"/>
            </a:p>
          </p:txBody>
        </p:sp>
        <p:sp>
          <p:nvSpPr>
            <p:cNvPr id="285" name="Google Shape;285;p31"/>
            <p:cNvSpPr txBox="1"/>
            <p:nvPr/>
          </p:nvSpPr>
          <p:spPr>
            <a:xfrm>
              <a:off x="1629752" y="1959125"/>
              <a:ext cx="15102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solidFill>
                    <a:schemeClr val="dk1"/>
                  </a:solidFill>
                </a:rPr>
                <a:t>Magánjogi eszköztár (felelősség, hasznosítási jogcímek, stb.)</a:t>
              </a:r>
              <a:endParaRPr sz="700"/>
            </a:p>
          </p:txBody>
        </p:sp>
        <p:sp>
          <p:nvSpPr>
            <p:cNvPr id="286" name="Google Shape;286;p31"/>
            <p:cNvSpPr txBox="1"/>
            <p:nvPr/>
          </p:nvSpPr>
          <p:spPr>
            <a:xfrm>
              <a:off x="1629752" y="2214125"/>
              <a:ext cx="15102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Vagyonosítás</a:t>
              </a:r>
              <a:endParaRPr sz="700"/>
            </a:p>
          </p:txBody>
        </p:sp>
        <p:sp>
          <p:nvSpPr>
            <p:cNvPr id="287" name="Google Shape;287;p31"/>
            <p:cNvSpPr txBox="1"/>
            <p:nvPr/>
          </p:nvSpPr>
          <p:spPr>
            <a:xfrm>
              <a:off x="1629327" y="2469650"/>
              <a:ext cx="15102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Fogalmi készlet kiépítése</a:t>
              </a:r>
              <a:endParaRPr sz="700"/>
            </a:p>
          </p:txBody>
        </p:sp>
      </p:grpSp>
      <p:sp>
        <p:nvSpPr>
          <p:cNvPr id="288" name="Google Shape;288;p31"/>
          <p:cNvSpPr txBox="1"/>
          <p:nvPr/>
        </p:nvSpPr>
        <p:spPr>
          <a:xfrm>
            <a:off x="2521402" y="2284122"/>
            <a:ext cx="15102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PsI irányelv implementációja</a:t>
            </a:r>
            <a:endParaRPr sz="700"/>
          </a:p>
        </p:txBody>
      </p:sp>
      <p:sp>
        <p:nvSpPr>
          <p:cNvPr id="289" name="Google Shape;289;p31"/>
          <p:cNvSpPr txBox="1"/>
          <p:nvPr/>
        </p:nvSpPr>
        <p:spPr>
          <a:xfrm>
            <a:off x="4739400" y="1579872"/>
            <a:ext cx="3859200" cy="2388900"/>
          </a:xfrm>
          <a:prstGeom prst="rect">
            <a:avLst/>
          </a:prstGeom>
          <a:solidFill>
            <a:srgbClr val="F3F3F3"/>
          </a:solidFill>
          <a:ln w="9525" cap="flat" cmpd="sng">
            <a:solidFill>
              <a:schemeClr val="dk2"/>
            </a:solidFill>
            <a:prstDash val="dash"/>
            <a:round/>
            <a:headEnd type="none" w="sm" len="sm"/>
            <a:tailEnd type="none" w="sm" len="sm"/>
          </a:ln>
        </p:spPr>
        <p:txBody>
          <a:bodyPr spcFirstLastPara="1" wrap="square" lIns="18000" tIns="18000" rIns="18000" bIns="18000" anchor="t" anchorCtr="0">
            <a:noAutofit/>
          </a:bodyPr>
          <a:lstStyle/>
          <a:p>
            <a:pPr marL="0" lvl="0" indent="0" algn="ctr" rtl="0">
              <a:spcBef>
                <a:spcPts val="0"/>
              </a:spcBef>
              <a:spcAft>
                <a:spcPts val="0"/>
              </a:spcAft>
              <a:buClr>
                <a:schemeClr val="dk1"/>
              </a:buClr>
              <a:buSzPts val="1100"/>
              <a:buFont typeface="Arial"/>
              <a:buNone/>
            </a:pPr>
            <a:r>
              <a:rPr lang="hu-HU" sz="800" b="1"/>
              <a:t>MI szabályozási környezet</a:t>
            </a:r>
            <a:endParaRPr sz="800"/>
          </a:p>
        </p:txBody>
      </p:sp>
      <p:sp>
        <p:nvSpPr>
          <p:cNvPr id="290" name="Google Shape;290;p31"/>
          <p:cNvSpPr txBox="1"/>
          <p:nvPr/>
        </p:nvSpPr>
        <p:spPr>
          <a:xfrm>
            <a:off x="5042019" y="2184125"/>
            <a:ext cx="1510200" cy="514200"/>
          </a:xfrm>
          <a:prstGeom prst="rect">
            <a:avLst/>
          </a:prstGeom>
          <a:solidFill>
            <a:srgbClr val="C9DAF8"/>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Hazai szabályozási környezet fejlesztése</a:t>
            </a:r>
            <a:endParaRPr sz="800"/>
          </a:p>
        </p:txBody>
      </p:sp>
      <p:grpSp>
        <p:nvGrpSpPr>
          <p:cNvPr id="291" name="Google Shape;291;p31"/>
          <p:cNvGrpSpPr/>
          <p:nvPr/>
        </p:nvGrpSpPr>
        <p:grpSpPr>
          <a:xfrm>
            <a:off x="5042025" y="2698325"/>
            <a:ext cx="1510202" cy="765000"/>
            <a:chOff x="1629750" y="1704125"/>
            <a:chExt cx="1510202" cy="765000"/>
          </a:xfrm>
        </p:grpSpPr>
        <p:sp>
          <p:nvSpPr>
            <p:cNvPr id="292" name="Google Shape;292;p31"/>
            <p:cNvSpPr txBox="1"/>
            <p:nvPr/>
          </p:nvSpPr>
          <p:spPr>
            <a:xfrm>
              <a:off x="1629750" y="1704125"/>
              <a:ext cx="15102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Felelősség</a:t>
              </a:r>
              <a:endParaRPr sz="700"/>
            </a:p>
          </p:txBody>
        </p:sp>
        <p:sp>
          <p:nvSpPr>
            <p:cNvPr id="293" name="Google Shape;293;p31"/>
            <p:cNvSpPr txBox="1"/>
            <p:nvPr/>
          </p:nvSpPr>
          <p:spPr>
            <a:xfrm>
              <a:off x="1629752" y="1959125"/>
              <a:ext cx="15102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solidFill>
                    <a:schemeClr val="dk1"/>
                  </a:solidFill>
                </a:rPr>
                <a:t>Nyilvántartás, technológiai személy</a:t>
              </a:r>
              <a:endParaRPr sz="700"/>
            </a:p>
          </p:txBody>
        </p:sp>
        <p:sp>
          <p:nvSpPr>
            <p:cNvPr id="294" name="Google Shape;294;p31"/>
            <p:cNvSpPr txBox="1"/>
            <p:nvPr/>
          </p:nvSpPr>
          <p:spPr>
            <a:xfrm>
              <a:off x="1629752" y="2214125"/>
              <a:ext cx="15102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Iparági szabályok, fejlesztések támogatása</a:t>
              </a:r>
              <a:endParaRPr sz="700"/>
            </a:p>
          </p:txBody>
        </p:sp>
      </p:grpSp>
      <p:sp>
        <p:nvSpPr>
          <p:cNvPr id="295" name="Google Shape;295;p31"/>
          <p:cNvSpPr txBox="1"/>
          <p:nvPr/>
        </p:nvSpPr>
        <p:spPr>
          <a:xfrm>
            <a:off x="6696769" y="2184125"/>
            <a:ext cx="1510200" cy="514200"/>
          </a:xfrm>
          <a:prstGeom prst="rect">
            <a:avLst/>
          </a:prstGeom>
          <a:solidFill>
            <a:srgbClr val="C9DAF8"/>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EU-s szabályok</a:t>
            </a:r>
            <a:endParaRPr sz="800"/>
          </a:p>
        </p:txBody>
      </p:sp>
      <p:grpSp>
        <p:nvGrpSpPr>
          <p:cNvPr id="296" name="Google Shape;296;p31"/>
          <p:cNvGrpSpPr/>
          <p:nvPr/>
        </p:nvGrpSpPr>
        <p:grpSpPr>
          <a:xfrm>
            <a:off x="6696564" y="2702038"/>
            <a:ext cx="1510625" cy="764515"/>
            <a:chOff x="1629327" y="1704125"/>
            <a:chExt cx="1510625" cy="764515"/>
          </a:xfrm>
        </p:grpSpPr>
        <p:sp>
          <p:nvSpPr>
            <p:cNvPr id="297" name="Google Shape;297;p31"/>
            <p:cNvSpPr txBox="1"/>
            <p:nvPr/>
          </p:nvSpPr>
          <p:spPr>
            <a:xfrm>
              <a:off x="1629750" y="1704125"/>
              <a:ext cx="15102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Monitoring, javaslatok</a:t>
              </a:r>
              <a:endParaRPr sz="700"/>
            </a:p>
          </p:txBody>
        </p:sp>
        <p:sp>
          <p:nvSpPr>
            <p:cNvPr id="298" name="Google Shape;298;p31"/>
            <p:cNvSpPr txBox="1"/>
            <p:nvPr/>
          </p:nvSpPr>
          <p:spPr>
            <a:xfrm>
              <a:off x="1629752" y="1958115"/>
              <a:ext cx="15102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Termékfelelősség</a:t>
              </a:r>
              <a:endParaRPr sz="700"/>
            </a:p>
          </p:txBody>
        </p:sp>
        <p:sp>
          <p:nvSpPr>
            <p:cNvPr id="299" name="Google Shape;299;p31"/>
            <p:cNvSpPr txBox="1"/>
            <p:nvPr/>
          </p:nvSpPr>
          <p:spPr>
            <a:xfrm>
              <a:off x="1629327" y="2213640"/>
              <a:ext cx="15102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Versenyjog</a:t>
              </a:r>
              <a:endParaRPr sz="700"/>
            </a:p>
          </p:txBody>
        </p:sp>
      </p:grpSp>
      <p:sp>
        <p:nvSpPr>
          <p:cNvPr id="300" name="Google Shape;300;p31"/>
          <p:cNvSpPr txBox="1"/>
          <p:nvPr/>
        </p:nvSpPr>
        <p:spPr>
          <a:xfrm>
            <a:off x="2403267" y="4105550"/>
            <a:ext cx="4318800" cy="514200"/>
          </a:xfrm>
          <a:prstGeom prst="rect">
            <a:avLst/>
          </a:prstGeom>
          <a:solidFill>
            <a:srgbClr val="F3F3F3"/>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Jogi támogatás a stratégiai pillérek számára</a:t>
            </a:r>
            <a:endParaRPr sz="800"/>
          </a:p>
          <a:p>
            <a:pPr marL="0" lvl="0" indent="0" algn="ctr" rtl="0">
              <a:spcBef>
                <a:spcPts val="0"/>
              </a:spcBef>
              <a:spcAft>
                <a:spcPts val="0"/>
              </a:spcAft>
              <a:buNone/>
            </a:pPr>
            <a:r>
              <a:rPr lang="hu-HU" sz="800"/>
              <a:t>(Adatgazdaság beindítása, Alkalmazások ösztönzése, Infrastruktúra fejlesztése)</a:t>
            </a:r>
            <a:endParaRPr sz="800"/>
          </a:p>
        </p:txBody>
      </p:sp>
      <p:sp>
        <p:nvSpPr>
          <p:cNvPr id="301" name="Google Shape;301;p31"/>
          <p:cNvSpPr/>
          <p:nvPr/>
        </p:nvSpPr>
        <p:spPr>
          <a:xfrm rot="5400000">
            <a:off x="1441516" y="4016400"/>
            <a:ext cx="532800" cy="514200"/>
          </a:xfrm>
          <a:prstGeom prst="bentUpArrow">
            <a:avLst>
              <a:gd name="adj1" fmla="val 25000"/>
              <a:gd name="adj2" fmla="val 25000"/>
              <a:gd name="adj3" fmla="val 25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31"/>
          <p:cNvSpPr/>
          <p:nvPr/>
        </p:nvSpPr>
        <p:spPr>
          <a:xfrm rot="-5400000" flipH="1">
            <a:off x="7151016" y="4016400"/>
            <a:ext cx="532800" cy="514200"/>
          </a:xfrm>
          <a:prstGeom prst="bentUpArrow">
            <a:avLst>
              <a:gd name="adj1" fmla="val 25000"/>
              <a:gd name="adj2" fmla="val 25000"/>
              <a:gd name="adj3" fmla="val 25000"/>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31"/>
          <p:cNvSpPr txBox="1"/>
          <p:nvPr/>
        </p:nvSpPr>
        <p:spPr>
          <a:xfrm>
            <a:off x="2392550" y="772200"/>
            <a:ext cx="4318800" cy="297600"/>
          </a:xfrm>
          <a:prstGeom prst="rect">
            <a:avLst/>
          </a:prstGeom>
          <a:solidFill>
            <a:srgbClr val="F3F3F3"/>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800" b="1"/>
              <a:t>Etikai Kódex </a:t>
            </a:r>
            <a:endParaRPr sz="800" b="1"/>
          </a:p>
          <a:p>
            <a:pPr marL="0" lvl="0" indent="0" algn="ctr" rtl="0">
              <a:spcBef>
                <a:spcPts val="0"/>
              </a:spcBef>
              <a:spcAft>
                <a:spcPts val="0"/>
              </a:spcAft>
              <a:buNone/>
            </a:pPr>
            <a:r>
              <a:rPr lang="hu-HU" sz="800"/>
              <a:t>(Magyarország MI iparának etikai keretrendszerének kidolgozása)</a:t>
            </a:r>
            <a:endParaRPr sz="800"/>
          </a:p>
        </p:txBody>
      </p:sp>
      <p:sp>
        <p:nvSpPr>
          <p:cNvPr id="304" name="Google Shape;304;p31"/>
          <p:cNvSpPr txBox="1"/>
          <p:nvPr/>
        </p:nvSpPr>
        <p:spPr>
          <a:xfrm>
            <a:off x="2392549" y="1069800"/>
            <a:ext cx="21663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Nemzetközi standardok</a:t>
            </a:r>
            <a:endParaRPr sz="700"/>
          </a:p>
        </p:txBody>
      </p:sp>
      <p:sp>
        <p:nvSpPr>
          <p:cNvPr id="305" name="Google Shape;305;p31"/>
          <p:cNvSpPr txBox="1"/>
          <p:nvPr/>
        </p:nvSpPr>
        <p:spPr>
          <a:xfrm>
            <a:off x="4544048" y="1069800"/>
            <a:ext cx="2166300" cy="255000"/>
          </a:xfrm>
          <a:prstGeom prst="rect">
            <a:avLst/>
          </a:prstGeom>
          <a:solidFill>
            <a:srgbClr val="FFFFFF"/>
          </a:solidFill>
          <a:ln w="9525" cap="flat" cmpd="sng">
            <a:solidFill>
              <a:schemeClr val="dk2"/>
            </a:solidFill>
            <a:prstDash val="solid"/>
            <a:round/>
            <a:headEnd type="none" w="sm" len="sm"/>
            <a:tailEnd type="none" w="sm" len="sm"/>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hu-HU" sz="700"/>
              <a:t>Hazai sajátosságok</a:t>
            </a:r>
            <a:endParaRPr sz="7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09"/>
        <p:cNvGrpSpPr/>
        <p:nvPr/>
      </p:nvGrpSpPr>
      <p:grpSpPr>
        <a:xfrm>
          <a:off x="0" y="0"/>
          <a:ext cx="0" cy="0"/>
          <a:chOff x="0" y="0"/>
          <a:chExt cx="0" cy="0"/>
        </a:xfrm>
      </p:grpSpPr>
      <p:sp>
        <p:nvSpPr>
          <p:cNvPr id="310" name="Google Shape;310;p32"/>
          <p:cNvSpPr txBox="1"/>
          <p:nvPr/>
        </p:nvSpPr>
        <p:spPr>
          <a:xfrm>
            <a:off x="433200" y="233250"/>
            <a:ext cx="8165400" cy="635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hu-HU" sz="2400">
                <a:solidFill>
                  <a:schemeClr val="dk1"/>
                </a:solidFill>
              </a:rPr>
              <a:t>Infrastruktúra fejlesztés</a:t>
            </a:r>
            <a:endParaRPr sz="2400" b="0" i="0" u="none" strike="noStrike" cap="none">
              <a:solidFill>
                <a:schemeClr val="dk1"/>
              </a:solidFill>
              <a:latin typeface="Arial"/>
              <a:ea typeface="Arial"/>
              <a:cs typeface="Arial"/>
              <a:sym typeface="Arial"/>
            </a:endParaRPr>
          </a:p>
        </p:txBody>
      </p:sp>
      <p:sp>
        <p:nvSpPr>
          <p:cNvPr id="311" name="Google Shape;311;p32"/>
          <p:cNvSpPr txBox="1"/>
          <p:nvPr/>
        </p:nvSpPr>
        <p:spPr>
          <a:xfrm>
            <a:off x="1725798" y="3907749"/>
            <a:ext cx="6917400" cy="543900"/>
          </a:xfrm>
          <a:prstGeom prst="rect">
            <a:avLst/>
          </a:prstGeom>
          <a:solidFill>
            <a:schemeClr val="dk2"/>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900" b="1">
                <a:solidFill>
                  <a:srgbClr val="FFFFFF"/>
                </a:solidFill>
              </a:rPr>
              <a:t>Széleskörű stratégiai pillérek alapinfrastruktúrájának biztosítása</a:t>
            </a:r>
            <a:endParaRPr sz="900" b="1">
              <a:solidFill>
                <a:srgbClr val="FFFFFF"/>
              </a:solidFill>
            </a:endParaRPr>
          </a:p>
          <a:p>
            <a:pPr marL="0" lvl="0" indent="0" algn="ctr" rtl="0">
              <a:spcBef>
                <a:spcPts val="0"/>
              </a:spcBef>
              <a:spcAft>
                <a:spcPts val="0"/>
              </a:spcAft>
              <a:buNone/>
            </a:pPr>
            <a:r>
              <a:rPr lang="hu-HU" sz="700">
                <a:solidFill>
                  <a:srgbClr val="FFFFFF"/>
                </a:solidFill>
              </a:rPr>
              <a:t>(kiemelt fókuszban a K+F+I és az Adatgazdaság beindítása)</a:t>
            </a:r>
            <a:endParaRPr sz="700">
              <a:solidFill>
                <a:srgbClr val="FFFFFF"/>
              </a:solidFill>
            </a:endParaRPr>
          </a:p>
        </p:txBody>
      </p:sp>
      <p:sp>
        <p:nvSpPr>
          <p:cNvPr id="312" name="Google Shape;312;p32"/>
          <p:cNvSpPr txBox="1"/>
          <p:nvPr/>
        </p:nvSpPr>
        <p:spPr>
          <a:xfrm>
            <a:off x="4246031" y="1131425"/>
            <a:ext cx="1888200" cy="821100"/>
          </a:xfrm>
          <a:prstGeom prst="rect">
            <a:avLst/>
          </a:prstGeom>
          <a:solidFill>
            <a:schemeClr val="accent1"/>
          </a:solidFill>
          <a:ln>
            <a:noFill/>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None/>
            </a:pPr>
            <a:r>
              <a:rPr lang="hu-HU" sz="700" b="1">
                <a:solidFill>
                  <a:srgbClr val="FFFFFF"/>
                </a:solidFill>
              </a:rPr>
              <a:t>Létrejövő infrastruktúra hosszú távú fenntartása / </a:t>
            </a:r>
            <a:endParaRPr sz="700" b="1">
              <a:solidFill>
                <a:srgbClr val="FFFFFF"/>
              </a:solidFill>
            </a:endParaRPr>
          </a:p>
          <a:p>
            <a:pPr marL="0" lvl="0" indent="0" algn="ctr" rtl="0">
              <a:spcBef>
                <a:spcPts val="0"/>
              </a:spcBef>
              <a:spcAft>
                <a:spcPts val="0"/>
              </a:spcAft>
              <a:buNone/>
            </a:pPr>
            <a:r>
              <a:rPr lang="hu-HU" sz="700" b="1">
                <a:solidFill>
                  <a:srgbClr val="FFFFFF"/>
                </a:solidFill>
              </a:rPr>
              <a:t>naprakészen tartása</a:t>
            </a:r>
            <a:endParaRPr sz="700">
              <a:solidFill>
                <a:srgbClr val="FFFFFF"/>
              </a:solidFill>
            </a:endParaRPr>
          </a:p>
        </p:txBody>
      </p:sp>
      <p:sp>
        <p:nvSpPr>
          <p:cNvPr id="313" name="Google Shape;313;p32"/>
          <p:cNvSpPr txBox="1"/>
          <p:nvPr/>
        </p:nvSpPr>
        <p:spPr>
          <a:xfrm>
            <a:off x="6325242" y="1131425"/>
            <a:ext cx="2317800" cy="821100"/>
          </a:xfrm>
          <a:prstGeom prst="rect">
            <a:avLst/>
          </a:prstGeom>
          <a:solidFill>
            <a:srgbClr val="FFFFFF"/>
          </a:solidFill>
          <a:ln w="9525" cap="flat" cmpd="sng">
            <a:solidFill>
              <a:schemeClr val="dk2"/>
            </a:solidFill>
            <a:prstDash val="dot"/>
            <a:round/>
            <a:headEnd type="none" w="sm" len="sm"/>
            <a:tailEnd type="none" w="sm" len="sm"/>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Clr>
                <a:schemeClr val="dk1"/>
              </a:buClr>
              <a:buSzPts val="1100"/>
              <a:buFont typeface="Arial"/>
              <a:buNone/>
            </a:pPr>
            <a:r>
              <a:rPr lang="hu-HU" sz="700" b="1">
                <a:solidFill>
                  <a:schemeClr val="dk1"/>
                </a:solidFill>
              </a:rPr>
              <a:t>Virtuális infrastruktúra:</a:t>
            </a:r>
            <a:endParaRPr sz="700" b="1">
              <a:solidFill>
                <a:schemeClr val="dk1"/>
              </a:solidFill>
            </a:endParaRPr>
          </a:p>
          <a:p>
            <a:pPr marL="0" lvl="0" indent="0" algn="ctr" rtl="0">
              <a:spcBef>
                <a:spcPts val="0"/>
              </a:spcBef>
              <a:spcAft>
                <a:spcPts val="0"/>
              </a:spcAft>
              <a:buClr>
                <a:schemeClr val="dk1"/>
              </a:buClr>
              <a:buSzPts val="1100"/>
              <a:buFont typeface="Arial"/>
              <a:buNone/>
            </a:pPr>
            <a:r>
              <a:rPr lang="hu-HU" sz="700">
                <a:solidFill>
                  <a:schemeClr val="dk1"/>
                </a:solidFill>
              </a:rPr>
              <a:t>pl. Specifikus adatkészletek</a:t>
            </a:r>
            <a:endParaRPr sz="700">
              <a:solidFill>
                <a:schemeClr val="dk1"/>
              </a:solidFill>
            </a:endParaRPr>
          </a:p>
          <a:p>
            <a:pPr marL="0" lvl="0" indent="0" algn="ctr" rtl="0">
              <a:spcBef>
                <a:spcPts val="0"/>
              </a:spcBef>
              <a:spcAft>
                <a:spcPts val="0"/>
              </a:spcAft>
              <a:buClr>
                <a:schemeClr val="dk1"/>
              </a:buClr>
              <a:buSzPts val="1100"/>
              <a:buFont typeface="Arial"/>
              <a:buNone/>
            </a:pPr>
            <a:r>
              <a:rPr lang="hu-HU" sz="700">
                <a:solidFill>
                  <a:schemeClr val="dk1"/>
                </a:solidFill>
              </a:rPr>
              <a:t>Általánosan kifejlesztett lokális modellek</a:t>
            </a:r>
            <a:endParaRPr sz="700"/>
          </a:p>
        </p:txBody>
      </p:sp>
      <p:cxnSp>
        <p:nvCxnSpPr>
          <p:cNvPr id="314" name="Google Shape;314;p32"/>
          <p:cNvCxnSpPr>
            <a:stCxn id="312" idx="3"/>
            <a:endCxn id="313" idx="1"/>
          </p:cNvCxnSpPr>
          <p:nvPr/>
        </p:nvCxnSpPr>
        <p:spPr>
          <a:xfrm>
            <a:off x="6134231" y="1541975"/>
            <a:ext cx="191100" cy="0"/>
          </a:xfrm>
          <a:prstGeom prst="straightConnector1">
            <a:avLst/>
          </a:prstGeom>
          <a:noFill/>
          <a:ln w="9525" cap="flat" cmpd="sng">
            <a:solidFill>
              <a:schemeClr val="dk2"/>
            </a:solidFill>
            <a:prstDash val="dot"/>
            <a:round/>
            <a:headEnd type="none" w="med" len="med"/>
            <a:tailEnd type="triangle" w="med" len="med"/>
          </a:ln>
        </p:spPr>
      </p:cxnSp>
      <p:sp>
        <p:nvSpPr>
          <p:cNvPr id="315" name="Google Shape;315;p32"/>
          <p:cNvSpPr txBox="1"/>
          <p:nvPr/>
        </p:nvSpPr>
        <p:spPr>
          <a:xfrm>
            <a:off x="294000" y="3907748"/>
            <a:ext cx="1357500" cy="543900"/>
          </a:xfrm>
          <a:prstGeom prst="rect">
            <a:avLst/>
          </a:prstGeom>
          <a:noFill/>
          <a:ln w="9525" cap="flat" cmpd="sng">
            <a:solidFill>
              <a:schemeClr val="dk2"/>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800"/>
              <a:t>Átfogó cél</a:t>
            </a:r>
            <a:endParaRPr sz="800" b="0" i="0" u="none" strike="noStrike" cap="none">
              <a:solidFill>
                <a:srgbClr val="000000"/>
              </a:solidFill>
              <a:latin typeface="Arial"/>
              <a:ea typeface="Arial"/>
              <a:cs typeface="Arial"/>
              <a:sym typeface="Arial"/>
            </a:endParaRPr>
          </a:p>
        </p:txBody>
      </p:sp>
      <p:sp>
        <p:nvSpPr>
          <p:cNvPr id="316" name="Google Shape;316;p32"/>
          <p:cNvSpPr txBox="1"/>
          <p:nvPr/>
        </p:nvSpPr>
        <p:spPr>
          <a:xfrm>
            <a:off x="1725799" y="1131425"/>
            <a:ext cx="2308200" cy="821100"/>
          </a:xfrm>
          <a:prstGeom prst="rect">
            <a:avLst/>
          </a:prstGeom>
          <a:solidFill>
            <a:srgbClr val="FFFFFF"/>
          </a:solidFill>
          <a:ln w="9525" cap="flat" cmpd="sng">
            <a:solidFill>
              <a:schemeClr val="dk2"/>
            </a:solidFill>
            <a:prstDash val="dot"/>
            <a:round/>
            <a:headEnd type="none" w="sm" len="sm"/>
            <a:tailEnd type="none" w="sm" len="sm"/>
          </a:ln>
          <a:effectLst>
            <a:outerShdw blurRad="57150" dist="19050" dir="5400000" algn="bl" rotWithShape="0">
              <a:srgbClr val="000000">
                <a:alpha val="50000"/>
              </a:srgbClr>
            </a:outerShdw>
          </a:effectLst>
        </p:spPr>
        <p:txBody>
          <a:bodyPr spcFirstLastPara="1" wrap="square" lIns="91425" tIns="90000" rIns="91425" bIns="91425" anchor="ctr" anchorCtr="0">
            <a:noAutofit/>
          </a:bodyPr>
          <a:lstStyle/>
          <a:p>
            <a:pPr marL="0" lvl="0" indent="0" algn="ctr" rtl="0">
              <a:spcBef>
                <a:spcPts val="0"/>
              </a:spcBef>
              <a:spcAft>
                <a:spcPts val="0"/>
              </a:spcAft>
              <a:buClr>
                <a:schemeClr val="dk1"/>
              </a:buClr>
              <a:buSzPts val="1100"/>
              <a:buFont typeface="Arial"/>
              <a:buNone/>
            </a:pPr>
            <a:r>
              <a:rPr lang="hu-HU" sz="700" b="1">
                <a:solidFill>
                  <a:schemeClr val="dk1"/>
                </a:solidFill>
              </a:rPr>
              <a:t>Fizikai infrastruktúra (klasszikus értelemben vett):</a:t>
            </a:r>
            <a:endParaRPr sz="700" b="1">
              <a:solidFill>
                <a:schemeClr val="dk1"/>
              </a:solidFill>
            </a:endParaRPr>
          </a:p>
          <a:p>
            <a:pPr marL="0" lvl="0" indent="0" algn="ctr" rtl="0">
              <a:spcBef>
                <a:spcPts val="0"/>
              </a:spcBef>
              <a:spcAft>
                <a:spcPts val="0"/>
              </a:spcAft>
              <a:buClr>
                <a:schemeClr val="dk1"/>
              </a:buClr>
              <a:buSzPts val="1100"/>
              <a:buFont typeface="Arial"/>
              <a:buNone/>
            </a:pPr>
            <a:r>
              <a:rPr lang="hu-HU" sz="700">
                <a:solidFill>
                  <a:schemeClr val="dk1"/>
                </a:solidFill>
              </a:rPr>
              <a:t>pl. High Performance Computing</a:t>
            </a:r>
            <a:endParaRPr sz="700">
              <a:solidFill>
                <a:schemeClr val="dk1"/>
              </a:solidFill>
            </a:endParaRPr>
          </a:p>
          <a:p>
            <a:pPr marL="0" lvl="0" indent="0" algn="ctr" rtl="0">
              <a:spcBef>
                <a:spcPts val="0"/>
              </a:spcBef>
              <a:spcAft>
                <a:spcPts val="0"/>
              </a:spcAft>
              <a:buClr>
                <a:schemeClr val="dk1"/>
              </a:buClr>
              <a:buSzPts val="1100"/>
              <a:buFont typeface="Arial"/>
              <a:buNone/>
            </a:pPr>
            <a:r>
              <a:rPr lang="hu-HU" sz="700">
                <a:solidFill>
                  <a:schemeClr val="dk1"/>
                </a:solidFill>
              </a:rPr>
              <a:t>Adatokhoz szükséges tárkapacitás</a:t>
            </a:r>
            <a:endParaRPr sz="700">
              <a:solidFill>
                <a:schemeClr val="dk1"/>
              </a:solidFill>
            </a:endParaRPr>
          </a:p>
          <a:p>
            <a:pPr marL="0" lvl="0" indent="0" algn="ctr" rtl="0">
              <a:spcBef>
                <a:spcPts val="0"/>
              </a:spcBef>
              <a:spcAft>
                <a:spcPts val="0"/>
              </a:spcAft>
              <a:buClr>
                <a:schemeClr val="dk1"/>
              </a:buClr>
              <a:buSzPts val="1100"/>
              <a:buFont typeface="Arial"/>
              <a:buNone/>
            </a:pPr>
            <a:r>
              <a:rPr lang="hu-HU" sz="700">
                <a:solidFill>
                  <a:schemeClr val="dk1"/>
                </a:solidFill>
              </a:rPr>
              <a:t> Célhardverek (ld. Transzformatív projektek igénye)</a:t>
            </a:r>
            <a:endParaRPr sz="700" b="1"/>
          </a:p>
        </p:txBody>
      </p:sp>
      <p:cxnSp>
        <p:nvCxnSpPr>
          <p:cNvPr id="317" name="Google Shape;317;p32"/>
          <p:cNvCxnSpPr>
            <a:stCxn id="316" idx="3"/>
            <a:endCxn id="312" idx="1"/>
          </p:cNvCxnSpPr>
          <p:nvPr/>
        </p:nvCxnSpPr>
        <p:spPr>
          <a:xfrm>
            <a:off x="4033999" y="1541975"/>
            <a:ext cx="212100" cy="0"/>
          </a:xfrm>
          <a:prstGeom prst="straightConnector1">
            <a:avLst/>
          </a:prstGeom>
          <a:noFill/>
          <a:ln w="9525" cap="flat" cmpd="sng">
            <a:solidFill>
              <a:schemeClr val="dk2"/>
            </a:solidFill>
            <a:prstDash val="dot"/>
            <a:round/>
            <a:headEnd type="triangle" w="med" len="med"/>
            <a:tailEnd type="none" w="med" len="med"/>
          </a:ln>
        </p:spPr>
      </p:cxnSp>
      <p:sp>
        <p:nvSpPr>
          <p:cNvPr id="318" name="Google Shape;318;p32"/>
          <p:cNvSpPr txBox="1"/>
          <p:nvPr/>
        </p:nvSpPr>
        <p:spPr>
          <a:xfrm>
            <a:off x="294000" y="2640373"/>
            <a:ext cx="1357500" cy="543900"/>
          </a:xfrm>
          <a:prstGeom prst="rect">
            <a:avLst/>
          </a:prstGeom>
          <a:noFill/>
          <a:ln w="9525" cap="flat" cmpd="sng">
            <a:solidFill>
              <a:schemeClr val="dk2"/>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800"/>
              <a:t>Intézmények, </a:t>
            </a:r>
            <a:endParaRPr sz="800"/>
          </a:p>
          <a:p>
            <a:pPr marL="0" marR="0" lvl="0" indent="0" algn="ctr" rtl="0">
              <a:lnSpc>
                <a:spcPct val="100000"/>
              </a:lnSpc>
              <a:spcBef>
                <a:spcPts val="0"/>
              </a:spcBef>
              <a:spcAft>
                <a:spcPts val="0"/>
              </a:spcAft>
              <a:buClr>
                <a:srgbClr val="000000"/>
              </a:buClr>
              <a:buSzPts val="1100"/>
              <a:buFont typeface="Arial"/>
              <a:buNone/>
            </a:pPr>
            <a:r>
              <a:rPr lang="hu-HU" sz="800"/>
              <a:t>szervezetek </a:t>
            </a:r>
            <a:endParaRPr sz="800" b="0" i="0" u="none" strike="noStrike" cap="none">
              <a:solidFill>
                <a:srgbClr val="000000"/>
              </a:solidFill>
              <a:latin typeface="Arial"/>
              <a:ea typeface="Arial"/>
              <a:cs typeface="Arial"/>
              <a:sym typeface="Arial"/>
            </a:endParaRPr>
          </a:p>
        </p:txBody>
      </p:sp>
      <p:sp>
        <p:nvSpPr>
          <p:cNvPr id="319" name="Google Shape;319;p32"/>
          <p:cNvSpPr txBox="1"/>
          <p:nvPr/>
        </p:nvSpPr>
        <p:spPr>
          <a:xfrm>
            <a:off x="294000" y="1131425"/>
            <a:ext cx="1357500" cy="821100"/>
          </a:xfrm>
          <a:prstGeom prst="rect">
            <a:avLst/>
          </a:prstGeom>
          <a:noFill/>
          <a:ln w="9525" cap="flat" cmpd="sng">
            <a:solidFill>
              <a:schemeClr val="dk2"/>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100"/>
              <a:buFont typeface="Arial"/>
              <a:buNone/>
            </a:pPr>
            <a:r>
              <a:rPr lang="hu-HU" sz="800"/>
              <a:t>Infrastruktúra típusok</a:t>
            </a:r>
            <a:endParaRPr sz="800" b="0" i="0" u="none" strike="noStrike" cap="none">
              <a:solidFill>
                <a:srgbClr val="000000"/>
              </a:solidFill>
              <a:latin typeface="Arial"/>
              <a:ea typeface="Arial"/>
              <a:cs typeface="Arial"/>
              <a:sym typeface="Arial"/>
            </a:endParaRPr>
          </a:p>
        </p:txBody>
      </p:sp>
      <p:sp>
        <p:nvSpPr>
          <p:cNvPr id="320" name="Google Shape;320;p32"/>
          <p:cNvSpPr/>
          <p:nvPr/>
        </p:nvSpPr>
        <p:spPr>
          <a:xfrm>
            <a:off x="7361013" y="2448000"/>
            <a:ext cx="1282200" cy="952200"/>
          </a:xfrm>
          <a:prstGeom prst="rect">
            <a:avLst/>
          </a:prstGeom>
          <a:solidFill>
            <a:srgbClr val="F3F3F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700" b="1"/>
              <a:t>Országos Mesterséges Intelligencia Kutatás Fejlesztési Infrastruktúra (OMIKI)</a:t>
            </a:r>
            <a:endParaRPr sz="700" b="1"/>
          </a:p>
          <a:p>
            <a:pPr marL="0" marR="0" lvl="0" indent="0" algn="ctr" rtl="0">
              <a:lnSpc>
                <a:spcPct val="100000"/>
              </a:lnSpc>
              <a:spcBef>
                <a:spcPts val="0"/>
              </a:spcBef>
              <a:spcAft>
                <a:spcPts val="0"/>
              </a:spcAft>
              <a:buClr>
                <a:schemeClr val="dk1"/>
              </a:buClr>
              <a:buSzPts val="1100"/>
              <a:buFont typeface="Arial"/>
              <a:buNone/>
            </a:pPr>
            <a:r>
              <a:rPr lang="hu-HU" sz="700" i="1"/>
              <a:t>Az MI kutatás-fejlesztést támogató, országos lefedettséget</a:t>
            </a:r>
            <a:endParaRPr sz="700" i="1"/>
          </a:p>
          <a:p>
            <a:pPr marL="0" marR="0" lvl="0" indent="0" algn="ctr" rtl="0">
              <a:lnSpc>
                <a:spcPct val="100000"/>
              </a:lnSpc>
              <a:spcBef>
                <a:spcPts val="0"/>
              </a:spcBef>
              <a:spcAft>
                <a:spcPts val="0"/>
              </a:spcAft>
              <a:buClr>
                <a:schemeClr val="dk1"/>
              </a:buClr>
              <a:buSzPts val="1100"/>
              <a:buFont typeface="Arial"/>
              <a:buNone/>
            </a:pPr>
            <a:r>
              <a:rPr lang="hu-HU" sz="700" i="1"/>
              <a:t>biztosító digitális hálózati infrastruktúra létesítése</a:t>
            </a:r>
            <a:endParaRPr sz="700" i="1"/>
          </a:p>
        </p:txBody>
      </p:sp>
      <p:sp>
        <p:nvSpPr>
          <p:cNvPr id="321" name="Google Shape;321;p32"/>
          <p:cNvSpPr/>
          <p:nvPr/>
        </p:nvSpPr>
        <p:spPr>
          <a:xfrm>
            <a:off x="6180450" y="2868994"/>
            <a:ext cx="1078800" cy="531300"/>
          </a:xfrm>
          <a:prstGeom prst="rect">
            <a:avLst/>
          </a:prstGeom>
          <a:solidFill>
            <a:srgbClr val="C9DAF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700" b="1"/>
              <a:t>Nemzeti Adatvagyon Ügynökség</a:t>
            </a:r>
            <a:endParaRPr sz="700" b="1" i="0" u="none" strike="noStrike" cap="none">
              <a:solidFill>
                <a:srgbClr val="000000"/>
              </a:solidFill>
              <a:latin typeface="Arial"/>
              <a:ea typeface="Arial"/>
              <a:cs typeface="Arial"/>
              <a:sym typeface="Arial"/>
            </a:endParaRPr>
          </a:p>
        </p:txBody>
      </p:sp>
      <p:sp>
        <p:nvSpPr>
          <p:cNvPr id="322" name="Google Shape;322;p32"/>
          <p:cNvSpPr/>
          <p:nvPr/>
        </p:nvSpPr>
        <p:spPr>
          <a:xfrm>
            <a:off x="3953125" y="2868994"/>
            <a:ext cx="1078800" cy="531300"/>
          </a:xfrm>
          <a:prstGeom prst="rect">
            <a:avLst/>
          </a:prstGeom>
          <a:solidFill>
            <a:srgbClr val="C9DAF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700" b="1"/>
              <a:t>Nemzeti Informatikai Szolgáltató Zrt.</a:t>
            </a:r>
            <a:endParaRPr sz="700" b="1"/>
          </a:p>
          <a:p>
            <a:pPr marL="0" marR="0" lvl="0" indent="0" algn="ctr" rtl="0">
              <a:lnSpc>
                <a:spcPct val="100000"/>
              </a:lnSpc>
              <a:spcBef>
                <a:spcPts val="0"/>
              </a:spcBef>
              <a:spcAft>
                <a:spcPts val="0"/>
              </a:spcAft>
              <a:buClr>
                <a:srgbClr val="000000"/>
              </a:buClr>
              <a:buSzPts val="900"/>
              <a:buFont typeface="Arial"/>
              <a:buNone/>
            </a:pPr>
            <a:r>
              <a:rPr lang="hu-HU" sz="700" i="1"/>
              <a:t>Cloud</a:t>
            </a:r>
            <a:endParaRPr sz="700" i="1"/>
          </a:p>
        </p:txBody>
      </p:sp>
      <p:sp>
        <p:nvSpPr>
          <p:cNvPr id="323" name="Google Shape;323;p32"/>
          <p:cNvSpPr/>
          <p:nvPr/>
        </p:nvSpPr>
        <p:spPr>
          <a:xfrm>
            <a:off x="1725800" y="2868994"/>
            <a:ext cx="1078800" cy="531300"/>
          </a:xfrm>
          <a:prstGeom prst="rect">
            <a:avLst/>
          </a:prstGeom>
          <a:solidFill>
            <a:srgbClr val="C9DAF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700" b="1"/>
              <a:t>Kormányzati Informatikai Fejlesztési Ügynökség</a:t>
            </a:r>
            <a:endParaRPr sz="700" b="1"/>
          </a:p>
          <a:p>
            <a:pPr marL="0" marR="0" lvl="0" indent="0" algn="ctr" rtl="0">
              <a:lnSpc>
                <a:spcPct val="100000"/>
              </a:lnSpc>
              <a:spcBef>
                <a:spcPts val="0"/>
              </a:spcBef>
              <a:spcAft>
                <a:spcPts val="0"/>
              </a:spcAft>
              <a:buClr>
                <a:schemeClr val="dk1"/>
              </a:buClr>
              <a:buSzPts val="1100"/>
              <a:buFont typeface="Arial"/>
              <a:buNone/>
            </a:pPr>
            <a:r>
              <a:rPr lang="hu-HU" sz="700" i="1"/>
              <a:t>HPC</a:t>
            </a:r>
            <a:endParaRPr sz="700" i="1"/>
          </a:p>
        </p:txBody>
      </p:sp>
      <p:sp>
        <p:nvSpPr>
          <p:cNvPr id="324" name="Google Shape;324;p32"/>
          <p:cNvSpPr/>
          <p:nvPr/>
        </p:nvSpPr>
        <p:spPr>
          <a:xfrm>
            <a:off x="2839462" y="2868994"/>
            <a:ext cx="1078800" cy="531300"/>
          </a:xfrm>
          <a:prstGeom prst="rect">
            <a:avLst/>
          </a:prstGeom>
          <a:solidFill>
            <a:srgbClr val="C9DAF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700" b="1"/>
              <a:t>Wigner / SZTAKI</a:t>
            </a:r>
            <a:endParaRPr sz="700" b="1"/>
          </a:p>
          <a:p>
            <a:pPr marL="0" marR="0" lvl="0" indent="0" algn="ctr" rtl="0">
              <a:lnSpc>
                <a:spcPct val="100000"/>
              </a:lnSpc>
              <a:spcBef>
                <a:spcPts val="0"/>
              </a:spcBef>
              <a:spcAft>
                <a:spcPts val="0"/>
              </a:spcAft>
              <a:buClr>
                <a:schemeClr val="dk1"/>
              </a:buClr>
              <a:buSzPts val="1100"/>
              <a:buFont typeface="Arial"/>
              <a:buNone/>
            </a:pPr>
            <a:r>
              <a:rPr lang="hu-HU" sz="700" i="1"/>
              <a:t>Cloud / számítási kapacitás</a:t>
            </a:r>
            <a:endParaRPr sz="700" i="1"/>
          </a:p>
        </p:txBody>
      </p:sp>
      <p:sp>
        <p:nvSpPr>
          <p:cNvPr id="325" name="Google Shape;325;p32"/>
          <p:cNvSpPr/>
          <p:nvPr/>
        </p:nvSpPr>
        <p:spPr>
          <a:xfrm>
            <a:off x="5066788" y="2868994"/>
            <a:ext cx="1078800" cy="531300"/>
          </a:xfrm>
          <a:prstGeom prst="rect">
            <a:avLst/>
          </a:prstGeom>
          <a:solidFill>
            <a:srgbClr val="C9DAF8"/>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700" b="1"/>
              <a:t>Piaci platformok</a:t>
            </a:r>
            <a:endParaRPr sz="700" b="1" i="0" u="none" strike="noStrike" cap="none">
              <a:solidFill>
                <a:srgbClr val="000000"/>
              </a:solidFill>
              <a:latin typeface="Arial"/>
              <a:ea typeface="Arial"/>
              <a:cs typeface="Arial"/>
              <a:sym typeface="Arial"/>
            </a:endParaRPr>
          </a:p>
        </p:txBody>
      </p:sp>
      <p:sp>
        <p:nvSpPr>
          <p:cNvPr id="326" name="Google Shape;326;p32"/>
          <p:cNvSpPr/>
          <p:nvPr/>
        </p:nvSpPr>
        <p:spPr>
          <a:xfrm>
            <a:off x="1725807" y="2448009"/>
            <a:ext cx="5533200" cy="373800"/>
          </a:xfrm>
          <a:prstGeom prst="rect">
            <a:avLst/>
          </a:prstGeom>
          <a:solidFill>
            <a:srgbClr val="F3F3F3"/>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hu-HU" sz="700" b="1"/>
              <a:t>Integrációs felhő</a:t>
            </a:r>
            <a:endParaRPr sz="700" i="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30"/>
        <p:cNvGrpSpPr/>
        <p:nvPr/>
      </p:nvGrpSpPr>
      <p:grpSpPr>
        <a:xfrm>
          <a:off x="0" y="0"/>
          <a:ext cx="0" cy="0"/>
          <a:chOff x="0" y="0"/>
          <a:chExt cx="0" cy="0"/>
        </a:xfrm>
      </p:grpSpPr>
      <p:sp>
        <p:nvSpPr>
          <p:cNvPr id="331" name="Google Shape;331;p33"/>
          <p:cNvSpPr/>
          <p:nvPr/>
        </p:nvSpPr>
        <p:spPr>
          <a:xfrm>
            <a:off x="4314100" y="890125"/>
            <a:ext cx="1181700" cy="850500"/>
          </a:xfrm>
          <a:prstGeom prst="wedgeEllipseCallout">
            <a:avLst>
              <a:gd name="adj1" fmla="val -37304"/>
              <a:gd name="adj2" fmla="val 63859"/>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3"/>
          <p:cNvSpPr txBox="1"/>
          <p:nvPr/>
        </p:nvSpPr>
        <p:spPr>
          <a:xfrm>
            <a:off x="433200" y="4650"/>
            <a:ext cx="8165400" cy="635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hu-HU" sz="2400" b="0" i="0" u="none" strike="noStrike" cap="none">
                <a:solidFill>
                  <a:schemeClr val="dk1"/>
                </a:solidFill>
                <a:latin typeface="Arial"/>
                <a:ea typeface="Arial"/>
                <a:cs typeface="Arial"/>
                <a:sym typeface="Arial"/>
              </a:rPr>
              <a:t>Adattárca és személyre szabott szolgáltatások</a:t>
            </a:r>
            <a:endParaRPr sz="2400" b="0" i="0" u="none" strike="noStrike" cap="none">
              <a:solidFill>
                <a:schemeClr val="dk1"/>
              </a:solidFill>
              <a:latin typeface="Arial"/>
              <a:ea typeface="Arial"/>
              <a:cs typeface="Arial"/>
              <a:sym typeface="Arial"/>
            </a:endParaRPr>
          </a:p>
        </p:txBody>
      </p:sp>
      <p:sp>
        <p:nvSpPr>
          <p:cNvPr id="333" name="Google Shape;333;p33"/>
          <p:cNvSpPr/>
          <p:nvPr/>
        </p:nvSpPr>
        <p:spPr>
          <a:xfrm>
            <a:off x="5583075" y="940857"/>
            <a:ext cx="3004200" cy="3187800"/>
          </a:xfrm>
          <a:prstGeom prst="rect">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54000" bIns="91425" anchor="t" anchorCtr="0">
            <a:noAutofit/>
          </a:bodyPr>
          <a:lstStyle/>
          <a:p>
            <a:pPr marL="89998" marR="0" lvl="0" indent="0" algn="l" rtl="0">
              <a:lnSpc>
                <a:spcPct val="100000"/>
              </a:lnSpc>
              <a:spcBef>
                <a:spcPts val="0"/>
              </a:spcBef>
              <a:spcAft>
                <a:spcPts val="0"/>
              </a:spcAft>
              <a:buClr>
                <a:srgbClr val="000000"/>
              </a:buClr>
              <a:buSzPts val="800"/>
              <a:buFont typeface="Arial"/>
              <a:buNone/>
            </a:pPr>
            <a:r>
              <a:rPr lang="hu-HU" sz="1000" b="0" i="0" u="none" strike="noStrike" cap="none">
                <a:solidFill>
                  <a:srgbClr val="000000"/>
                </a:solidFill>
                <a:latin typeface="Arial"/>
                <a:ea typeface="Arial"/>
                <a:cs typeface="Arial"/>
                <a:sym typeface="Arial"/>
              </a:rPr>
              <a:t>Egyéni érdekeket képviselő személyi asszisztens</a:t>
            </a:r>
            <a:endParaRPr sz="1000" b="0" i="0" u="none" strike="noStrike" cap="none">
              <a:solidFill>
                <a:srgbClr val="000000"/>
              </a:solidFill>
              <a:latin typeface="Arial"/>
              <a:ea typeface="Arial"/>
              <a:cs typeface="Arial"/>
              <a:sym typeface="Arial"/>
            </a:endParaRPr>
          </a:p>
        </p:txBody>
      </p:sp>
      <p:sp>
        <p:nvSpPr>
          <p:cNvPr id="334" name="Google Shape;334;p33"/>
          <p:cNvSpPr/>
          <p:nvPr/>
        </p:nvSpPr>
        <p:spPr>
          <a:xfrm>
            <a:off x="5581650" y="1293275"/>
            <a:ext cx="2685600" cy="2830800"/>
          </a:xfrm>
          <a:prstGeom prst="rect">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89998" lvl="0" indent="0" algn="l" rtl="0">
              <a:spcBef>
                <a:spcPts val="0"/>
              </a:spcBef>
              <a:spcAft>
                <a:spcPts val="0"/>
              </a:spcAft>
              <a:buClr>
                <a:schemeClr val="dk1"/>
              </a:buClr>
              <a:buSzPts val="800"/>
              <a:buFont typeface="Arial"/>
              <a:buNone/>
            </a:pPr>
            <a:r>
              <a:rPr lang="hu-HU" sz="1000">
                <a:solidFill>
                  <a:schemeClr val="dk1"/>
                </a:solidFill>
              </a:rPr>
              <a:t>Testreszabott banki és biztosítási ajánlatok</a:t>
            </a:r>
            <a:endParaRPr sz="1000">
              <a:solidFill>
                <a:schemeClr val="dk1"/>
              </a:solidFill>
            </a:endParaRPr>
          </a:p>
          <a:p>
            <a:pPr marL="89998" marR="0" lvl="0" indent="0" algn="l" rtl="0">
              <a:lnSpc>
                <a:spcPct val="100000"/>
              </a:lnSpc>
              <a:spcBef>
                <a:spcPts val="0"/>
              </a:spcBef>
              <a:spcAft>
                <a:spcPts val="0"/>
              </a:spcAft>
              <a:buClr>
                <a:srgbClr val="000000"/>
              </a:buClr>
              <a:buSzPts val="800"/>
              <a:buFont typeface="Arial"/>
              <a:buNone/>
            </a:pPr>
            <a:endParaRPr sz="1000"/>
          </a:p>
        </p:txBody>
      </p:sp>
      <p:sp>
        <p:nvSpPr>
          <p:cNvPr id="335" name="Google Shape;335;p33"/>
          <p:cNvSpPr/>
          <p:nvPr/>
        </p:nvSpPr>
        <p:spPr>
          <a:xfrm>
            <a:off x="5582450" y="1641650"/>
            <a:ext cx="2266500" cy="2487000"/>
          </a:xfrm>
          <a:prstGeom prst="rect">
            <a:avLst/>
          </a:prstGeom>
          <a:solidFill>
            <a:srgbClr val="D9D9D9"/>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89998" marR="0" lvl="0" indent="0" algn="l" rtl="0">
              <a:lnSpc>
                <a:spcPct val="100000"/>
              </a:lnSpc>
              <a:spcBef>
                <a:spcPts val="0"/>
              </a:spcBef>
              <a:spcAft>
                <a:spcPts val="0"/>
              </a:spcAft>
              <a:buClr>
                <a:srgbClr val="000000"/>
              </a:buClr>
              <a:buSzPts val="800"/>
              <a:buFont typeface="Arial"/>
              <a:buNone/>
            </a:pPr>
            <a:r>
              <a:rPr lang="hu-HU" sz="1000"/>
              <a:t>Személyre szabott okos otthon szolgáltatások</a:t>
            </a:r>
            <a:endParaRPr sz="1000" b="0" i="0" u="none" strike="noStrike" cap="none">
              <a:solidFill>
                <a:srgbClr val="000000"/>
              </a:solidFill>
              <a:latin typeface="Arial"/>
              <a:ea typeface="Arial"/>
              <a:cs typeface="Arial"/>
              <a:sym typeface="Arial"/>
            </a:endParaRPr>
          </a:p>
        </p:txBody>
      </p:sp>
      <p:sp>
        <p:nvSpPr>
          <p:cNvPr id="336" name="Google Shape;336;p33"/>
          <p:cNvSpPr/>
          <p:nvPr/>
        </p:nvSpPr>
        <p:spPr>
          <a:xfrm>
            <a:off x="5582447" y="2070047"/>
            <a:ext cx="1863600" cy="2058600"/>
          </a:xfrm>
          <a:prstGeom prst="rect">
            <a:avLst/>
          </a:prstGeom>
          <a:solidFill>
            <a:srgbClr val="CCCCCC"/>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89998" marR="0" lvl="0" indent="0" algn="l" rtl="0">
              <a:lnSpc>
                <a:spcPct val="100000"/>
              </a:lnSpc>
              <a:spcBef>
                <a:spcPts val="0"/>
              </a:spcBef>
              <a:spcAft>
                <a:spcPts val="0"/>
              </a:spcAft>
              <a:buClr>
                <a:srgbClr val="000000"/>
              </a:buClr>
              <a:buSzPts val="800"/>
              <a:buFont typeface="Arial"/>
              <a:buNone/>
            </a:pPr>
            <a:r>
              <a:rPr lang="hu-HU" sz="1000" b="0" i="0" u="none" strike="noStrike" cap="none">
                <a:solidFill>
                  <a:srgbClr val="000000"/>
                </a:solidFill>
                <a:latin typeface="Arial"/>
                <a:ea typeface="Arial"/>
                <a:cs typeface="Arial"/>
                <a:sym typeface="Arial"/>
              </a:rPr>
              <a:t>Egyéni tanulási utak</a:t>
            </a:r>
            <a:endParaRPr sz="1000" b="0" i="0" u="none" strike="noStrike" cap="none">
              <a:solidFill>
                <a:srgbClr val="000000"/>
              </a:solidFill>
              <a:latin typeface="Arial"/>
              <a:ea typeface="Arial"/>
              <a:cs typeface="Arial"/>
              <a:sym typeface="Arial"/>
            </a:endParaRPr>
          </a:p>
        </p:txBody>
      </p:sp>
      <p:sp>
        <p:nvSpPr>
          <p:cNvPr id="337" name="Google Shape;337;p33"/>
          <p:cNvSpPr/>
          <p:nvPr/>
        </p:nvSpPr>
        <p:spPr>
          <a:xfrm>
            <a:off x="2187716" y="2650586"/>
            <a:ext cx="1352400" cy="1473300"/>
          </a:xfrm>
          <a:prstGeom prst="rect">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rgbClr val="000000"/>
              </a:buClr>
              <a:buSzPts val="800"/>
              <a:buFont typeface="Arial"/>
              <a:buNone/>
            </a:pPr>
            <a:endParaRPr sz="800" b="0" i="0" u="none" strike="noStrike" cap="none">
              <a:solidFill>
                <a:srgbClr val="000000"/>
              </a:solidFill>
              <a:latin typeface="Arial"/>
              <a:ea typeface="Arial"/>
              <a:cs typeface="Arial"/>
              <a:sym typeface="Arial"/>
            </a:endParaRPr>
          </a:p>
        </p:txBody>
      </p:sp>
      <p:sp>
        <p:nvSpPr>
          <p:cNvPr id="338" name="Google Shape;338;p33"/>
          <p:cNvSpPr/>
          <p:nvPr/>
        </p:nvSpPr>
        <p:spPr>
          <a:xfrm>
            <a:off x="539474" y="940724"/>
            <a:ext cx="3004200" cy="3187800"/>
          </a:xfrm>
          <a:prstGeom prst="rect">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89998" marR="0" lvl="0" indent="0" algn="l" rtl="0">
              <a:lnSpc>
                <a:spcPct val="100000"/>
              </a:lnSpc>
              <a:spcBef>
                <a:spcPts val="0"/>
              </a:spcBef>
              <a:spcAft>
                <a:spcPts val="0"/>
              </a:spcAft>
              <a:buClr>
                <a:srgbClr val="000000"/>
              </a:buClr>
              <a:buSzPts val="800"/>
              <a:buFont typeface="Arial"/>
              <a:buNone/>
            </a:pPr>
            <a:r>
              <a:rPr lang="hu-HU" sz="1000" b="0" i="0" u="none" strike="noStrike" cap="none">
                <a:solidFill>
                  <a:srgbClr val="000000"/>
                </a:solidFill>
                <a:latin typeface="Arial"/>
                <a:ea typeface="Arial"/>
                <a:cs typeface="Arial"/>
                <a:sym typeface="Arial"/>
              </a:rPr>
              <a:t>Online viselkedési adatok - GDPR</a:t>
            </a:r>
            <a:endParaRPr sz="1000" b="0" i="0" u="none" strike="noStrike" cap="none">
              <a:solidFill>
                <a:srgbClr val="000000"/>
              </a:solidFill>
              <a:latin typeface="Arial"/>
              <a:ea typeface="Arial"/>
              <a:cs typeface="Arial"/>
              <a:sym typeface="Arial"/>
            </a:endParaRPr>
          </a:p>
        </p:txBody>
      </p:sp>
      <p:sp>
        <p:nvSpPr>
          <p:cNvPr id="339" name="Google Shape;339;p33"/>
          <p:cNvSpPr/>
          <p:nvPr/>
        </p:nvSpPr>
        <p:spPr>
          <a:xfrm>
            <a:off x="858225" y="1293275"/>
            <a:ext cx="2685600" cy="2830800"/>
          </a:xfrm>
          <a:prstGeom prst="rect">
            <a:avLst/>
          </a:prstGeom>
          <a:solidFill>
            <a:srgbClr val="CFE2F3"/>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89998" marR="0" lvl="0" indent="0" algn="l" rtl="0">
              <a:lnSpc>
                <a:spcPct val="100000"/>
              </a:lnSpc>
              <a:spcBef>
                <a:spcPts val="0"/>
              </a:spcBef>
              <a:spcAft>
                <a:spcPts val="0"/>
              </a:spcAft>
              <a:buClr>
                <a:srgbClr val="000000"/>
              </a:buClr>
              <a:buSzPts val="800"/>
              <a:buFont typeface="Arial"/>
              <a:buNone/>
            </a:pPr>
            <a:r>
              <a:rPr lang="hu-HU" sz="1000" b="0" i="0" u="none" strike="noStrike" cap="none">
                <a:solidFill>
                  <a:srgbClr val="000000"/>
                </a:solidFill>
                <a:latin typeface="Arial"/>
                <a:ea typeface="Arial"/>
                <a:cs typeface="Arial"/>
                <a:sym typeface="Arial"/>
              </a:rPr>
              <a:t>Banki/vásárlási adatok - P</a:t>
            </a:r>
            <a:r>
              <a:rPr lang="hu-HU" sz="1000"/>
              <a:t>SD 2</a:t>
            </a:r>
            <a:endParaRPr sz="1000" b="0" i="0" u="none" strike="noStrike" cap="none">
              <a:solidFill>
                <a:srgbClr val="000000"/>
              </a:solidFill>
              <a:latin typeface="Arial"/>
              <a:ea typeface="Arial"/>
              <a:cs typeface="Arial"/>
              <a:sym typeface="Arial"/>
            </a:endParaRPr>
          </a:p>
        </p:txBody>
      </p:sp>
      <p:sp>
        <p:nvSpPr>
          <p:cNvPr id="340" name="Google Shape;340;p33"/>
          <p:cNvSpPr/>
          <p:nvPr/>
        </p:nvSpPr>
        <p:spPr>
          <a:xfrm>
            <a:off x="1277175" y="1636875"/>
            <a:ext cx="2266500" cy="2487000"/>
          </a:xfrm>
          <a:prstGeom prst="rect">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89998" marR="0" lvl="0" indent="0" algn="l" rtl="0">
              <a:lnSpc>
                <a:spcPct val="100000"/>
              </a:lnSpc>
              <a:spcBef>
                <a:spcPts val="0"/>
              </a:spcBef>
              <a:spcAft>
                <a:spcPts val="0"/>
              </a:spcAft>
              <a:buClr>
                <a:srgbClr val="000000"/>
              </a:buClr>
              <a:buSzPts val="800"/>
              <a:buFont typeface="Arial"/>
              <a:buNone/>
            </a:pPr>
            <a:r>
              <a:rPr lang="hu-HU" sz="1000"/>
              <a:t>Telekommunikációs adatok - GDPR</a:t>
            </a:r>
            <a:endParaRPr sz="1000" b="0" i="0" u="none" strike="noStrike" cap="none">
              <a:solidFill>
                <a:srgbClr val="000000"/>
              </a:solidFill>
              <a:latin typeface="Arial"/>
              <a:ea typeface="Arial"/>
              <a:cs typeface="Arial"/>
              <a:sym typeface="Arial"/>
            </a:endParaRPr>
          </a:p>
        </p:txBody>
      </p:sp>
      <p:sp>
        <p:nvSpPr>
          <p:cNvPr id="341" name="Google Shape;341;p33"/>
          <p:cNvSpPr/>
          <p:nvPr/>
        </p:nvSpPr>
        <p:spPr>
          <a:xfrm>
            <a:off x="1676606" y="2068458"/>
            <a:ext cx="1863600" cy="2058600"/>
          </a:xfrm>
          <a:prstGeom prst="rect">
            <a:avLst/>
          </a:prstGeom>
          <a:solidFill>
            <a:srgbClr val="A4C2F4"/>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89998" marR="0" lvl="0" indent="0" algn="l" rtl="0">
              <a:lnSpc>
                <a:spcPct val="100000"/>
              </a:lnSpc>
              <a:spcBef>
                <a:spcPts val="0"/>
              </a:spcBef>
              <a:spcAft>
                <a:spcPts val="0"/>
              </a:spcAft>
              <a:buClr>
                <a:srgbClr val="000000"/>
              </a:buClr>
              <a:buSzPts val="800"/>
              <a:buFont typeface="Arial"/>
              <a:buNone/>
            </a:pPr>
            <a:r>
              <a:rPr lang="hu-HU" sz="1000" b="0" i="0" u="none" strike="noStrike" cap="none">
                <a:solidFill>
                  <a:srgbClr val="000000"/>
                </a:solidFill>
                <a:latin typeface="Arial"/>
                <a:ea typeface="Arial"/>
                <a:cs typeface="Arial"/>
                <a:sym typeface="Arial"/>
              </a:rPr>
              <a:t>Oktatási adatok - OH</a:t>
            </a:r>
            <a:endParaRPr sz="1000" b="0" i="0" u="none" strike="noStrike" cap="none">
              <a:solidFill>
                <a:srgbClr val="000000"/>
              </a:solidFill>
              <a:latin typeface="Arial"/>
              <a:ea typeface="Arial"/>
              <a:cs typeface="Arial"/>
              <a:sym typeface="Arial"/>
            </a:endParaRPr>
          </a:p>
        </p:txBody>
      </p:sp>
      <p:sp>
        <p:nvSpPr>
          <p:cNvPr id="342" name="Google Shape;342;p33"/>
          <p:cNvSpPr/>
          <p:nvPr/>
        </p:nvSpPr>
        <p:spPr>
          <a:xfrm>
            <a:off x="5582447" y="2531789"/>
            <a:ext cx="1323900" cy="1593900"/>
          </a:xfrm>
          <a:prstGeom prst="rect">
            <a:avLst/>
          </a:prstGeom>
          <a:solidFill>
            <a:srgbClr val="999999"/>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89998" marR="0" lvl="0" indent="0" algn="l" rtl="0">
              <a:lnSpc>
                <a:spcPct val="100000"/>
              </a:lnSpc>
              <a:spcBef>
                <a:spcPts val="0"/>
              </a:spcBef>
              <a:spcAft>
                <a:spcPts val="0"/>
              </a:spcAft>
              <a:buClr>
                <a:srgbClr val="000000"/>
              </a:buClr>
              <a:buSzPts val="800"/>
              <a:buFont typeface="Arial"/>
              <a:buNone/>
            </a:pPr>
            <a:r>
              <a:rPr lang="hu-HU" sz="1000" b="0" i="0" u="none" strike="noStrike" cap="none">
                <a:solidFill>
                  <a:srgbClr val="000000"/>
                </a:solidFill>
                <a:latin typeface="Arial"/>
                <a:ea typeface="Arial"/>
                <a:cs typeface="Arial"/>
                <a:sym typeface="Arial"/>
              </a:rPr>
              <a:t>Személyre szabott orvoslás</a:t>
            </a:r>
            <a:endParaRPr sz="1000" b="0" i="0" u="none" strike="noStrike" cap="none">
              <a:solidFill>
                <a:srgbClr val="000000"/>
              </a:solidFill>
              <a:latin typeface="Arial"/>
              <a:ea typeface="Arial"/>
              <a:cs typeface="Arial"/>
              <a:sym typeface="Arial"/>
            </a:endParaRPr>
          </a:p>
        </p:txBody>
      </p:sp>
      <p:sp>
        <p:nvSpPr>
          <p:cNvPr id="343" name="Google Shape;343;p33"/>
          <p:cNvSpPr/>
          <p:nvPr/>
        </p:nvSpPr>
        <p:spPr>
          <a:xfrm>
            <a:off x="5582437" y="3004622"/>
            <a:ext cx="1019400" cy="1121100"/>
          </a:xfrm>
          <a:prstGeom prst="rect">
            <a:avLst/>
          </a:prstGeom>
          <a:solidFill>
            <a:srgbClr val="666666"/>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89998" marR="0" lvl="0" indent="0" algn="l" rtl="0">
              <a:lnSpc>
                <a:spcPct val="100000"/>
              </a:lnSpc>
              <a:spcBef>
                <a:spcPts val="0"/>
              </a:spcBef>
              <a:spcAft>
                <a:spcPts val="0"/>
              </a:spcAft>
              <a:buClr>
                <a:srgbClr val="000000"/>
              </a:buClr>
              <a:buSzPts val="800"/>
              <a:buFont typeface="Arial"/>
              <a:buNone/>
            </a:pPr>
            <a:r>
              <a:rPr lang="hu-HU" sz="1000" b="0" i="0" u="none" strike="noStrike" cap="none">
                <a:solidFill>
                  <a:srgbClr val="000000"/>
                </a:solidFill>
                <a:latin typeface="Arial"/>
                <a:ea typeface="Arial"/>
                <a:cs typeface="Arial"/>
                <a:sym typeface="Arial"/>
              </a:rPr>
              <a:t>E-személyi</a:t>
            </a:r>
            <a:endParaRPr sz="1000" b="0" i="0" u="none" strike="noStrike" cap="none">
              <a:solidFill>
                <a:srgbClr val="000000"/>
              </a:solidFill>
              <a:latin typeface="Arial"/>
              <a:ea typeface="Arial"/>
              <a:cs typeface="Arial"/>
              <a:sym typeface="Arial"/>
            </a:endParaRPr>
          </a:p>
        </p:txBody>
      </p:sp>
      <p:sp>
        <p:nvSpPr>
          <p:cNvPr id="344" name="Google Shape;344;p33"/>
          <p:cNvSpPr/>
          <p:nvPr/>
        </p:nvSpPr>
        <p:spPr>
          <a:xfrm>
            <a:off x="2075012" y="2529348"/>
            <a:ext cx="1465200" cy="1593900"/>
          </a:xfrm>
          <a:prstGeom prst="rect">
            <a:avLst/>
          </a:prstGeom>
          <a:solidFill>
            <a:schemeClr val="accent1"/>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89998" marR="0" lvl="0" indent="0" algn="l" rtl="0">
              <a:lnSpc>
                <a:spcPct val="100000"/>
              </a:lnSpc>
              <a:spcBef>
                <a:spcPts val="0"/>
              </a:spcBef>
              <a:spcAft>
                <a:spcPts val="0"/>
              </a:spcAft>
              <a:buClr>
                <a:srgbClr val="000000"/>
              </a:buClr>
              <a:buSzPts val="800"/>
              <a:buFont typeface="Arial"/>
              <a:buNone/>
            </a:pPr>
            <a:r>
              <a:rPr lang="hu-HU" sz="1000" b="0" i="0" u="none" strike="noStrike" cap="none">
                <a:solidFill>
                  <a:srgbClr val="000000"/>
                </a:solidFill>
                <a:latin typeface="Arial"/>
                <a:ea typeface="Arial"/>
                <a:cs typeface="Arial"/>
                <a:sym typeface="Arial"/>
              </a:rPr>
              <a:t>Egészségügyi adatok - EESZT</a:t>
            </a:r>
            <a:endParaRPr sz="1000" b="0" i="0" u="none" strike="noStrike" cap="none">
              <a:solidFill>
                <a:srgbClr val="000000"/>
              </a:solidFill>
              <a:latin typeface="Arial"/>
              <a:ea typeface="Arial"/>
              <a:cs typeface="Arial"/>
              <a:sym typeface="Arial"/>
            </a:endParaRPr>
          </a:p>
        </p:txBody>
      </p:sp>
      <p:sp>
        <p:nvSpPr>
          <p:cNvPr id="345" name="Google Shape;345;p33"/>
          <p:cNvSpPr/>
          <p:nvPr/>
        </p:nvSpPr>
        <p:spPr>
          <a:xfrm>
            <a:off x="2461411" y="2985797"/>
            <a:ext cx="1078500" cy="1121100"/>
          </a:xfrm>
          <a:prstGeom prst="rect">
            <a:avLst/>
          </a:prstGeom>
          <a:solidFill>
            <a:srgbClr val="1C4587"/>
          </a:solidFill>
          <a:ln>
            <a:noFill/>
          </a:ln>
        </p:spPr>
        <p:txBody>
          <a:bodyPr spcFirstLastPara="1" wrap="square" lIns="91425" tIns="91425" rIns="91425" bIns="91425" anchor="t" anchorCtr="0">
            <a:noAutofit/>
          </a:bodyPr>
          <a:lstStyle/>
          <a:p>
            <a:pPr marL="89998" marR="0" lvl="0" indent="0" algn="l" rtl="0">
              <a:lnSpc>
                <a:spcPct val="100000"/>
              </a:lnSpc>
              <a:spcBef>
                <a:spcPts val="0"/>
              </a:spcBef>
              <a:spcAft>
                <a:spcPts val="0"/>
              </a:spcAft>
              <a:buClr>
                <a:srgbClr val="000000"/>
              </a:buClr>
              <a:buSzPts val="800"/>
              <a:buFont typeface="Arial"/>
              <a:buNone/>
            </a:pPr>
            <a:r>
              <a:rPr lang="hu-HU" sz="1000" b="0" i="0" u="none" strike="noStrike" cap="none">
                <a:solidFill>
                  <a:srgbClr val="FFFFFF"/>
                </a:solidFill>
                <a:latin typeface="Arial"/>
                <a:ea typeface="Arial"/>
                <a:cs typeface="Arial"/>
                <a:sym typeface="Arial"/>
              </a:rPr>
              <a:t>Ügyfélkapu</a:t>
            </a:r>
            <a:endParaRPr sz="1000" b="0" i="0" u="none" strike="noStrike" cap="none">
              <a:solidFill>
                <a:srgbClr val="FFFFFF"/>
              </a:solidFill>
              <a:latin typeface="Arial"/>
              <a:ea typeface="Arial"/>
              <a:cs typeface="Arial"/>
              <a:sym typeface="Arial"/>
            </a:endParaRPr>
          </a:p>
          <a:p>
            <a:pPr marL="89998" marR="0" lvl="0" indent="0" algn="l" rtl="0">
              <a:lnSpc>
                <a:spcPct val="100000"/>
              </a:lnSpc>
              <a:spcBef>
                <a:spcPts val="0"/>
              </a:spcBef>
              <a:spcAft>
                <a:spcPts val="0"/>
              </a:spcAft>
              <a:buClr>
                <a:srgbClr val="000000"/>
              </a:buClr>
              <a:buSzPts val="800"/>
              <a:buFont typeface="Arial"/>
              <a:buNone/>
            </a:pPr>
            <a:r>
              <a:rPr lang="hu-HU" sz="1000">
                <a:solidFill>
                  <a:srgbClr val="FFFFFF"/>
                </a:solidFill>
              </a:rPr>
              <a:t>E-ID</a:t>
            </a:r>
            <a:endParaRPr sz="1000">
              <a:solidFill>
                <a:srgbClr val="FFFFFF"/>
              </a:solidFill>
            </a:endParaRPr>
          </a:p>
        </p:txBody>
      </p:sp>
      <p:sp>
        <p:nvSpPr>
          <p:cNvPr id="346" name="Google Shape;346;p33"/>
          <p:cNvSpPr txBox="1"/>
          <p:nvPr/>
        </p:nvSpPr>
        <p:spPr>
          <a:xfrm>
            <a:off x="539475" y="761425"/>
            <a:ext cx="3000300" cy="1287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1100" b="1" i="0" u="none" strike="noStrike" cap="none">
                <a:solidFill>
                  <a:srgbClr val="000000"/>
                </a:solidFill>
                <a:latin typeface="Arial"/>
                <a:ea typeface="Arial"/>
                <a:cs typeface="Arial"/>
                <a:sym typeface="Arial"/>
              </a:rPr>
              <a:t>Adattárca rétegek és elérhetőségük</a:t>
            </a:r>
            <a:endParaRPr sz="1100" b="1" i="0" u="none" strike="noStrike" cap="none">
              <a:solidFill>
                <a:srgbClr val="000000"/>
              </a:solidFill>
              <a:latin typeface="Arial"/>
              <a:ea typeface="Arial"/>
              <a:cs typeface="Arial"/>
              <a:sym typeface="Arial"/>
            </a:endParaRPr>
          </a:p>
        </p:txBody>
      </p:sp>
      <p:sp>
        <p:nvSpPr>
          <p:cNvPr id="347" name="Google Shape;347;p33"/>
          <p:cNvSpPr txBox="1"/>
          <p:nvPr/>
        </p:nvSpPr>
        <p:spPr>
          <a:xfrm>
            <a:off x="6067341" y="766175"/>
            <a:ext cx="1951500" cy="1287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1100" b="1" i="0" u="none" strike="noStrike" cap="none">
                <a:solidFill>
                  <a:srgbClr val="000000"/>
                </a:solidFill>
                <a:latin typeface="Arial"/>
                <a:ea typeface="Arial"/>
                <a:cs typeface="Arial"/>
                <a:sym typeface="Arial"/>
              </a:rPr>
              <a:t>Potenciális szolgáltatások</a:t>
            </a:r>
            <a:endParaRPr sz="1100" b="1" i="0" u="none" strike="noStrike" cap="none">
              <a:solidFill>
                <a:srgbClr val="000000"/>
              </a:solidFill>
              <a:latin typeface="Arial"/>
              <a:ea typeface="Arial"/>
              <a:cs typeface="Arial"/>
              <a:sym typeface="Arial"/>
            </a:endParaRPr>
          </a:p>
        </p:txBody>
      </p:sp>
      <p:sp>
        <p:nvSpPr>
          <p:cNvPr id="348" name="Google Shape;348;p33"/>
          <p:cNvSpPr/>
          <p:nvPr/>
        </p:nvSpPr>
        <p:spPr>
          <a:xfrm rot="-2699077">
            <a:off x="5881565" y="2418644"/>
            <a:ext cx="3159919" cy="813314"/>
          </a:xfrm>
          <a:prstGeom prst="rightArrow">
            <a:avLst>
              <a:gd name="adj1" fmla="val 50000"/>
              <a:gd name="adj2" fmla="val 50000"/>
            </a:avLst>
          </a:prstGeom>
          <a:solidFill>
            <a:srgbClr val="F3F3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1000" b="0" i="0" u="none" strike="noStrike" cap="none">
                <a:solidFill>
                  <a:srgbClr val="000000"/>
                </a:solidFill>
                <a:latin typeface="Arial"/>
                <a:ea typeface="Arial"/>
                <a:cs typeface="Arial"/>
                <a:sym typeface="Arial"/>
              </a:rPr>
              <a:t>Növekvő érdekképviselet</a:t>
            </a:r>
            <a:endParaRPr sz="1000" b="0" i="0" u="none" strike="noStrike" cap="none">
              <a:solidFill>
                <a:srgbClr val="000000"/>
              </a:solidFill>
              <a:latin typeface="Arial"/>
              <a:ea typeface="Arial"/>
              <a:cs typeface="Arial"/>
              <a:sym typeface="Arial"/>
            </a:endParaRPr>
          </a:p>
        </p:txBody>
      </p:sp>
      <p:sp>
        <p:nvSpPr>
          <p:cNvPr id="349" name="Google Shape;349;p33"/>
          <p:cNvSpPr/>
          <p:nvPr/>
        </p:nvSpPr>
        <p:spPr>
          <a:xfrm rot="2700000">
            <a:off x="88708" y="2410041"/>
            <a:ext cx="3152282" cy="811617"/>
          </a:xfrm>
          <a:prstGeom prst="leftArrow">
            <a:avLst>
              <a:gd name="adj1" fmla="val 50000"/>
              <a:gd name="adj2" fmla="val 50000"/>
            </a:avLst>
          </a:prstGeom>
          <a:solidFill>
            <a:srgbClr val="DAE5F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hu-HU" sz="1000" b="0" i="0" u="none" strike="noStrike" cap="none">
                <a:solidFill>
                  <a:srgbClr val="000000"/>
                </a:solidFill>
                <a:latin typeface="Arial"/>
                <a:ea typeface="Arial"/>
                <a:cs typeface="Arial"/>
                <a:sym typeface="Arial"/>
              </a:rPr>
              <a:t>Növekvő önrendelkezés</a:t>
            </a:r>
            <a:endParaRPr sz="1000" b="0" i="0" u="none" strike="noStrike" cap="none">
              <a:solidFill>
                <a:srgbClr val="000000"/>
              </a:solidFill>
              <a:latin typeface="Arial"/>
              <a:ea typeface="Arial"/>
              <a:cs typeface="Arial"/>
              <a:sym typeface="Arial"/>
            </a:endParaRPr>
          </a:p>
        </p:txBody>
      </p:sp>
      <p:sp>
        <p:nvSpPr>
          <p:cNvPr id="350" name="Google Shape;350;p33"/>
          <p:cNvSpPr/>
          <p:nvPr/>
        </p:nvSpPr>
        <p:spPr>
          <a:xfrm>
            <a:off x="3616980" y="1845329"/>
            <a:ext cx="1352400" cy="2261573"/>
          </a:xfrm>
          <a:custGeom>
            <a:avLst/>
            <a:gdLst/>
            <a:ahLst/>
            <a:cxnLst/>
            <a:rect l="l" t="t" r="r" b="b"/>
            <a:pathLst>
              <a:path w="244" h="408" extrusionOk="0">
                <a:moveTo>
                  <a:pt x="226" y="162"/>
                </a:moveTo>
                <a:lnTo>
                  <a:pt x="226" y="162"/>
                </a:lnTo>
                <a:lnTo>
                  <a:pt x="226" y="162"/>
                </a:lnTo>
                <a:lnTo>
                  <a:pt x="226" y="106"/>
                </a:lnTo>
                <a:lnTo>
                  <a:pt x="226" y="106"/>
                </a:lnTo>
                <a:lnTo>
                  <a:pt x="226" y="102"/>
                </a:lnTo>
                <a:lnTo>
                  <a:pt x="222" y="98"/>
                </a:lnTo>
                <a:lnTo>
                  <a:pt x="222" y="98"/>
                </a:lnTo>
                <a:lnTo>
                  <a:pt x="220" y="96"/>
                </a:lnTo>
                <a:lnTo>
                  <a:pt x="214" y="98"/>
                </a:lnTo>
                <a:lnTo>
                  <a:pt x="198" y="104"/>
                </a:lnTo>
                <a:lnTo>
                  <a:pt x="198" y="104"/>
                </a:lnTo>
                <a:lnTo>
                  <a:pt x="192" y="94"/>
                </a:lnTo>
                <a:lnTo>
                  <a:pt x="182" y="86"/>
                </a:lnTo>
                <a:lnTo>
                  <a:pt x="172" y="80"/>
                </a:lnTo>
                <a:lnTo>
                  <a:pt x="158" y="78"/>
                </a:lnTo>
                <a:lnTo>
                  <a:pt x="84" y="78"/>
                </a:lnTo>
                <a:lnTo>
                  <a:pt x="84" y="78"/>
                </a:lnTo>
                <a:lnTo>
                  <a:pt x="72" y="80"/>
                </a:lnTo>
                <a:lnTo>
                  <a:pt x="60" y="84"/>
                </a:lnTo>
                <a:lnTo>
                  <a:pt x="52" y="92"/>
                </a:lnTo>
                <a:lnTo>
                  <a:pt x="44" y="104"/>
                </a:lnTo>
                <a:lnTo>
                  <a:pt x="28" y="98"/>
                </a:lnTo>
                <a:lnTo>
                  <a:pt x="28" y="98"/>
                </a:lnTo>
                <a:lnTo>
                  <a:pt x="24" y="96"/>
                </a:lnTo>
                <a:lnTo>
                  <a:pt x="20" y="98"/>
                </a:lnTo>
                <a:lnTo>
                  <a:pt x="20" y="98"/>
                </a:lnTo>
                <a:lnTo>
                  <a:pt x="18" y="102"/>
                </a:lnTo>
                <a:lnTo>
                  <a:pt x="16" y="106"/>
                </a:lnTo>
                <a:lnTo>
                  <a:pt x="16" y="162"/>
                </a:lnTo>
                <a:lnTo>
                  <a:pt x="16" y="162"/>
                </a:lnTo>
                <a:lnTo>
                  <a:pt x="16" y="162"/>
                </a:lnTo>
                <a:lnTo>
                  <a:pt x="16" y="162"/>
                </a:lnTo>
                <a:lnTo>
                  <a:pt x="10" y="164"/>
                </a:lnTo>
                <a:lnTo>
                  <a:pt x="4" y="168"/>
                </a:lnTo>
                <a:lnTo>
                  <a:pt x="2" y="172"/>
                </a:lnTo>
                <a:lnTo>
                  <a:pt x="0" y="180"/>
                </a:lnTo>
                <a:lnTo>
                  <a:pt x="0" y="180"/>
                </a:lnTo>
                <a:lnTo>
                  <a:pt x="2" y="186"/>
                </a:lnTo>
                <a:lnTo>
                  <a:pt x="4" y="192"/>
                </a:lnTo>
                <a:lnTo>
                  <a:pt x="10" y="194"/>
                </a:lnTo>
                <a:lnTo>
                  <a:pt x="16" y="196"/>
                </a:lnTo>
                <a:lnTo>
                  <a:pt x="16" y="196"/>
                </a:lnTo>
                <a:lnTo>
                  <a:pt x="16" y="196"/>
                </a:lnTo>
                <a:lnTo>
                  <a:pt x="16" y="228"/>
                </a:lnTo>
                <a:lnTo>
                  <a:pt x="16" y="228"/>
                </a:lnTo>
                <a:lnTo>
                  <a:pt x="18" y="234"/>
                </a:lnTo>
                <a:lnTo>
                  <a:pt x="22" y="236"/>
                </a:lnTo>
                <a:lnTo>
                  <a:pt x="74" y="256"/>
                </a:lnTo>
                <a:lnTo>
                  <a:pt x="74" y="388"/>
                </a:lnTo>
                <a:lnTo>
                  <a:pt x="74" y="388"/>
                </a:lnTo>
                <a:lnTo>
                  <a:pt x="76" y="396"/>
                </a:lnTo>
                <a:lnTo>
                  <a:pt x="80" y="402"/>
                </a:lnTo>
                <a:lnTo>
                  <a:pt x="86" y="406"/>
                </a:lnTo>
                <a:lnTo>
                  <a:pt x="94" y="408"/>
                </a:lnTo>
                <a:lnTo>
                  <a:pt x="94" y="408"/>
                </a:lnTo>
                <a:lnTo>
                  <a:pt x="102" y="406"/>
                </a:lnTo>
                <a:lnTo>
                  <a:pt x="108" y="402"/>
                </a:lnTo>
                <a:lnTo>
                  <a:pt x="112" y="396"/>
                </a:lnTo>
                <a:lnTo>
                  <a:pt x="114" y="388"/>
                </a:lnTo>
                <a:lnTo>
                  <a:pt x="114" y="270"/>
                </a:lnTo>
                <a:lnTo>
                  <a:pt x="118" y="272"/>
                </a:lnTo>
                <a:lnTo>
                  <a:pt x="118" y="272"/>
                </a:lnTo>
                <a:lnTo>
                  <a:pt x="122" y="274"/>
                </a:lnTo>
                <a:lnTo>
                  <a:pt x="122" y="274"/>
                </a:lnTo>
                <a:lnTo>
                  <a:pt x="124" y="272"/>
                </a:lnTo>
                <a:lnTo>
                  <a:pt x="124" y="272"/>
                </a:lnTo>
                <a:lnTo>
                  <a:pt x="130" y="270"/>
                </a:lnTo>
                <a:lnTo>
                  <a:pt x="130" y="388"/>
                </a:lnTo>
                <a:lnTo>
                  <a:pt x="130" y="388"/>
                </a:lnTo>
                <a:lnTo>
                  <a:pt x="132" y="396"/>
                </a:lnTo>
                <a:lnTo>
                  <a:pt x="136" y="402"/>
                </a:lnTo>
                <a:lnTo>
                  <a:pt x="142" y="406"/>
                </a:lnTo>
                <a:lnTo>
                  <a:pt x="150" y="408"/>
                </a:lnTo>
                <a:lnTo>
                  <a:pt x="150" y="408"/>
                </a:lnTo>
                <a:lnTo>
                  <a:pt x="158" y="406"/>
                </a:lnTo>
                <a:lnTo>
                  <a:pt x="164" y="402"/>
                </a:lnTo>
                <a:lnTo>
                  <a:pt x="168" y="396"/>
                </a:lnTo>
                <a:lnTo>
                  <a:pt x="170" y="388"/>
                </a:lnTo>
                <a:lnTo>
                  <a:pt x="170" y="256"/>
                </a:lnTo>
                <a:lnTo>
                  <a:pt x="222" y="236"/>
                </a:lnTo>
                <a:lnTo>
                  <a:pt x="222" y="236"/>
                </a:lnTo>
                <a:lnTo>
                  <a:pt x="226" y="234"/>
                </a:lnTo>
                <a:lnTo>
                  <a:pt x="226" y="228"/>
                </a:lnTo>
                <a:lnTo>
                  <a:pt x="226" y="196"/>
                </a:lnTo>
                <a:lnTo>
                  <a:pt x="226" y="196"/>
                </a:lnTo>
                <a:lnTo>
                  <a:pt x="226" y="196"/>
                </a:lnTo>
                <a:lnTo>
                  <a:pt x="226" y="196"/>
                </a:lnTo>
                <a:lnTo>
                  <a:pt x="234" y="194"/>
                </a:lnTo>
                <a:lnTo>
                  <a:pt x="238" y="192"/>
                </a:lnTo>
                <a:lnTo>
                  <a:pt x="242" y="186"/>
                </a:lnTo>
                <a:lnTo>
                  <a:pt x="244" y="180"/>
                </a:lnTo>
                <a:lnTo>
                  <a:pt x="244" y="180"/>
                </a:lnTo>
                <a:lnTo>
                  <a:pt x="242" y="172"/>
                </a:lnTo>
                <a:lnTo>
                  <a:pt x="238" y="168"/>
                </a:lnTo>
                <a:lnTo>
                  <a:pt x="234" y="164"/>
                </a:lnTo>
                <a:lnTo>
                  <a:pt x="226" y="162"/>
                </a:lnTo>
                <a:lnTo>
                  <a:pt x="226" y="162"/>
                </a:lnTo>
                <a:close/>
                <a:moveTo>
                  <a:pt x="34" y="118"/>
                </a:moveTo>
                <a:lnTo>
                  <a:pt x="114" y="148"/>
                </a:lnTo>
                <a:lnTo>
                  <a:pt x="114" y="252"/>
                </a:lnTo>
                <a:lnTo>
                  <a:pt x="34" y="222"/>
                </a:lnTo>
                <a:lnTo>
                  <a:pt x="34" y="118"/>
                </a:lnTo>
                <a:close/>
                <a:moveTo>
                  <a:pt x="210" y="222"/>
                </a:moveTo>
                <a:lnTo>
                  <a:pt x="130" y="252"/>
                </a:lnTo>
                <a:lnTo>
                  <a:pt x="130" y="148"/>
                </a:lnTo>
                <a:lnTo>
                  <a:pt x="210" y="118"/>
                </a:lnTo>
                <a:lnTo>
                  <a:pt x="210" y="222"/>
                </a:lnTo>
                <a:close/>
                <a:moveTo>
                  <a:pt x="88" y="36"/>
                </a:moveTo>
                <a:lnTo>
                  <a:pt x="88" y="36"/>
                </a:lnTo>
                <a:lnTo>
                  <a:pt x="88" y="28"/>
                </a:lnTo>
                <a:lnTo>
                  <a:pt x="90" y="22"/>
                </a:lnTo>
                <a:lnTo>
                  <a:pt x="94" y="16"/>
                </a:lnTo>
                <a:lnTo>
                  <a:pt x="98" y="10"/>
                </a:lnTo>
                <a:lnTo>
                  <a:pt x="102" y="6"/>
                </a:lnTo>
                <a:lnTo>
                  <a:pt x="108" y="4"/>
                </a:lnTo>
                <a:lnTo>
                  <a:pt x="114" y="2"/>
                </a:lnTo>
                <a:lnTo>
                  <a:pt x="122" y="0"/>
                </a:lnTo>
                <a:lnTo>
                  <a:pt x="122" y="0"/>
                </a:lnTo>
                <a:lnTo>
                  <a:pt x="128" y="2"/>
                </a:lnTo>
                <a:lnTo>
                  <a:pt x="136" y="4"/>
                </a:lnTo>
                <a:lnTo>
                  <a:pt x="142" y="6"/>
                </a:lnTo>
                <a:lnTo>
                  <a:pt x="146" y="10"/>
                </a:lnTo>
                <a:lnTo>
                  <a:pt x="150" y="16"/>
                </a:lnTo>
                <a:lnTo>
                  <a:pt x="154" y="22"/>
                </a:lnTo>
                <a:lnTo>
                  <a:pt x="156" y="28"/>
                </a:lnTo>
                <a:lnTo>
                  <a:pt x="156" y="36"/>
                </a:lnTo>
                <a:lnTo>
                  <a:pt x="156" y="36"/>
                </a:lnTo>
                <a:lnTo>
                  <a:pt x="156" y="42"/>
                </a:lnTo>
                <a:lnTo>
                  <a:pt x="154" y="48"/>
                </a:lnTo>
                <a:lnTo>
                  <a:pt x="150" y="54"/>
                </a:lnTo>
                <a:lnTo>
                  <a:pt x="146" y="60"/>
                </a:lnTo>
                <a:lnTo>
                  <a:pt x="142" y="64"/>
                </a:lnTo>
                <a:lnTo>
                  <a:pt x="136" y="68"/>
                </a:lnTo>
                <a:lnTo>
                  <a:pt x="128" y="70"/>
                </a:lnTo>
                <a:lnTo>
                  <a:pt x="122" y="70"/>
                </a:lnTo>
                <a:lnTo>
                  <a:pt x="122" y="70"/>
                </a:lnTo>
                <a:lnTo>
                  <a:pt x="114" y="70"/>
                </a:lnTo>
                <a:lnTo>
                  <a:pt x="108" y="68"/>
                </a:lnTo>
                <a:lnTo>
                  <a:pt x="102" y="64"/>
                </a:lnTo>
                <a:lnTo>
                  <a:pt x="98" y="60"/>
                </a:lnTo>
                <a:lnTo>
                  <a:pt x="94" y="54"/>
                </a:lnTo>
                <a:lnTo>
                  <a:pt x="90" y="48"/>
                </a:lnTo>
                <a:lnTo>
                  <a:pt x="88" y="42"/>
                </a:lnTo>
                <a:lnTo>
                  <a:pt x="88" y="36"/>
                </a:lnTo>
                <a:lnTo>
                  <a:pt x="88" y="36"/>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rgbClr val="000000"/>
              </a:solidFill>
              <a:latin typeface="Arial"/>
              <a:ea typeface="Arial"/>
              <a:cs typeface="Arial"/>
              <a:sym typeface="Arial"/>
            </a:endParaRPr>
          </a:p>
        </p:txBody>
      </p:sp>
      <p:grpSp>
        <p:nvGrpSpPr>
          <p:cNvPr id="351" name="Google Shape;351;p33"/>
          <p:cNvGrpSpPr/>
          <p:nvPr/>
        </p:nvGrpSpPr>
        <p:grpSpPr>
          <a:xfrm>
            <a:off x="4587136" y="1072354"/>
            <a:ext cx="724242" cy="564517"/>
            <a:chOff x="7753689" y="96043"/>
            <a:chExt cx="1434994" cy="1118520"/>
          </a:xfrm>
        </p:grpSpPr>
        <p:sp>
          <p:nvSpPr>
            <p:cNvPr id="352" name="Google Shape;352;p33"/>
            <p:cNvSpPr/>
            <p:nvPr/>
          </p:nvSpPr>
          <p:spPr>
            <a:xfrm>
              <a:off x="7753689" y="96043"/>
              <a:ext cx="1434994" cy="1118520"/>
            </a:xfrm>
            <a:custGeom>
              <a:avLst/>
              <a:gdLst/>
              <a:ahLst/>
              <a:cxnLst/>
              <a:rect l="l" t="t" r="r" b="b"/>
              <a:pathLst>
                <a:path w="594" h="463" extrusionOk="0">
                  <a:moveTo>
                    <a:pt x="246" y="317"/>
                  </a:moveTo>
                  <a:lnTo>
                    <a:pt x="347" y="230"/>
                  </a:lnTo>
                  <a:lnTo>
                    <a:pt x="398" y="236"/>
                  </a:lnTo>
                  <a:lnTo>
                    <a:pt x="416" y="176"/>
                  </a:lnTo>
                  <a:lnTo>
                    <a:pt x="438" y="185"/>
                  </a:lnTo>
                  <a:lnTo>
                    <a:pt x="451" y="190"/>
                  </a:lnTo>
                  <a:lnTo>
                    <a:pt x="496" y="181"/>
                  </a:lnTo>
                  <a:lnTo>
                    <a:pt x="475" y="149"/>
                  </a:lnTo>
                  <a:lnTo>
                    <a:pt x="518" y="125"/>
                  </a:lnTo>
                  <a:lnTo>
                    <a:pt x="534" y="150"/>
                  </a:lnTo>
                  <a:lnTo>
                    <a:pt x="543" y="150"/>
                  </a:lnTo>
                  <a:lnTo>
                    <a:pt x="550" y="146"/>
                  </a:lnTo>
                  <a:lnTo>
                    <a:pt x="557" y="141"/>
                  </a:lnTo>
                  <a:lnTo>
                    <a:pt x="563" y="133"/>
                  </a:lnTo>
                  <a:lnTo>
                    <a:pt x="568" y="123"/>
                  </a:lnTo>
                  <a:lnTo>
                    <a:pt x="573" y="114"/>
                  </a:lnTo>
                  <a:lnTo>
                    <a:pt x="577" y="102"/>
                  </a:lnTo>
                  <a:cubicBezTo>
                    <a:pt x="579" y="94"/>
                    <a:pt x="583" y="80"/>
                    <a:pt x="586" y="67"/>
                  </a:cubicBezTo>
                  <a:cubicBezTo>
                    <a:pt x="589" y="54"/>
                    <a:pt x="594" y="33"/>
                    <a:pt x="593" y="22"/>
                  </a:cubicBezTo>
                  <a:cubicBezTo>
                    <a:pt x="585" y="11"/>
                    <a:pt x="577" y="0"/>
                    <a:pt x="577" y="0"/>
                  </a:cubicBezTo>
                  <a:lnTo>
                    <a:pt x="188" y="208"/>
                  </a:lnTo>
                  <a:lnTo>
                    <a:pt x="172" y="193"/>
                  </a:lnTo>
                  <a:lnTo>
                    <a:pt x="154" y="180"/>
                  </a:lnTo>
                  <a:lnTo>
                    <a:pt x="136" y="170"/>
                  </a:lnTo>
                  <a:lnTo>
                    <a:pt x="117" y="162"/>
                  </a:lnTo>
                  <a:lnTo>
                    <a:pt x="99" y="158"/>
                  </a:lnTo>
                  <a:lnTo>
                    <a:pt x="82" y="158"/>
                  </a:lnTo>
                  <a:lnTo>
                    <a:pt x="64" y="160"/>
                  </a:lnTo>
                  <a:lnTo>
                    <a:pt x="48" y="167"/>
                  </a:lnTo>
                  <a:lnTo>
                    <a:pt x="29" y="180"/>
                  </a:lnTo>
                  <a:lnTo>
                    <a:pt x="15" y="199"/>
                  </a:lnTo>
                  <a:lnTo>
                    <a:pt x="6" y="221"/>
                  </a:lnTo>
                  <a:lnTo>
                    <a:pt x="1" y="246"/>
                  </a:lnTo>
                  <a:lnTo>
                    <a:pt x="0" y="274"/>
                  </a:lnTo>
                  <a:lnTo>
                    <a:pt x="4" y="302"/>
                  </a:lnTo>
                  <a:lnTo>
                    <a:pt x="12" y="333"/>
                  </a:lnTo>
                  <a:lnTo>
                    <a:pt x="26" y="363"/>
                  </a:lnTo>
                  <a:lnTo>
                    <a:pt x="44" y="391"/>
                  </a:lnTo>
                  <a:lnTo>
                    <a:pt x="64" y="414"/>
                  </a:lnTo>
                  <a:lnTo>
                    <a:pt x="86" y="434"/>
                  </a:lnTo>
                  <a:lnTo>
                    <a:pt x="110" y="449"/>
                  </a:lnTo>
                  <a:lnTo>
                    <a:pt x="133" y="459"/>
                  </a:lnTo>
                  <a:lnTo>
                    <a:pt x="157" y="463"/>
                  </a:lnTo>
                  <a:lnTo>
                    <a:pt x="180" y="462"/>
                  </a:lnTo>
                  <a:lnTo>
                    <a:pt x="202" y="454"/>
                  </a:lnTo>
                  <a:lnTo>
                    <a:pt x="216" y="444"/>
                  </a:lnTo>
                  <a:lnTo>
                    <a:pt x="228" y="432"/>
                  </a:lnTo>
                  <a:lnTo>
                    <a:pt x="238" y="417"/>
                  </a:lnTo>
                  <a:lnTo>
                    <a:pt x="244" y="400"/>
                  </a:lnTo>
                  <a:lnTo>
                    <a:pt x="248" y="381"/>
                  </a:lnTo>
                  <a:lnTo>
                    <a:pt x="249" y="361"/>
                  </a:lnTo>
                  <a:lnTo>
                    <a:pt x="249" y="339"/>
                  </a:lnTo>
                  <a:lnTo>
                    <a:pt x="246" y="317"/>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rgbClr val="000000"/>
                </a:solidFill>
                <a:latin typeface="Arial"/>
                <a:ea typeface="Arial"/>
                <a:cs typeface="Arial"/>
                <a:sym typeface="Arial"/>
              </a:endParaRPr>
            </a:p>
          </p:txBody>
        </p:sp>
        <p:sp>
          <p:nvSpPr>
            <p:cNvPr id="353" name="Google Shape;353;p33"/>
            <p:cNvSpPr/>
            <p:nvPr/>
          </p:nvSpPr>
          <p:spPr>
            <a:xfrm rot="3706938">
              <a:off x="7902355" y="727871"/>
              <a:ext cx="234512" cy="195826"/>
            </a:xfrm>
            <a:custGeom>
              <a:avLst/>
              <a:gdLst/>
              <a:ahLst/>
              <a:cxnLst/>
              <a:rect l="l" t="t" r="r" b="b"/>
              <a:pathLst>
                <a:path w="943" h="811" extrusionOk="0">
                  <a:moveTo>
                    <a:pt x="943" y="405"/>
                  </a:moveTo>
                  <a:lnTo>
                    <a:pt x="933" y="486"/>
                  </a:lnTo>
                  <a:lnTo>
                    <a:pt x="905" y="563"/>
                  </a:lnTo>
                  <a:lnTo>
                    <a:pt x="861" y="630"/>
                  </a:lnTo>
                  <a:lnTo>
                    <a:pt x="805" y="691"/>
                  </a:lnTo>
                  <a:lnTo>
                    <a:pt x="734" y="740"/>
                  </a:lnTo>
                  <a:lnTo>
                    <a:pt x="654" y="779"/>
                  </a:lnTo>
                  <a:lnTo>
                    <a:pt x="565" y="802"/>
                  </a:lnTo>
                  <a:lnTo>
                    <a:pt x="471" y="811"/>
                  </a:lnTo>
                  <a:lnTo>
                    <a:pt x="375" y="802"/>
                  </a:lnTo>
                  <a:lnTo>
                    <a:pt x="287" y="779"/>
                  </a:lnTo>
                  <a:lnTo>
                    <a:pt x="206" y="740"/>
                  </a:lnTo>
                  <a:lnTo>
                    <a:pt x="137" y="691"/>
                  </a:lnTo>
                  <a:lnTo>
                    <a:pt x="78" y="630"/>
                  </a:lnTo>
                  <a:lnTo>
                    <a:pt x="36" y="563"/>
                  </a:lnTo>
                  <a:lnTo>
                    <a:pt x="8" y="486"/>
                  </a:lnTo>
                  <a:lnTo>
                    <a:pt x="0" y="405"/>
                  </a:lnTo>
                  <a:lnTo>
                    <a:pt x="8" y="322"/>
                  </a:lnTo>
                  <a:lnTo>
                    <a:pt x="36" y="246"/>
                  </a:lnTo>
                  <a:lnTo>
                    <a:pt x="78" y="178"/>
                  </a:lnTo>
                  <a:lnTo>
                    <a:pt x="137" y="119"/>
                  </a:lnTo>
                  <a:lnTo>
                    <a:pt x="206" y="69"/>
                  </a:lnTo>
                  <a:lnTo>
                    <a:pt x="287" y="31"/>
                  </a:lnTo>
                  <a:lnTo>
                    <a:pt x="375" y="8"/>
                  </a:lnTo>
                  <a:lnTo>
                    <a:pt x="471" y="0"/>
                  </a:lnTo>
                  <a:lnTo>
                    <a:pt x="565" y="8"/>
                  </a:lnTo>
                  <a:lnTo>
                    <a:pt x="654" y="31"/>
                  </a:lnTo>
                  <a:lnTo>
                    <a:pt x="734" y="69"/>
                  </a:lnTo>
                  <a:lnTo>
                    <a:pt x="805" y="119"/>
                  </a:lnTo>
                  <a:lnTo>
                    <a:pt x="861" y="178"/>
                  </a:lnTo>
                  <a:lnTo>
                    <a:pt x="905" y="246"/>
                  </a:lnTo>
                  <a:lnTo>
                    <a:pt x="933" y="322"/>
                  </a:lnTo>
                  <a:lnTo>
                    <a:pt x="943" y="405"/>
                  </a:lnTo>
                  <a:close/>
                </a:path>
              </a:pathLst>
            </a:custGeom>
            <a:solidFill>
              <a:schemeClr val="dk2"/>
            </a:solidFill>
            <a:ln w="28575" cap="flat" cmpd="sng">
              <a:solidFill>
                <a:srgbClr val="FFFFFF"/>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000">
                <a:solidFill>
                  <a:srgbClr val="000000"/>
                </a:solidFill>
                <a:latin typeface="Arial"/>
                <a:ea typeface="Arial"/>
                <a:cs typeface="Arial"/>
                <a:sym typeface="Aria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57"/>
        <p:cNvGrpSpPr/>
        <p:nvPr/>
      </p:nvGrpSpPr>
      <p:grpSpPr>
        <a:xfrm>
          <a:off x="0" y="0"/>
          <a:ext cx="0" cy="0"/>
          <a:chOff x="0" y="0"/>
          <a:chExt cx="0" cy="0"/>
        </a:xfrm>
      </p:grpSpPr>
      <p:sp>
        <p:nvSpPr>
          <p:cNvPr id="358" name="Google Shape;358;p34"/>
          <p:cNvSpPr/>
          <p:nvPr/>
        </p:nvSpPr>
        <p:spPr>
          <a:xfrm>
            <a:off x="1295150" y="3347225"/>
            <a:ext cx="6712500" cy="1269600"/>
          </a:xfrm>
          <a:prstGeom prst="rect">
            <a:avLst/>
          </a:prstGeom>
          <a:noFill/>
          <a:ln>
            <a:noFill/>
          </a:ln>
        </p:spPr>
        <p:txBody>
          <a:bodyPr spcFirstLastPara="1" wrap="square" lIns="34275" tIns="34275" rIns="34275" bIns="34275" anchor="t"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1E281E"/>
              </a:solidFill>
              <a:latin typeface="Arial"/>
              <a:ea typeface="Arial"/>
              <a:cs typeface="Arial"/>
              <a:sym typeface="Arial"/>
            </a:endParaRPr>
          </a:p>
        </p:txBody>
      </p:sp>
      <p:sp>
        <p:nvSpPr>
          <p:cNvPr id="359" name="Google Shape;359;p34"/>
          <p:cNvSpPr/>
          <p:nvPr/>
        </p:nvSpPr>
        <p:spPr>
          <a:xfrm>
            <a:off x="1295150" y="3566806"/>
            <a:ext cx="6712500" cy="1269600"/>
          </a:xfrm>
          <a:prstGeom prst="rect">
            <a:avLst/>
          </a:prstGeom>
          <a:noFill/>
          <a:ln>
            <a:noFill/>
          </a:ln>
        </p:spPr>
        <p:txBody>
          <a:bodyPr spcFirstLastPara="1" wrap="square" lIns="34275" tIns="34275" rIns="34275" bIns="34275" anchor="t" anchorCtr="0">
            <a:noAutofit/>
          </a:bodyPr>
          <a:lstStyle/>
          <a:p>
            <a:pPr marL="0" marR="0" lvl="0" indent="0" algn="ctr" rtl="0">
              <a:lnSpc>
                <a:spcPct val="100000"/>
              </a:lnSpc>
              <a:spcBef>
                <a:spcPts val="0"/>
              </a:spcBef>
              <a:spcAft>
                <a:spcPts val="0"/>
              </a:spcAft>
              <a:buClr>
                <a:srgbClr val="000000"/>
              </a:buClr>
              <a:buSzPts val="2400"/>
              <a:buFont typeface="Arial"/>
              <a:buNone/>
            </a:pPr>
            <a:r>
              <a:rPr lang="hu-HU" sz="2400" b="1">
                <a:solidFill>
                  <a:srgbClr val="1E281E"/>
                </a:solidFill>
              </a:rPr>
              <a:t>Háttér diák</a:t>
            </a:r>
            <a:endParaRPr sz="2400" b="0" i="0" u="none" strike="noStrike" cap="none">
              <a:solidFill>
                <a:srgbClr val="1E281E"/>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téma">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téma">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3548</Words>
  <Application>Microsoft Office PowerPoint</Application>
  <PresentationFormat>Diavetítés a képernyőre (16:9 oldalarány)</PresentationFormat>
  <Paragraphs>864</Paragraphs>
  <Slides>34</Slides>
  <Notes>34</Notes>
  <HiddenSlides>0</HiddenSlides>
  <MMClips>0</MMClips>
  <ScaleCrop>false</ScaleCrop>
  <HeadingPairs>
    <vt:vector size="6" baseType="variant">
      <vt:variant>
        <vt:lpstr>Használt betűtípusok</vt:lpstr>
      </vt:variant>
      <vt:variant>
        <vt:i4>3</vt:i4>
      </vt:variant>
      <vt:variant>
        <vt:lpstr>Téma</vt:lpstr>
      </vt:variant>
      <vt:variant>
        <vt:i4>2</vt:i4>
      </vt:variant>
      <vt:variant>
        <vt:lpstr>Diacímek</vt:lpstr>
      </vt:variant>
      <vt:variant>
        <vt:i4>34</vt:i4>
      </vt:variant>
    </vt:vector>
  </HeadingPairs>
  <TitlesOfParts>
    <vt:vector size="39" baseType="lpstr">
      <vt:lpstr>Arial</vt:lpstr>
      <vt:lpstr>Calibri</vt:lpstr>
      <vt:lpstr>Georgia</vt:lpstr>
      <vt:lpstr>Office-téma</vt:lpstr>
      <vt:lpstr>1_Office-téma</vt:lpstr>
      <vt:lpstr>PowerPoint bemutató</vt:lpstr>
      <vt:lpstr>PowerPoint bemutató</vt:lpstr>
      <vt:lpstr>PowerPoint bemutató</vt:lpstr>
      <vt:lpstr>II. Az adatvagyon működtetéséhez kapcsolódó intézkedések</vt:lpstr>
      <vt:lpstr>MI Koalíció Adatpiac - Datamarket.hu</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Bojti Anikó Erzsébet</dc:creator>
  <cp:lastModifiedBy>Bojti Anikó Erzsébet</cp:lastModifiedBy>
  <cp:revision>1</cp:revision>
  <dcterms:modified xsi:type="dcterms:W3CDTF">2019-12-09T11:15:07Z</dcterms:modified>
</cp:coreProperties>
</file>