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56" r:id="rId2"/>
    <p:sldId id="359" r:id="rId3"/>
    <p:sldId id="361" r:id="rId4"/>
    <p:sldId id="362" r:id="rId5"/>
    <p:sldId id="366" r:id="rId6"/>
    <p:sldId id="364" r:id="rId7"/>
    <p:sldId id="371" r:id="rId8"/>
    <p:sldId id="367" r:id="rId9"/>
    <p:sldId id="368" r:id="rId10"/>
    <p:sldId id="369" r:id="rId11"/>
    <p:sldId id="370" r:id="rId12"/>
    <p:sldId id="365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évtelen szakasz" id="{12FDD825-970B-4BCE-B3C4-FEB59C343611}">
          <p14:sldIdLst>
            <p14:sldId id="256"/>
            <p14:sldId id="359"/>
            <p14:sldId id="361"/>
            <p14:sldId id="362"/>
            <p14:sldId id="366"/>
            <p14:sldId id="364"/>
            <p14:sldId id="371"/>
            <p14:sldId id="367"/>
            <p14:sldId id="368"/>
            <p14:sldId id="369"/>
            <p14:sldId id="370"/>
            <p14:sldId id="3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739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Téma alapján készült stílus 1 – 4. jelölőszín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50" autoAdjust="0"/>
    <p:restoredTop sz="93800" autoAdjust="0"/>
  </p:normalViewPr>
  <p:slideViewPr>
    <p:cSldViewPr snapToGrid="0">
      <p:cViewPr varScale="1">
        <p:scale>
          <a:sx n="111" d="100"/>
          <a:sy n="111" d="100"/>
        </p:scale>
        <p:origin x="9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9B967-2B05-4789-941B-5965E68D02FC}" type="datetimeFigureOut">
              <a:rPr lang="hu-HU" smtClean="0"/>
              <a:t>2019. 12. 04.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677F98-882B-4E9C-B42B-180F680D9C4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508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8643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2019. május 15.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B4C-6F9A-44B5-AA62-36F6BAFB3B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0413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2019. május 15.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B4C-6F9A-44B5-AA62-36F6BAFB3B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0840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2019. május 15.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B4C-6F9A-44B5-AA62-36F6BAFB3B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45383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  <a:cs typeface="Arial" panose="020B0604020202020204" pitchFamily="34" charset="0"/>
              </a:defRPr>
            </a:lvl1pPr>
            <a:lvl2pPr>
              <a:defRPr>
                <a:latin typeface="+mj-lt"/>
                <a:cs typeface="Arial" panose="020B0604020202020204" pitchFamily="34" charset="0"/>
              </a:defRPr>
            </a:lvl2pPr>
            <a:lvl3pPr>
              <a:defRPr>
                <a:latin typeface="+mj-lt"/>
                <a:cs typeface="Arial" panose="020B0604020202020204" pitchFamily="34" charset="0"/>
              </a:defRPr>
            </a:lvl3pPr>
            <a:lvl4pPr>
              <a:defRPr>
                <a:latin typeface="+mj-lt"/>
                <a:cs typeface="Arial" panose="020B0604020202020204" pitchFamily="34" charset="0"/>
              </a:defRPr>
            </a:lvl4pPr>
            <a:lvl5pPr>
              <a:defRPr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2019. május 15.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B4C-6F9A-44B5-AA62-36F6BAFB3B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756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2019. május 15.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B4C-6F9A-44B5-AA62-36F6BAFB3B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3559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+mj-lt"/>
                <a:cs typeface="Arial" panose="020B0604020202020204" pitchFamily="34" charset="0"/>
              </a:defRPr>
            </a:lvl1pPr>
            <a:lvl2pPr>
              <a:defRPr>
                <a:latin typeface="+mj-lt"/>
                <a:cs typeface="Arial" panose="020B0604020202020204" pitchFamily="34" charset="0"/>
              </a:defRPr>
            </a:lvl2pPr>
            <a:lvl3pPr>
              <a:defRPr>
                <a:latin typeface="+mj-lt"/>
                <a:cs typeface="Arial" panose="020B0604020202020204" pitchFamily="34" charset="0"/>
              </a:defRPr>
            </a:lvl3pPr>
            <a:lvl4pPr>
              <a:defRPr>
                <a:latin typeface="+mj-lt"/>
                <a:cs typeface="Arial" panose="020B0604020202020204" pitchFamily="34" charset="0"/>
              </a:defRPr>
            </a:lvl4pPr>
            <a:lvl5pPr>
              <a:defRPr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latin typeface="+mj-lt"/>
                <a:cs typeface="Arial" panose="020B0604020202020204" pitchFamily="34" charset="0"/>
              </a:defRPr>
            </a:lvl1pPr>
            <a:lvl2pPr>
              <a:defRPr>
                <a:latin typeface="+mj-lt"/>
                <a:cs typeface="Arial" panose="020B0604020202020204" pitchFamily="34" charset="0"/>
              </a:defRPr>
            </a:lvl2pPr>
            <a:lvl3pPr>
              <a:defRPr>
                <a:latin typeface="+mj-lt"/>
                <a:cs typeface="Arial" panose="020B0604020202020204" pitchFamily="34" charset="0"/>
              </a:defRPr>
            </a:lvl3pPr>
            <a:lvl4pPr>
              <a:defRPr>
                <a:latin typeface="+mj-lt"/>
                <a:cs typeface="Arial" panose="020B0604020202020204" pitchFamily="34" charset="0"/>
              </a:defRPr>
            </a:lvl4pPr>
            <a:lvl5pPr>
              <a:defRPr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2019. május 15.</a:t>
            </a: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B4C-6F9A-44B5-AA62-36F6BAFB3B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20957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>
              <a:defRPr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latin typeface="+mj-lt"/>
                <a:cs typeface="Arial" panose="020B0604020202020204" pitchFamily="34" charset="0"/>
              </a:defRPr>
            </a:lvl1pPr>
            <a:lvl2pPr>
              <a:defRPr>
                <a:latin typeface="+mj-lt"/>
                <a:cs typeface="Arial" panose="020B0604020202020204" pitchFamily="34" charset="0"/>
              </a:defRPr>
            </a:lvl2pPr>
            <a:lvl3pPr>
              <a:defRPr>
                <a:latin typeface="+mj-lt"/>
                <a:cs typeface="Arial" panose="020B0604020202020204" pitchFamily="34" charset="0"/>
              </a:defRPr>
            </a:lvl3pPr>
            <a:lvl4pPr>
              <a:defRPr>
                <a:latin typeface="+mj-lt"/>
                <a:cs typeface="Arial" panose="020B0604020202020204" pitchFamily="34" charset="0"/>
              </a:defRPr>
            </a:lvl4pPr>
            <a:lvl5pPr>
              <a:defRPr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latin typeface="+mj-lt"/>
                <a:cs typeface="Arial" panose="020B0604020202020204" pitchFamily="34" charset="0"/>
              </a:defRPr>
            </a:lvl1pPr>
            <a:lvl2pPr>
              <a:defRPr>
                <a:latin typeface="+mj-lt"/>
                <a:cs typeface="Arial" panose="020B0604020202020204" pitchFamily="34" charset="0"/>
              </a:defRPr>
            </a:lvl2pPr>
            <a:lvl3pPr>
              <a:defRPr>
                <a:latin typeface="+mj-lt"/>
                <a:cs typeface="Arial" panose="020B0604020202020204" pitchFamily="34" charset="0"/>
              </a:defRPr>
            </a:lvl3pPr>
            <a:lvl4pPr>
              <a:defRPr>
                <a:latin typeface="+mj-lt"/>
                <a:cs typeface="Arial" panose="020B0604020202020204" pitchFamily="34" charset="0"/>
              </a:defRPr>
            </a:lvl4pPr>
            <a:lvl5pPr>
              <a:defRPr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2019. május 15.</a:t>
            </a: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B4C-6F9A-44B5-AA62-36F6BAFB3B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1571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2019. május 15.</a:t>
            </a: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B4C-6F9A-44B5-AA62-36F6BAFB3B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0646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2019. május 15.</a:t>
            </a:r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B4C-6F9A-44B5-AA62-36F6BAFB3B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9515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>
                <a:latin typeface="+mj-lt"/>
              </a:defRPr>
            </a:lvl1pPr>
            <a:lvl2pPr>
              <a:defRPr sz="2800">
                <a:latin typeface="+mj-lt"/>
              </a:defRPr>
            </a:lvl2pPr>
            <a:lvl3pPr>
              <a:defRPr sz="24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2019. május 15.</a:t>
            </a: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B4C-6F9A-44B5-AA62-36F6BAFB3B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86840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2019. május 15.</a:t>
            </a: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B4C-6F9A-44B5-AA62-36F6BAFB3B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6067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2019. május 15.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76B4C-6F9A-44B5-AA62-36F6BAFB3B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9549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73723" y="330508"/>
            <a:ext cx="8295703" cy="1894900"/>
          </a:xfrm>
        </p:spPr>
        <p:txBody>
          <a:bodyPr>
            <a:normAutofit/>
          </a:bodyPr>
          <a:lstStyle/>
          <a:p>
            <a:r>
              <a:rPr lang="hu-HU" sz="3600" dirty="0" smtClean="0">
                <a:solidFill>
                  <a:schemeClr val="bg1"/>
                </a:solidFill>
              </a:rPr>
              <a:t>Országos Statisztikai Tanács és </a:t>
            </a:r>
            <a:br>
              <a:rPr lang="hu-HU" sz="3600" dirty="0" smtClean="0">
                <a:solidFill>
                  <a:schemeClr val="bg1"/>
                </a:solidFill>
              </a:rPr>
            </a:br>
            <a:r>
              <a:rPr lang="hu-HU" sz="3600" dirty="0" smtClean="0">
                <a:solidFill>
                  <a:schemeClr val="bg1"/>
                </a:solidFill>
              </a:rPr>
              <a:t>Nemzeti Statisztikai Koordinációs Testület</a:t>
            </a:r>
            <a:br>
              <a:rPr lang="hu-HU" sz="3600" dirty="0" smtClean="0">
                <a:solidFill>
                  <a:schemeClr val="bg1"/>
                </a:solidFill>
              </a:rPr>
            </a:br>
            <a:r>
              <a:rPr lang="hu-HU" sz="3600" dirty="0" smtClean="0">
                <a:solidFill>
                  <a:schemeClr val="bg1"/>
                </a:solidFill>
              </a:rPr>
              <a:t>Együttes ülése</a:t>
            </a:r>
            <a:endParaRPr lang="hu-HU" sz="3600" dirty="0">
              <a:solidFill>
                <a:schemeClr val="bg1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333608" y="5817996"/>
            <a:ext cx="2177345" cy="582805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endParaRPr lang="hu-HU" sz="200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/>
          </a:p>
        </p:txBody>
      </p:sp>
      <p:sp>
        <p:nvSpPr>
          <p:cNvPr id="7" name="Alcím 2"/>
          <p:cNvSpPr txBox="1">
            <a:spLocks/>
          </p:cNvSpPr>
          <p:nvPr/>
        </p:nvSpPr>
        <p:spPr>
          <a:xfrm>
            <a:off x="1178803" y="2996108"/>
            <a:ext cx="7699189" cy="27546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endParaRPr lang="hu-HU" sz="2000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Diplomás Pályakövetési Rendszer fejlesztési eredményei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endParaRPr lang="hu-HU" sz="2000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</a:pPr>
            <a:endParaRPr lang="hu-HU" sz="20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Goldfárthné Veres Edit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Oktatási Hivatal Felsőoktatási Elemzési Főosztály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endParaRPr lang="hu-HU" sz="200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</a:pPr>
            <a:endParaRPr lang="hu-HU" sz="2000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2019. december 09.</a:t>
            </a:r>
          </a:p>
          <a:p>
            <a:pPr algn="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6317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180753"/>
            <a:ext cx="7886700" cy="893136"/>
          </a:xfrm>
        </p:spPr>
        <p:txBody>
          <a:bodyPr>
            <a:normAutofit/>
          </a:bodyPr>
          <a:lstStyle/>
          <a:p>
            <a:pPr algn="ctr"/>
            <a:r>
              <a:rPr lang="hu-HU" sz="3800" dirty="0" smtClean="0">
                <a:solidFill>
                  <a:srgbClr val="5C739C"/>
                </a:solidFill>
              </a:rPr>
              <a:t>Frissdiplomás kutatás (FD)</a:t>
            </a:r>
            <a:endParaRPr lang="hu-HU" sz="3800" dirty="0">
              <a:solidFill>
                <a:srgbClr val="5C739C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073889"/>
            <a:ext cx="7886700" cy="469903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hu-HU" b="1" dirty="0">
                <a:solidFill>
                  <a:srgbClr val="002060"/>
                </a:solidFill>
              </a:rPr>
              <a:t>Kutatás jellemzői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u-HU" dirty="0">
                <a:solidFill>
                  <a:srgbClr val="002060"/>
                </a:solidFill>
              </a:rPr>
              <a:t>Kérdőíves (CAWI) kutatás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u-HU" dirty="0">
                <a:solidFill>
                  <a:srgbClr val="002060"/>
                </a:solidFill>
              </a:rPr>
              <a:t>2009-től rendszeres adatfelvétel, 35-38 csatlakozott intézmény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u-HU" dirty="0">
                <a:solidFill>
                  <a:srgbClr val="002060"/>
                </a:solidFill>
              </a:rPr>
              <a:t>Megvalósítás az intézmények közreműködésével, intézményi kérdésblokk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u-HU" dirty="0">
                <a:solidFill>
                  <a:srgbClr val="002060"/>
                </a:solidFill>
              </a:rPr>
              <a:t>Válaszadási arány 10-20% közötti </a:t>
            </a:r>
            <a:r>
              <a:rPr lang="hu-HU" b="1" dirty="0">
                <a:solidFill>
                  <a:srgbClr val="002060"/>
                </a:solidFill>
              </a:rPr>
              <a:t>(évente 20 ezer fő)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u-HU" dirty="0">
                <a:solidFill>
                  <a:srgbClr val="002060"/>
                </a:solidFill>
              </a:rPr>
              <a:t>Egységesen tisztított, súlyozott (képzési terület, munkarend, nem, végzési év) országos adatbázis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u-HU" dirty="0">
                <a:solidFill>
                  <a:srgbClr val="002060"/>
                </a:solidFill>
              </a:rPr>
              <a:t>1, </a:t>
            </a:r>
            <a:r>
              <a:rPr lang="hu-HU" strike="sngStrike" dirty="0">
                <a:solidFill>
                  <a:srgbClr val="002060"/>
                </a:solidFill>
              </a:rPr>
              <a:t>3</a:t>
            </a:r>
            <a:r>
              <a:rPr lang="hu-HU" dirty="0">
                <a:solidFill>
                  <a:srgbClr val="002060"/>
                </a:solidFill>
              </a:rPr>
              <a:t>, 5 éve végzettek, alap, mester, osztatlan, hagyományos egyetemi/főiskolai képzési szintek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u-HU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u-HU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u-HU" dirty="0"/>
          </a:p>
          <a:p>
            <a:pPr algn="r"/>
            <a:r>
              <a:rPr lang="hu-HU" sz="4000" dirty="0">
                <a:solidFill>
                  <a:srgbClr val="FF0000"/>
                </a:solidFill>
              </a:rPr>
              <a:t>Milyen a jelen munkavállalója?</a:t>
            </a:r>
          </a:p>
          <a:p>
            <a:pPr marL="57150" lvl="1" indent="0" algn="just">
              <a:lnSpc>
                <a:spcPct val="160000"/>
              </a:lnSpc>
              <a:spcBef>
                <a:spcPts val="0"/>
              </a:spcBef>
              <a:buNone/>
            </a:pPr>
            <a:endParaRPr lang="hu-HU" dirty="0">
              <a:solidFill>
                <a:srgbClr val="002060"/>
              </a:solidFill>
            </a:endParaRPr>
          </a:p>
          <a:p>
            <a:pPr marL="400050" lvl="1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hu-HU" dirty="0" smtClean="0">
              <a:solidFill>
                <a:srgbClr val="002060"/>
              </a:solidFill>
            </a:endParaRPr>
          </a:p>
          <a:p>
            <a:pPr marL="400050" lvl="1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hu-HU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10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180753"/>
            <a:ext cx="7886700" cy="893136"/>
          </a:xfrm>
        </p:spPr>
        <p:txBody>
          <a:bodyPr>
            <a:normAutofit/>
          </a:bodyPr>
          <a:lstStyle/>
          <a:p>
            <a:pPr algn="ctr"/>
            <a:r>
              <a:rPr lang="hu-HU" sz="3800" dirty="0" smtClean="0">
                <a:solidFill>
                  <a:srgbClr val="5C739C"/>
                </a:solidFill>
              </a:rPr>
              <a:t>Eurostudent</a:t>
            </a:r>
            <a:endParaRPr lang="hu-HU" sz="3800" dirty="0">
              <a:solidFill>
                <a:srgbClr val="5C739C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073889"/>
            <a:ext cx="7886700" cy="4699036"/>
          </a:xfrm>
        </p:spPr>
        <p:txBody>
          <a:bodyPr>
            <a:normAutofit lnSpcReduction="10000"/>
          </a:bodyPr>
          <a:lstStyle/>
          <a:p>
            <a:r>
              <a:rPr lang="hu-HU" sz="2600" dirty="0">
                <a:solidFill>
                  <a:srgbClr val="002060"/>
                </a:solidFill>
              </a:rPr>
              <a:t>Adatbázis: Eurostudent V, Eurostudent VI, Eurostudent VII</a:t>
            </a:r>
          </a:p>
          <a:p>
            <a:r>
              <a:rPr lang="hu-HU" sz="2600" dirty="0">
                <a:solidFill>
                  <a:srgbClr val="002060"/>
                </a:solidFill>
              </a:rPr>
              <a:t>Adatforrás: online kérdőív</a:t>
            </a:r>
          </a:p>
          <a:p>
            <a:r>
              <a:rPr lang="hu-HU" sz="2600" dirty="0">
                <a:solidFill>
                  <a:srgbClr val="002060"/>
                </a:solidFill>
              </a:rPr>
              <a:t>Információk:</a:t>
            </a:r>
          </a:p>
          <a:p>
            <a:pPr marL="684000">
              <a:buFont typeface="Arial" panose="020B0604020202020204" pitchFamily="34" charset="0"/>
              <a:buChar char="−"/>
            </a:pPr>
            <a:r>
              <a:rPr lang="hu-HU" sz="2600" dirty="0">
                <a:solidFill>
                  <a:srgbClr val="002060"/>
                </a:solidFill>
              </a:rPr>
              <a:t>A felsőoktatásban tanulók szociális helyzetének mutatói</a:t>
            </a:r>
          </a:p>
          <a:p>
            <a:pPr marL="684000">
              <a:buFont typeface="Arial" panose="020B0604020202020204" pitchFamily="34" charset="0"/>
              <a:buChar char="−"/>
            </a:pPr>
            <a:r>
              <a:rPr lang="hu-HU" sz="2600" dirty="0">
                <a:solidFill>
                  <a:srgbClr val="002060"/>
                </a:solidFill>
              </a:rPr>
              <a:t>Lakhatási jellemzők</a:t>
            </a:r>
          </a:p>
          <a:p>
            <a:pPr marL="684000">
              <a:buFont typeface="Arial" panose="020B0604020202020204" pitchFamily="34" charset="0"/>
              <a:buChar char="−"/>
            </a:pPr>
            <a:r>
              <a:rPr lang="hu-HU" sz="2600" dirty="0">
                <a:solidFill>
                  <a:srgbClr val="002060"/>
                </a:solidFill>
              </a:rPr>
              <a:t>Időfelhasználási szokások</a:t>
            </a:r>
          </a:p>
          <a:p>
            <a:pPr marL="684000">
              <a:buFont typeface="Arial" panose="020B0604020202020204" pitchFamily="34" charset="0"/>
              <a:buChar char="−"/>
            </a:pPr>
            <a:r>
              <a:rPr lang="hu-HU" sz="2600" dirty="0">
                <a:solidFill>
                  <a:srgbClr val="002060"/>
                </a:solidFill>
              </a:rPr>
              <a:t>A tanulmányok melletti munkavégzés jellemzői</a:t>
            </a:r>
          </a:p>
          <a:p>
            <a:pPr marL="684000">
              <a:buFont typeface="Arial" panose="020B0604020202020204" pitchFamily="34" charset="0"/>
              <a:buChar char="−"/>
            </a:pPr>
            <a:r>
              <a:rPr lang="hu-HU" sz="2600" dirty="0">
                <a:solidFill>
                  <a:srgbClr val="002060"/>
                </a:solidFill>
              </a:rPr>
              <a:t>Nemzetközi tanulmányi mobilitás</a:t>
            </a:r>
          </a:p>
          <a:p>
            <a:pPr marL="684000">
              <a:buFont typeface="Arial" panose="020B0604020202020204" pitchFamily="34" charset="0"/>
              <a:buChar char="−"/>
            </a:pPr>
            <a:r>
              <a:rPr lang="hu-HU" sz="2600" dirty="0">
                <a:solidFill>
                  <a:srgbClr val="002060"/>
                </a:solidFill>
              </a:rPr>
              <a:t>A képzésről alkotott vélemény és értékelések</a:t>
            </a:r>
          </a:p>
          <a:p>
            <a:pPr marL="400050" lvl="1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hu-HU" dirty="0">
              <a:solidFill>
                <a:srgbClr val="002060"/>
              </a:solidFill>
            </a:endParaRPr>
          </a:p>
          <a:p>
            <a:pPr marL="400050" lvl="1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hu-HU" dirty="0" smtClean="0">
              <a:solidFill>
                <a:srgbClr val="002060"/>
              </a:solidFill>
            </a:endParaRPr>
          </a:p>
          <a:p>
            <a:pPr marL="400050" lvl="1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hu-HU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2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180753"/>
            <a:ext cx="7886700" cy="893136"/>
          </a:xfrm>
        </p:spPr>
        <p:txBody>
          <a:bodyPr>
            <a:normAutofit/>
          </a:bodyPr>
          <a:lstStyle/>
          <a:p>
            <a:pPr algn="ctr"/>
            <a:r>
              <a:rPr lang="hu-HU" sz="3800" dirty="0" smtClean="0">
                <a:solidFill>
                  <a:srgbClr val="5C739C"/>
                </a:solidFill>
              </a:rPr>
              <a:t>www.diplomantul.hu</a:t>
            </a:r>
            <a:endParaRPr lang="hu-HU" sz="3800" dirty="0">
              <a:solidFill>
                <a:srgbClr val="5C739C"/>
              </a:solidFill>
            </a:endParaRPr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5991" y="1006114"/>
            <a:ext cx="8065699" cy="4851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30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180753"/>
            <a:ext cx="7886700" cy="893136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800" dirty="0" smtClean="0">
                <a:solidFill>
                  <a:srgbClr val="5C739C"/>
                </a:solidFill>
              </a:rPr>
              <a:t>Az Oktatási Hivatal adatbázisai kutatási célokra</a:t>
            </a:r>
            <a:endParaRPr lang="hu-HU" sz="3800" dirty="0">
              <a:solidFill>
                <a:srgbClr val="5C739C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073889"/>
            <a:ext cx="7886700" cy="4699036"/>
          </a:xfrm>
        </p:spPr>
        <p:txBody>
          <a:bodyPr>
            <a:normAutofit/>
          </a:bodyPr>
          <a:lstStyle/>
          <a:p>
            <a:pPr marL="57150" lvl="1" indent="0" algn="just">
              <a:spcBef>
                <a:spcPts val="0"/>
              </a:spcBef>
              <a:buNone/>
            </a:pPr>
            <a:r>
              <a:rPr lang="hu-HU" dirty="0" smtClean="0">
                <a:solidFill>
                  <a:srgbClr val="002060"/>
                </a:solidFill>
              </a:rPr>
              <a:t>Köznevelési adatbázisok</a:t>
            </a:r>
          </a:p>
          <a:p>
            <a:pPr marL="57150" lvl="1" indent="0" algn="just">
              <a:spcBef>
                <a:spcPts val="0"/>
              </a:spcBef>
              <a:buNone/>
            </a:pPr>
            <a:endParaRPr lang="hu-HU" dirty="0" smtClean="0">
              <a:solidFill>
                <a:srgbClr val="002060"/>
              </a:solidFill>
            </a:endParaRPr>
          </a:p>
          <a:p>
            <a:pPr marL="400050" lvl="1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u-HU" dirty="0">
                <a:solidFill>
                  <a:srgbClr val="002060"/>
                </a:solidFill>
              </a:rPr>
              <a:t>Nemzetközi adatbázisok: </a:t>
            </a:r>
          </a:p>
          <a:p>
            <a:pPr marL="400050" lvl="1" indent="-342900" algn="just">
              <a:spcBef>
                <a:spcPts val="0"/>
              </a:spcBef>
              <a:buFontTx/>
              <a:buChar char="-"/>
            </a:pPr>
            <a:r>
              <a:rPr lang="hu-HU" dirty="0">
                <a:solidFill>
                  <a:srgbClr val="002060"/>
                </a:solidFill>
              </a:rPr>
              <a:t>Tematikus elérési utakon nyilvánosak, kereshetők</a:t>
            </a:r>
            <a:endParaRPr lang="hu-HU" dirty="0" smtClean="0">
              <a:solidFill>
                <a:srgbClr val="002060"/>
              </a:solidFill>
            </a:endParaRPr>
          </a:p>
          <a:p>
            <a:pPr marL="400050" lvl="1" indent="-342900" algn="just">
              <a:spcBef>
                <a:spcPts val="0"/>
              </a:spcBef>
              <a:buFontTx/>
              <a:buChar char="-"/>
            </a:pPr>
            <a:endParaRPr lang="hu-HU" dirty="0">
              <a:solidFill>
                <a:srgbClr val="002060"/>
              </a:solidFill>
            </a:endParaRPr>
          </a:p>
          <a:p>
            <a:pPr marL="400050" lvl="1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u-HU" dirty="0">
                <a:solidFill>
                  <a:srgbClr val="002060"/>
                </a:solidFill>
              </a:rPr>
              <a:t>Nemzeti adatbázisok:</a:t>
            </a:r>
          </a:p>
          <a:p>
            <a:pPr marL="400050" lvl="1" indent="-342900" algn="just">
              <a:spcBef>
                <a:spcPts val="0"/>
              </a:spcBef>
              <a:buFontTx/>
              <a:buChar char="-"/>
            </a:pPr>
            <a:r>
              <a:rPr lang="hu-HU" dirty="0" smtClean="0">
                <a:solidFill>
                  <a:srgbClr val="002060"/>
                </a:solidFill>
              </a:rPr>
              <a:t>KIR </a:t>
            </a:r>
            <a:r>
              <a:rPr lang="hu-HU" dirty="0">
                <a:solidFill>
                  <a:srgbClr val="002060"/>
                </a:solidFill>
              </a:rPr>
              <a:t>STAT</a:t>
            </a:r>
          </a:p>
          <a:p>
            <a:pPr marL="400050" lvl="1" indent="-342900" algn="just">
              <a:spcBef>
                <a:spcPts val="0"/>
              </a:spcBef>
              <a:buFontTx/>
              <a:buChar char="-"/>
            </a:pPr>
            <a:r>
              <a:rPr lang="hu-HU" dirty="0">
                <a:solidFill>
                  <a:srgbClr val="002060"/>
                </a:solidFill>
              </a:rPr>
              <a:t>KIR IT, KIR SZNY</a:t>
            </a:r>
          </a:p>
          <a:p>
            <a:pPr marL="400050" lvl="1" indent="-342900" algn="just">
              <a:spcBef>
                <a:spcPts val="0"/>
              </a:spcBef>
              <a:buFontTx/>
              <a:buChar char="-"/>
            </a:pPr>
            <a:r>
              <a:rPr lang="hu-HU" dirty="0" smtClean="0">
                <a:solidFill>
                  <a:srgbClr val="002060"/>
                </a:solidFill>
              </a:rPr>
              <a:t>OKM</a:t>
            </a:r>
          </a:p>
          <a:p>
            <a:pPr marL="400050" lvl="1" indent="-342900" algn="just">
              <a:spcBef>
                <a:spcPts val="0"/>
              </a:spcBef>
              <a:buFontTx/>
              <a:buChar char="-"/>
            </a:pPr>
            <a:r>
              <a:rPr lang="hu-HU" dirty="0" smtClean="0">
                <a:solidFill>
                  <a:srgbClr val="002060"/>
                </a:solidFill>
              </a:rPr>
              <a:t>KIFIR</a:t>
            </a:r>
          </a:p>
          <a:p>
            <a:pPr marL="400050" lvl="1" indent="-342900" algn="just">
              <a:spcBef>
                <a:spcPts val="0"/>
              </a:spcBef>
              <a:buFontTx/>
              <a:buChar char="-"/>
            </a:pPr>
            <a:r>
              <a:rPr lang="hu-HU" dirty="0" smtClean="0">
                <a:solidFill>
                  <a:srgbClr val="002060"/>
                </a:solidFill>
              </a:rPr>
              <a:t>Érettségi (KÉNY)</a:t>
            </a:r>
          </a:p>
          <a:p>
            <a:pPr marL="400050" lvl="1" indent="-342900" algn="just">
              <a:spcBef>
                <a:spcPts val="0"/>
              </a:spcBef>
              <a:buFontTx/>
              <a:buChar char="-"/>
            </a:pPr>
            <a:r>
              <a:rPr lang="hu-HU" dirty="0" smtClean="0">
                <a:solidFill>
                  <a:srgbClr val="002060"/>
                </a:solidFill>
              </a:rPr>
              <a:t>PÉM</a:t>
            </a:r>
          </a:p>
          <a:p>
            <a:pPr marL="400050" lvl="1" indent="-342900" algn="just">
              <a:spcBef>
                <a:spcPts val="0"/>
              </a:spcBef>
              <a:buFontTx/>
              <a:buChar char="-"/>
            </a:pPr>
            <a:r>
              <a:rPr lang="hu-HU" smtClean="0">
                <a:solidFill>
                  <a:srgbClr val="002060"/>
                </a:solidFill>
              </a:rPr>
              <a:t>Nyelvvizsga </a:t>
            </a:r>
            <a:r>
              <a:rPr lang="hu-HU" dirty="0" smtClean="0">
                <a:solidFill>
                  <a:srgbClr val="002060"/>
                </a:solidFill>
              </a:rPr>
              <a:t>adatbázis</a:t>
            </a:r>
            <a:endParaRPr lang="hu-HU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36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180753"/>
            <a:ext cx="7886700" cy="893136"/>
          </a:xfrm>
        </p:spPr>
        <p:txBody>
          <a:bodyPr>
            <a:normAutofit/>
          </a:bodyPr>
          <a:lstStyle/>
          <a:p>
            <a:pPr algn="ctr"/>
            <a:r>
              <a:rPr lang="hu-HU" sz="3800" dirty="0" smtClean="0">
                <a:solidFill>
                  <a:srgbClr val="5C739C"/>
                </a:solidFill>
              </a:rPr>
              <a:t>Felsőoktatási adatbázisok</a:t>
            </a:r>
            <a:endParaRPr lang="hu-HU" sz="3800" dirty="0">
              <a:solidFill>
                <a:srgbClr val="5C739C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073889"/>
            <a:ext cx="7886700" cy="46990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u-HU" sz="1900" dirty="0" smtClean="0">
                <a:solidFill>
                  <a:srgbClr val="002060"/>
                </a:solidFill>
              </a:rPr>
              <a:t>Felvételi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1900" dirty="0" smtClean="0">
                <a:solidFill>
                  <a:srgbClr val="002060"/>
                </a:solidFill>
              </a:rPr>
              <a:t>FIR STAT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1900" dirty="0" smtClean="0">
                <a:solidFill>
                  <a:srgbClr val="002060"/>
                </a:solidFill>
              </a:rPr>
              <a:t>FIR IT, FIR SZNY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1900" dirty="0" smtClean="0">
                <a:solidFill>
                  <a:srgbClr val="002060"/>
                </a:solidFill>
              </a:rPr>
              <a:t>HÖSZ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1900" dirty="0" smtClean="0">
                <a:solidFill>
                  <a:srgbClr val="002060"/>
                </a:solidFill>
              </a:rPr>
              <a:t>TÁMOGATÁSI IDŐ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1900" dirty="0" smtClean="0">
                <a:solidFill>
                  <a:srgbClr val="00B0F0"/>
                </a:solidFill>
              </a:rPr>
              <a:t>DPR AAE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1900" dirty="0" smtClean="0">
                <a:solidFill>
                  <a:srgbClr val="00B0F0"/>
                </a:solidFill>
              </a:rPr>
              <a:t>DPR FP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1900" dirty="0" smtClean="0">
                <a:solidFill>
                  <a:srgbClr val="00B0F0"/>
                </a:solidFill>
              </a:rPr>
              <a:t>DPR Frissdiplomás kutatás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1900" dirty="0" smtClean="0">
                <a:solidFill>
                  <a:srgbClr val="00B0F0"/>
                </a:solidFill>
              </a:rPr>
              <a:t>Hallgatói kutatás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1900" dirty="0" smtClean="0">
                <a:solidFill>
                  <a:srgbClr val="00B0F0"/>
                </a:solidFill>
              </a:rPr>
              <a:t>Eurostudent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1900" dirty="0" smtClean="0">
                <a:solidFill>
                  <a:srgbClr val="00B0F0"/>
                </a:solidFill>
              </a:rPr>
              <a:t>EFOP 3.4.5. eredménytermékek</a:t>
            </a:r>
          </a:p>
        </p:txBody>
      </p:sp>
    </p:spTree>
    <p:extLst>
      <p:ext uri="{BB962C8B-B14F-4D97-AF65-F5344CB8AC3E}">
        <p14:creationId xmlns:p14="http://schemas.microsoft.com/office/powerpoint/2010/main" val="10421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180753"/>
            <a:ext cx="7886700" cy="893136"/>
          </a:xfrm>
        </p:spPr>
        <p:txBody>
          <a:bodyPr>
            <a:normAutofit/>
          </a:bodyPr>
          <a:lstStyle/>
          <a:p>
            <a:pPr algn="ctr"/>
            <a:r>
              <a:rPr lang="hu-HU" sz="3800" dirty="0" smtClean="0">
                <a:solidFill>
                  <a:srgbClr val="5C739C"/>
                </a:solidFill>
              </a:rPr>
              <a:t>Felsőoktatási Elemzési Főosztály</a:t>
            </a:r>
            <a:endParaRPr lang="hu-HU" sz="3800" dirty="0">
              <a:solidFill>
                <a:srgbClr val="5C739C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380225"/>
            <a:ext cx="7886700" cy="43926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u-HU" sz="1900" dirty="0" smtClean="0">
                <a:solidFill>
                  <a:srgbClr val="002060"/>
                </a:solidFill>
              </a:rPr>
              <a:t>Nem statisztikai adatszolgáltató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1900" dirty="0" smtClean="0">
                <a:solidFill>
                  <a:srgbClr val="002060"/>
                </a:solidFill>
              </a:rPr>
              <a:t>Mérési, kutatási központ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1900" dirty="0" smtClean="0">
                <a:solidFill>
                  <a:srgbClr val="002060"/>
                </a:solidFill>
              </a:rPr>
              <a:t>Adatbázisok jellege:</a:t>
            </a:r>
          </a:p>
          <a:p>
            <a:pPr>
              <a:buFontTx/>
              <a:buChar char="-"/>
            </a:pPr>
            <a:r>
              <a:rPr lang="hu-HU" sz="1900" dirty="0" smtClean="0">
                <a:solidFill>
                  <a:srgbClr val="002060"/>
                </a:solidFill>
              </a:rPr>
              <a:t>adatintegrációból származó: álnevesített</a:t>
            </a:r>
          </a:p>
          <a:p>
            <a:pPr>
              <a:buFontTx/>
              <a:buChar char="-"/>
            </a:pPr>
            <a:r>
              <a:rPr lang="hu-HU" sz="1900" dirty="0" smtClean="0">
                <a:solidFill>
                  <a:srgbClr val="002060"/>
                </a:solidFill>
              </a:rPr>
              <a:t>kérdőíves: anonim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1900" dirty="0" smtClean="0">
                <a:solidFill>
                  <a:srgbClr val="002060"/>
                </a:solidFill>
              </a:rPr>
              <a:t>A pályakövetésre fókuszáló kutatási feladatok kiszélesedtek:</a:t>
            </a:r>
          </a:p>
          <a:p>
            <a:pPr marL="0" indent="0">
              <a:buNone/>
            </a:pPr>
            <a:r>
              <a:rPr lang="hu-HU" sz="1400" dirty="0" smtClean="0">
                <a:solidFill>
                  <a:srgbClr val="002060"/>
                </a:solidFill>
              </a:rPr>
              <a:t>- Diplomás </a:t>
            </a:r>
            <a:r>
              <a:rPr lang="hu-HU" sz="1400" dirty="0">
                <a:solidFill>
                  <a:srgbClr val="002060"/>
                </a:solidFill>
              </a:rPr>
              <a:t>pályakövetés- kutatások (4  kutatási modul)</a:t>
            </a:r>
          </a:p>
          <a:p>
            <a:pPr marL="0" indent="0">
              <a:buNone/>
            </a:pPr>
            <a:r>
              <a:rPr lang="hu-HU" sz="1400" dirty="0" smtClean="0">
                <a:solidFill>
                  <a:srgbClr val="002060"/>
                </a:solidFill>
              </a:rPr>
              <a:t>- </a:t>
            </a:r>
            <a:r>
              <a:rPr lang="hu-HU" sz="1400" dirty="0" err="1" smtClean="0">
                <a:solidFill>
                  <a:srgbClr val="002060"/>
                </a:solidFill>
              </a:rPr>
              <a:t>Felvi</a:t>
            </a:r>
            <a:r>
              <a:rPr lang="hu-HU" sz="1400" dirty="0" smtClean="0">
                <a:solidFill>
                  <a:srgbClr val="002060"/>
                </a:solidFill>
              </a:rPr>
              <a:t>-re, FIR-re </a:t>
            </a:r>
            <a:r>
              <a:rPr lang="hu-HU" sz="1400" dirty="0">
                <a:solidFill>
                  <a:srgbClr val="002060"/>
                </a:solidFill>
              </a:rPr>
              <a:t>épülő tematikus kutatások </a:t>
            </a:r>
          </a:p>
          <a:p>
            <a:pPr marL="0" indent="0">
              <a:buNone/>
            </a:pPr>
            <a:r>
              <a:rPr lang="hu-HU" sz="1400" dirty="0" smtClean="0">
                <a:solidFill>
                  <a:srgbClr val="002060"/>
                </a:solidFill>
              </a:rPr>
              <a:t>- Kompetenciaméréshez </a:t>
            </a:r>
            <a:r>
              <a:rPr lang="hu-HU" sz="1400" dirty="0">
                <a:solidFill>
                  <a:srgbClr val="002060"/>
                </a:solidFill>
              </a:rPr>
              <a:t>kapcsolódó kutatások</a:t>
            </a:r>
          </a:p>
          <a:p>
            <a:pPr marL="0" indent="0">
              <a:buNone/>
            </a:pPr>
            <a:r>
              <a:rPr lang="hu-HU" sz="1400" dirty="0" smtClean="0">
                <a:solidFill>
                  <a:srgbClr val="002060"/>
                </a:solidFill>
              </a:rPr>
              <a:t>- Szociális </a:t>
            </a:r>
            <a:r>
              <a:rPr lang="hu-HU" sz="1400" dirty="0">
                <a:solidFill>
                  <a:srgbClr val="002060"/>
                </a:solidFill>
              </a:rPr>
              <a:t>helyzet ágazati szintű mérése</a:t>
            </a:r>
          </a:p>
          <a:p>
            <a:pPr marL="0" indent="0">
              <a:buNone/>
            </a:pPr>
            <a:r>
              <a:rPr lang="hu-HU" sz="1400" dirty="0" smtClean="0">
                <a:solidFill>
                  <a:srgbClr val="002060"/>
                </a:solidFill>
              </a:rPr>
              <a:t>- Nemzetközi </a:t>
            </a:r>
            <a:r>
              <a:rPr lang="hu-HU" sz="1400" dirty="0">
                <a:solidFill>
                  <a:srgbClr val="002060"/>
                </a:solidFill>
              </a:rPr>
              <a:t>adatfelvételekben részvétel (</a:t>
            </a:r>
            <a:r>
              <a:rPr lang="hu-HU" sz="1400" dirty="0" smtClean="0">
                <a:solidFill>
                  <a:srgbClr val="002060"/>
                </a:solidFill>
              </a:rPr>
              <a:t>Eurostudent)</a:t>
            </a:r>
            <a:endParaRPr lang="hu-HU" sz="1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hu-HU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64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kerekített téglalap 3"/>
          <p:cNvSpPr/>
          <p:nvPr/>
        </p:nvSpPr>
        <p:spPr>
          <a:xfrm>
            <a:off x="5805811" y="2558064"/>
            <a:ext cx="1782799" cy="86949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Frissdiplomás kutatás</a:t>
            </a:r>
            <a:endParaRPr lang="hu-HU" sz="1600" dirty="0"/>
          </a:p>
        </p:txBody>
      </p:sp>
      <p:cxnSp>
        <p:nvCxnSpPr>
          <p:cNvPr id="9" name="Egyenes összekötő nyíllal 8"/>
          <p:cNvCxnSpPr/>
          <p:nvPr/>
        </p:nvCxnSpPr>
        <p:spPr>
          <a:xfrm>
            <a:off x="1619672" y="3995176"/>
            <a:ext cx="68407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16"/>
          <p:cNvCxnSpPr/>
          <p:nvPr/>
        </p:nvCxnSpPr>
        <p:spPr>
          <a:xfrm>
            <a:off x="1619672" y="3136067"/>
            <a:ext cx="0" cy="151216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zövegdoboz 17"/>
          <p:cNvSpPr txBox="1"/>
          <p:nvPr/>
        </p:nvSpPr>
        <p:spPr>
          <a:xfrm>
            <a:off x="1010263" y="2756678"/>
            <a:ext cx="989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felvétel</a:t>
            </a:r>
          </a:p>
        </p:txBody>
      </p:sp>
      <p:sp>
        <p:nvSpPr>
          <p:cNvPr id="19" name="Szövegdoboz 18"/>
          <p:cNvSpPr txBox="1"/>
          <p:nvPr/>
        </p:nvSpPr>
        <p:spPr>
          <a:xfrm>
            <a:off x="562990" y="4686166"/>
            <a:ext cx="24750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Bemeneti kompetencia- mérés</a:t>
            </a:r>
          </a:p>
        </p:txBody>
      </p:sp>
      <p:cxnSp>
        <p:nvCxnSpPr>
          <p:cNvPr id="22" name="Egyenes összekötő nyíllal 21"/>
          <p:cNvCxnSpPr/>
          <p:nvPr/>
        </p:nvCxnSpPr>
        <p:spPr>
          <a:xfrm>
            <a:off x="899592" y="3517404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nyíllal 23"/>
          <p:cNvCxnSpPr/>
          <p:nvPr/>
        </p:nvCxnSpPr>
        <p:spPr>
          <a:xfrm>
            <a:off x="899592" y="3990455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nyíllal 25"/>
          <p:cNvCxnSpPr/>
          <p:nvPr/>
        </p:nvCxnSpPr>
        <p:spPr>
          <a:xfrm>
            <a:off x="899592" y="4443105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zövegdoboz 29"/>
          <p:cNvSpPr txBox="1"/>
          <p:nvPr/>
        </p:nvSpPr>
        <p:spPr>
          <a:xfrm>
            <a:off x="437466" y="2716028"/>
            <a:ext cx="461665" cy="203132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hu-HU" dirty="0"/>
              <a:t>Szociális </a:t>
            </a:r>
            <a:r>
              <a:rPr lang="hu-HU" dirty="0" smtClean="0"/>
              <a:t>háttér</a:t>
            </a:r>
            <a:endParaRPr lang="hu-HU" dirty="0"/>
          </a:p>
        </p:txBody>
      </p:sp>
      <p:cxnSp>
        <p:nvCxnSpPr>
          <p:cNvPr id="32" name="Egyenes összekötő 31"/>
          <p:cNvCxnSpPr/>
          <p:nvPr/>
        </p:nvCxnSpPr>
        <p:spPr>
          <a:xfrm>
            <a:off x="5278915" y="3048914"/>
            <a:ext cx="0" cy="151216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zövegdoboz 32"/>
          <p:cNvSpPr txBox="1"/>
          <p:nvPr/>
        </p:nvSpPr>
        <p:spPr>
          <a:xfrm>
            <a:off x="4752020" y="271602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/>
              <a:t>végzés</a:t>
            </a:r>
          </a:p>
        </p:txBody>
      </p:sp>
      <p:sp>
        <p:nvSpPr>
          <p:cNvPr id="34" name="Szövegdoboz 33"/>
          <p:cNvSpPr txBox="1"/>
          <p:nvPr/>
        </p:nvSpPr>
        <p:spPr>
          <a:xfrm>
            <a:off x="4115971" y="4663443"/>
            <a:ext cx="29763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Kimeneti kompetencia- mérés</a:t>
            </a:r>
          </a:p>
        </p:txBody>
      </p:sp>
      <p:sp>
        <p:nvSpPr>
          <p:cNvPr id="37" name="Bal oldali kapcsos zárójel 36"/>
          <p:cNvSpPr/>
          <p:nvPr/>
        </p:nvSpPr>
        <p:spPr>
          <a:xfrm rot="5400000">
            <a:off x="3215435" y="2004324"/>
            <a:ext cx="360040" cy="3382143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0" name="Egyenes összekötő 39"/>
          <p:cNvCxnSpPr/>
          <p:nvPr/>
        </p:nvCxnSpPr>
        <p:spPr>
          <a:xfrm>
            <a:off x="6084168" y="3789040"/>
            <a:ext cx="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>
            <a:off x="7308304" y="3789040"/>
            <a:ext cx="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Szövegdoboz 41"/>
          <p:cNvSpPr txBox="1"/>
          <p:nvPr/>
        </p:nvSpPr>
        <p:spPr>
          <a:xfrm>
            <a:off x="5874713" y="3507097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+1 év</a:t>
            </a:r>
          </a:p>
        </p:txBody>
      </p:sp>
      <p:sp>
        <p:nvSpPr>
          <p:cNvPr id="43" name="Szövegdoboz 42"/>
          <p:cNvSpPr txBox="1"/>
          <p:nvPr/>
        </p:nvSpPr>
        <p:spPr>
          <a:xfrm>
            <a:off x="7092280" y="3507097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+5 </a:t>
            </a:r>
            <a:r>
              <a:rPr lang="hu-HU" sz="1400" dirty="0"/>
              <a:t>év</a:t>
            </a:r>
          </a:p>
        </p:txBody>
      </p:sp>
      <p:sp>
        <p:nvSpPr>
          <p:cNvPr id="44" name="Szövegdoboz 43"/>
          <p:cNvSpPr txBox="1"/>
          <p:nvPr/>
        </p:nvSpPr>
        <p:spPr>
          <a:xfrm>
            <a:off x="8169115" y="3497221"/>
            <a:ext cx="7135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+7 </a:t>
            </a:r>
            <a:r>
              <a:rPr lang="hu-HU" sz="1400" dirty="0"/>
              <a:t>év</a:t>
            </a:r>
          </a:p>
        </p:txBody>
      </p:sp>
      <p:sp>
        <p:nvSpPr>
          <p:cNvPr id="48" name="Téglalap 47"/>
          <p:cNvSpPr/>
          <p:nvPr/>
        </p:nvSpPr>
        <p:spPr>
          <a:xfrm>
            <a:off x="251520" y="6165304"/>
            <a:ext cx="451630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Lekerekített téglalap 26"/>
          <p:cNvSpPr/>
          <p:nvPr/>
        </p:nvSpPr>
        <p:spPr>
          <a:xfrm>
            <a:off x="2399298" y="2595842"/>
            <a:ext cx="1972623" cy="86949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Hallgatói kutatás</a:t>
            </a:r>
            <a:endParaRPr lang="hu-HU" sz="1600" dirty="0"/>
          </a:p>
        </p:txBody>
      </p:sp>
      <p:sp>
        <p:nvSpPr>
          <p:cNvPr id="7" name="Lekerekített téglalap 6"/>
          <p:cNvSpPr/>
          <p:nvPr/>
        </p:nvSpPr>
        <p:spPr>
          <a:xfrm>
            <a:off x="457200" y="5226153"/>
            <a:ext cx="8278777" cy="50323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DPR AAE, DPR FP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706288" y="180095"/>
            <a:ext cx="7886700" cy="768021"/>
          </a:xfrm>
        </p:spPr>
        <p:txBody>
          <a:bodyPr>
            <a:normAutofit/>
          </a:bodyPr>
          <a:lstStyle/>
          <a:p>
            <a:pPr algn="ctr"/>
            <a:r>
              <a:rPr lang="hu-HU" sz="3600" dirty="0" smtClean="0">
                <a:solidFill>
                  <a:srgbClr val="5C739C"/>
                </a:solidFill>
              </a:rPr>
              <a:t>Hallgatói életút-kutatás</a:t>
            </a:r>
            <a:endParaRPr lang="hu-HU" sz="3600" dirty="0"/>
          </a:p>
        </p:txBody>
      </p:sp>
      <p:sp>
        <p:nvSpPr>
          <p:cNvPr id="28" name="Lekerekített téglalap 27"/>
          <p:cNvSpPr/>
          <p:nvPr/>
        </p:nvSpPr>
        <p:spPr>
          <a:xfrm>
            <a:off x="638355" y="1050477"/>
            <a:ext cx="7822077" cy="126159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Tematikus kutatások</a:t>
            </a:r>
          </a:p>
          <a:p>
            <a:pPr marL="285750" indent="-285750" algn="ctr">
              <a:buFontTx/>
              <a:buChar char="-"/>
            </a:pPr>
            <a:r>
              <a:rPr lang="hu-HU" sz="1600" dirty="0"/>
              <a:t>Eurostudent</a:t>
            </a:r>
          </a:p>
          <a:p>
            <a:pPr marL="285750" indent="-285750" algn="ctr">
              <a:buFontTx/>
              <a:buChar char="-"/>
            </a:pPr>
            <a:r>
              <a:rPr lang="hu-HU" sz="1600" dirty="0"/>
              <a:t>Miniszteri elrendelés alapján célzott kutatások</a:t>
            </a:r>
          </a:p>
          <a:p>
            <a:pPr marL="285750" indent="-285750" algn="ctr">
              <a:buFontTx/>
              <a:buChar char="-"/>
            </a:pPr>
            <a:r>
              <a:rPr lang="hu-HU" sz="1600" dirty="0" smtClean="0"/>
              <a:t>Szociális helyzet és felsőfokú tanulmányok, lemorzsolódó hallgatók mintázatának azonosítása, hallgatói csoportok (gólya, </a:t>
            </a:r>
            <a:r>
              <a:rPr lang="hu-HU" sz="1600" dirty="0" err="1" smtClean="0"/>
              <a:t>rególya</a:t>
            </a:r>
            <a:r>
              <a:rPr lang="hu-HU" sz="1600" dirty="0" smtClean="0"/>
              <a:t>, atipikus hallgatói életút) kutatása</a:t>
            </a:r>
          </a:p>
        </p:txBody>
      </p:sp>
    </p:spTree>
    <p:extLst>
      <p:ext uri="{BB962C8B-B14F-4D97-AF65-F5344CB8AC3E}">
        <p14:creationId xmlns:p14="http://schemas.microsoft.com/office/powerpoint/2010/main" val="814880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180753"/>
            <a:ext cx="7886700" cy="893136"/>
          </a:xfrm>
        </p:spPr>
        <p:txBody>
          <a:bodyPr>
            <a:normAutofit/>
          </a:bodyPr>
          <a:lstStyle/>
          <a:p>
            <a:pPr algn="ctr"/>
            <a:r>
              <a:rPr lang="hu-HU" sz="3800" dirty="0" smtClean="0">
                <a:solidFill>
                  <a:srgbClr val="5C739C"/>
                </a:solidFill>
              </a:rPr>
              <a:t>DPR fejlesztési eredményei</a:t>
            </a:r>
            <a:endParaRPr lang="hu-HU" sz="3800" dirty="0">
              <a:solidFill>
                <a:srgbClr val="5C739C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319841"/>
            <a:ext cx="7886700" cy="445308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hu-HU" sz="1900" dirty="0" smtClean="0">
                <a:solidFill>
                  <a:srgbClr val="002060"/>
                </a:solidFill>
              </a:rPr>
              <a:t>DPR születése: kérdőív 2009, első pilot adatintegráció 2011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1900" dirty="0" smtClean="0">
                <a:solidFill>
                  <a:srgbClr val="002060"/>
                </a:solidFill>
              </a:rPr>
              <a:t>EFOP 3.4.5. projekt, 2017-2020: teljeskörű megújítás</a:t>
            </a:r>
          </a:p>
          <a:p>
            <a:pPr marL="0" indent="0">
              <a:buNone/>
            </a:pPr>
            <a:r>
              <a:rPr lang="hu-HU" sz="1900" dirty="0" smtClean="0">
                <a:solidFill>
                  <a:srgbClr val="002060"/>
                </a:solidFill>
              </a:rPr>
              <a:t>DPR 2009-2018: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1900" dirty="0" smtClean="0">
                <a:solidFill>
                  <a:srgbClr val="002060"/>
                </a:solidFill>
              </a:rPr>
              <a:t>Kutatási modulok egymástól elszigetelten „fejlődtek”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1900" dirty="0" err="1" smtClean="0">
                <a:solidFill>
                  <a:srgbClr val="002060"/>
                </a:solidFill>
              </a:rPr>
              <a:t>Digitalizáció</a:t>
            </a:r>
            <a:r>
              <a:rPr lang="hu-HU" sz="1900" dirty="0" smtClean="0">
                <a:solidFill>
                  <a:srgbClr val="002060"/>
                </a:solidFill>
              </a:rPr>
              <a:t> berobbant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1900" dirty="0" smtClean="0">
                <a:solidFill>
                  <a:srgbClr val="002060"/>
                </a:solidFill>
              </a:rPr>
              <a:t>Elválaszthatóvá vált a tényadatok és attitűdök forrásbázisa</a:t>
            </a:r>
          </a:p>
          <a:p>
            <a:pPr marL="0" indent="0">
              <a:buNone/>
            </a:pPr>
            <a:r>
              <a:rPr lang="hu-HU" sz="1900" dirty="0" smtClean="0">
                <a:solidFill>
                  <a:srgbClr val="002060"/>
                </a:solidFill>
              </a:rPr>
              <a:t>DPR 2018+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1900" dirty="0" smtClean="0">
                <a:solidFill>
                  <a:srgbClr val="002060"/>
                </a:solidFill>
              </a:rPr>
              <a:t>Megújítás</a:t>
            </a:r>
          </a:p>
          <a:p>
            <a:pPr>
              <a:buFontTx/>
              <a:buChar char="-"/>
            </a:pPr>
            <a:r>
              <a:rPr lang="hu-HU" sz="1900" dirty="0" smtClean="0">
                <a:solidFill>
                  <a:srgbClr val="002060"/>
                </a:solidFill>
              </a:rPr>
              <a:t>Koncepcionális modellek (tartalomfejlesztés – adatkörök, kérdőívek; kutatási modul bővítés)</a:t>
            </a:r>
          </a:p>
          <a:p>
            <a:pPr>
              <a:buFontTx/>
              <a:buChar char="-"/>
            </a:pPr>
            <a:r>
              <a:rPr lang="hu-HU" sz="1900" dirty="0" smtClean="0">
                <a:solidFill>
                  <a:srgbClr val="002060"/>
                </a:solidFill>
              </a:rPr>
              <a:t>Adatellenőrzés módszere</a:t>
            </a:r>
          </a:p>
          <a:p>
            <a:pPr>
              <a:buFontTx/>
              <a:buChar char="-"/>
            </a:pPr>
            <a:r>
              <a:rPr lang="hu-HU" sz="1900" dirty="0" smtClean="0">
                <a:solidFill>
                  <a:srgbClr val="002060"/>
                </a:solidFill>
              </a:rPr>
              <a:t>Adatfeldolgozás módszertana</a:t>
            </a:r>
          </a:p>
          <a:p>
            <a:pPr>
              <a:buFontTx/>
              <a:buChar char="-"/>
            </a:pPr>
            <a:r>
              <a:rPr lang="hu-HU" sz="1900" dirty="0" smtClean="0">
                <a:solidFill>
                  <a:srgbClr val="002060"/>
                </a:solidFill>
              </a:rPr>
              <a:t>Adatvizualizáció</a:t>
            </a:r>
          </a:p>
        </p:txBody>
      </p:sp>
    </p:spTree>
    <p:extLst>
      <p:ext uri="{BB962C8B-B14F-4D97-AF65-F5344CB8AC3E}">
        <p14:creationId xmlns:p14="http://schemas.microsoft.com/office/powerpoint/2010/main" val="44359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180753"/>
            <a:ext cx="7886700" cy="893136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800" dirty="0" smtClean="0">
                <a:solidFill>
                  <a:srgbClr val="5C739C"/>
                </a:solidFill>
              </a:rPr>
              <a:t>DPR Adminisztratív Adatbázisok Egyesítése (AAE)</a:t>
            </a:r>
            <a:endParaRPr lang="hu-HU" sz="3800" dirty="0">
              <a:solidFill>
                <a:srgbClr val="5C739C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073889"/>
            <a:ext cx="7886700" cy="469903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hu-HU" dirty="0">
                <a:solidFill>
                  <a:srgbClr val="002060"/>
                </a:solidFill>
              </a:rPr>
              <a:t>A komplex rendszer működtetéséhez három alapfeltétel szükséges: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u-HU" dirty="0">
                <a:solidFill>
                  <a:srgbClr val="002060"/>
                </a:solidFill>
              </a:rPr>
              <a:t>megfelelő jogszabályi környezet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u-HU" dirty="0">
                <a:solidFill>
                  <a:srgbClr val="002060"/>
                </a:solidFill>
              </a:rPr>
              <a:t>magas minőségű hatósági adatbázisok és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u-HU" dirty="0">
                <a:solidFill>
                  <a:srgbClr val="002060"/>
                </a:solidFill>
              </a:rPr>
              <a:t>speciális szaktudás, know-how</a:t>
            </a:r>
          </a:p>
          <a:p>
            <a:pPr algn="r">
              <a:lnSpc>
                <a:spcPct val="150000"/>
              </a:lnSpc>
            </a:pPr>
            <a:r>
              <a:rPr lang="hu-HU" dirty="0">
                <a:solidFill>
                  <a:schemeClr val="accent1"/>
                </a:solidFill>
              </a:rPr>
              <a:t>Hatósági regiszterek összekapcsolása</a:t>
            </a:r>
          </a:p>
          <a:p>
            <a:pPr algn="r">
              <a:lnSpc>
                <a:spcPct val="150000"/>
              </a:lnSpc>
            </a:pPr>
            <a:r>
              <a:rPr lang="hu-HU" dirty="0">
                <a:solidFill>
                  <a:schemeClr val="accent1"/>
                </a:solidFill>
              </a:rPr>
              <a:t>DPR AAE 2018: több, mint 603.000 hallgató (abszolvált és lemorzsolódott is) + 781 ezer képzés + 51,35 millió képzési utáni munkaerőpiaci hónap</a:t>
            </a:r>
          </a:p>
          <a:p>
            <a:pPr algn="r">
              <a:lnSpc>
                <a:spcPct val="150000"/>
              </a:lnSpc>
            </a:pPr>
            <a:r>
              <a:rPr lang="hu-HU" dirty="0">
                <a:solidFill>
                  <a:schemeClr val="accent1"/>
                </a:solidFill>
              </a:rPr>
              <a:t>2.500.000.000 egyedi adat (csak az elemzési végtábla szinten!)</a:t>
            </a:r>
          </a:p>
          <a:p>
            <a:pPr algn="r">
              <a:lnSpc>
                <a:spcPct val="150000"/>
              </a:lnSpc>
            </a:pPr>
            <a:r>
              <a:rPr lang="hu-HU" dirty="0">
                <a:solidFill>
                  <a:schemeClr val="accent1"/>
                </a:solidFill>
              </a:rPr>
              <a:t>BIG </a:t>
            </a:r>
            <a:r>
              <a:rPr lang="hu-HU" dirty="0" smtClean="0">
                <a:solidFill>
                  <a:schemeClr val="accent1"/>
                </a:solidFill>
              </a:rPr>
              <a:t>DATA</a:t>
            </a:r>
            <a:endParaRPr lang="hu-HU" dirty="0">
              <a:solidFill>
                <a:srgbClr val="002060"/>
              </a:solidFill>
            </a:endParaRPr>
          </a:p>
          <a:p>
            <a:pPr marL="400050" lvl="1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hu-HU" dirty="0" smtClean="0">
              <a:solidFill>
                <a:srgbClr val="002060"/>
              </a:solidFill>
            </a:endParaRPr>
          </a:p>
          <a:p>
            <a:pPr marL="400050" lvl="1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hu-HU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48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180753"/>
            <a:ext cx="7886700" cy="893136"/>
          </a:xfrm>
        </p:spPr>
        <p:txBody>
          <a:bodyPr>
            <a:normAutofit/>
          </a:bodyPr>
          <a:lstStyle/>
          <a:p>
            <a:pPr algn="ctr"/>
            <a:r>
              <a:rPr lang="hu-HU" sz="3800" dirty="0" smtClean="0">
                <a:solidFill>
                  <a:srgbClr val="5C739C"/>
                </a:solidFill>
              </a:rPr>
              <a:t>DPR Felsőoktatási Pályakövetés (FP)</a:t>
            </a:r>
            <a:endParaRPr lang="hu-HU" sz="3800" dirty="0">
              <a:solidFill>
                <a:srgbClr val="5C739C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073889"/>
            <a:ext cx="7886700" cy="4699036"/>
          </a:xfrm>
        </p:spPr>
        <p:txBody>
          <a:bodyPr>
            <a:normAutofit fontScale="55000" lnSpcReduction="20000"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u-HU" dirty="0">
                <a:solidFill>
                  <a:srgbClr val="002060"/>
                </a:solidFill>
              </a:rPr>
              <a:t>Alapsokaság: 2009/2010 és 2015/2016 tanév között informatika képzésekre belépő hallgatók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u-HU" dirty="0">
                <a:solidFill>
                  <a:srgbClr val="002060"/>
                </a:solidFill>
              </a:rPr>
              <a:t>N = 34 313; alapképzéseken: 29 578, mesterképzéseken: 4 552, felsőoktatási szakképzéseken: 1 544, szakirányú továbbképzéseken: 411 képzés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u-HU" dirty="0">
                <a:solidFill>
                  <a:srgbClr val="002060"/>
                </a:solidFill>
              </a:rPr>
              <a:t>Időtáv: 7,5 éves </a:t>
            </a:r>
            <a:r>
              <a:rPr lang="hu-HU" dirty="0" err="1">
                <a:solidFill>
                  <a:srgbClr val="002060"/>
                </a:solidFill>
              </a:rPr>
              <a:t>utánkövetés</a:t>
            </a:r>
            <a:r>
              <a:rPr lang="hu-HU" dirty="0">
                <a:solidFill>
                  <a:srgbClr val="002060"/>
                </a:solidFill>
              </a:rPr>
              <a:t> (2017. decemberig)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u-HU" dirty="0">
                <a:solidFill>
                  <a:srgbClr val="002060"/>
                </a:solidFill>
              </a:rPr>
              <a:t>Az adatkörök havi szinten rendelkezésre állnak (összesen 101 hónapra)</a:t>
            </a:r>
          </a:p>
          <a:p>
            <a:pPr>
              <a:lnSpc>
                <a:spcPct val="150000"/>
              </a:lnSpc>
            </a:pPr>
            <a:endParaRPr lang="hu-HU" dirty="0">
              <a:solidFill>
                <a:srgbClr val="002060"/>
              </a:solidFill>
            </a:endParaRPr>
          </a:p>
          <a:p>
            <a:pPr algn="r">
              <a:lnSpc>
                <a:spcPct val="150000"/>
              </a:lnSpc>
            </a:pPr>
            <a:r>
              <a:rPr lang="hu-HU" dirty="0">
                <a:solidFill>
                  <a:schemeClr val="accent1"/>
                </a:solidFill>
              </a:rPr>
              <a:t>7 belépő évfolyam tanulmányi életútjának vizsgálata</a:t>
            </a:r>
          </a:p>
          <a:p>
            <a:pPr algn="r">
              <a:lnSpc>
                <a:spcPct val="150000"/>
              </a:lnSpc>
            </a:pPr>
            <a:r>
              <a:rPr lang="hu-HU" dirty="0">
                <a:solidFill>
                  <a:schemeClr val="accent1"/>
                </a:solidFill>
              </a:rPr>
              <a:t>A tanulmányok melletti munka hatása a tanulmányokra és a későbbi munkaerőpiaci helyzetre</a:t>
            </a:r>
          </a:p>
          <a:p>
            <a:pPr algn="r">
              <a:lnSpc>
                <a:spcPct val="150000"/>
              </a:lnSpc>
            </a:pPr>
            <a:r>
              <a:rPr lang="hu-HU" dirty="0">
                <a:solidFill>
                  <a:schemeClr val="accent1"/>
                </a:solidFill>
              </a:rPr>
              <a:t>Különbség a diplomás és nem diplomás munkavégzés között  </a:t>
            </a:r>
            <a:endParaRPr lang="hu-HU" dirty="0">
              <a:solidFill>
                <a:srgbClr val="002060"/>
              </a:solidFill>
            </a:endParaRPr>
          </a:p>
          <a:p>
            <a:pPr marL="400050" lvl="1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hu-HU" dirty="0" smtClean="0">
              <a:solidFill>
                <a:srgbClr val="002060"/>
              </a:solidFill>
            </a:endParaRPr>
          </a:p>
          <a:p>
            <a:pPr marL="400050" lvl="1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hu-HU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79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180753"/>
            <a:ext cx="7886700" cy="893136"/>
          </a:xfrm>
        </p:spPr>
        <p:txBody>
          <a:bodyPr>
            <a:normAutofit/>
          </a:bodyPr>
          <a:lstStyle/>
          <a:p>
            <a:pPr algn="ctr"/>
            <a:r>
              <a:rPr lang="hu-HU" sz="3800" dirty="0" smtClean="0">
                <a:solidFill>
                  <a:srgbClr val="5C739C"/>
                </a:solidFill>
              </a:rPr>
              <a:t>Hallgatói DPR</a:t>
            </a:r>
            <a:endParaRPr lang="hu-HU" sz="3800" dirty="0">
              <a:solidFill>
                <a:srgbClr val="5C739C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073889"/>
            <a:ext cx="7886700" cy="4699036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u-HU" dirty="0">
                <a:solidFill>
                  <a:srgbClr val="002060"/>
                </a:solidFill>
              </a:rPr>
              <a:t>Survey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u-HU" dirty="0">
                <a:solidFill>
                  <a:srgbClr val="002060"/>
                </a:solidFill>
              </a:rPr>
              <a:t>Adatfelvétel 2009 óta</a:t>
            </a:r>
          </a:p>
          <a:p>
            <a:r>
              <a:rPr lang="hu-HU" dirty="0">
                <a:solidFill>
                  <a:srgbClr val="002060"/>
                </a:solidFill>
              </a:rPr>
              <a:t>Törvényi kötelezettség az adatszolgáltatás, Intézményi szintű adatgyűjtés, 35-38 intézmény (90% feletti alapsokasági lefedettség)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u-HU" dirty="0">
                <a:solidFill>
                  <a:srgbClr val="002060"/>
                </a:solidFill>
              </a:rPr>
              <a:t>Egységesen tisztított, súlyozott (képzési terület, munkarend, nem, végzési év) országos adatbázis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u-HU" dirty="0">
                <a:solidFill>
                  <a:srgbClr val="002060"/>
                </a:solidFill>
              </a:rPr>
              <a:t>Alap, mester, </a:t>
            </a:r>
            <a:r>
              <a:rPr lang="hu-HU" dirty="0" smtClean="0">
                <a:solidFill>
                  <a:srgbClr val="002060"/>
                </a:solidFill>
              </a:rPr>
              <a:t>osztatlan képzési </a:t>
            </a:r>
            <a:r>
              <a:rPr lang="hu-HU" dirty="0">
                <a:solidFill>
                  <a:srgbClr val="002060"/>
                </a:solidFill>
              </a:rPr>
              <a:t>szintek </a:t>
            </a:r>
          </a:p>
          <a:p>
            <a:endParaRPr lang="hu-HU" dirty="0">
              <a:solidFill>
                <a:srgbClr val="002060"/>
              </a:solidFill>
            </a:endParaRPr>
          </a:p>
          <a:p>
            <a:endParaRPr lang="hu-HU" dirty="0"/>
          </a:p>
          <a:p>
            <a:pPr algn="r">
              <a:lnSpc>
                <a:spcPct val="150000"/>
              </a:lnSpc>
            </a:pPr>
            <a:r>
              <a:rPr lang="hu-HU" sz="4000" dirty="0">
                <a:solidFill>
                  <a:srgbClr val="FF0000"/>
                </a:solidFill>
              </a:rPr>
              <a:t>Milyen a jövő munkavállalója?</a:t>
            </a:r>
          </a:p>
          <a:p>
            <a:pPr marL="400050" lvl="1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hu-HU" dirty="0">
              <a:solidFill>
                <a:srgbClr val="002060"/>
              </a:solidFill>
            </a:endParaRPr>
          </a:p>
          <a:p>
            <a:pPr marL="400050" lvl="1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hu-HU" dirty="0" smtClean="0">
              <a:solidFill>
                <a:srgbClr val="002060"/>
              </a:solidFill>
            </a:endParaRPr>
          </a:p>
          <a:p>
            <a:pPr marL="400050" lvl="1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hu-HU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67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áció.potx" id="{C8D4DD39-FC0C-45AF-B26F-0698854920F6}" vid="{078A9908-FF25-47B9-A2B2-B4C483ACC14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OH_prezentáció_alap</Template>
  <TotalTime>2533</TotalTime>
  <Words>601</Words>
  <Application>Microsoft Office PowerPoint</Application>
  <PresentationFormat>Diavetítés a képernyőre (4:3 oldalarány)</PresentationFormat>
  <Paragraphs>131</Paragraphs>
  <Slides>12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Office-téma</vt:lpstr>
      <vt:lpstr>Országos Statisztikai Tanács és  Nemzeti Statisztikai Koordinációs Testület Együttes ülése</vt:lpstr>
      <vt:lpstr>Az Oktatási Hivatal adatbázisai kutatási célokra</vt:lpstr>
      <vt:lpstr>Felsőoktatási adatbázisok</vt:lpstr>
      <vt:lpstr>Felsőoktatási Elemzési Főosztály</vt:lpstr>
      <vt:lpstr>Hallgatói életút-kutatás</vt:lpstr>
      <vt:lpstr>DPR fejlesztési eredményei</vt:lpstr>
      <vt:lpstr>DPR Adminisztratív Adatbázisok Egyesítése (AAE)</vt:lpstr>
      <vt:lpstr>DPR Felsőoktatási Pályakövetés (FP)</vt:lpstr>
      <vt:lpstr>Hallgatói DPR</vt:lpstr>
      <vt:lpstr>Frissdiplomás kutatás (FD)</vt:lpstr>
      <vt:lpstr>Eurostudent</vt:lpstr>
      <vt:lpstr>www.diplomantul.hu</vt:lpstr>
    </vt:vector>
  </TitlesOfParts>
  <Company>Oktatási Hivatal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PREZENTÁCIÓ CÍMSOR</dc:title>
  <dc:creator>Stéger Csilla</dc:creator>
  <cp:lastModifiedBy>Veres Edit</cp:lastModifiedBy>
  <cp:revision>416</cp:revision>
  <dcterms:created xsi:type="dcterms:W3CDTF">2017-06-25T18:11:08Z</dcterms:created>
  <dcterms:modified xsi:type="dcterms:W3CDTF">2019-12-04T12:32:54Z</dcterms:modified>
</cp:coreProperties>
</file>