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0" r:id="rId2"/>
    <p:sldId id="274" r:id="rId3"/>
    <p:sldId id="275" r:id="rId4"/>
    <p:sldId id="282" r:id="rId5"/>
    <p:sldId id="280" r:id="rId6"/>
    <p:sldId id="277" r:id="rId7"/>
    <p:sldId id="283" r:id="rId8"/>
    <p:sldId id="279" r:id="rId9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C9EB"/>
    <a:srgbClr val="5B92FF"/>
    <a:srgbClr val="4F4FFF"/>
    <a:srgbClr val="6666FF"/>
    <a:srgbClr val="3366FF"/>
    <a:srgbClr val="6699FF"/>
    <a:srgbClr val="00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Közepesen sötét stílus 1 – 6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Közepesen sötét stílus 1 – 5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DA37D80-6434-44D0-A028-1B22A696006F}" styleName="Világos stílus 3 – 2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84" autoAdjust="0"/>
  </p:normalViewPr>
  <p:slideViewPr>
    <p:cSldViewPr>
      <p:cViewPr varScale="1">
        <p:scale>
          <a:sx n="110" d="100"/>
          <a:sy n="110" d="100"/>
        </p:scale>
        <p:origin x="165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8D3711D-EB1E-41C9-877E-ECE9456C44D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93614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noProof="0" smtClean="0"/>
              <a:t>Mintaszöveg szerkesztése</a:t>
            </a:r>
          </a:p>
          <a:p>
            <a:pPr lvl="1"/>
            <a:r>
              <a:rPr lang="hu-HU" altLang="hu-HU" noProof="0" smtClean="0"/>
              <a:t>Második szint</a:t>
            </a:r>
          </a:p>
          <a:p>
            <a:pPr lvl="2"/>
            <a:r>
              <a:rPr lang="hu-HU" altLang="hu-HU" noProof="0" smtClean="0"/>
              <a:t>Harmadik szint</a:t>
            </a:r>
          </a:p>
          <a:p>
            <a:pPr lvl="3"/>
            <a:r>
              <a:rPr lang="hu-HU" altLang="hu-HU" noProof="0" smtClean="0"/>
              <a:t>Negyedik szint</a:t>
            </a:r>
          </a:p>
          <a:p>
            <a:pPr lvl="4"/>
            <a:r>
              <a:rPr lang="hu-HU" altLang="hu-HU" noProof="0" smtClean="0"/>
              <a:t>Ötödik szint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3678344-B120-42D7-A4D6-33254027C6C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3474104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989013"/>
          </a:xfrm>
          <a:prstGeom prst="rect">
            <a:avLst/>
          </a:prstGeom>
          <a:gradFill rotWithShape="1">
            <a:gsLst>
              <a:gs pos="0">
                <a:srgbClr val="9FC9EB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hu-HU" altLang="hu-HU" smtClean="0"/>
          </a:p>
        </p:txBody>
      </p:sp>
      <p:pic>
        <p:nvPicPr>
          <p:cNvPr id="5" name="Picture 10" descr="KSH_logo_2012_felirattal_60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325" y="692150"/>
            <a:ext cx="4449763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924175"/>
            <a:ext cx="7772400" cy="13684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hu-HU" altLang="hu-HU" noProof="0" smtClean="0"/>
              <a:t>Mintacím szerkesztése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52963"/>
            <a:ext cx="6400800" cy="985837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hu-HU" altLang="hu-HU" noProof="0" smtClean="0"/>
              <a:t>Alcím mintájának szerkesztése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DF2D6-4B7A-4824-9DF7-26B097665FF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22009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D22D2-CAC0-401D-8A20-4F1CCA8663F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19625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179388"/>
            <a:ext cx="2057400" cy="594677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79388"/>
            <a:ext cx="6019800" cy="594677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DF543-BF2E-4786-976A-59D876AA8F2D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64680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8CEF7-799B-4B44-A46D-2D9D6FFE1E7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46914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6CC23-DB93-49A0-AFD4-5314F0DEC91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14886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D3AE3-6473-4581-9481-D28FE2A9BEB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71193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A6B64-3A1E-42EB-AA0E-7A1E9F31D80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76973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F6319-5447-4F45-B058-BF51BC6E325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764014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7ACA-E084-4011-A2B5-1B22DAFC0D6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38536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47380-D72C-4E30-9310-D2AABB1BBD8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296449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DFD9A-22C4-4A57-9E41-76D348D8AEB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98755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989013"/>
          </a:xfrm>
          <a:prstGeom prst="rect">
            <a:avLst/>
          </a:prstGeom>
          <a:gradFill rotWithShape="1">
            <a:gsLst>
              <a:gs pos="0">
                <a:srgbClr val="9FC9EB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hu-HU" altLang="hu-HU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84438" y="179388"/>
            <a:ext cx="6202362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szinta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1B16E2C-5CE5-4330-8451-020C3841068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  <p:pic>
        <p:nvPicPr>
          <p:cNvPr id="1032" name="Picture 15" descr="KSH_logo_2012_felirattal_200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9388"/>
            <a:ext cx="1662113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ksh.hu/docs/bemutatkozas/hun/gyakorlati_kodex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611560" y="2564905"/>
            <a:ext cx="7846640" cy="1872208"/>
          </a:xfrm>
        </p:spPr>
        <p:txBody>
          <a:bodyPr/>
          <a:lstStyle/>
          <a:p>
            <a:pPr eaLnBrk="1" hangingPunct="1"/>
            <a:r>
              <a:rPr lang="hu-HU" altLang="hu-HU" sz="4000" b="1" dirty="0" smtClean="0">
                <a:latin typeface="Calibri" panose="020F0502020204030204" pitchFamily="34" charset="0"/>
              </a:rPr>
              <a:t>Akkreditációs eljárások</a:t>
            </a:r>
          </a:p>
        </p:txBody>
      </p:sp>
      <p:sp>
        <p:nvSpPr>
          <p:cNvPr id="5123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4869160"/>
            <a:ext cx="6328792" cy="936104"/>
          </a:xfrm>
        </p:spPr>
        <p:txBody>
          <a:bodyPr/>
          <a:lstStyle/>
          <a:p>
            <a:pPr eaLnBrk="1" hangingPunct="1"/>
            <a:r>
              <a:rPr lang="hu-HU" altLang="hu-HU" sz="1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Tájékoztató a tapasztalatokról, eredményekről</a:t>
            </a:r>
          </a:p>
          <a:p>
            <a:pPr eaLnBrk="1" hangingPunct="1"/>
            <a:endParaRPr lang="hu-HU" altLang="hu-HU" sz="16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r" eaLnBrk="1" hangingPunct="1"/>
            <a:endParaRPr lang="hu-HU" altLang="hu-HU" sz="14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r" eaLnBrk="1" hangingPunct="1"/>
            <a:endParaRPr lang="hu-HU" altLang="hu-HU" sz="14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r" eaLnBrk="1" hangingPunct="1"/>
            <a:r>
              <a:rPr lang="hu-HU" altLang="hu-HU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NSKT-OST ülés 2019.09.25.</a:t>
            </a:r>
          </a:p>
          <a:p>
            <a:pPr algn="r" eaLnBrk="1" hangingPunct="1"/>
            <a:r>
              <a:rPr lang="hu-HU" altLang="hu-HU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Dr. Nagy Eszter</a:t>
            </a:r>
          </a:p>
          <a:p>
            <a:pPr eaLnBrk="1" hangingPunct="1"/>
            <a:endParaRPr lang="hu-HU" altLang="hu-HU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1691680" y="836712"/>
            <a:ext cx="6202362" cy="684213"/>
          </a:xfrm>
        </p:spPr>
        <p:txBody>
          <a:bodyPr/>
          <a:lstStyle/>
          <a:p>
            <a:r>
              <a:rPr lang="hu-HU" sz="3600" dirty="0" smtClean="0"/>
              <a:t>Alapok</a:t>
            </a:r>
            <a:endParaRPr lang="hu-HU" altLang="hu-HU" sz="3600" dirty="0" smtClean="0">
              <a:latin typeface="Calibri" panose="020F0502020204030204" pitchFamily="34" charset="0"/>
            </a:endParaRP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395536" y="2132857"/>
            <a:ext cx="7931224" cy="2952328"/>
          </a:xfrm>
        </p:spPr>
        <p:txBody>
          <a:bodyPr/>
          <a:lstStyle/>
          <a:p>
            <a:pPr marL="0" indent="0">
              <a:buNone/>
            </a:pPr>
            <a:r>
              <a:rPr lang="hu-HU" sz="2000" b="1" dirty="0" smtClean="0"/>
              <a:t>Jogszabályi alapok: </a:t>
            </a:r>
            <a:r>
              <a:rPr lang="hu-HU" sz="2000" dirty="0" smtClean="0"/>
              <a:t>A hivatalos statisztikáról szóló </a:t>
            </a:r>
            <a:r>
              <a:rPr lang="hu-HU" sz="2000" dirty="0"/>
              <a:t>2016. évi </a:t>
            </a:r>
            <a:r>
              <a:rPr lang="hu-HU" sz="2000" dirty="0" smtClean="0"/>
              <a:t>CLV. törvény 3- 6. </a:t>
            </a:r>
            <a:r>
              <a:rPr lang="hu-HU" sz="2000" dirty="0"/>
              <a:t>§, a hivatalos statisztikáról szóló 2016. évi CLV. törvény </a:t>
            </a:r>
            <a:r>
              <a:rPr lang="hu-HU" sz="2000" dirty="0" smtClean="0"/>
              <a:t>végrehajtásáról szóló 184/2017</a:t>
            </a:r>
            <a:r>
              <a:rPr lang="hu-HU" sz="2000" dirty="0"/>
              <a:t>. (VII. 5.) Korm. rendelet </a:t>
            </a:r>
            <a:r>
              <a:rPr lang="hu-HU" sz="2000" dirty="0" smtClean="0"/>
              <a:t>1-11. §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 smtClean="0"/>
              <a:t> </a:t>
            </a:r>
            <a:r>
              <a:rPr lang="hu-HU" sz="2000" b="1" dirty="0" smtClean="0"/>
              <a:t>A </a:t>
            </a:r>
            <a:r>
              <a:rPr lang="hu-HU" sz="2000" b="1" dirty="0"/>
              <a:t>Nemzeti Statisztika </a:t>
            </a:r>
            <a:r>
              <a:rPr lang="hu-HU" sz="2000" b="1" dirty="0" smtClean="0"/>
              <a:t>Gyakorlati </a:t>
            </a:r>
            <a:r>
              <a:rPr lang="hu-HU" sz="2000" b="1" dirty="0"/>
              <a:t>Kódexe</a:t>
            </a:r>
          </a:p>
          <a:p>
            <a:pPr marL="0" indent="0">
              <a:buNone/>
            </a:pPr>
            <a:r>
              <a:rPr lang="hu-HU" sz="2000" dirty="0" smtClean="0"/>
              <a:t>Cél: A </a:t>
            </a:r>
            <a:r>
              <a:rPr lang="hu-HU" sz="2000" dirty="0"/>
              <a:t>hivatalos statisztikai tevékenységben részt vevők feladatainak egységesítése, összehangolása, az alapelvek és a </a:t>
            </a:r>
            <a:r>
              <a:rPr lang="hu-HU" sz="2000" dirty="0" smtClean="0"/>
              <a:t> jó gyakorlatok </a:t>
            </a:r>
            <a:r>
              <a:rPr lang="hu-HU" sz="2000" dirty="0"/>
              <a:t>lefektetése.</a:t>
            </a:r>
          </a:p>
          <a:p>
            <a:pPr marL="0" indent="0" algn="just">
              <a:buNone/>
            </a:pPr>
            <a:r>
              <a:rPr lang="hu-HU" altLang="hu-HU" sz="2000" dirty="0" smtClean="0">
                <a:latin typeface="Calibri" panose="020F0502020204030204" pitchFamily="34" charset="0"/>
              </a:rPr>
              <a:t>Link</a:t>
            </a:r>
            <a:r>
              <a:rPr lang="hu-HU" altLang="hu-HU" sz="2000" dirty="0">
                <a:latin typeface="Calibri" panose="020F0502020204030204" pitchFamily="34" charset="0"/>
              </a:rPr>
              <a:t>: </a:t>
            </a:r>
            <a:r>
              <a:rPr lang="hu-HU" altLang="hu-HU" sz="2000" dirty="0">
                <a:latin typeface="Calibri" panose="020F0502020204030204" pitchFamily="34" charset="0"/>
                <a:hlinkClick r:id="rId2"/>
              </a:rPr>
              <a:t>http://</a:t>
            </a:r>
            <a:r>
              <a:rPr lang="hu-HU" altLang="hu-HU" sz="2000" dirty="0" smtClean="0">
                <a:latin typeface="Calibri" panose="020F0502020204030204" pitchFamily="34" charset="0"/>
                <a:hlinkClick r:id="rId2"/>
              </a:rPr>
              <a:t>www.ksh.hu/docs/bemutatkozas/hun/gyakorlati_kodex.pdf</a:t>
            </a:r>
            <a:endParaRPr lang="hu-HU" altLang="hu-HU" sz="2000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hu-HU" altLang="hu-HU" dirty="0" smtClean="0">
              <a:latin typeface="Calibri" panose="020F0502020204030204" pitchFamily="34" charset="0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229200"/>
            <a:ext cx="1945332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968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1691680" y="836712"/>
            <a:ext cx="6202362" cy="684213"/>
          </a:xfrm>
        </p:spPr>
        <p:txBody>
          <a:bodyPr/>
          <a:lstStyle/>
          <a:p>
            <a:r>
              <a:rPr lang="hu-HU" altLang="hu-HU" sz="3600" dirty="0" smtClean="0">
                <a:latin typeface="Calibri" panose="020F0502020204030204" pitchFamily="34" charset="0"/>
              </a:rPr>
              <a:t>Akkreditációs eljárások I.</a:t>
            </a: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395536" y="1520925"/>
            <a:ext cx="7931224" cy="4644379"/>
          </a:xfrm>
        </p:spPr>
        <p:txBody>
          <a:bodyPr/>
          <a:lstStyle/>
          <a:p>
            <a:pPr algn="just"/>
            <a:r>
              <a:rPr lang="hu-HU" sz="2000" dirty="0" smtClean="0"/>
              <a:t>A KSH által szervezett </a:t>
            </a:r>
            <a:r>
              <a:rPr lang="hu-HU" sz="2000" b="1" dirty="0" smtClean="0"/>
              <a:t>oktatás</a:t>
            </a:r>
            <a:r>
              <a:rPr lang="hu-HU" sz="2000" dirty="0" smtClean="0"/>
              <a:t> a szakértőknek, leendő bizottsági tagoknak</a:t>
            </a:r>
          </a:p>
          <a:p>
            <a:pPr algn="just"/>
            <a:r>
              <a:rPr lang="hu-HU" sz="2000" dirty="0" smtClean="0"/>
              <a:t>Az </a:t>
            </a:r>
            <a:r>
              <a:rPr lang="hu-HU" sz="2000" b="1" dirty="0"/>
              <a:t>első (pilot eljárás) </a:t>
            </a:r>
            <a:r>
              <a:rPr lang="hu-HU" sz="2000" dirty="0"/>
              <a:t>a </a:t>
            </a:r>
            <a:r>
              <a:rPr lang="hu-HU" sz="2000" b="1" dirty="0"/>
              <a:t>Legfőbb Ügyészség</a:t>
            </a:r>
            <a:r>
              <a:rPr lang="hu-HU" sz="2000" dirty="0"/>
              <a:t>nél 2017. decembere és 2018. márciusa </a:t>
            </a:r>
            <a:r>
              <a:rPr lang="hu-HU" sz="2000" dirty="0" smtClean="0"/>
              <a:t>között</a:t>
            </a:r>
            <a:r>
              <a:rPr lang="hu-HU" sz="2000" dirty="0"/>
              <a:t> </a:t>
            </a:r>
            <a:r>
              <a:rPr lang="hu-HU" sz="2000" dirty="0" smtClean="0"/>
              <a:t>zajlott</a:t>
            </a:r>
          </a:p>
          <a:p>
            <a:pPr algn="just"/>
            <a:r>
              <a:rPr lang="hu-HU" sz="2000" dirty="0" smtClean="0"/>
              <a:t>Az első eljárások tapasztalatainak feldolgozására szolgáló </a:t>
            </a:r>
            <a:r>
              <a:rPr lang="hu-HU" sz="2000" b="1" dirty="0" err="1" smtClean="0"/>
              <a:t>workshop</a:t>
            </a:r>
            <a:r>
              <a:rPr lang="hu-HU" sz="2000" b="1" dirty="0" smtClean="0"/>
              <a:t> </a:t>
            </a:r>
            <a:r>
              <a:rPr lang="hu-HU" sz="2000" dirty="0" smtClean="0"/>
              <a:t>2018 tavaszán</a:t>
            </a:r>
          </a:p>
          <a:p>
            <a:pPr algn="just"/>
            <a:r>
              <a:rPr lang="hu-HU" sz="2000" dirty="0" smtClean="0"/>
              <a:t>Tapasztalatok levonása, az eljárás módszertanának véglegesítése után elindultak a további eljárások, jelenleg az utolsó jelentés (EMMI) véglegesítése van folyamatban</a:t>
            </a:r>
          </a:p>
          <a:p>
            <a:pPr algn="just"/>
            <a:endParaRPr lang="hu-HU" dirty="0" smtClean="0"/>
          </a:p>
          <a:p>
            <a:pPr algn="just"/>
            <a:endParaRPr lang="hu-HU" dirty="0"/>
          </a:p>
          <a:p>
            <a:pPr marL="0" indent="0" algn="just">
              <a:buNone/>
            </a:pPr>
            <a:endParaRPr lang="hu-HU" altLang="hu-HU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869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1691680" y="836712"/>
            <a:ext cx="6202362" cy="684213"/>
          </a:xfrm>
        </p:spPr>
        <p:txBody>
          <a:bodyPr/>
          <a:lstStyle/>
          <a:p>
            <a:r>
              <a:rPr lang="hu-HU" altLang="hu-HU" sz="3600" dirty="0" smtClean="0">
                <a:latin typeface="Calibri" panose="020F0502020204030204" pitchFamily="34" charset="0"/>
              </a:rPr>
              <a:t>Akkreditációs eljárások II.</a:t>
            </a: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395536" y="1700808"/>
            <a:ext cx="7931224" cy="4752528"/>
          </a:xfrm>
        </p:spPr>
        <p:txBody>
          <a:bodyPr/>
          <a:lstStyle/>
          <a:p>
            <a:pPr algn="just"/>
            <a:r>
              <a:rPr lang="hu-HU" sz="2000" dirty="0" smtClean="0"/>
              <a:t>2017. december és 2019. szeptember között </a:t>
            </a:r>
            <a:r>
              <a:rPr lang="hu-HU" sz="2000" b="1" dirty="0" smtClean="0"/>
              <a:t>12 eljárást folytattunk le</a:t>
            </a:r>
          </a:p>
          <a:p>
            <a:pPr algn="just"/>
            <a:r>
              <a:rPr lang="hu-HU" sz="2000" b="1" dirty="0"/>
              <a:t>12 szakértői </a:t>
            </a:r>
            <a:r>
              <a:rPr lang="hu-HU" sz="2000" b="1" dirty="0" smtClean="0"/>
              <a:t>bizottság</a:t>
            </a:r>
            <a:r>
              <a:rPr lang="hu-HU" sz="2000" dirty="0" smtClean="0"/>
              <a:t>: </a:t>
            </a:r>
            <a:r>
              <a:rPr lang="hu-HU" sz="2000" b="1" dirty="0" smtClean="0"/>
              <a:t>18 </a:t>
            </a:r>
            <a:r>
              <a:rPr lang="hu-HU" sz="2000" b="1" dirty="0"/>
              <a:t>KSH-s, 10 </a:t>
            </a:r>
            <a:r>
              <a:rPr lang="hu-HU" sz="2000" b="1" dirty="0" err="1"/>
              <a:t>HSSz</a:t>
            </a:r>
            <a:r>
              <a:rPr lang="hu-HU" sz="2000" b="1" dirty="0"/>
              <a:t> </a:t>
            </a:r>
            <a:r>
              <a:rPr lang="hu-HU" sz="2000" dirty="0"/>
              <a:t>szervek által delegált szakértő (volt, aki több eljárásban is részt vett)</a:t>
            </a:r>
          </a:p>
          <a:p>
            <a:pPr algn="just"/>
            <a:r>
              <a:rPr lang="hu-HU" sz="2000" dirty="0" err="1"/>
              <a:t>HSSz</a:t>
            </a:r>
            <a:r>
              <a:rPr lang="hu-HU" sz="2000" dirty="0"/>
              <a:t> szervek kapcsolattartói is vettek részt szakértőként más szervek eljárásában</a:t>
            </a:r>
          </a:p>
          <a:p>
            <a:pPr algn="just"/>
            <a:r>
              <a:rPr lang="hu-HU" sz="2000" dirty="0" smtClean="0"/>
              <a:t>Eljárások eredménye: </a:t>
            </a:r>
            <a:r>
              <a:rPr lang="hu-HU" sz="2000" b="1" dirty="0" smtClean="0"/>
              <a:t>705 </a:t>
            </a:r>
            <a:r>
              <a:rPr lang="hu-HU" sz="2000" b="1" dirty="0"/>
              <a:t>oldal jelentés</a:t>
            </a:r>
            <a:r>
              <a:rPr lang="hu-HU" sz="2000" b="1" dirty="0" smtClean="0"/>
              <a:t>, 162 </a:t>
            </a:r>
            <a:r>
              <a:rPr lang="hu-HU" sz="2000" b="1" dirty="0"/>
              <a:t>ajánlás, 15 jó </a:t>
            </a:r>
            <a:r>
              <a:rPr lang="hu-HU" sz="2000" b="1" dirty="0" smtClean="0"/>
              <a:t>gyakorlat</a:t>
            </a:r>
            <a:endParaRPr lang="hu-HU" sz="2000" dirty="0" smtClean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hu-HU" sz="2000" dirty="0" smtClean="0"/>
              <a:t>a KSH Elnöke által 5 évre megadott HSSz tagság a vizsgált szervezetek részére</a:t>
            </a:r>
          </a:p>
          <a:p>
            <a:r>
              <a:rPr lang="hu-HU" sz="2000" dirty="0" smtClean="0"/>
              <a:t>A Bizottságok összesen </a:t>
            </a:r>
            <a:r>
              <a:rPr lang="hu-HU" sz="2000" b="1" dirty="0" smtClean="0"/>
              <a:t>1388 </a:t>
            </a:r>
            <a:r>
              <a:rPr lang="hu-HU" sz="2000" dirty="0"/>
              <a:t>n</a:t>
            </a:r>
            <a:r>
              <a:rPr lang="hu-HU" sz="2000" dirty="0" smtClean="0"/>
              <a:t>apot töltöttek az eljárásokban, egy eljárás átlagosan </a:t>
            </a:r>
            <a:r>
              <a:rPr lang="hu-HU" sz="2000" b="1" dirty="0" smtClean="0"/>
              <a:t>120-130</a:t>
            </a:r>
            <a:r>
              <a:rPr lang="hu-HU" sz="2000" dirty="0" smtClean="0"/>
              <a:t> napot vett igénybe</a:t>
            </a:r>
          </a:p>
          <a:p>
            <a:r>
              <a:rPr lang="hu-HU" sz="2000" dirty="0" smtClean="0"/>
              <a:t>Bizottságok és az akkreditált szervezetek kapcsolattartóinak szoros együttműködése a Statisztikai koordinációs osztállyal</a:t>
            </a:r>
          </a:p>
          <a:p>
            <a:endParaRPr lang="hu-HU" sz="2000" dirty="0" smtClean="0"/>
          </a:p>
          <a:p>
            <a:endParaRPr lang="hu-HU" dirty="0" smtClean="0"/>
          </a:p>
          <a:p>
            <a:pPr algn="just"/>
            <a:endParaRPr lang="hu-HU" dirty="0"/>
          </a:p>
          <a:p>
            <a:pPr marL="0" indent="0" algn="just">
              <a:buNone/>
            </a:pPr>
            <a:endParaRPr lang="hu-HU" altLang="hu-HU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233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1691680" y="836712"/>
            <a:ext cx="6202362" cy="684213"/>
          </a:xfrm>
        </p:spPr>
        <p:txBody>
          <a:bodyPr/>
          <a:lstStyle/>
          <a:p>
            <a:r>
              <a:rPr lang="hu-HU" sz="3600" dirty="0"/>
              <a:t>Nem akkreditált szervezetek</a:t>
            </a:r>
            <a:endParaRPr lang="hu-HU" altLang="hu-HU" sz="3600" dirty="0" smtClean="0">
              <a:latin typeface="Calibri" panose="020F0502020204030204" pitchFamily="34" charset="0"/>
            </a:endParaRP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395536" y="2132857"/>
            <a:ext cx="7931224" cy="2304256"/>
          </a:xfrm>
        </p:spPr>
        <p:txBody>
          <a:bodyPr/>
          <a:lstStyle/>
          <a:p>
            <a:pPr marL="0" indent="0">
              <a:buNone/>
            </a:pPr>
            <a:r>
              <a:rPr lang="hu-HU" b="1" dirty="0" smtClean="0"/>
              <a:t>Gazdasági Versenyhivatal és a Honvédelmi Minisztérium</a:t>
            </a:r>
          </a:p>
          <a:p>
            <a:r>
              <a:rPr lang="hu-HU" sz="2000" dirty="0" smtClean="0"/>
              <a:t>Egyeztetés a KSH szakértőivel az eljárások megkezdése előtt</a:t>
            </a:r>
          </a:p>
          <a:p>
            <a:r>
              <a:rPr lang="hu-HU" sz="2000" dirty="0" smtClean="0"/>
              <a:t>Döntés: nem végeznek az új törvény által meghatározott hivatalos statisztikai tevékenységet</a:t>
            </a:r>
          </a:p>
          <a:p>
            <a:r>
              <a:rPr lang="hu-HU" sz="2000" dirty="0" smtClean="0"/>
              <a:t>Státusz: továbbra is szoros, együttműködő kapcsolat a HSSz tagjaival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2" name="Szövegdoboz 1"/>
          <p:cNvSpPr txBox="1"/>
          <p:nvPr/>
        </p:nvSpPr>
        <p:spPr>
          <a:xfrm>
            <a:off x="539552" y="4653135"/>
            <a:ext cx="778720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hu-HU" sz="2400" b="1" dirty="0" smtClean="0"/>
              <a:t>Nemzeti Kutatási, Fejlesztési és Innovációs Hivatal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smtClean="0"/>
              <a:t>2019 március: kétoldali szakértői egyeztetés után önkéntes lemondás a HSSz tagságról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smtClean="0"/>
              <a:t>Indok: nem végeznek hivatalos statisztikai tevékenységet, így az esedékes eljárás nem indokolt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smtClean="0"/>
              <a:t>További szakmai együttműködés fennmarad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51194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1691680" y="836712"/>
            <a:ext cx="6202362" cy="684213"/>
          </a:xfrm>
        </p:spPr>
        <p:txBody>
          <a:bodyPr/>
          <a:lstStyle/>
          <a:p>
            <a:r>
              <a:rPr lang="hu-HU" sz="3600" dirty="0" smtClean="0"/>
              <a:t>Ajánlások</a:t>
            </a:r>
            <a:endParaRPr lang="hu-HU" altLang="hu-HU" sz="3600" dirty="0" smtClean="0">
              <a:latin typeface="Calibri" panose="020F0502020204030204" pitchFamily="34" charset="0"/>
            </a:endParaRP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395536" y="1988840"/>
            <a:ext cx="7931224" cy="4320480"/>
          </a:xfrm>
        </p:spPr>
        <p:txBody>
          <a:bodyPr/>
          <a:lstStyle/>
          <a:p>
            <a:pPr marL="0" indent="0">
              <a:buNone/>
            </a:pPr>
            <a:r>
              <a:rPr lang="hu-HU" sz="2000" b="1" dirty="0" smtClean="0"/>
              <a:t>Legjellemzőbb ajánlások: </a:t>
            </a:r>
          </a:p>
          <a:p>
            <a:r>
              <a:rPr lang="hu-HU" sz="2000" dirty="0" smtClean="0"/>
              <a:t>A hivatalos statisztikai tevékenység beemelése az alapító okiratokba a dokumentumok módosítása révén;</a:t>
            </a:r>
          </a:p>
          <a:p>
            <a:r>
              <a:rPr lang="hu-HU" sz="2000" dirty="0" smtClean="0"/>
              <a:t>Önálló statisztikai </a:t>
            </a:r>
            <a:r>
              <a:rPr lang="hu-HU" sz="2000" dirty="0" err="1" smtClean="0"/>
              <a:t>aloldalak</a:t>
            </a:r>
            <a:r>
              <a:rPr lang="hu-HU" sz="2000" dirty="0" smtClean="0"/>
              <a:t> kialakítása a honlapokon, biztosítva ezzel a statisztikai termékek elkülönült megjelenítését;</a:t>
            </a:r>
          </a:p>
          <a:p>
            <a:r>
              <a:rPr lang="hu-HU" sz="2000" dirty="0" smtClean="0"/>
              <a:t>Módszertani leírások, a hivatalos statisztikai tevékenységre vonatkozó szabályzatok, osztályozások, fogalommagyarázatok kidolgozása;</a:t>
            </a:r>
          </a:p>
          <a:p>
            <a:r>
              <a:rPr lang="hu-HU" sz="2000" dirty="0" smtClean="0"/>
              <a:t>Minőségügyi keretrendszer kidolgozása, minőségjelentések bevezetése, szempontok/indikátorok meghatározása, melyek alapján megvalósulhatnak a mérések;</a:t>
            </a:r>
          </a:p>
          <a:p>
            <a:r>
              <a:rPr lang="hu-HU" sz="2000" dirty="0" smtClean="0"/>
              <a:t>A mérések utáni visszacsatolás, dokumentáltság fejlesztése a minőség javítása érdekében.</a:t>
            </a:r>
            <a:endParaRPr lang="hu-HU" sz="2000" dirty="0"/>
          </a:p>
          <a:p>
            <a:pPr marL="0" indent="0">
              <a:buNone/>
            </a:pPr>
            <a:endParaRPr lang="hu-HU" sz="1400" dirty="0" smtClean="0"/>
          </a:p>
        </p:txBody>
      </p:sp>
    </p:spTree>
    <p:extLst>
      <p:ext uri="{BB962C8B-B14F-4D97-AF65-F5344CB8AC3E}">
        <p14:creationId xmlns:p14="http://schemas.microsoft.com/office/powerpoint/2010/main" val="3274888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1691680" y="836712"/>
            <a:ext cx="6202362" cy="684213"/>
          </a:xfrm>
        </p:spPr>
        <p:txBody>
          <a:bodyPr/>
          <a:lstStyle/>
          <a:p>
            <a:r>
              <a:rPr lang="hu-HU" sz="3600" dirty="0" smtClean="0"/>
              <a:t>Jó </a:t>
            </a:r>
            <a:r>
              <a:rPr lang="hu-HU" sz="3600" dirty="0"/>
              <a:t>gyakorlatok</a:t>
            </a:r>
            <a:endParaRPr lang="hu-HU" altLang="hu-HU" sz="3600" dirty="0" smtClean="0">
              <a:latin typeface="Calibri" panose="020F0502020204030204" pitchFamily="34" charset="0"/>
            </a:endParaRP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395536" y="2060848"/>
            <a:ext cx="7931224" cy="4536504"/>
          </a:xfrm>
        </p:spPr>
        <p:txBody>
          <a:bodyPr/>
          <a:lstStyle/>
          <a:p>
            <a:pPr marL="0" indent="0">
              <a:buNone/>
            </a:pPr>
            <a:r>
              <a:rPr lang="hu-HU" sz="2000" b="1" dirty="0" smtClean="0"/>
              <a:t>A </a:t>
            </a:r>
            <a:r>
              <a:rPr lang="hu-HU" sz="2000" b="1" dirty="0" err="1"/>
              <a:t>HSSz-ben</a:t>
            </a:r>
            <a:r>
              <a:rPr lang="hu-HU" sz="2000" b="1" dirty="0"/>
              <a:t> hasznosítható tapasztalatok, jó </a:t>
            </a:r>
            <a:r>
              <a:rPr lang="hu-HU" sz="2000" b="1" dirty="0" smtClean="0"/>
              <a:t>gyakorlatok: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Szoros, közvetlen együttműködés az adatszolgáltatókkal és a felhasználókkal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Osztályozási rendszerek egységesítése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Ügyviteli rendszerekből automatikusan előállítható statisztikai információk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Online adatrögzítés térnyerése, kézi rögzítés megszűnése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Szervezetek belső képzési rendszere a statisztikai ismeretek   elsajátítására, bővítésére.</a:t>
            </a:r>
            <a:endParaRPr lang="hu-HU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Minőségügyi keretrendszer bevezetése a minőség javítása érdekében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Honlapon dinamikus lekérdező felület kialakítása a felhasználói egyedi igények kielégítésére</a:t>
            </a:r>
          </a:p>
        </p:txBody>
      </p:sp>
    </p:spTree>
    <p:extLst>
      <p:ext uri="{BB962C8B-B14F-4D97-AF65-F5344CB8AC3E}">
        <p14:creationId xmlns:p14="http://schemas.microsoft.com/office/powerpoint/2010/main" val="538941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1691680" y="836712"/>
            <a:ext cx="6202362" cy="684213"/>
          </a:xfrm>
        </p:spPr>
        <p:txBody>
          <a:bodyPr/>
          <a:lstStyle/>
          <a:p>
            <a:r>
              <a:rPr lang="hu-HU" sz="3600" dirty="0"/>
              <a:t>Fejlesztési intézkedések</a:t>
            </a:r>
            <a:endParaRPr lang="hu-HU" altLang="hu-HU" sz="3600" dirty="0" smtClean="0">
              <a:latin typeface="Calibri" panose="020F0502020204030204" pitchFamily="34" charset="0"/>
            </a:endParaRP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395536" y="2132856"/>
            <a:ext cx="7931224" cy="4032448"/>
          </a:xfrm>
        </p:spPr>
        <p:txBody>
          <a:bodyPr/>
          <a:lstStyle/>
          <a:p>
            <a:r>
              <a:rPr lang="hu-HU" dirty="0" smtClean="0"/>
              <a:t>Az ajánlások feldolgozása fejlesztési intézkedések keretein belül </a:t>
            </a:r>
            <a:r>
              <a:rPr lang="hu-HU" dirty="0" smtClean="0">
                <a:sym typeface="Wingdings" panose="05000000000000000000" pitchFamily="2" charset="2"/>
              </a:rPr>
              <a:t> intézkedési terv</a:t>
            </a:r>
            <a:endParaRPr lang="hu-HU" dirty="0" smtClean="0"/>
          </a:p>
          <a:p>
            <a:r>
              <a:rPr lang="hu-HU" dirty="0" smtClean="0"/>
              <a:t>A tervben: a HSSz szervek vállalásai az intézkedések teljesítésére (határidők, intézkedések kivitelezése)</a:t>
            </a:r>
          </a:p>
          <a:p>
            <a:r>
              <a:rPr lang="hu-HU" dirty="0" smtClean="0"/>
              <a:t>KSH általi nyomon követés státusz táblával</a:t>
            </a:r>
          </a:p>
          <a:p>
            <a:r>
              <a:rPr lang="hu-HU" dirty="0" smtClean="0"/>
              <a:t>NSKT ellenőrző feladatköre</a:t>
            </a:r>
          </a:p>
          <a:p>
            <a:r>
              <a:rPr lang="hu-HU" dirty="0" smtClean="0"/>
              <a:t>Főbb témakörök </a:t>
            </a:r>
            <a:r>
              <a:rPr lang="hu-HU" dirty="0" err="1" smtClean="0"/>
              <a:t>HSSz</a:t>
            </a:r>
            <a:r>
              <a:rPr lang="hu-HU" dirty="0" smtClean="0"/>
              <a:t> szintű feldolgozása, közösen kidolgozott ajánlások, iránymutatás</a:t>
            </a:r>
          </a:p>
          <a:p>
            <a:r>
              <a:rPr lang="hu-HU" dirty="0" smtClean="0"/>
              <a:t>Felkészülés a következő Peer </a:t>
            </a:r>
            <a:r>
              <a:rPr lang="hu-HU" dirty="0" err="1" smtClean="0"/>
              <a:t>Review-ra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73903695"/>
      </p:ext>
    </p:extLst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4898</TotalTime>
  <Words>526</Words>
  <Application>Microsoft Office PowerPoint</Application>
  <PresentationFormat>Diavetítés a képernyőre (4:3 oldalarány)</PresentationFormat>
  <Paragraphs>61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Alapértelmezett terv</vt:lpstr>
      <vt:lpstr>Akkreditációs eljárások</vt:lpstr>
      <vt:lpstr>Alapok</vt:lpstr>
      <vt:lpstr>Akkreditációs eljárások I.</vt:lpstr>
      <vt:lpstr>Akkreditációs eljárások II.</vt:lpstr>
      <vt:lpstr>Nem akkreditált szervezetek</vt:lpstr>
      <vt:lpstr>Ajánlások</vt:lpstr>
      <vt:lpstr>Jó gyakorlatok</vt:lpstr>
      <vt:lpstr>Fejlesztési intézkedések</vt:lpstr>
    </vt:vector>
  </TitlesOfParts>
  <Company>Központi Statisztikai Hivatal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Mixed-mode data-collection in Census 2011 in Hungary – issues in organisation and processing</dc:title>
  <dc:creator>Kovács Marcell</dc:creator>
  <cp:lastModifiedBy>Nemecz Gabriella dr.</cp:lastModifiedBy>
  <cp:revision>224</cp:revision>
  <dcterms:created xsi:type="dcterms:W3CDTF">2012-04-16T14:52:45Z</dcterms:created>
  <dcterms:modified xsi:type="dcterms:W3CDTF">2019-10-09T06:26:22Z</dcterms:modified>
</cp:coreProperties>
</file>