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1" r:id="rId2"/>
  </p:sldMasterIdLst>
  <p:notesMasterIdLst>
    <p:notesMasterId r:id="rId20"/>
  </p:notesMasterIdLst>
  <p:handoutMasterIdLst>
    <p:handoutMasterId r:id="rId21"/>
  </p:handoutMasterIdLst>
  <p:sldIdLst>
    <p:sldId id="439" r:id="rId3"/>
    <p:sldId id="459" r:id="rId4"/>
    <p:sldId id="460" r:id="rId5"/>
    <p:sldId id="430" r:id="rId6"/>
    <p:sldId id="431" r:id="rId7"/>
    <p:sldId id="443" r:id="rId8"/>
    <p:sldId id="454" r:id="rId9"/>
    <p:sldId id="445" r:id="rId10"/>
    <p:sldId id="444" r:id="rId11"/>
    <p:sldId id="457" r:id="rId12"/>
    <p:sldId id="453" r:id="rId13"/>
    <p:sldId id="455" r:id="rId14"/>
    <p:sldId id="456" r:id="rId15"/>
    <p:sldId id="447" r:id="rId16"/>
    <p:sldId id="442" r:id="rId17"/>
    <p:sldId id="458" r:id="rId18"/>
    <p:sldId id="433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E171D-DC75-4B3E-8C33-7B5ED7DF94E6}" type="datetimeFigureOut">
              <a:rPr lang="hu-HU" smtClean="0"/>
              <a:t>2019.05.15.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DE196-1C31-4CD9-9E69-4BFC840BCC5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2743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2792C-0410-4C26-9B7A-7538C823C9E7}" type="datetimeFigureOut">
              <a:rPr lang="hu-HU" smtClean="0"/>
              <a:t>2019.05.15.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00A04-8DB1-492D-A562-E61CDBE5405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2373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00A04-8DB1-492D-A562-E61CDBE5405D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7038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00A04-8DB1-492D-A562-E61CDBE5405D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7038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00A04-8DB1-492D-A562-E61CDBE5405D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7038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 smtClean="0"/>
              <a:t>Kép beszúrásához kattintson az ikonra</a:t>
            </a:r>
            <a:endParaRPr lang="hu-HU"/>
          </a:p>
        </p:txBody>
      </p:sp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helye 6" descr="C:\Users\gyurean\AppData\Local\Microsoft\Windows\Temporary Internet Files\Content.Outlook\ZU3ZCX9G\Agrarminiszterium.jpg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" b="1097"/>
          <a:stretch>
            <a:fillRect/>
          </a:stretch>
        </p:blipFill>
        <p:spPr bwMode="auto">
          <a:xfrm>
            <a:off x="3082530" y="21741"/>
            <a:ext cx="2952328" cy="20391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030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helye 6" descr="C:\Users\gyurean\AppData\Local\Microsoft\Windows\Temporary Internet Files\Content.Outlook\ZU3ZCX9G\Agrarminiszterium.jpg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" b="1097"/>
          <a:stretch>
            <a:fillRect/>
          </a:stretch>
        </p:blipFill>
        <p:spPr bwMode="auto">
          <a:xfrm>
            <a:off x="3923928" y="0"/>
            <a:ext cx="1296144" cy="94860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550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helye 6" descr="C:\Users\gyurean\AppData\Local\Microsoft\Windows\Temporary Internet Files\Content.Outlook\ZU3ZCX9G\Agrarminiszterium.jpg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" b="1097"/>
          <a:stretch>
            <a:fillRect/>
          </a:stretch>
        </p:blipFill>
        <p:spPr bwMode="auto">
          <a:xfrm>
            <a:off x="3923928" y="0"/>
            <a:ext cx="1296144" cy="94860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889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5F604-2C46-4833-9AAD-1A733FF1A1A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980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C729F-30B4-4E0A-A5D4-965F9EDFC96C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697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grarstatisztika.kormany.hu/" TargetMode="External"/><Relationship Id="rId2" Type="http://schemas.openxmlformats.org/officeDocument/2006/relationships/hyperlink" Target="http://www.kormany.h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Az Agrárminisztérium új statisztikai honlapja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1331640" y="4005064"/>
            <a:ext cx="6400800" cy="23511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hu-HU" sz="2800" b="1" dirty="0" smtClean="0">
                <a:solidFill>
                  <a:prstClr val="black"/>
                </a:solidFill>
              </a:rPr>
              <a:t>Páll Zsombor</a:t>
            </a:r>
            <a:endParaRPr lang="hu-HU" sz="2800" b="1" dirty="0">
              <a:solidFill>
                <a:prstClr val="black"/>
              </a:solidFill>
            </a:endParaRPr>
          </a:p>
          <a:p>
            <a:endParaRPr lang="hu-HU" sz="2000" dirty="0" smtClean="0">
              <a:solidFill>
                <a:prstClr val="black"/>
              </a:solidFill>
            </a:endParaRPr>
          </a:p>
          <a:p>
            <a:r>
              <a:rPr lang="hu-HU" sz="2000" dirty="0" smtClean="0">
                <a:solidFill>
                  <a:prstClr val="black"/>
                </a:solidFill>
              </a:rPr>
              <a:t>Agrárminisztérium</a:t>
            </a:r>
            <a:endParaRPr lang="hu-HU" sz="2000" dirty="0">
              <a:solidFill>
                <a:prstClr val="black"/>
              </a:solidFill>
            </a:endParaRPr>
          </a:p>
          <a:p>
            <a:r>
              <a:rPr lang="hu-HU" sz="2000" dirty="0" smtClean="0">
                <a:solidFill>
                  <a:prstClr val="black"/>
                </a:solidFill>
              </a:rPr>
              <a:t>Statisztikai és Elemző  Osztály</a:t>
            </a:r>
          </a:p>
          <a:p>
            <a:endParaRPr lang="hu-HU" sz="2000" dirty="0" smtClean="0">
              <a:solidFill>
                <a:prstClr val="black"/>
              </a:solidFill>
            </a:endParaRPr>
          </a:p>
          <a:p>
            <a:r>
              <a:rPr lang="hu-HU" sz="2000" dirty="0" smtClean="0">
                <a:solidFill>
                  <a:prstClr val="black"/>
                </a:solidFill>
              </a:rPr>
              <a:t>Budapest, 2019. május 20.</a:t>
            </a:r>
          </a:p>
        </p:txBody>
      </p:sp>
    </p:spTree>
    <p:extLst>
      <p:ext uri="{BB962C8B-B14F-4D97-AF65-F5344CB8AC3E}">
        <p14:creationId xmlns:p14="http://schemas.microsoft.com/office/powerpoint/2010/main" val="164074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80728"/>
            <a:ext cx="8496944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74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496944" cy="648072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Honlap látogatottságának mérése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5472608"/>
          </a:xfrm>
        </p:spPr>
        <p:txBody>
          <a:bodyPr>
            <a:noAutofit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hu-HU" sz="2000" dirty="0" smtClean="0"/>
              <a:t>2019. májusától mérjük a honlap látogatottságát a GOOGLE </a:t>
            </a:r>
            <a:r>
              <a:rPr lang="hu-HU" sz="2000" dirty="0" err="1" smtClean="0"/>
              <a:t>Analytics</a:t>
            </a:r>
            <a:r>
              <a:rPr lang="hu-HU" sz="2000" dirty="0" smtClean="0"/>
              <a:t> szoftver segítségével</a:t>
            </a:r>
          </a:p>
          <a:p>
            <a:pPr marL="0" lvl="1" indent="0" algn="just">
              <a:buNone/>
              <a:tabLst>
                <a:tab pos="808038" algn="l"/>
              </a:tabLst>
              <a:defRPr/>
            </a:pPr>
            <a:r>
              <a:rPr lang="hu-HU" sz="2000" dirty="0" smtClean="0"/>
              <a:t>Alapos, mélyreható elemzést tesz </a:t>
            </a:r>
            <a:r>
              <a:rPr lang="hu-HU" sz="2000" dirty="0" smtClean="0"/>
              <a:t>lehetővé:</a:t>
            </a:r>
          </a:p>
          <a:p>
            <a:pPr marL="1074738" lvl="1" indent="-266700" algn="just">
              <a:buFont typeface="Arial" panose="020B0604020202020204" pitchFamily="34" charset="0"/>
              <a:buChar char="•"/>
              <a:tabLst>
                <a:tab pos="808038" algn="l"/>
              </a:tabLst>
              <a:defRPr/>
            </a:pPr>
            <a:r>
              <a:rPr lang="hu-HU" sz="2000" dirty="0" smtClean="0"/>
              <a:t>Látogatottság alakulása idősorosan</a:t>
            </a:r>
          </a:p>
          <a:p>
            <a:pPr marL="1074738" lvl="1" indent="-266700" algn="just">
              <a:buFont typeface="Arial" panose="020B0604020202020204" pitchFamily="34" charset="0"/>
              <a:buChar char="•"/>
              <a:tabLst>
                <a:tab pos="808038" algn="l"/>
              </a:tabLst>
              <a:defRPr/>
            </a:pPr>
            <a:r>
              <a:rPr lang="hu-HU" sz="2000" dirty="0" smtClean="0"/>
              <a:t>Régi és új felhasználók</a:t>
            </a:r>
          </a:p>
          <a:p>
            <a:pPr marL="1074738" lvl="1" indent="-266700" algn="just">
              <a:buFont typeface="Arial" panose="020B0604020202020204" pitchFamily="34" charset="0"/>
              <a:buChar char="•"/>
              <a:tabLst>
                <a:tab pos="266700" algn="l"/>
                <a:tab pos="808038" algn="l"/>
              </a:tabLst>
              <a:defRPr/>
            </a:pPr>
            <a:r>
              <a:rPr lang="hu-HU" sz="2000" dirty="0" smtClean="0"/>
              <a:t>Főbb keresett tartalmak</a:t>
            </a:r>
          </a:p>
          <a:p>
            <a:pPr marL="1074738" lvl="1" indent="-266700" algn="just">
              <a:buFont typeface="Arial" panose="020B0604020202020204" pitchFamily="34" charset="0"/>
              <a:buChar char="•"/>
              <a:tabLst>
                <a:tab pos="808038" algn="l"/>
              </a:tabLst>
              <a:defRPr/>
            </a:pPr>
            <a:r>
              <a:rPr lang="hu-HU" sz="2000" dirty="0" smtClean="0"/>
              <a:t>Közönség városok szerint</a:t>
            </a:r>
          </a:p>
          <a:p>
            <a:pPr marL="1074738" lvl="1" indent="-266700" algn="just">
              <a:buFont typeface="Arial" panose="020B0604020202020204" pitchFamily="34" charset="0"/>
              <a:buChar char="•"/>
              <a:tabLst>
                <a:tab pos="808038" algn="l"/>
              </a:tabLst>
              <a:defRPr/>
            </a:pPr>
            <a:r>
              <a:rPr lang="hu-HU" sz="2000" dirty="0" smtClean="0"/>
              <a:t>Látogatás napszaka</a:t>
            </a:r>
            <a:endParaRPr lang="hu-HU" sz="2000" dirty="0" smtClean="0"/>
          </a:p>
          <a:p>
            <a:pPr marL="1074738" lvl="1" indent="-266700" algn="just">
              <a:buFont typeface="Arial" panose="020B0604020202020204" pitchFamily="34" charset="0"/>
              <a:buChar char="•"/>
              <a:tabLst>
                <a:tab pos="808038" algn="l"/>
              </a:tabLst>
              <a:defRPr/>
            </a:pPr>
            <a:r>
              <a:rPr lang="hu-HU" sz="2000" dirty="0" smtClean="0"/>
              <a:t>Osztályon belüli munkatársak kiszűrése</a:t>
            </a:r>
          </a:p>
        </p:txBody>
      </p:sp>
    </p:spTree>
    <p:extLst>
      <p:ext uri="{BB962C8B-B14F-4D97-AF65-F5344CB8AC3E}">
        <p14:creationId xmlns:p14="http://schemas.microsoft.com/office/powerpoint/2010/main" val="18365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496944" cy="648072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Honlap </a:t>
            </a:r>
            <a:r>
              <a:rPr lang="hu-HU" sz="3200" b="1" dirty="0" smtClean="0"/>
              <a:t>látogatottsága </a:t>
            </a:r>
            <a:r>
              <a:rPr lang="hu-HU" sz="3200" b="1" dirty="0" smtClean="0"/>
              <a:t>(2019.05.07-14</a:t>
            </a:r>
            <a:r>
              <a:rPr lang="hu-HU" sz="3200" b="1" dirty="0"/>
              <a:t>.)</a:t>
            </a:r>
            <a:endParaRPr lang="hu-HU" sz="2400" b="1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60" y="1556793"/>
            <a:ext cx="8892480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21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9144000" cy="5040560"/>
          </a:xfrm>
          <a:prstGeom prst="rect">
            <a:avLst/>
          </a:prstGeom>
        </p:spPr>
      </p:pic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8496944" cy="648072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Honlap </a:t>
            </a:r>
            <a:r>
              <a:rPr lang="hu-HU" sz="3200" b="1" dirty="0" smtClean="0"/>
              <a:t>látogatottsága városok szerint (2019.05.07-14.)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8248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836712"/>
            <a:ext cx="6696744" cy="648072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Kérdőíves felmérés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5472608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hu-HU" sz="2000" dirty="0" smtClean="0"/>
              <a:t>Az </a:t>
            </a:r>
            <a:r>
              <a:rPr lang="hu-HU" sz="2000" b="1" dirty="0" smtClean="0">
                <a:solidFill>
                  <a:schemeClr val="accent1"/>
                </a:solidFill>
              </a:rPr>
              <a:t>akkreditációs bizottság ajánlásával </a:t>
            </a:r>
            <a:r>
              <a:rPr lang="hu-HU" sz="2000" dirty="0" smtClean="0"/>
              <a:t>összhangban 2019-től </a:t>
            </a:r>
            <a:r>
              <a:rPr lang="hu-HU" sz="2000" b="1" dirty="0" smtClean="0">
                <a:solidFill>
                  <a:schemeClr val="accent1"/>
                </a:solidFill>
              </a:rPr>
              <a:t>kérdőív</a:t>
            </a:r>
            <a:r>
              <a:rPr lang="hu-HU" sz="2000" dirty="0" smtClean="0"/>
              <a:t> a felhasználók statisztikai tartalmakkal való elégedettségéről </a:t>
            </a:r>
          </a:p>
          <a:p>
            <a:pPr algn="just">
              <a:defRPr/>
            </a:pPr>
            <a:r>
              <a:rPr lang="hu-HU" sz="2000" dirty="0" smtClean="0"/>
              <a:t>Az agrárgazdaság hitelei esetében </a:t>
            </a:r>
            <a:r>
              <a:rPr lang="hu-HU" sz="2000" b="1" dirty="0" smtClean="0">
                <a:solidFill>
                  <a:schemeClr val="accent1"/>
                </a:solidFill>
              </a:rPr>
              <a:t>online kérdőív</a:t>
            </a:r>
            <a:r>
              <a:rPr lang="hu-HU" sz="2000" dirty="0" smtClean="0"/>
              <a:t>, GOOGLE </a:t>
            </a:r>
            <a:r>
              <a:rPr lang="hu-HU" sz="2000" dirty="0" err="1" smtClean="0"/>
              <a:t>Forms</a:t>
            </a:r>
            <a:r>
              <a:rPr lang="hu-HU" sz="2000" dirty="0" smtClean="0"/>
              <a:t> </a:t>
            </a:r>
          </a:p>
          <a:p>
            <a:pPr algn="just">
              <a:defRPr/>
            </a:pPr>
            <a:r>
              <a:rPr lang="hu-HU" sz="2000" dirty="0" smtClean="0"/>
              <a:t>Könnyen szerkeszthető és kitölthető, ábrákat, statisztikákat készít, egyszerűbb az adatok </a:t>
            </a:r>
            <a:r>
              <a:rPr lang="hu-HU" sz="2000" dirty="0" smtClean="0"/>
              <a:t>feldolgozása</a:t>
            </a:r>
            <a:endParaRPr lang="hu-HU" sz="2000" dirty="0"/>
          </a:p>
          <a:p>
            <a:pPr algn="just">
              <a:defRPr/>
            </a:pPr>
            <a:r>
              <a:rPr lang="hu-HU" sz="2000" b="1" dirty="0" smtClean="0">
                <a:solidFill>
                  <a:schemeClr val="accent1"/>
                </a:solidFill>
              </a:rPr>
              <a:t>Kérdőív szerkezete</a:t>
            </a:r>
            <a:r>
              <a:rPr lang="hu-HU" sz="2000" dirty="0" smtClean="0"/>
              <a:t>: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hu-HU" sz="2000" dirty="0"/>
              <a:t>Általános információk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hu-HU" sz="2000" dirty="0"/>
              <a:t>Adatok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hu-HU" sz="2000" dirty="0"/>
              <a:t>Közlemények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hu-HU" sz="2000" dirty="0"/>
              <a:t>Minőségjelentés</a:t>
            </a:r>
          </a:p>
          <a:p>
            <a:pPr lvl="1" algn="just">
              <a:buFont typeface="Arial" panose="020B0604020202020204" pitchFamily="34" charset="0"/>
              <a:buChar char="•"/>
              <a:defRPr/>
            </a:pPr>
            <a:r>
              <a:rPr lang="hu-HU" sz="2000" dirty="0"/>
              <a:t>Módszertani információk</a:t>
            </a:r>
          </a:p>
        </p:txBody>
      </p:sp>
    </p:spTree>
    <p:extLst>
      <p:ext uri="{BB962C8B-B14F-4D97-AF65-F5344CB8AC3E}">
        <p14:creationId xmlns:p14="http://schemas.microsoft.com/office/powerpoint/2010/main" val="195982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38944" y="836712"/>
            <a:ext cx="8229600" cy="854968"/>
          </a:xfrm>
        </p:spPr>
        <p:txBody>
          <a:bodyPr>
            <a:noAutofit/>
          </a:bodyPr>
          <a:lstStyle/>
          <a:p>
            <a:r>
              <a:rPr lang="hu-HU" sz="2800" b="1" dirty="0" smtClean="0"/>
              <a:t>Felhasználói kérdőív</a:t>
            </a:r>
            <a:endParaRPr lang="hu-HU" sz="2800" b="1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556792"/>
            <a:ext cx="8028384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836712"/>
            <a:ext cx="6696744" cy="648072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Következtetések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5472608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hu-HU" sz="2400" dirty="0" smtClean="0"/>
              <a:t>Statisztikai törvény és a Nemzeti Statisztika Gyakorlati Kódexe jelentős fejlesztéseket indított el</a:t>
            </a:r>
          </a:p>
          <a:p>
            <a:pPr algn="just">
              <a:defRPr/>
            </a:pPr>
            <a:r>
              <a:rPr lang="hu-HU" sz="2400" dirty="0" smtClean="0"/>
              <a:t>Technikai lehetőségek, szakmai elvárások adatottak, nem a pénzügyi erőforrás a korlát</a:t>
            </a:r>
          </a:p>
          <a:p>
            <a:pPr algn="just">
              <a:defRPr/>
            </a:pPr>
            <a:r>
              <a:rPr lang="hu-HU" sz="2400" dirty="0" smtClean="0"/>
              <a:t>Tanulási folyamat a statisztikával foglalkozó munkatársak számára</a:t>
            </a:r>
          </a:p>
          <a:p>
            <a:pPr algn="just">
              <a:defRPr/>
            </a:pPr>
            <a:r>
              <a:rPr lang="hu-HU" sz="2400" dirty="0" smtClean="0"/>
              <a:t>Legtöbb fejlesztés menet közben egyszerűbb, mint előtte</a:t>
            </a:r>
          </a:p>
          <a:p>
            <a:pPr algn="just">
              <a:defRPr/>
            </a:pPr>
            <a:r>
              <a:rPr lang="hu-HU" sz="2400" dirty="0" smtClean="0"/>
              <a:t>Közös gondolkodás, tudásmegosztás fontos szervezeten belül és a </a:t>
            </a:r>
            <a:r>
              <a:rPr lang="hu-HU" sz="2400" dirty="0" err="1" smtClean="0"/>
              <a:t>HSSz-ben</a:t>
            </a:r>
            <a:r>
              <a:rPr lang="hu-HU" sz="2400" dirty="0" smtClean="0"/>
              <a:t> is</a:t>
            </a:r>
          </a:p>
          <a:p>
            <a:pPr algn="just">
              <a:defRPr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1603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u-HU" sz="4400" dirty="0" smtClean="0">
              <a:solidFill>
                <a:schemeClr val="bg2">
                  <a:lumMod val="50000"/>
                </a:schemeClr>
              </a:solidFill>
              <a:ea typeface="+mj-ea"/>
            </a:endParaRPr>
          </a:p>
          <a:p>
            <a:pPr marL="0" indent="0">
              <a:buNone/>
            </a:pPr>
            <a:r>
              <a:rPr lang="hu-HU" sz="4400" dirty="0" smtClean="0">
                <a:solidFill>
                  <a:schemeClr val="bg2">
                    <a:lumMod val="50000"/>
                  </a:schemeClr>
                </a:solidFill>
                <a:ea typeface="+mj-ea"/>
              </a:rPr>
              <a:t>Köszönöm </a:t>
            </a:r>
            <a:r>
              <a:rPr lang="hu-HU" sz="4400" dirty="0">
                <a:solidFill>
                  <a:schemeClr val="bg2">
                    <a:lumMod val="50000"/>
                  </a:schemeClr>
                </a:solidFill>
                <a:ea typeface="+mj-ea"/>
              </a:rPr>
              <a:t>a megtisztelő figyelmet!</a:t>
            </a:r>
          </a:p>
          <a:p>
            <a:pPr marL="0" indent="0">
              <a:buNone/>
            </a:pPr>
            <a:endParaRPr lang="hu-HU" sz="3600" dirty="0">
              <a:solidFill>
                <a:schemeClr val="bg2">
                  <a:lumMod val="50000"/>
                </a:schemeClr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430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Statisztikai tevékenység tématerületei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b="1" dirty="0" smtClean="0"/>
              <a:t>Agrárgazdaság: </a:t>
            </a:r>
            <a:r>
              <a:rPr lang="hu-HU" sz="2800" dirty="0" err="1" smtClean="0"/>
              <a:t>agrárgazdaság</a:t>
            </a:r>
            <a:r>
              <a:rPr lang="hu-HU" sz="2800" dirty="0" smtClean="0"/>
              <a:t> hitelei </a:t>
            </a:r>
          </a:p>
          <a:p>
            <a:pPr marL="0" indent="0">
              <a:buNone/>
            </a:pPr>
            <a:r>
              <a:rPr lang="hu-HU" sz="2800" dirty="0"/>
              <a:t>	</a:t>
            </a:r>
            <a:r>
              <a:rPr lang="hu-HU" sz="2800" dirty="0" smtClean="0"/>
              <a:t>(1 adatgyűjtés)</a:t>
            </a:r>
            <a:endParaRPr lang="hu-HU" dirty="0" smtClean="0"/>
          </a:p>
          <a:p>
            <a:r>
              <a:rPr lang="hu-HU" b="1" dirty="0" smtClean="0"/>
              <a:t>Környezetvédelem</a:t>
            </a:r>
            <a:r>
              <a:rPr lang="hu-HU" dirty="0" smtClean="0"/>
              <a:t>: </a:t>
            </a:r>
            <a:r>
              <a:rPr lang="hu-HU" sz="2800" dirty="0" smtClean="0"/>
              <a:t>levegőminőség, védett területek (2 adatgyűjtés)</a:t>
            </a:r>
          </a:p>
          <a:p>
            <a:r>
              <a:rPr lang="hu-HU" b="1" dirty="0" smtClean="0"/>
              <a:t>Erdészet: </a:t>
            </a:r>
            <a:r>
              <a:rPr lang="hu-HU" sz="2800" dirty="0" smtClean="0"/>
              <a:t>szaporítóanyag, termelési, értékesítési, mérleg és erdőkár adatok (4 adatgyűjtés és 2 adatátvétel)</a:t>
            </a:r>
          </a:p>
          <a:p>
            <a:r>
              <a:rPr lang="hu-HU" b="1" dirty="0" smtClean="0"/>
              <a:t>Vadászat: </a:t>
            </a:r>
            <a:r>
              <a:rPr lang="hu-HU" sz="2800" dirty="0" smtClean="0"/>
              <a:t>vadállomány és vadgazdálkodás (2 adatgyűjtés)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6726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Statisztikai </a:t>
            </a:r>
            <a:r>
              <a:rPr lang="hu-HU" dirty="0" smtClean="0"/>
              <a:t>koordináció szervezeti kerete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b="1" dirty="0" smtClean="0"/>
              <a:t>Statisztikai koordináció, fejlesztések:</a:t>
            </a:r>
          </a:p>
          <a:p>
            <a:pPr marL="0" indent="0">
              <a:buNone/>
            </a:pPr>
            <a:r>
              <a:rPr lang="hu-HU" dirty="0" smtClean="0"/>
              <a:t>Statisztikai és Elemző Osztály, 3 munkatárs</a:t>
            </a:r>
          </a:p>
          <a:p>
            <a:r>
              <a:rPr lang="hu-HU" dirty="0" smtClean="0"/>
              <a:t>Bakota Bettina</a:t>
            </a:r>
          </a:p>
          <a:p>
            <a:r>
              <a:rPr lang="hu-HU" dirty="0" smtClean="0"/>
              <a:t>Reiter Szilvia</a:t>
            </a:r>
          </a:p>
          <a:p>
            <a:r>
              <a:rPr lang="hu-HU" dirty="0" smtClean="0"/>
              <a:t>Páll Zsombor</a:t>
            </a:r>
            <a:endParaRPr lang="hu-HU" dirty="0" smtClean="0"/>
          </a:p>
          <a:p>
            <a:pPr marL="0" indent="0">
              <a:buNone/>
            </a:pPr>
            <a:r>
              <a:rPr lang="hu-HU" b="1" dirty="0"/>
              <a:t>	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9677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836712"/>
            <a:ext cx="6696744" cy="648072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Előzmények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5472608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hu-HU" sz="2400" dirty="0" smtClean="0"/>
              <a:t>Új statisztikai törvény és a Nemzeti Statisztika Gyakorlati Kódexe</a:t>
            </a:r>
          </a:p>
          <a:p>
            <a:pPr algn="just">
              <a:defRPr/>
            </a:pPr>
            <a:endParaRPr lang="hu-HU" sz="2400" dirty="0"/>
          </a:p>
          <a:p>
            <a:pPr algn="just">
              <a:defRPr/>
            </a:pPr>
            <a:endParaRPr lang="hu-HU" sz="2400" dirty="0" smtClean="0"/>
          </a:p>
          <a:p>
            <a:pPr algn="just">
              <a:defRPr/>
            </a:pPr>
            <a:r>
              <a:rPr lang="hu-HU" sz="2400" dirty="0" err="1" smtClean="0"/>
              <a:t>HSSz</a:t>
            </a:r>
            <a:r>
              <a:rPr lang="hu-HU" sz="2400" dirty="0" smtClean="0"/>
              <a:t> tagok </a:t>
            </a:r>
            <a:r>
              <a:rPr lang="hu-HU" sz="2400" b="1" dirty="0" smtClean="0">
                <a:solidFill>
                  <a:schemeClr val="accent1"/>
                </a:solidFill>
              </a:rPr>
              <a:t>statisztikai tevékenységének folyamatos fejlesztése</a:t>
            </a:r>
            <a:r>
              <a:rPr lang="hu-HU" sz="2400" dirty="0" smtClean="0"/>
              <a:t>,  egész statisztikai adat előállítási folyamat</a:t>
            </a:r>
          </a:p>
          <a:p>
            <a:pPr algn="just">
              <a:defRPr/>
            </a:pPr>
            <a:endParaRPr lang="hu-HU" sz="2400" dirty="0"/>
          </a:p>
          <a:p>
            <a:pPr algn="just">
              <a:defRPr/>
            </a:pPr>
            <a:endParaRPr lang="hu-HU" sz="2400" dirty="0" smtClean="0"/>
          </a:p>
          <a:p>
            <a:pPr algn="just">
              <a:defRPr/>
            </a:pPr>
            <a:r>
              <a:rPr lang="hu-HU" sz="2400" dirty="0" smtClean="0"/>
              <a:t>Agrárminisztérium: </a:t>
            </a:r>
            <a:r>
              <a:rPr lang="hu-HU" sz="2400" b="1" dirty="0" smtClean="0">
                <a:solidFill>
                  <a:schemeClr val="accent1"/>
                </a:solidFill>
              </a:rPr>
              <a:t>komplex fejlesztés</a:t>
            </a:r>
            <a:r>
              <a:rPr lang="hu-HU" sz="2400" dirty="0" smtClean="0"/>
              <a:t>, a tájékoztatást is beleértve</a:t>
            </a:r>
          </a:p>
          <a:p>
            <a:pPr algn="just">
              <a:defRPr/>
            </a:pPr>
            <a:endParaRPr lang="hu-HU" sz="2400" dirty="0" smtClean="0"/>
          </a:p>
          <a:p>
            <a:pPr algn="just">
              <a:defRPr/>
            </a:pPr>
            <a:endParaRPr lang="hu-HU" sz="2400" dirty="0" smtClean="0"/>
          </a:p>
          <a:p>
            <a:pPr algn="just">
              <a:defRPr/>
            </a:pPr>
            <a:r>
              <a:rPr lang="hu-HU" sz="2400" dirty="0" smtClean="0"/>
              <a:t>2017-ben jött létre az </a:t>
            </a:r>
            <a:r>
              <a:rPr lang="hu-HU" sz="2400" b="1" dirty="0" smtClean="0">
                <a:solidFill>
                  <a:schemeClr val="accent2"/>
                </a:solidFill>
              </a:rPr>
              <a:t>AM első statisztikai </a:t>
            </a:r>
            <a:r>
              <a:rPr lang="hu-HU" sz="2400" b="1" dirty="0" err="1" smtClean="0">
                <a:solidFill>
                  <a:schemeClr val="accent2"/>
                </a:solidFill>
              </a:rPr>
              <a:t>aloldala</a:t>
            </a:r>
            <a:r>
              <a:rPr lang="hu-HU" sz="2400" dirty="0" smtClean="0"/>
              <a:t>, a </a:t>
            </a:r>
            <a:r>
              <a:rPr lang="hu-HU" sz="2400" dirty="0" err="1" smtClean="0"/>
              <a:t>kormany.hu-n</a:t>
            </a:r>
            <a:r>
              <a:rPr lang="hu-HU" sz="2400" dirty="0" smtClean="0"/>
              <a:t> belül az államtitkárság kiemelt szakmai területei között</a:t>
            </a:r>
          </a:p>
        </p:txBody>
      </p:sp>
      <p:sp>
        <p:nvSpPr>
          <p:cNvPr id="4" name="Lefelé nyíl 3"/>
          <p:cNvSpPr/>
          <p:nvPr/>
        </p:nvSpPr>
        <p:spPr>
          <a:xfrm>
            <a:off x="3851920" y="1931684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Lefelé nyíl 4"/>
          <p:cNvSpPr/>
          <p:nvPr/>
        </p:nvSpPr>
        <p:spPr>
          <a:xfrm>
            <a:off x="3851920" y="3573016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Lefelé nyíl 5"/>
          <p:cNvSpPr/>
          <p:nvPr/>
        </p:nvSpPr>
        <p:spPr>
          <a:xfrm>
            <a:off x="3851920" y="4869160"/>
            <a:ext cx="484632" cy="834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12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31640" y="836712"/>
            <a:ext cx="6768752" cy="576064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Előzmények II.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4813995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hu-HU" sz="2400" dirty="0" smtClean="0"/>
              <a:t>Az Agrárminisztérium statisztikai akkreditációja során az </a:t>
            </a:r>
            <a:r>
              <a:rPr lang="hu-HU" sz="2400" b="1" dirty="0" smtClean="0">
                <a:solidFill>
                  <a:schemeClr val="accent1"/>
                </a:solidFill>
              </a:rPr>
              <a:t>akkreditációs bizottság is javasolta </a:t>
            </a:r>
            <a:r>
              <a:rPr lang="hu-HU" sz="2400" dirty="0" smtClean="0"/>
              <a:t>egy új honlap létrehozását</a:t>
            </a:r>
          </a:p>
          <a:p>
            <a:pPr marL="0" indent="0" algn="just">
              <a:buNone/>
              <a:defRPr/>
            </a:pPr>
            <a:r>
              <a:rPr lang="hu-HU" sz="2400" dirty="0" smtClean="0"/>
              <a:t>Új </a:t>
            </a:r>
            <a:r>
              <a:rPr lang="hu-HU" sz="2400" dirty="0" smtClean="0"/>
              <a:t>honlap készítésének szükségessége:</a:t>
            </a:r>
          </a:p>
          <a:p>
            <a:pPr algn="just">
              <a:defRPr/>
            </a:pPr>
            <a:r>
              <a:rPr lang="hu-HU" sz="2400" dirty="0" smtClean="0"/>
              <a:t>Régi honlap merev, nehezen alakítható, egyszerű </a:t>
            </a:r>
            <a:r>
              <a:rPr lang="hu-HU" sz="2400" dirty="0" smtClean="0"/>
              <a:t>szerkezet</a:t>
            </a:r>
            <a:endParaRPr lang="hu-HU" sz="2400" dirty="0" smtClean="0"/>
          </a:p>
          <a:p>
            <a:pPr algn="just">
              <a:defRPr/>
            </a:pPr>
            <a:r>
              <a:rPr lang="hu-HU" sz="2400" dirty="0" smtClean="0"/>
              <a:t>Nehéz áttekinthetőség</a:t>
            </a:r>
          </a:p>
          <a:p>
            <a:pPr algn="just">
              <a:defRPr/>
            </a:pPr>
            <a:r>
              <a:rPr lang="hu-HU" sz="2400" dirty="0" smtClean="0"/>
              <a:t>Terjedelmi korlátok</a:t>
            </a:r>
          </a:p>
          <a:p>
            <a:pPr algn="just">
              <a:defRPr/>
            </a:pPr>
            <a:r>
              <a:rPr lang="hu-HU" sz="2400" dirty="0" smtClean="0"/>
              <a:t>A Sajtóiroda kezelte, nehézkesebb publikáció (bár szakmailag független)</a:t>
            </a:r>
          </a:p>
          <a:p>
            <a:pPr algn="just">
              <a:defRPr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8688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59632" y="836712"/>
            <a:ext cx="6696744" cy="648072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Új honlappal kapcsolatos célok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5472608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hu-HU" sz="2400" b="1" dirty="0" smtClean="0">
                <a:solidFill>
                  <a:schemeClr val="accent1"/>
                </a:solidFill>
              </a:rPr>
              <a:t>Egy helyen, áttekinthető, felhasználóbarát </a:t>
            </a:r>
            <a:r>
              <a:rPr lang="hu-HU" sz="2400" dirty="0" smtClean="0"/>
              <a:t>formában legyenek elérhetőek a statisztikai tartalmak</a:t>
            </a:r>
          </a:p>
          <a:p>
            <a:pPr algn="just">
              <a:defRPr/>
            </a:pPr>
            <a:r>
              <a:rPr lang="hu-HU" sz="2400" dirty="0" smtClean="0"/>
              <a:t>A statisztikai koordinációért felelős Statisztikai és Elemzési Osztály működtesse a honlapot, </a:t>
            </a:r>
            <a:r>
              <a:rPr lang="hu-HU" sz="2400" b="1" dirty="0" smtClean="0">
                <a:solidFill>
                  <a:schemeClr val="accent1"/>
                </a:solidFill>
              </a:rPr>
              <a:t>önállóan publikálhasson</a:t>
            </a:r>
          </a:p>
          <a:p>
            <a:pPr algn="just">
              <a:defRPr/>
            </a:pPr>
            <a:r>
              <a:rPr lang="hu-HU" sz="2400" dirty="0" smtClean="0"/>
              <a:t>Jól láthatóan </a:t>
            </a:r>
            <a:r>
              <a:rPr lang="hu-HU" sz="2400" b="1" dirty="0" smtClean="0">
                <a:solidFill>
                  <a:schemeClr val="accent1"/>
                </a:solidFill>
              </a:rPr>
              <a:t>különüljön el </a:t>
            </a:r>
            <a:r>
              <a:rPr lang="hu-HU" sz="2400" dirty="0" smtClean="0"/>
              <a:t>a minisztérium egyéb tevékenységeivel kapcsolatos tartalmaktól</a:t>
            </a:r>
          </a:p>
          <a:p>
            <a:pPr algn="just">
              <a:defRPr/>
            </a:pPr>
            <a:r>
              <a:rPr lang="hu-HU" sz="2400" dirty="0" smtClean="0"/>
              <a:t>Legyen </a:t>
            </a:r>
            <a:r>
              <a:rPr lang="hu-HU" sz="2400" b="1" dirty="0" smtClean="0">
                <a:solidFill>
                  <a:schemeClr val="accent1"/>
                </a:solidFill>
              </a:rPr>
              <a:t>könnyen elérhető </a:t>
            </a:r>
            <a:r>
              <a:rPr lang="hu-HU" sz="2400" dirty="0" smtClean="0"/>
              <a:t>a felhasználók számára</a:t>
            </a:r>
          </a:p>
          <a:p>
            <a:pPr algn="just">
              <a:defRPr/>
            </a:pPr>
            <a:r>
              <a:rPr lang="hu-HU" sz="2400" dirty="0" smtClean="0"/>
              <a:t>Legyen </a:t>
            </a:r>
            <a:r>
              <a:rPr lang="hu-HU" sz="2400" b="1" dirty="0" smtClean="0">
                <a:solidFill>
                  <a:schemeClr val="accent1"/>
                </a:solidFill>
              </a:rPr>
              <a:t>nyomon követhető </a:t>
            </a:r>
            <a:r>
              <a:rPr lang="hu-HU" sz="2400" dirty="0" smtClean="0"/>
              <a:t>a honlap látogatottsága</a:t>
            </a:r>
          </a:p>
          <a:p>
            <a:pPr algn="just">
              <a:defRPr/>
            </a:pPr>
            <a:r>
              <a:rPr lang="hu-HU" sz="2400" dirty="0" smtClean="0"/>
              <a:t>Legyen ingyenes az elkészítése</a:t>
            </a:r>
          </a:p>
          <a:p>
            <a:pPr algn="just">
              <a:defRPr/>
            </a:pPr>
            <a:r>
              <a:rPr lang="hu-HU" sz="2400" dirty="0" smtClean="0"/>
              <a:t>Könnyen működtethető legyen a munkatársak számára</a:t>
            </a:r>
          </a:p>
          <a:p>
            <a:pPr algn="just">
              <a:defRPr/>
            </a:pP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103510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7560840" cy="648072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Új statisztikai honlap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5472608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hu-HU" sz="2400" dirty="0" smtClean="0"/>
              <a:t>A </a:t>
            </a:r>
            <a:r>
              <a:rPr lang="hu-HU" sz="2400" dirty="0" err="1" smtClean="0">
                <a:hlinkClick r:id="rId2"/>
              </a:rPr>
              <a:t>www.kormany.hu</a:t>
            </a:r>
            <a:r>
              <a:rPr lang="hu-HU" sz="2400" dirty="0" smtClean="0"/>
              <a:t> oldalon belül önálló </a:t>
            </a:r>
            <a:r>
              <a:rPr lang="hu-HU" sz="2400" dirty="0" err="1" smtClean="0"/>
              <a:t>aloldalként</a:t>
            </a:r>
            <a:r>
              <a:rPr lang="hu-HU" sz="2400" dirty="0" smtClean="0"/>
              <a:t> jött létre a honlap: </a:t>
            </a:r>
            <a:r>
              <a:rPr lang="hu-HU" sz="2400" dirty="0" err="1" smtClean="0">
                <a:hlinkClick r:id="rId3"/>
              </a:rPr>
              <a:t>www.agrarstatisztika.kormany.hu</a:t>
            </a:r>
            <a:r>
              <a:rPr lang="hu-HU" sz="2400" dirty="0" smtClean="0"/>
              <a:t> </a:t>
            </a:r>
            <a:endParaRPr lang="hu-HU" sz="2400" dirty="0"/>
          </a:p>
          <a:p>
            <a:pPr marL="0" indent="0" algn="just">
              <a:buNone/>
              <a:defRPr/>
            </a:pPr>
            <a:r>
              <a:rPr lang="hu-HU" sz="2400" dirty="0" smtClean="0"/>
              <a:t>Elérhetőek</a:t>
            </a:r>
            <a:r>
              <a:rPr lang="hu-HU" sz="2400" dirty="0" smtClean="0"/>
              <a:t>: </a:t>
            </a:r>
            <a:endParaRPr lang="hu-HU" sz="2400" dirty="0" smtClean="0"/>
          </a:p>
          <a:p>
            <a:pPr marL="715963" algn="just">
              <a:defRPr/>
            </a:pPr>
            <a:r>
              <a:rPr lang="hu-HU" sz="2400" dirty="0" smtClean="0"/>
              <a:t>statisztikai adatok</a:t>
            </a:r>
          </a:p>
          <a:p>
            <a:pPr marL="715963" algn="just">
              <a:defRPr/>
            </a:pPr>
            <a:r>
              <a:rPr lang="hu-HU" sz="2400" dirty="0" smtClean="0"/>
              <a:t>statisztikai közlemények</a:t>
            </a:r>
          </a:p>
          <a:p>
            <a:pPr marL="715963" algn="just">
              <a:defRPr/>
            </a:pPr>
            <a:r>
              <a:rPr lang="hu-HU" sz="2400" dirty="0"/>
              <a:t>k</a:t>
            </a:r>
            <a:r>
              <a:rPr lang="hu-HU" sz="2400" dirty="0" smtClean="0"/>
              <a:t>érdőívek</a:t>
            </a:r>
          </a:p>
          <a:p>
            <a:pPr marL="715963" algn="just">
              <a:defRPr/>
            </a:pPr>
            <a:r>
              <a:rPr lang="hu-HU" sz="2400" dirty="0" smtClean="0"/>
              <a:t>módszertani leírások</a:t>
            </a:r>
          </a:p>
          <a:p>
            <a:pPr marL="715963" algn="just">
              <a:defRPr/>
            </a:pPr>
            <a:r>
              <a:rPr lang="hu-HU" sz="2400" dirty="0" smtClean="0"/>
              <a:t>tájékoztatási naptár</a:t>
            </a:r>
          </a:p>
          <a:p>
            <a:pPr marL="715963" algn="just">
              <a:defRPr/>
            </a:pPr>
            <a:r>
              <a:rPr lang="hu-HU" sz="2400" dirty="0"/>
              <a:t>m</a:t>
            </a:r>
            <a:r>
              <a:rPr lang="hu-HU" sz="2400" dirty="0" smtClean="0"/>
              <a:t>inőségjelentések</a:t>
            </a:r>
          </a:p>
          <a:p>
            <a:pPr marL="715963" algn="just">
              <a:defRPr/>
            </a:pPr>
            <a:r>
              <a:rPr lang="hu-HU" sz="2400" dirty="0" smtClean="0"/>
              <a:t>igényfelmérő </a:t>
            </a:r>
            <a:r>
              <a:rPr lang="hu-HU" sz="2400" dirty="0" smtClean="0"/>
              <a:t>megbeszélések </a:t>
            </a:r>
            <a:r>
              <a:rPr lang="hu-HU" sz="2400" dirty="0" smtClean="0"/>
              <a:t>emlékeztetői</a:t>
            </a:r>
          </a:p>
          <a:p>
            <a:pPr marL="715963" algn="just">
              <a:defRPr/>
            </a:pPr>
            <a:r>
              <a:rPr lang="hu-HU" sz="2400" dirty="0" err="1" smtClean="0"/>
              <a:t>önköltségszámítási</a:t>
            </a:r>
            <a:r>
              <a:rPr lang="hu-HU" sz="2400" dirty="0" smtClean="0"/>
              <a:t> </a:t>
            </a:r>
            <a:r>
              <a:rPr lang="hu-HU" sz="2400" dirty="0" smtClean="0"/>
              <a:t>szabályzat</a:t>
            </a:r>
          </a:p>
          <a:p>
            <a:pPr algn="just">
              <a:defRPr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52991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9108504" cy="6958013"/>
          </a:xfrm>
        </p:spPr>
      </p:pic>
    </p:spTree>
    <p:extLst>
      <p:ext uri="{BB962C8B-B14F-4D97-AF65-F5344CB8AC3E}">
        <p14:creationId xmlns:p14="http://schemas.microsoft.com/office/powerpoint/2010/main" val="254337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7560840" cy="648072"/>
          </a:xfrm>
        </p:spPr>
        <p:txBody>
          <a:bodyPr>
            <a:noAutofit/>
          </a:bodyPr>
          <a:lstStyle/>
          <a:p>
            <a:r>
              <a:rPr lang="hu-HU" sz="3200" b="1" dirty="0"/>
              <a:t>A</a:t>
            </a:r>
            <a:r>
              <a:rPr lang="hu-HU" sz="3200" b="1" dirty="0" smtClean="0"/>
              <a:t>datok publikálása 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5472608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hu-HU" sz="2800" b="1" dirty="0" smtClean="0">
                <a:solidFill>
                  <a:schemeClr val="accent1"/>
                </a:solidFill>
              </a:rPr>
              <a:t>statikus </a:t>
            </a:r>
            <a:r>
              <a:rPr lang="hu-HU" sz="2800" b="1" dirty="0" smtClean="0">
                <a:solidFill>
                  <a:schemeClr val="accent1"/>
                </a:solidFill>
              </a:rPr>
              <a:t>táblázatok </a:t>
            </a:r>
            <a:r>
              <a:rPr lang="hu-HU" sz="2800" dirty="0" smtClean="0"/>
              <a:t>(EXCEL) </a:t>
            </a:r>
            <a:endParaRPr lang="hu-HU" sz="2800" dirty="0" smtClean="0"/>
          </a:p>
          <a:p>
            <a:pPr algn="just">
              <a:defRPr/>
            </a:pPr>
            <a:r>
              <a:rPr lang="hu-HU" sz="2800" dirty="0" smtClean="0"/>
              <a:t>KSH STADAT tábláira mutató linkek</a:t>
            </a:r>
            <a:endParaRPr lang="hu-HU" sz="2800" dirty="0"/>
          </a:p>
          <a:p>
            <a:pPr algn="just">
              <a:defRPr/>
            </a:pPr>
            <a:r>
              <a:rPr lang="hu-HU" sz="2800" dirty="0" smtClean="0"/>
              <a:t>KSH </a:t>
            </a:r>
            <a:r>
              <a:rPr lang="hu-HU" sz="2800" b="1" dirty="0" smtClean="0">
                <a:solidFill>
                  <a:schemeClr val="accent1"/>
                </a:solidFill>
              </a:rPr>
              <a:t>Tájékoztatási Adatbázisára</a:t>
            </a:r>
            <a:r>
              <a:rPr lang="hu-HU" sz="2800" dirty="0" smtClean="0">
                <a:solidFill>
                  <a:schemeClr val="accent1"/>
                </a:solidFill>
              </a:rPr>
              <a:t> </a:t>
            </a:r>
            <a:r>
              <a:rPr lang="hu-HU" sz="2800" dirty="0" smtClean="0"/>
              <a:t>mutató </a:t>
            </a:r>
            <a:r>
              <a:rPr lang="hu-HU" sz="2800" dirty="0" smtClean="0"/>
              <a:t>linkek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90397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M_min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2332</TotalTime>
  <Words>417</Words>
  <Application>Microsoft Office PowerPoint</Application>
  <PresentationFormat>Diavetítés a képernyőre (4:3 oldalarány)</PresentationFormat>
  <Paragraphs>94</Paragraphs>
  <Slides>17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17</vt:i4>
      </vt:variant>
    </vt:vector>
  </HeadingPairs>
  <TitlesOfParts>
    <vt:vector size="19" baseType="lpstr">
      <vt:lpstr>FM_minta</vt:lpstr>
      <vt:lpstr>Egyéni tervezés</vt:lpstr>
      <vt:lpstr>Az Agrárminisztérium új statisztikai honlapja</vt:lpstr>
      <vt:lpstr>Statisztikai tevékenység tématerületei</vt:lpstr>
      <vt:lpstr>Statisztikai koordináció szervezeti kerete</vt:lpstr>
      <vt:lpstr>Előzmények</vt:lpstr>
      <vt:lpstr>Előzmények II.</vt:lpstr>
      <vt:lpstr>Új honlappal kapcsolatos célok</vt:lpstr>
      <vt:lpstr>Új statisztikai honlap</vt:lpstr>
      <vt:lpstr>PowerPoint bemutató</vt:lpstr>
      <vt:lpstr>Adatok publikálása </vt:lpstr>
      <vt:lpstr>PowerPoint bemutató</vt:lpstr>
      <vt:lpstr>Honlap látogatottságának mérése</vt:lpstr>
      <vt:lpstr>Honlap látogatottsága (2019.05.07-14.)</vt:lpstr>
      <vt:lpstr>Honlap látogatottsága városok szerint (2019.05.07-14.)</vt:lpstr>
      <vt:lpstr>Kérdőíves felmérés</vt:lpstr>
      <vt:lpstr>Felhasználói kérdőív</vt:lpstr>
      <vt:lpstr>Következtetések</vt:lpstr>
      <vt:lpstr>PowerPoint bemutató</vt:lpstr>
    </vt:vector>
  </TitlesOfParts>
  <Company>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Vásáry Miklós dr.</dc:creator>
  <cp:lastModifiedBy>Páll Zsombor</cp:lastModifiedBy>
  <cp:revision>187</cp:revision>
  <dcterms:created xsi:type="dcterms:W3CDTF">2018-05-30T11:24:56Z</dcterms:created>
  <dcterms:modified xsi:type="dcterms:W3CDTF">2019-05-15T12:35:06Z</dcterms:modified>
</cp:coreProperties>
</file>