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8" r:id="rId10"/>
    <p:sldId id="367" r:id="rId11"/>
    <p:sldId id="369" r:id="rId12"/>
    <p:sldId id="370" r:id="rId13"/>
    <p:sldId id="371" r:id="rId14"/>
    <p:sldId id="373" r:id="rId15"/>
    <p:sldId id="374" r:id="rId16"/>
    <p:sldId id="375" r:id="rId17"/>
    <p:sldId id="376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12FDD825-970B-4BCE-B3C4-FEB59C343611}">
          <p14:sldIdLst>
            <p14:sldId id="256"/>
            <p14:sldId id="360"/>
            <p14:sldId id="361"/>
            <p14:sldId id="362"/>
            <p14:sldId id="363"/>
            <p14:sldId id="364"/>
            <p14:sldId id="365"/>
            <p14:sldId id="366"/>
            <p14:sldId id="368"/>
            <p14:sldId id="367"/>
            <p14:sldId id="369"/>
            <p14:sldId id="370"/>
            <p14:sldId id="371"/>
            <p14:sldId id="373"/>
            <p14:sldId id="374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39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3800" autoAdjust="0"/>
  </p:normalViewPr>
  <p:slideViewPr>
    <p:cSldViewPr snapToGrid="0">
      <p:cViewPr varScale="1">
        <p:scale>
          <a:sx n="86" d="100"/>
          <a:sy n="86" d="100"/>
        </p:scale>
        <p:origin x="10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B967-2B05-4789-941B-5965E68D02FC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7F98-882B-4E9C-B42B-180F680D9C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0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4C39-40CA-4537-BF5F-8554A4D0AC9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207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4C39-40CA-4537-BF5F-8554A4D0AC9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20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4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84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38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55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95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57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64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51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6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06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2019. május 15.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5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723" y="330508"/>
            <a:ext cx="8295703" cy="18949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Országos Statisztikai Tanács és 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Nemzeti Statisztikai Koordinációs Testület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Együttes ülése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333608" y="5817996"/>
            <a:ext cx="2177345" cy="58280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178803" y="2996108"/>
            <a:ext cx="7699189" cy="2754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endParaRPr lang="hu-H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Országos kompetenciamérés kutatói fájljai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hu-H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Balázsi Ildikó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Oktatási Hivatal Köznevelési Elemzési Főosztály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hu-H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hu-H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december 09.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31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9552" y="305111"/>
            <a:ext cx="5976664" cy="6756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/>
              <a:t>Intézményi kérdőív</a:t>
            </a:r>
          </a:p>
        </p:txBody>
      </p:sp>
      <p:sp>
        <p:nvSpPr>
          <p:cNvPr id="12" name="Alcím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1800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hu-HU" sz="2200" dirty="0" smtClean="0"/>
              <a:t>AZ </a:t>
            </a:r>
            <a:r>
              <a:rPr lang="hu-HU" sz="2200" dirty="0"/>
              <a:t>INTÉZMÉNYIGAZGATÓ JELLEMZŐI</a:t>
            </a:r>
          </a:p>
          <a:p>
            <a:pPr marL="296609" lvl="1" indent="-214313"/>
            <a:r>
              <a:rPr lang="hu-HU" sz="2000" dirty="0"/>
              <a:t>Képzettsége</a:t>
            </a:r>
          </a:p>
          <a:p>
            <a:pPr marL="296609" lvl="1" indent="-214313"/>
            <a:r>
              <a:rPr lang="hu-HU" sz="2000" dirty="0"/>
              <a:t>Pedagógusi, oktatási karrier</a:t>
            </a:r>
          </a:p>
          <a:p>
            <a:pPr marL="296609" lvl="1" indent="-214313"/>
            <a:r>
              <a:rPr lang="hu-HU" sz="2000" dirty="0"/>
              <a:t>Az igazgató és a tantestület viszonya</a:t>
            </a: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539552" y="2818014"/>
            <a:ext cx="8136904" cy="154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>
                <a:latin typeface="+mj-lt"/>
                <a:cs typeface="Arial" panose="020B0604020202020204" pitchFamily="34" charset="0"/>
              </a:defRPr>
            </a:lvl1pPr>
            <a:lvl2pPr marL="296609" lvl="1" indent="-2143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u-HU" dirty="0" smtClean="0"/>
              <a:t>AZ </a:t>
            </a:r>
            <a:r>
              <a:rPr lang="hu-HU" dirty="0"/>
              <a:t>ISKOLA ALKALMAZOTTAI</a:t>
            </a:r>
          </a:p>
          <a:p>
            <a:pPr lvl="1"/>
            <a:r>
              <a:rPr lang="hu-HU" sz="2000" dirty="0"/>
              <a:t>Pedagógusok száma</a:t>
            </a:r>
          </a:p>
          <a:p>
            <a:pPr lvl="1"/>
            <a:r>
              <a:rPr lang="hu-HU" sz="2000" dirty="0"/>
              <a:t>A pedagógusokat segítők (pszichológus, logopédus, stb.) jellemzői</a:t>
            </a:r>
          </a:p>
          <a:p>
            <a:pPr lvl="1"/>
            <a:r>
              <a:rPr lang="hu-HU" sz="2000" dirty="0"/>
              <a:t>Fluktuáció a pedagógusi pozíciókban </a:t>
            </a:r>
          </a:p>
        </p:txBody>
      </p:sp>
      <p:pic>
        <p:nvPicPr>
          <p:cNvPr id="24578" name="Picture 2" descr="http://scottthornbury.files.wordpress.com/2013/01/teacher-dixon-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104" y="1628800"/>
            <a:ext cx="2010368" cy="2376264"/>
          </a:xfrm>
          <a:prstGeom prst="rect">
            <a:avLst/>
          </a:prstGeom>
          <a:noFill/>
        </p:spPr>
      </p:pic>
      <p:sp>
        <p:nvSpPr>
          <p:cNvPr id="10" name="Alcím 2"/>
          <p:cNvSpPr txBox="1">
            <a:spLocks/>
          </p:cNvSpPr>
          <p:nvPr/>
        </p:nvSpPr>
        <p:spPr>
          <a:xfrm>
            <a:off x="539552" y="4437112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>
                <a:latin typeface="+mj-lt"/>
                <a:cs typeface="Arial" panose="020B0604020202020204" pitchFamily="34" charset="0"/>
              </a:defRPr>
            </a:lvl1pPr>
            <a:lvl2pPr marL="296609" lvl="1" indent="-2143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u-HU" dirty="0" smtClean="0"/>
              <a:t>AZ </a:t>
            </a:r>
            <a:r>
              <a:rPr lang="hu-HU" dirty="0"/>
              <a:t>ISKOLA KÖLTSÉGVETÉSE</a:t>
            </a:r>
          </a:p>
          <a:p>
            <a:pPr lvl="1"/>
            <a:r>
              <a:rPr lang="hu-HU" sz="2000" dirty="0"/>
              <a:t>Az iskola bevételei</a:t>
            </a:r>
          </a:p>
          <a:p>
            <a:pPr lvl="1"/>
            <a:r>
              <a:rPr lang="hu-HU" sz="2000" dirty="0"/>
              <a:t>Az iskola kiadásai</a:t>
            </a:r>
          </a:p>
          <a:p>
            <a:pPr lvl="1"/>
            <a:r>
              <a:rPr lang="hu-HU" sz="2000" dirty="0"/>
              <a:t>Pedagógusok illetményei</a:t>
            </a:r>
          </a:p>
        </p:txBody>
      </p:sp>
      <p:sp>
        <p:nvSpPr>
          <p:cNvPr id="11" name="Jobb oldali kapcsos zárójel 10"/>
          <p:cNvSpPr/>
          <p:nvPr/>
        </p:nvSpPr>
        <p:spPr>
          <a:xfrm>
            <a:off x="4211960" y="4437112"/>
            <a:ext cx="288032" cy="144016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4283968" y="4869160"/>
            <a:ext cx="4320480" cy="9361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2014-ben</a:t>
            </a:r>
            <a:r>
              <a:rPr kumimoji="0" lang="hu-H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kikerültek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ezek a kérdések (KLIK)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16016" y="4653136"/>
            <a:ext cx="2016224" cy="1008112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6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0" grpId="0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06161" y="278255"/>
            <a:ext cx="5976664" cy="6756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/>
              <a:t>Indexek</a:t>
            </a:r>
          </a:p>
        </p:txBody>
      </p:sp>
      <p:sp>
        <p:nvSpPr>
          <p:cNvPr id="12" name="Alcím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20882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TANULÓI KÉRDŐÍV</a:t>
            </a:r>
          </a:p>
          <a:p>
            <a:pPr marL="296609" lvl="1" indent="-214313"/>
            <a:r>
              <a:rPr lang="hu-HU" sz="2000" dirty="0"/>
              <a:t>Családi háttér index (</a:t>
            </a:r>
            <a:r>
              <a:rPr lang="hu-HU" sz="2000" dirty="0" err="1"/>
              <a:t>CSH-index</a:t>
            </a:r>
            <a:r>
              <a:rPr lang="hu-HU" sz="2000" dirty="0"/>
              <a:t>)</a:t>
            </a: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539552" y="3140968"/>
            <a:ext cx="8136904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>
                <a:latin typeface="+mj-lt"/>
                <a:cs typeface="Arial" panose="020B0604020202020204" pitchFamily="34" charset="0"/>
              </a:defRPr>
            </a:lvl1pPr>
            <a:lvl2pPr marL="296609" lvl="1" indent="-2143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hu-HU" dirty="0"/>
          </a:p>
          <a:p>
            <a:r>
              <a:rPr lang="hu-HU" dirty="0"/>
              <a:t>TELEPHELYI KÉRDŐÍV</a:t>
            </a:r>
          </a:p>
          <a:p>
            <a:pPr lvl="1"/>
            <a:r>
              <a:rPr lang="hu-HU" sz="2000" dirty="0"/>
              <a:t>Tanulói összetétel index</a:t>
            </a:r>
          </a:p>
          <a:p>
            <a:pPr lvl="1"/>
            <a:r>
              <a:rPr lang="hu-HU" sz="2000" dirty="0"/>
              <a:t>Tanulási nehézséggel küzdők alapján készített index</a:t>
            </a:r>
          </a:p>
          <a:p>
            <a:pPr lvl="1"/>
            <a:r>
              <a:rPr lang="hu-HU" sz="2000" dirty="0"/>
              <a:t>Fegyelemindex</a:t>
            </a:r>
          </a:p>
          <a:p>
            <a:pPr lvl="1"/>
            <a:r>
              <a:rPr lang="hu-HU" sz="2000" dirty="0"/>
              <a:t>Motivációindex</a:t>
            </a:r>
          </a:p>
        </p:txBody>
      </p:sp>
      <p:pic>
        <p:nvPicPr>
          <p:cNvPr id="27652" name="Picture 4" descr="https://lh4.ggpht.com/nWk4_yM-Na2ZeqsYHjlRPHtS0D_iwwxppLusgNd5_RO1fqHcxroIUnxLFL_IxSVC8cVo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645024"/>
            <a:ext cx="1584176" cy="1584176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333" y="1700808"/>
            <a:ext cx="191612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2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88706" y="271713"/>
            <a:ext cx="8231765" cy="8327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/>
              <a:t>A kutatói adatbázis szintjei és összeköthetőségük</a:t>
            </a:r>
          </a:p>
        </p:txBody>
      </p:sp>
      <p:sp>
        <p:nvSpPr>
          <p:cNvPr id="10" name="Alcím 2"/>
          <p:cNvSpPr>
            <a:spLocks noGrp="1"/>
          </p:cNvSpPr>
          <p:nvPr>
            <p:ph idx="1"/>
          </p:nvPr>
        </p:nvSpPr>
        <p:spPr>
          <a:xfrm>
            <a:off x="600927" y="1209279"/>
            <a:ext cx="1485866" cy="450583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endParaRPr lang="hu-HU" sz="2200" dirty="0"/>
          </a:p>
          <a:p>
            <a:pPr marL="0" indent="0">
              <a:lnSpc>
                <a:spcPct val="80000"/>
              </a:lnSpc>
              <a:buNone/>
            </a:pPr>
            <a:r>
              <a:rPr lang="hu-HU" sz="2200" dirty="0"/>
              <a:t>Fenntartó</a:t>
            </a:r>
          </a:p>
          <a:p>
            <a:pPr>
              <a:lnSpc>
                <a:spcPct val="80000"/>
              </a:lnSpc>
            </a:pPr>
            <a:endParaRPr lang="hu-HU" sz="2200" dirty="0"/>
          </a:p>
          <a:p>
            <a:pPr>
              <a:lnSpc>
                <a:spcPct val="80000"/>
              </a:lnSpc>
            </a:pPr>
            <a:endParaRPr lang="hu-HU" sz="2200" dirty="0"/>
          </a:p>
          <a:p>
            <a:pPr marL="0" indent="0">
              <a:lnSpc>
                <a:spcPct val="80000"/>
              </a:lnSpc>
              <a:buNone/>
            </a:pPr>
            <a:r>
              <a:rPr lang="hu-HU" sz="2200" dirty="0"/>
              <a:t>Intézmény</a:t>
            </a:r>
          </a:p>
          <a:p>
            <a:pPr>
              <a:lnSpc>
                <a:spcPct val="80000"/>
              </a:lnSpc>
            </a:pPr>
            <a:endParaRPr lang="hu-HU" sz="2200" dirty="0"/>
          </a:p>
          <a:p>
            <a:pPr>
              <a:lnSpc>
                <a:spcPct val="80000"/>
              </a:lnSpc>
            </a:pPr>
            <a:endParaRPr lang="hu-HU" sz="2200" dirty="0"/>
          </a:p>
          <a:p>
            <a:pPr marL="0" indent="0">
              <a:lnSpc>
                <a:spcPct val="80000"/>
              </a:lnSpc>
              <a:buNone/>
            </a:pPr>
            <a:r>
              <a:rPr lang="hu-HU" sz="2200" dirty="0" smtClean="0"/>
              <a:t>Telephely</a:t>
            </a:r>
            <a:endParaRPr lang="hu-HU" sz="2200" dirty="0"/>
          </a:p>
          <a:p>
            <a:pPr>
              <a:lnSpc>
                <a:spcPct val="80000"/>
              </a:lnSpc>
            </a:pPr>
            <a:endParaRPr lang="hu-HU" sz="2200" dirty="0"/>
          </a:p>
          <a:p>
            <a:pPr marL="0" indent="0">
              <a:lnSpc>
                <a:spcPct val="80000"/>
              </a:lnSpc>
              <a:buNone/>
            </a:pPr>
            <a:endParaRPr lang="hu-HU" sz="2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hu-HU" sz="2200" dirty="0" smtClean="0"/>
              <a:t>Tanuló</a:t>
            </a:r>
            <a:endParaRPr lang="hu-HU" sz="2200" dirty="0"/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1926961" y="1772816"/>
            <a:ext cx="695408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982521" y="2966509"/>
            <a:ext cx="639848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1982521" y="4143576"/>
            <a:ext cx="639848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elfelé nyíl 3"/>
          <p:cNvSpPr/>
          <p:nvPr/>
        </p:nvSpPr>
        <p:spPr>
          <a:xfrm>
            <a:off x="251520" y="1700808"/>
            <a:ext cx="216024" cy="3672408"/>
          </a:xfrm>
          <a:prstGeom prst="up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2673490" y="1609798"/>
            <a:ext cx="3122646" cy="4415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hu-HU"/>
            </a:defPPr>
            <a:lvl1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hu-HU" dirty="0" smtClean="0"/>
              <a:t>fentid </a:t>
            </a:r>
            <a:r>
              <a:rPr lang="hu-HU" dirty="0"/>
              <a:t>+ </a:t>
            </a:r>
            <a:r>
              <a:rPr lang="hu-HU" dirty="0" err="1"/>
              <a:t>tankerulet_id</a:t>
            </a:r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Omid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Omid</a:t>
            </a:r>
            <a:r>
              <a:rPr lang="hu-HU" dirty="0" smtClean="0"/>
              <a:t> </a:t>
            </a:r>
            <a:r>
              <a:rPr lang="hu-HU" dirty="0"/>
              <a:t>+ telephely + </a:t>
            </a:r>
            <a:r>
              <a:rPr lang="hu-HU" dirty="0" err="1"/>
              <a:t>tipus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azon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419872" y="5150677"/>
            <a:ext cx="3600400" cy="36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hu-HU" dirty="0"/>
              <a:t>(+ </a:t>
            </a:r>
            <a:r>
              <a:rPr lang="hu-HU" dirty="0" err="1"/>
              <a:t>Omid</a:t>
            </a:r>
            <a:r>
              <a:rPr lang="hu-HU" dirty="0"/>
              <a:t> + telephely + </a:t>
            </a:r>
            <a:r>
              <a:rPr lang="hu-HU" dirty="0" err="1"/>
              <a:t>tipus</a:t>
            </a:r>
            <a:r>
              <a:rPr lang="hu-HU" dirty="0"/>
              <a:t>)</a:t>
            </a:r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3203848" y="4293096"/>
            <a:ext cx="735056" cy="792088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3036979" y="3140968"/>
            <a:ext cx="0" cy="792088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3452674" y="2781804"/>
            <a:ext cx="5328592" cy="64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hu-HU"/>
            </a:defPPr>
            <a:lvl1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latin typeface="+mj-lt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hu-HU" dirty="0"/>
              <a:t>(+ </a:t>
            </a:r>
            <a:r>
              <a:rPr lang="hu-HU" dirty="0" err="1"/>
              <a:t>fentid</a:t>
            </a:r>
            <a:r>
              <a:rPr lang="hu-HU" dirty="0"/>
              <a:t> + </a:t>
            </a:r>
            <a:r>
              <a:rPr lang="hu-HU" dirty="0" err="1"/>
              <a:t>tankerulet</a:t>
            </a:r>
            <a:r>
              <a:rPr lang="hu-HU" dirty="0"/>
              <a:t>_</a:t>
            </a:r>
            <a:r>
              <a:rPr lang="hu-HU" dirty="0" err="1"/>
              <a:t>id</a:t>
            </a:r>
            <a:r>
              <a:rPr lang="hu-HU" dirty="0"/>
              <a:t> + fenntartói név- és címadatok)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611515" y="1484784"/>
            <a:ext cx="4688802" cy="576064"/>
          </a:xfrm>
          <a:prstGeom prst="roundRect">
            <a:avLst/>
          </a:prstGeom>
          <a:solidFill>
            <a:schemeClr val="bg2">
              <a:lumMod val="75000"/>
              <a:alpha val="39000"/>
            </a:schemeClr>
          </a:solidFill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5796136" y="1588150"/>
            <a:ext cx="31343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Nincs fenntartói szintű fájl.</a:t>
            </a:r>
            <a:endParaRPr lang="hu-HU" sz="2000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712866" y="5960525"/>
            <a:ext cx="365933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2000" b="1" dirty="0" err="1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evfolyam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változó is fontos!</a:t>
            </a:r>
            <a:endParaRPr lang="hu-HU" sz="2000" b="1" dirty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4747735" y="3789040"/>
            <a:ext cx="885064" cy="57606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1982521" y="5347221"/>
            <a:ext cx="639848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4216870" y="4289882"/>
            <a:ext cx="735056" cy="792088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5229892" y="4300183"/>
            <a:ext cx="735056" cy="792088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4" grpId="0" animBg="1"/>
      <p:bldP spid="16" grpId="0"/>
      <p:bldP spid="2" grpId="0"/>
      <p:bldP spid="24" grpId="0"/>
      <p:bldP spid="25" grpId="0" animBg="1"/>
      <p:bldP spid="26" grpId="0" animBg="1"/>
      <p:bldP spid="2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14720" y="211706"/>
            <a:ext cx="8479650" cy="9687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/>
              <a:t>A kutatói adatbázis szintjei és összeköthetőségük</a:t>
            </a:r>
          </a:p>
        </p:txBody>
      </p:sp>
      <p:sp>
        <p:nvSpPr>
          <p:cNvPr id="10" name="Alcím 2"/>
          <p:cNvSpPr>
            <a:spLocks noGrp="1"/>
          </p:cNvSpPr>
          <p:nvPr>
            <p:ph idx="1"/>
          </p:nvPr>
        </p:nvSpPr>
        <p:spPr>
          <a:xfrm>
            <a:off x="307117" y="1412776"/>
            <a:ext cx="8609236" cy="35283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hu-HU" sz="2200" dirty="0"/>
              <a:t>A kutatói adatbázis legfőbb alapkövei a háttérkérdőívek </a:t>
            </a:r>
            <a:r>
              <a:rPr lang="hu-HU" sz="2200" dirty="0" smtClean="0"/>
              <a:t>(</a:t>
            </a:r>
            <a:r>
              <a:rPr lang="hu-HU" sz="2200" dirty="0"/>
              <a:t>ezért nincs fenntartói szintű fájl).</a:t>
            </a:r>
          </a:p>
          <a:p>
            <a:pPr>
              <a:lnSpc>
                <a:spcPct val="80000"/>
              </a:lnSpc>
            </a:pPr>
            <a:endParaRPr lang="hu-HU" sz="2200" dirty="0"/>
          </a:p>
          <a:p>
            <a:pPr>
              <a:lnSpc>
                <a:spcPct val="80000"/>
              </a:lnSpc>
            </a:pPr>
            <a:r>
              <a:rPr lang="hu-HU" sz="2200" dirty="0"/>
              <a:t>Évfolyamonként külön adatfájlok készülnek (6., 8., 10.).</a:t>
            </a:r>
          </a:p>
          <a:p>
            <a:pPr>
              <a:lnSpc>
                <a:spcPct val="80000"/>
              </a:lnSpc>
            </a:pPr>
            <a:endParaRPr lang="hu-HU" sz="2200" dirty="0"/>
          </a:p>
          <a:p>
            <a:pPr>
              <a:lnSpc>
                <a:spcPct val="80000"/>
              </a:lnSpc>
            </a:pPr>
            <a:r>
              <a:rPr lang="hu-HU" sz="2200" dirty="0"/>
              <a:t>Az adatok DAT kiterjesztésű, </a:t>
            </a:r>
            <a:r>
              <a:rPr lang="hu-HU" sz="2200" dirty="0" err="1"/>
              <a:t>tabbal</a:t>
            </a:r>
            <a:r>
              <a:rPr lang="hu-HU" sz="2200" dirty="0"/>
              <a:t> elválasztott fájlokban vannak, mindegyikhez tartozik egy azonos nevű SPSS </a:t>
            </a:r>
            <a:r>
              <a:rPr lang="hu-HU" sz="2200" dirty="0" err="1"/>
              <a:t>syntax</a:t>
            </a:r>
            <a:r>
              <a:rPr lang="hu-HU" sz="2200" dirty="0"/>
              <a:t>, amivel beolvasható</a:t>
            </a:r>
            <a:r>
              <a:rPr lang="hu-HU" sz="2200" dirty="0" smtClean="0"/>
              <a:t>.</a:t>
            </a:r>
          </a:p>
          <a:p>
            <a:pPr>
              <a:lnSpc>
                <a:spcPct val="80000"/>
              </a:lnSpc>
            </a:pPr>
            <a:endParaRPr lang="hu-HU" sz="2200" dirty="0"/>
          </a:p>
          <a:p>
            <a:pPr>
              <a:lnSpc>
                <a:spcPct val="80000"/>
              </a:lnSpc>
            </a:pPr>
            <a:r>
              <a:rPr lang="hu-HU" sz="2200" dirty="0" smtClean="0"/>
              <a:t>Telephelyi és intézményi szinten a FIT-jelentések adatai </a:t>
            </a:r>
            <a:r>
              <a:rPr lang="hu-HU" sz="2200" dirty="0" err="1" smtClean="0"/>
              <a:t>excel</a:t>
            </a:r>
            <a:r>
              <a:rPr lang="hu-HU" sz="2200" dirty="0" smtClean="0"/>
              <a:t> fájlban.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15395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Tanulói szintű adatfájlok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/>
              <a:t>Főbb részei:</a:t>
            </a:r>
          </a:p>
          <a:p>
            <a:r>
              <a:rPr lang="hu-HU" sz="2200" dirty="0"/>
              <a:t>azonosítók</a:t>
            </a:r>
          </a:p>
          <a:p>
            <a:r>
              <a:rPr lang="hu-HU" sz="2200" dirty="0"/>
              <a:t>kiegészítő adatok a tanulókról és a telephelyükről</a:t>
            </a:r>
          </a:p>
          <a:p>
            <a:r>
              <a:rPr lang="hu-HU" sz="2200" dirty="0"/>
              <a:t>képességpontok, képességszintek</a:t>
            </a:r>
          </a:p>
          <a:p>
            <a:r>
              <a:rPr lang="hu-HU" sz="2200" dirty="0"/>
              <a:t>családiháttér-index</a:t>
            </a:r>
          </a:p>
          <a:p>
            <a:r>
              <a:rPr lang="hu-HU" sz="2200" dirty="0"/>
              <a:t>tanulói kérdőív</a:t>
            </a:r>
          </a:p>
          <a:p>
            <a:r>
              <a:rPr lang="hu-HU" sz="2200" dirty="0"/>
              <a:t>súlyok (</a:t>
            </a:r>
            <a:r>
              <a:rPr lang="hu-HU" sz="2200" dirty="0" err="1"/>
              <a:t>fősúly</a:t>
            </a:r>
            <a:r>
              <a:rPr lang="hu-HU" sz="2200" dirty="0"/>
              <a:t> + 101 </a:t>
            </a:r>
            <a:r>
              <a:rPr lang="hu-HU" sz="2200" dirty="0" err="1"/>
              <a:t>bootstrap</a:t>
            </a:r>
            <a:r>
              <a:rPr lang="hu-HU" sz="2200" dirty="0"/>
              <a:t> súly a hibabecsléshez)</a:t>
            </a:r>
          </a:p>
          <a:p>
            <a:endParaRPr lang="hu-HU" sz="2200" dirty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8504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Telephelyi szintű adatfájlok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1825625"/>
            <a:ext cx="81163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/>
              <a:t>Főbb részei:</a:t>
            </a:r>
          </a:p>
          <a:p>
            <a:r>
              <a:rPr lang="hu-HU" sz="2200" dirty="0"/>
              <a:t>azonosítók</a:t>
            </a:r>
          </a:p>
          <a:p>
            <a:r>
              <a:rPr lang="hu-HU" sz="2200" dirty="0"/>
              <a:t>kiegészítő adatok a </a:t>
            </a:r>
            <a:r>
              <a:rPr lang="hu-HU" sz="2200" dirty="0" smtClean="0"/>
              <a:t>telephelyről</a:t>
            </a:r>
            <a:endParaRPr lang="hu-HU" sz="2200" dirty="0"/>
          </a:p>
          <a:p>
            <a:r>
              <a:rPr lang="hu-HU" sz="2200" dirty="0"/>
              <a:t>telephelyi átlag</a:t>
            </a:r>
          </a:p>
          <a:p>
            <a:r>
              <a:rPr lang="hu-HU" sz="2200" dirty="0"/>
              <a:t>átlagos családiháttér-index, telephely-specifikus indexek</a:t>
            </a:r>
          </a:p>
          <a:p>
            <a:r>
              <a:rPr lang="hu-HU" sz="2200" dirty="0"/>
              <a:t>telephelyi kérdőív</a:t>
            </a:r>
          </a:p>
          <a:p>
            <a:r>
              <a:rPr lang="hu-HU" sz="2200" dirty="0"/>
              <a:t>súlyok (</a:t>
            </a:r>
            <a:r>
              <a:rPr lang="hu-HU" sz="2200" dirty="0" err="1"/>
              <a:t>fősúly</a:t>
            </a:r>
            <a:r>
              <a:rPr lang="hu-HU" sz="2200" dirty="0"/>
              <a:t> + 101 </a:t>
            </a:r>
            <a:r>
              <a:rPr lang="hu-HU" sz="2200" dirty="0" err="1"/>
              <a:t>bootstrap</a:t>
            </a:r>
            <a:r>
              <a:rPr lang="hu-HU" sz="2200" dirty="0"/>
              <a:t> súly a hibabecsléshez)</a:t>
            </a:r>
          </a:p>
          <a:p>
            <a:endParaRPr lang="hu-HU" sz="2200" dirty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5570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Intézményi szintű adatfájlok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/>
              <a:t>Főbb részei:</a:t>
            </a:r>
          </a:p>
          <a:p>
            <a:r>
              <a:rPr lang="hu-HU" sz="2200" dirty="0"/>
              <a:t>azonosítók</a:t>
            </a:r>
          </a:p>
          <a:p>
            <a:r>
              <a:rPr lang="hu-HU" sz="2200" dirty="0"/>
              <a:t>kiegészítő adatok az intézményről és fenntartójáról</a:t>
            </a:r>
          </a:p>
          <a:p>
            <a:r>
              <a:rPr lang="hu-HU" sz="2200" dirty="0"/>
              <a:t>intézményi átlag</a:t>
            </a:r>
          </a:p>
          <a:p>
            <a:r>
              <a:rPr lang="hu-HU" sz="2200" dirty="0"/>
              <a:t>intézményi kérdőív</a:t>
            </a:r>
          </a:p>
          <a:p>
            <a:r>
              <a:rPr lang="hu-HU" sz="2200" dirty="0"/>
              <a:t>súlyok (</a:t>
            </a:r>
            <a:r>
              <a:rPr lang="hu-HU" sz="2200" dirty="0" err="1"/>
              <a:t>fősúly</a:t>
            </a:r>
            <a:r>
              <a:rPr lang="hu-HU" sz="2200" dirty="0"/>
              <a:t> + 101 </a:t>
            </a:r>
            <a:r>
              <a:rPr lang="hu-HU" sz="2200" dirty="0" err="1"/>
              <a:t>bootstrap</a:t>
            </a:r>
            <a:r>
              <a:rPr lang="hu-HU" sz="2200" dirty="0"/>
              <a:t> súly a hibabecsléshez)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7224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GDPR és a tanulói adatok kutathatósága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tanulói szintű kutatói fájl álnevesített fájl.</a:t>
            </a:r>
          </a:p>
          <a:p>
            <a:r>
              <a:rPr lang="hu-HU" dirty="0" smtClean="0"/>
              <a:t>A személyes adatok védelme miatt nem jelenleg nem kiadható.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Megoldások:</a:t>
            </a:r>
          </a:p>
          <a:p>
            <a:r>
              <a:rPr lang="hu-HU" dirty="0" err="1" smtClean="0"/>
              <a:t>Anonimizálás</a:t>
            </a:r>
            <a:r>
              <a:rPr lang="hu-HU" dirty="0"/>
              <a:t> </a:t>
            </a:r>
          </a:p>
          <a:p>
            <a:pPr lvl="1"/>
            <a:r>
              <a:rPr lang="hu-HU" dirty="0" smtClean="0"/>
              <a:t>A tanuló azonosítását lehetővé tevő adatok törlése (azonosító, iskola </a:t>
            </a:r>
            <a:r>
              <a:rPr lang="hu-HU" dirty="0" err="1" smtClean="0"/>
              <a:t>azonosítói</a:t>
            </a:r>
            <a:r>
              <a:rPr lang="hu-HU" dirty="0" smtClean="0"/>
              <a:t>, települési adatok)</a:t>
            </a:r>
          </a:p>
          <a:p>
            <a:pPr lvl="1"/>
            <a:r>
              <a:rPr lang="hu-HU" dirty="0" smtClean="0"/>
              <a:t>A folytonos változók kategorizálása (pl. képességpont 25 széles intervallumokban)</a:t>
            </a:r>
          </a:p>
          <a:p>
            <a:r>
              <a:rPr lang="hu-HU" dirty="0" smtClean="0"/>
              <a:t>Törvénymódosítási javaslat</a:t>
            </a:r>
          </a:p>
          <a:p>
            <a:pPr lvl="1"/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29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ím 35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hu-HU" dirty="0"/>
              <a:t>Köznevelés-értékelési programok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407C-9F45-4DA4-BB31-F51CFF85957A}" type="slidenum">
              <a:rPr lang="hu-HU" smtClean="0"/>
              <a:t>2</a:t>
            </a:fld>
            <a:endParaRPr lang="hu-HU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163288" y="1942336"/>
            <a:ext cx="728216" cy="22572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334833" y="1704215"/>
            <a:ext cx="553950" cy="247709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2890173" y="1926994"/>
            <a:ext cx="1265973" cy="22543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458068" y="1936181"/>
            <a:ext cx="993531" cy="2236066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89608"/>
              </p:ext>
            </p:extLst>
          </p:nvPr>
        </p:nvGraphicFramePr>
        <p:xfrm>
          <a:off x="954270" y="4220631"/>
          <a:ext cx="6085281" cy="342900"/>
        </p:xfrm>
        <a:graphic>
          <a:graphicData uri="http://schemas.openxmlformats.org/drawingml/2006/table">
            <a:tbl>
              <a:tblPr/>
              <a:tblGrid>
                <a:gridCol w="507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60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3934671" y="3688638"/>
            <a:ext cx="0" cy="51092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52"/>
          <p:cNvSpPr>
            <a:spLocks noChangeShapeType="1"/>
          </p:cNvSpPr>
          <p:nvPr/>
        </p:nvSpPr>
        <p:spPr bwMode="auto">
          <a:xfrm>
            <a:off x="4950005" y="3697698"/>
            <a:ext cx="4853" cy="49365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53"/>
          <p:cNvSpPr>
            <a:spLocks noChangeShapeType="1"/>
          </p:cNvSpPr>
          <p:nvPr/>
        </p:nvSpPr>
        <p:spPr bwMode="auto">
          <a:xfrm flipH="1">
            <a:off x="5964989" y="3697699"/>
            <a:ext cx="350" cy="5018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5598897" y="4929107"/>
            <a:ext cx="2740033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Kétszintű érettségi vizsgarendszer </a:t>
            </a:r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 flipH="1">
            <a:off x="2947879" y="3790344"/>
            <a:ext cx="4259" cy="39287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auto">
          <a:xfrm>
            <a:off x="984199" y="3788435"/>
            <a:ext cx="0" cy="39887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1400068" y="4917094"/>
            <a:ext cx="3789042" cy="9233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Kompetencia alapú középfokú központi írásbeli vizsgák</a:t>
            </a:r>
          </a:p>
          <a:p>
            <a:pPr algn="ctr"/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(anyanyelv, matematika)</a:t>
            </a:r>
          </a:p>
        </p:txBody>
      </p:sp>
      <p:sp>
        <p:nvSpPr>
          <p:cNvPr id="21" name="Line 59"/>
          <p:cNvSpPr>
            <a:spLocks noChangeShapeType="1"/>
          </p:cNvSpPr>
          <p:nvPr/>
        </p:nvSpPr>
        <p:spPr bwMode="auto">
          <a:xfrm>
            <a:off x="2771531" y="4538475"/>
            <a:ext cx="0" cy="37861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>
            <a:off x="3796652" y="4538476"/>
            <a:ext cx="0" cy="37861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61"/>
          <p:cNvSpPr>
            <a:spLocks noChangeShapeType="1"/>
          </p:cNvSpPr>
          <p:nvPr/>
        </p:nvSpPr>
        <p:spPr bwMode="auto">
          <a:xfrm>
            <a:off x="4788082" y="4550488"/>
            <a:ext cx="0" cy="37861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62"/>
          <p:cNvSpPr>
            <a:spLocks noChangeShapeType="1"/>
          </p:cNvSpPr>
          <p:nvPr/>
        </p:nvSpPr>
        <p:spPr bwMode="auto">
          <a:xfrm>
            <a:off x="7008138" y="4538476"/>
            <a:ext cx="0" cy="37861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64"/>
          <p:cNvSpPr txBox="1">
            <a:spLocks noChangeArrowheads="1"/>
          </p:cNvSpPr>
          <p:nvPr/>
        </p:nvSpPr>
        <p:spPr bwMode="auto">
          <a:xfrm>
            <a:off x="1559523" y="1119440"/>
            <a:ext cx="1513085" cy="584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PIRLS</a:t>
            </a:r>
          </a:p>
          <a:p>
            <a:pPr algn="ctr"/>
            <a:r>
              <a:rPr lang="hu-HU" sz="1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(szövegértés (5))</a:t>
            </a: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4458088" y="2189144"/>
            <a:ext cx="248364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u-H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Két tanítási nyelvű iskolák nyelvi mérése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1228408" y="2187785"/>
            <a:ext cx="28086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u-H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első idegen nyelv mérése </a:t>
            </a:r>
            <a:r>
              <a:rPr lang="hu-HU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(angol/német)</a:t>
            </a:r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>
            <a:off x="2625609" y="2827559"/>
            <a:ext cx="1300707" cy="13637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55"/>
          <p:cNvSpPr>
            <a:spLocks noChangeShapeType="1"/>
          </p:cNvSpPr>
          <p:nvPr/>
        </p:nvSpPr>
        <p:spPr bwMode="auto">
          <a:xfrm>
            <a:off x="2632750" y="2840122"/>
            <a:ext cx="2308549" cy="134309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55"/>
          <p:cNvSpPr>
            <a:spLocks noChangeShapeType="1"/>
          </p:cNvSpPr>
          <p:nvPr/>
        </p:nvSpPr>
        <p:spPr bwMode="auto">
          <a:xfrm flipH="1">
            <a:off x="3917326" y="2839572"/>
            <a:ext cx="1701279" cy="134774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55"/>
          <p:cNvSpPr>
            <a:spLocks noChangeShapeType="1"/>
          </p:cNvSpPr>
          <p:nvPr/>
        </p:nvSpPr>
        <p:spPr bwMode="auto">
          <a:xfrm flipH="1">
            <a:off x="4950004" y="2846612"/>
            <a:ext cx="668599" cy="133660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3144884" y="1121046"/>
            <a:ext cx="2049532" cy="800219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TIMSS</a:t>
            </a:r>
          </a:p>
          <a:p>
            <a:pPr algn="ctr"/>
            <a:r>
              <a:rPr lang="hu-HU" sz="1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(matematika, természettudomány (4))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3504396" y="3314659"/>
            <a:ext cx="350374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Országos kompetenciamérés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5294191" y="1123951"/>
            <a:ext cx="2498570" cy="800219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</a:t>
            </a:r>
          </a:p>
          <a:p>
            <a:pPr algn="ctr"/>
            <a:r>
              <a:rPr lang="hu-HU" sz="1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(szövegértés, matematika, természettudomány (3))</a:t>
            </a: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647392" y="3136084"/>
            <a:ext cx="270212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u-H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Diagnosztikus célú készség és képességmérések</a:t>
            </a:r>
          </a:p>
        </p:txBody>
      </p:sp>
    </p:spTree>
    <p:extLst>
      <p:ext uri="{BB962C8B-B14F-4D97-AF65-F5344CB8AC3E}">
        <p14:creationId xmlns:p14="http://schemas.microsoft.com/office/powerpoint/2010/main" val="15764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4" grpId="1" animBg="1"/>
      <p:bldP spid="34" grpId="2" animBg="1"/>
      <p:bldP spid="35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A kompetenciamérések céljai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92" y="1724026"/>
            <a:ext cx="7705725" cy="382516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altLang="hu-HU" sz="2200" dirty="0"/>
              <a:t>Hatékony eszköz biztosítása az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intézményi önértékelés </a:t>
            </a:r>
            <a:r>
              <a:rPr lang="hu-HU" altLang="hu-HU" sz="2200" dirty="0"/>
              <a:t>elősegítéséhez: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/>
              <a:t>visszajelzés arról, hogy az iskola milyen eredménnyel közvetíti a társadalom által elvárt tudást;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/>
              <a:t>az iskola képes legyen teljesítményét összehasonlítani a hozzá hasonló iskolákkal;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/>
              <a:t>a tanárok visszajelzést kapjanak arról, hogy az általuk átadott tudást a tanulók mennyire tudják alkalmazni.</a:t>
            </a:r>
            <a:endParaRPr lang="en-US" altLang="hu-HU" sz="2000" dirty="0"/>
          </a:p>
          <a:p>
            <a:pPr>
              <a:lnSpc>
                <a:spcPct val="90000"/>
              </a:lnSpc>
            </a:pPr>
            <a:r>
              <a:rPr lang="hu-HU" altLang="hu-HU" sz="2200" dirty="0"/>
              <a:t>A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mérési-értékelési kultúra</a:t>
            </a:r>
            <a:r>
              <a:rPr lang="hu-HU" altLang="hu-HU" sz="2200" dirty="0"/>
              <a:t> terjesztése, a mérés módszereinek megismertetése a pedagógusokkal.</a:t>
            </a:r>
          </a:p>
          <a:p>
            <a:pPr>
              <a:lnSpc>
                <a:spcPct val="90000"/>
              </a:lnSpc>
            </a:pPr>
            <a:r>
              <a:rPr lang="hu-HU" altLang="hu-HU" sz="2200" dirty="0"/>
              <a:t>Az iskolafenntartók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informálása</a:t>
            </a:r>
            <a:r>
              <a:rPr lang="hu-HU" altLang="hu-HU" sz="2200" dirty="0"/>
              <a:t> saját intézményeik az országos adatokkal megbízhatóan összevethető eredményeiről.</a:t>
            </a:r>
          </a:p>
          <a:p>
            <a:pPr>
              <a:lnSpc>
                <a:spcPct val="90000"/>
              </a:lnSpc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29472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/>
              <a:t>A kompetenciamérések </a:t>
            </a:r>
            <a:r>
              <a:rPr lang="hu-HU" altLang="hu-HU" dirty="0" smtClean="0"/>
              <a:t>eredményei</a:t>
            </a:r>
            <a:endParaRPr lang="hu-HU" altLang="hu-HU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200" dirty="0"/>
              <a:t>Az iskolák és fenntartóik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visszajelzést</a:t>
            </a:r>
            <a:r>
              <a:rPr lang="hu-HU" altLang="hu-HU" sz="2200" dirty="0"/>
              <a:t> kapnak eredményeikről;</a:t>
            </a:r>
          </a:p>
          <a:p>
            <a:pPr>
              <a:lnSpc>
                <a:spcPct val="80000"/>
              </a:lnSpc>
            </a:pPr>
            <a:endParaRPr lang="hu-HU" altLang="hu-HU" sz="2200" dirty="0"/>
          </a:p>
          <a:p>
            <a:pPr>
              <a:lnSpc>
                <a:spcPct val="80000"/>
              </a:lnSpc>
            </a:pPr>
            <a:r>
              <a:rPr lang="hu-HU" altLang="hu-HU" sz="2200" dirty="0"/>
              <a:t>a tanárok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feladatonként</a:t>
            </a:r>
            <a:r>
              <a:rPr lang="hu-HU" altLang="hu-HU" sz="2200" dirty="0"/>
              <a:t> is vizsgálhatják az eredményeket;</a:t>
            </a:r>
          </a:p>
          <a:p>
            <a:pPr>
              <a:lnSpc>
                <a:spcPct val="80000"/>
              </a:lnSpc>
            </a:pPr>
            <a:endParaRPr lang="hu-HU" altLang="hu-HU" sz="2200" dirty="0"/>
          </a:p>
          <a:p>
            <a:pPr>
              <a:lnSpc>
                <a:spcPct val="80000"/>
              </a:lnSpc>
            </a:pPr>
            <a:r>
              <a:rPr lang="hu-HU" altLang="hu-HU" sz="2200" dirty="0"/>
              <a:t>a visszajelzés mellett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más dokumentumok</a:t>
            </a:r>
            <a:r>
              <a:rPr lang="hu-HU" altLang="hu-HU" sz="2200" dirty="0"/>
              <a:t>, a jelentések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értelmezését</a:t>
            </a:r>
            <a:r>
              <a:rPr lang="hu-HU" altLang="hu-HU" sz="2200" dirty="0"/>
              <a:t> segítő,</a:t>
            </a:r>
            <a:r>
              <a:rPr lang="hu-HU" altLang="hu-HU" sz="2200" dirty="0">
                <a:solidFill>
                  <a:schemeClr val="accent2"/>
                </a:solidFill>
              </a:rPr>
              <a:t> </a:t>
            </a:r>
            <a:r>
              <a:rPr lang="hu-HU" altLang="hu-HU" sz="2200" dirty="0"/>
              <a:t>az alkalmazott</a:t>
            </a:r>
            <a:r>
              <a:rPr lang="hu-HU" altLang="hu-HU" sz="2200" dirty="0">
                <a:solidFill>
                  <a:schemeClr val="accent2"/>
                </a:solidFill>
              </a:rPr>
              <a:t>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mérésmetodikai</a:t>
            </a:r>
            <a:r>
              <a:rPr lang="hu-HU" altLang="hu-HU" sz="2200" dirty="0">
                <a:solidFill>
                  <a:schemeClr val="accent2"/>
                </a:solidFill>
              </a:rPr>
              <a:t>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módszereket</a:t>
            </a:r>
            <a:r>
              <a:rPr lang="hu-HU" altLang="hu-HU" sz="2200" dirty="0">
                <a:solidFill>
                  <a:schemeClr val="accent2"/>
                </a:solidFill>
              </a:rPr>
              <a:t> </a:t>
            </a:r>
            <a:r>
              <a:rPr lang="hu-HU" altLang="hu-HU" sz="2200" dirty="0"/>
              <a:t>bemutató leírások is elérhetők;</a:t>
            </a:r>
          </a:p>
          <a:p>
            <a:pPr>
              <a:lnSpc>
                <a:spcPct val="80000"/>
              </a:lnSpc>
            </a:pPr>
            <a:endParaRPr lang="hu-HU" altLang="hu-HU" sz="2200" dirty="0"/>
          </a:p>
          <a:p>
            <a:pPr>
              <a:lnSpc>
                <a:spcPct val="80000"/>
              </a:lnSpc>
            </a:pPr>
            <a:r>
              <a:rPr lang="hu-HU" altLang="hu-HU" sz="2200" dirty="0"/>
              <a:t>az országos szintű eredményekről </a:t>
            </a:r>
            <a:r>
              <a:rPr lang="hu-HU" altLang="hu-HU" sz="2200" dirty="0">
                <a:solidFill>
                  <a:schemeClr val="accent4">
                    <a:lumMod val="75000"/>
                  </a:schemeClr>
                </a:solidFill>
              </a:rPr>
              <a:t>elemzések</a:t>
            </a:r>
            <a:r>
              <a:rPr lang="hu-HU" altLang="hu-HU" sz="2200" dirty="0"/>
              <a:t> készülnek.</a:t>
            </a:r>
          </a:p>
          <a:p>
            <a:pPr>
              <a:lnSpc>
                <a:spcPct val="80000"/>
              </a:lnSpc>
            </a:pPr>
            <a:endParaRPr lang="hu-HU" altLang="hu-HU" sz="2200" dirty="0"/>
          </a:p>
        </p:txBody>
      </p:sp>
    </p:spTree>
    <p:extLst>
      <p:ext uri="{BB962C8B-B14F-4D97-AF65-F5344CB8AC3E}">
        <p14:creationId xmlns:p14="http://schemas.microsoft.com/office/powerpoint/2010/main" val="30766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3965"/>
          </a:xfrm>
        </p:spPr>
        <p:txBody>
          <a:bodyPr>
            <a:noAutofit/>
          </a:bodyPr>
          <a:lstStyle/>
          <a:p>
            <a:r>
              <a:rPr lang="hu-HU" sz="3200" dirty="0"/>
              <a:t>A kompetenciamérések alapdokumentumai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60" y="1221971"/>
            <a:ext cx="8095122" cy="4642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/>
              <a:t>A méréssel kapcsolatos jogszabályok</a:t>
            </a:r>
            <a:r>
              <a:rPr lang="hu-HU" sz="2400" dirty="0"/>
              <a:t> </a:t>
            </a:r>
            <a:r>
              <a:rPr lang="hu-HU" sz="1800" dirty="0"/>
              <a:t>(2011. évi CXC. Törvény, </a:t>
            </a:r>
            <a:r>
              <a:rPr lang="it-IT" sz="1800" dirty="0"/>
              <a:t>20/2012. (VIII. 31.) EMMI</a:t>
            </a:r>
            <a:r>
              <a:rPr lang="hu-HU" sz="1800" dirty="0"/>
              <a:t> rendelet, stb.)</a:t>
            </a:r>
          </a:p>
          <a:p>
            <a:pPr marL="0">
              <a:buNone/>
            </a:pPr>
            <a:r>
              <a:rPr lang="hu-HU" sz="2200" dirty="0"/>
              <a:t>A mérések szakmai dokumentumai:</a:t>
            </a:r>
          </a:p>
          <a:p>
            <a:pPr marL="296609" lvl="1" indent="-214313"/>
            <a:r>
              <a:rPr lang="hu-HU" sz="1800" dirty="0"/>
              <a:t>Tartalmi keret</a:t>
            </a:r>
          </a:p>
          <a:p>
            <a:pPr marL="296609" lvl="1" indent="-214313"/>
            <a:r>
              <a:rPr lang="hu-HU" sz="1800" dirty="0"/>
              <a:t>Technikai leírás</a:t>
            </a:r>
          </a:p>
          <a:p>
            <a:pPr marL="296609" lvl="1" indent="-214313"/>
            <a:r>
              <a:rPr lang="hu-HU" sz="1800" dirty="0"/>
              <a:t>Tesztfüzetek és javítókulcsok, háttérkérdőívek</a:t>
            </a:r>
          </a:p>
          <a:p>
            <a:pPr marL="296609" lvl="1" indent="-214313"/>
            <a:r>
              <a:rPr lang="hu-HU" sz="1800" dirty="0"/>
              <a:t>Feladatok és jellemzőik kötetek</a:t>
            </a:r>
          </a:p>
          <a:p>
            <a:pPr marL="296609" lvl="1" indent="-214313"/>
            <a:r>
              <a:rPr lang="hu-HU" sz="1800" dirty="0"/>
              <a:t>FIT-jelentések és útmutatóik</a:t>
            </a:r>
          </a:p>
          <a:p>
            <a:pPr marL="296609" lvl="1" indent="-214313"/>
            <a:r>
              <a:rPr lang="hu-HU" sz="1800" dirty="0"/>
              <a:t>Országos jelentés</a:t>
            </a:r>
          </a:p>
          <a:p>
            <a:pPr marL="0">
              <a:buNone/>
            </a:pPr>
            <a:r>
              <a:rPr lang="hu-HU" sz="2200" dirty="0"/>
              <a:t>A mérések adminisztrációs dokumentumai:</a:t>
            </a:r>
          </a:p>
          <a:p>
            <a:pPr marL="296609" lvl="1" indent="-214313"/>
            <a:r>
              <a:rPr lang="hu-HU" sz="1800" dirty="0"/>
              <a:t>Iskolai levelek</a:t>
            </a:r>
          </a:p>
          <a:p>
            <a:pPr marL="296609" lvl="1" indent="-214313"/>
            <a:r>
              <a:rPr lang="hu-HU" sz="1800" dirty="0"/>
              <a:t>Országos mérések adminisztrációs kézikönyve</a:t>
            </a:r>
          </a:p>
          <a:p>
            <a:pPr marL="296609" lvl="1" indent="-214313"/>
            <a:r>
              <a:rPr lang="hu-HU" sz="1800" dirty="0"/>
              <a:t>Útmutató a felmérésvezetők számára</a:t>
            </a:r>
          </a:p>
          <a:p>
            <a:pPr marL="296609" lvl="1" indent="-214313"/>
            <a:r>
              <a:rPr lang="hu-HU" sz="1800" dirty="0"/>
              <a:t>Útmutató a telephelyi koordinátorok </a:t>
            </a:r>
            <a:r>
              <a:rPr lang="hu-HU" sz="2000" dirty="0"/>
              <a:t>számára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407C-9F45-4DA4-BB31-F51CFF85957A}" type="slidenum">
              <a:rPr lang="hu-HU" smtClean="0"/>
              <a:t>5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21" y="3747585"/>
            <a:ext cx="1472094" cy="2082068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260" y="2434998"/>
            <a:ext cx="1472096" cy="2082069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658" y="3747585"/>
            <a:ext cx="1492569" cy="2080800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633" y="2098434"/>
            <a:ext cx="1471017" cy="2080800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369" y="3747585"/>
            <a:ext cx="1470399" cy="2080800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216" y="2160053"/>
            <a:ext cx="1471853" cy="2080800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910" y="3747585"/>
            <a:ext cx="1471169" cy="2080800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37547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 smtClean="0"/>
              <a:t>Az OKM háttérkérdőívei</a:t>
            </a:r>
            <a:endParaRPr lang="hu-HU" sz="3200" dirty="0"/>
          </a:p>
        </p:txBody>
      </p:sp>
      <p:sp>
        <p:nvSpPr>
          <p:cNvPr id="10" name="Alcím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endParaRPr lang="hu-HU" sz="2200" dirty="0"/>
          </a:p>
          <a:p>
            <a:pPr>
              <a:lnSpc>
                <a:spcPct val="80000"/>
              </a:lnSpc>
            </a:pPr>
            <a:r>
              <a:rPr lang="hu-HU" sz="2400" dirty="0" smtClean="0"/>
              <a:t>A </a:t>
            </a:r>
            <a:r>
              <a:rPr lang="hu-HU" sz="2400" dirty="0"/>
              <a:t>tanulói </a:t>
            </a:r>
            <a:r>
              <a:rPr lang="hu-HU" sz="2400" dirty="0" smtClean="0"/>
              <a:t>teljesítménnyel összefüggő jellemzők vizsgálata</a:t>
            </a:r>
          </a:p>
          <a:p>
            <a:pPr>
              <a:lnSpc>
                <a:spcPct val="80000"/>
              </a:lnSpc>
            </a:pPr>
            <a:endParaRPr lang="hu-HU" sz="2400" dirty="0"/>
          </a:p>
          <a:p>
            <a:pPr>
              <a:lnSpc>
                <a:spcPct val="80000"/>
              </a:lnSpc>
            </a:pPr>
            <a:r>
              <a:rPr lang="hu-HU" sz="2400" dirty="0" smtClean="0"/>
              <a:t>A </a:t>
            </a:r>
            <a:r>
              <a:rPr lang="hu-HU" sz="2400" dirty="0"/>
              <a:t>hozzáadott pedagógiai érték </a:t>
            </a:r>
            <a:r>
              <a:rPr lang="hu-HU" sz="2400" dirty="0" smtClean="0"/>
              <a:t>számítása</a:t>
            </a:r>
            <a:endParaRPr lang="hu-HU" sz="2400" dirty="0"/>
          </a:p>
          <a:p>
            <a:pPr>
              <a:lnSpc>
                <a:spcPct val="80000"/>
              </a:lnSpc>
            </a:pPr>
            <a:endParaRPr lang="hu-HU" sz="2400" dirty="0" smtClean="0"/>
          </a:p>
          <a:p>
            <a:pPr>
              <a:lnSpc>
                <a:spcPct val="80000"/>
              </a:lnSpc>
            </a:pPr>
            <a:r>
              <a:rPr lang="hu-HU" sz="2400" dirty="0" smtClean="0"/>
              <a:t>Az oktatási rendszerről önmagában is fontos jellemzők gyűjtése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4650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789041" y="444463"/>
            <a:ext cx="5976664" cy="6756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/>
              <a:t>Az OKM háttérkérdőívei </a:t>
            </a: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9418"/>
            <a:ext cx="9222053" cy="330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764102" y="377119"/>
            <a:ext cx="5976664" cy="6756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/>
              <a:t>Tanulói kérdőív</a:t>
            </a:r>
          </a:p>
        </p:txBody>
      </p:sp>
      <p:sp>
        <p:nvSpPr>
          <p:cNvPr id="12" name="Alcím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259228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hu-HU" sz="2200" dirty="0" smtClean="0"/>
              <a:t>A </a:t>
            </a:r>
            <a:r>
              <a:rPr lang="hu-HU" sz="2200" dirty="0"/>
              <a:t>CSALÁDI HÁTTÉR JELLEMZŐI</a:t>
            </a:r>
          </a:p>
          <a:p>
            <a:pPr marL="296609" lvl="1" indent="-214313"/>
            <a:r>
              <a:rPr lang="hu-HU" sz="2000" dirty="0"/>
              <a:t>A szülők iskolai végzettsége</a:t>
            </a:r>
          </a:p>
          <a:p>
            <a:pPr marL="296609" lvl="1" indent="-214313"/>
            <a:r>
              <a:rPr lang="hu-HU" sz="2000" dirty="0"/>
              <a:t>A szülők munkaerő-piaci helyzete</a:t>
            </a:r>
          </a:p>
          <a:p>
            <a:pPr marL="296609" lvl="1" indent="-214313"/>
            <a:r>
              <a:rPr lang="hu-HU" sz="2000" dirty="0"/>
              <a:t>A háztartás jellemzői (hányan laknak együtt, testvérek száma, stb.)</a:t>
            </a:r>
          </a:p>
          <a:p>
            <a:pPr marL="296609" lvl="1" indent="-214313"/>
            <a:r>
              <a:rPr lang="hu-HU" sz="2000" dirty="0"/>
              <a:t>A család birtokában lévő kulturális és anyagi javak</a:t>
            </a:r>
          </a:p>
          <a:p>
            <a:pPr marL="296609" lvl="1" indent="-214313"/>
            <a:r>
              <a:rPr lang="hu-HU" sz="2000" dirty="0"/>
              <a:t>A családdal közösen végzett tevékenységek – társadalmi tőke</a:t>
            </a:r>
          </a:p>
          <a:p>
            <a:pPr marL="296609" lvl="1" indent="-214313"/>
            <a:r>
              <a:rPr lang="hu-HU" sz="2000" dirty="0"/>
              <a:t>A család szociális helyzete </a:t>
            </a: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539552" y="3789040"/>
            <a:ext cx="8136904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>
                <a:latin typeface="+mj-lt"/>
                <a:cs typeface="Arial" panose="020B0604020202020204" pitchFamily="34" charset="0"/>
              </a:defRPr>
            </a:lvl1pPr>
            <a:lvl2pPr marL="296609" lvl="1" indent="-2143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u-HU" dirty="0" smtClean="0"/>
              <a:t>A </a:t>
            </a:r>
            <a:r>
              <a:rPr lang="hu-HU" dirty="0"/>
              <a:t>TANULÓ EGYÉNI JELLEMZŐI</a:t>
            </a:r>
          </a:p>
          <a:p>
            <a:pPr lvl="1"/>
            <a:r>
              <a:rPr lang="hu-HU" sz="2000" dirty="0"/>
              <a:t>Tanulói karrier </a:t>
            </a:r>
          </a:p>
          <a:p>
            <a:pPr lvl="1"/>
            <a:r>
              <a:rPr lang="hu-HU" sz="2000" dirty="0"/>
              <a:t>Tanulmányi eredmények</a:t>
            </a:r>
          </a:p>
          <a:p>
            <a:pPr lvl="1"/>
            <a:r>
              <a:rPr lang="hu-HU" sz="2000" dirty="0"/>
              <a:t>Olvasási szokások</a:t>
            </a:r>
          </a:p>
          <a:p>
            <a:pPr lvl="1"/>
            <a:r>
              <a:rPr lang="hu-HU" sz="2000" dirty="0"/>
              <a:t>Iskolán kívüli tanulási aktivitás</a:t>
            </a:r>
          </a:p>
          <a:p>
            <a:pPr lvl="1"/>
            <a:r>
              <a:rPr lang="hu-HU" sz="2000" dirty="0"/>
              <a:t>Továbbtanulási aspirációk</a:t>
            </a:r>
          </a:p>
        </p:txBody>
      </p:sp>
      <p:pic>
        <p:nvPicPr>
          <p:cNvPr id="25602" name="Picture 2" descr="http://www.vectorious.net/data/media/6/1137-cartoon-family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56992"/>
            <a:ext cx="178251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8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9552" y="377119"/>
            <a:ext cx="5976664" cy="6756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/>
              <a:t>Telephelyi kérdőív</a:t>
            </a:r>
          </a:p>
        </p:txBody>
      </p:sp>
      <p:sp>
        <p:nvSpPr>
          <p:cNvPr id="12" name="Alcím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20882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A TELEPHELY ÁLTALÁNOS JELLEMZŐI</a:t>
            </a:r>
          </a:p>
          <a:p>
            <a:pPr marL="296609" lvl="1" indent="-214313"/>
            <a:r>
              <a:rPr lang="hu-HU" sz="2000" dirty="0"/>
              <a:t>Elhelyezkedése</a:t>
            </a:r>
          </a:p>
          <a:p>
            <a:pPr marL="296609" lvl="1" indent="-214313"/>
            <a:r>
              <a:rPr lang="hu-HU" sz="2000" dirty="0"/>
              <a:t>Fizikai állapota</a:t>
            </a:r>
          </a:p>
          <a:p>
            <a:pPr marL="296609" lvl="1" indent="-214313"/>
            <a:r>
              <a:rPr lang="hu-HU" sz="2000" dirty="0"/>
              <a:t>Felszereltsége</a:t>
            </a:r>
          </a:p>
          <a:p>
            <a:pPr marL="296609" lvl="1" indent="-214313"/>
            <a:r>
              <a:rPr lang="hu-HU" sz="2000" dirty="0"/>
              <a:t>Emberi erőforrások</a:t>
            </a: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539552" y="3356992"/>
            <a:ext cx="8136904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>
                <a:latin typeface="+mj-lt"/>
                <a:cs typeface="Arial" panose="020B0604020202020204" pitchFamily="34" charset="0"/>
              </a:defRPr>
            </a:lvl1pPr>
            <a:lvl2pPr marL="296609" lvl="1" indent="-2143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hu-HU" dirty="0"/>
          </a:p>
          <a:p>
            <a:r>
              <a:rPr lang="hu-HU" dirty="0"/>
              <a:t>KÉPZÉSI FORMÁK JELLEMZŐI</a:t>
            </a:r>
          </a:p>
          <a:p>
            <a:pPr lvl="1"/>
            <a:r>
              <a:rPr lang="hu-HU" sz="2000" dirty="0"/>
              <a:t>Tanulók száma</a:t>
            </a:r>
          </a:p>
          <a:p>
            <a:pPr lvl="1"/>
            <a:r>
              <a:rPr lang="hu-HU" sz="2000" dirty="0"/>
              <a:t>Tanulói összetétel</a:t>
            </a:r>
          </a:p>
          <a:p>
            <a:pPr lvl="1"/>
            <a:r>
              <a:rPr lang="hu-HU" sz="2000" dirty="0"/>
              <a:t>Kiválasztási szempontok</a:t>
            </a:r>
          </a:p>
          <a:p>
            <a:pPr lvl="1"/>
            <a:r>
              <a:rPr lang="hu-HU" sz="2000" dirty="0"/>
              <a:t>Légkör a telephelyen</a:t>
            </a:r>
          </a:p>
          <a:p>
            <a:pPr lvl="1"/>
            <a:r>
              <a:rPr lang="hu-HU" sz="2000" dirty="0"/>
              <a:t>Kimeneti jellemzők</a:t>
            </a:r>
          </a:p>
        </p:txBody>
      </p:sp>
      <p:pic>
        <p:nvPicPr>
          <p:cNvPr id="26626" name="Picture 2" descr="http://www.stfidelis.org/2010_graphics/photos/school_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559" y="2420888"/>
            <a:ext cx="3008905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7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ó.potx" id="{C8D4DD39-FC0C-45AF-B26F-0698854920F6}" vid="{078A9908-FF25-47B9-A2B2-B4C483ACC1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749</Words>
  <Application>Microsoft Office PowerPoint</Application>
  <PresentationFormat>Diavetítés a képernyőre (4:3 oldalarány)</PresentationFormat>
  <Paragraphs>196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Office-téma</vt:lpstr>
      <vt:lpstr>Országos Statisztikai Tanács és  Nemzeti Statisztikai Koordinációs Testület Együttes ülése</vt:lpstr>
      <vt:lpstr>Köznevelés-értékelési programok</vt:lpstr>
      <vt:lpstr>A kompetenciamérések céljai</vt:lpstr>
      <vt:lpstr>A kompetenciamérések eredményei</vt:lpstr>
      <vt:lpstr>A kompetenciamérések alapdokumentumai</vt:lpstr>
      <vt:lpstr>Az OKM háttérkérdőívei</vt:lpstr>
      <vt:lpstr>Az OKM háttérkérdőívei </vt:lpstr>
      <vt:lpstr>Tanulói kérdőív</vt:lpstr>
      <vt:lpstr>Telephelyi kérdőív</vt:lpstr>
      <vt:lpstr>Intézményi kérdőív</vt:lpstr>
      <vt:lpstr>Indexek</vt:lpstr>
      <vt:lpstr>A kutatói adatbázis szintjei és összeköthetőségük</vt:lpstr>
      <vt:lpstr>A kutatói adatbázis szintjei és összeköthetőségük</vt:lpstr>
      <vt:lpstr>Tanulói szintű adatfájlok</vt:lpstr>
      <vt:lpstr>Telephelyi szintű adatfájlok</vt:lpstr>
      <vt:lpstr>Intézményi szintű adatfájlok</vt:lpstr>
      <vt:lpstr>GDPR és a tanulói adatok kutathatósága</vt:lpstr>
    </vt:vector>
  </TitlesOfParts>
  <Company>Oktatási Hivatal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CÍMSOR</dc:title>
  <dc:creator>Stéger Csilla</dc:creator>
  <cp:lastModifiedBy>Bojti Anikó Erzsébet</cp:lastModifiedBy>
  <cp:revision>423</cp:revision>
  <dcterms:created xsi:type="dcterms:W3CDTF">2017-06-25T18:11:08Z</dcterms:created>
  <dcterms:modified xsi:type="dcterms:W3CDTF">2019-12-09T08:34:05Z</dcterms:modified>
</cp:coreProperties>
</file>