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9"/>
  </p:notesMasterIdLst>
  <p:handoutMasterIdLst>
    <p:handoutMasterId r:id="rId10"/>
  </p:handoutMasterIdLst>
  <p:sldIdLst>
    <p:sldId id="274" r:id="rId2"/>
    <p:sldId id="279" r:id="rId3"/>
    <p:sldId id="276" r:id="rId4"/>
    <p:sldId id="287" r:id="rId5"/>
    <p:sldId id="288" r:id="rId6"/>
    <p:sldId id="278" r:id="rId7"/>
    <p:sldId id="286" r:id="rId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0" autoAdjust="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2019. 09. 22.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2019. 09. 22.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404" y="330601"/>
            <a:ext cx="6912769" cy="1321582"/>
          </a:xfrm>
        </p:spPr>
        <p:txBody>
          <a:bodyPr>
            <a:noAutofit/>
          </a:bodyPr>
          <a:lstStyle/>
          <a:p>
            <a:r>
              <a:rPr lang="hu-HU" sz="2800" dirty="0"/>
              <a:t>Miből élünk? 2017</a:t>
            </a:r>
            <a:br>
              <a:rPr lang="hu-HU" sz="2800" dirty="0"/>
            </a:br>
            <a:r>
              <a:rPr lang="hu-HU" sz="2800" dirty="0"/>
              <a:t>A háztartási vagyonfelmérés eredményei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2" y="2302313"/>
            <a:ext cx="6630364" cy="478614"/>
          </a:xfrm>
        </p:spPr>
        <p:txBody>
          <a:bodyPr>
            <a:normAutofit/>
          </a:bodyPr>
          <a:lstStyle/>
          <a:p>
            <a:r>
              <a:rPr lang="hu-HU" dirty="0"/>
              <a:t>OST-NSKT ülés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2" y="1686710"/>
            <a:ext cx="6630364" cy="615602"/>
          </a:xfrm>
        </p:spPr>
        <p:txBody>
          <a:bodyPr/>
          <a:lstStyle/>
          <a:p>
            <a:r>
              <a:rPr lang="hu-HU" sz="2400" dirty="0"/>
              <a:t>Simon Béla, MNB Statisztikai igazgatóság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404" y="2780928"/>
            <a:ext cx="6630364" cy="478614"/>
          </a:xfrm>
        </p:spPr>
        <p:txBody>
          <a:bodyPr>
            <a:normAutofit/>
          </a:bodyPr>
          <a:lstStyle/>
          <a:p>
            <a:r>
              <a:rPr lang="hu-HU" dirty="0"/>
              <a:t>2019. szeptember 25.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3D68-DA56-4615-90DF-5B016057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megállapítások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0F5C-46BB-4CE5-92FF-F3E6828DE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1"/>
            <a:ext cx="8964488" cy="4968552"/>
          </a:xfrm>
        </p:spPr>
        <p:txBody>
          <a:bodyPr>
            <a:normAutofit/>
          </a:bodyPr>
          <a:lstStyle/>
          <a:p>
            <a:r>
              <a:rPr lang="hu-HU" sz="2700" dirty="0"/>
              <a:t>A háztartások nettó vagyona 2014 és 2017 között 40 százalékkal nőtt</a:t>
            </a:r>
          </a:p>
          <a:p>
            <a:r>
              <a:rPr lang="hu-HU" sz="2700" dirty="0"/>
              <a:t>Okok: Ingatlanok, pénzügyi eszközök állományának növekedése, adósságok csökkenése</a:t>
            </a:r>
          </a:p>
          <a:p>
            <a:r>
              <a:rPr lang="hu-HU" sz="2700" dirty="0"/>
              <a:t>Az egy háztartásra jutó nettó vagyon átlaga 27 millió forint, a mediánja 12 millió forint volt 2017 végén</a:t>
            </a:r>
          </a:p>
          <a:p>
            <a:endParaRPr lang="hu-H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FAEC2-A8D4-4DCF-9C85-706F1BDE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603FA-84FA-4FAC-A239-D3A77DCE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DEA0554-4D24-4729-88C0-96684A747E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55DB51-FDD9-4E46-8724-7AE3177FE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11" y="3866088"/>
            <a:ext cx="8690978" cy="230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6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vagyonfelmérés célja (az MNB felől)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háztartások teljes vagyonának bemutatása</a:t>
            </a:r>
          </a:p>
          <a:p>
            <a:r>
              <a:rPr lang="hu-HU" dirty="0"/>
              <a:t>A </a:t>
            </a:r>
            <a:r>
              <a:rPr lang="hu-HU" dirty="0" err="1"/>
              <a:t>makrostatisztikák</a:t>
            </a:r>
            <a:r>
              <a:rPr lang="hu-HU" dirty="0"/>
              <a:t> javítása, kiegészítése</a:t>
            </a:r>
          </a:p>
          <a:p>
            <a:r>
              <a:rPr lang="hu-HU" dirty="0"/>
              <a:t>A háztartási vagyon (</a:t>
            </a:r>
            <a:r>
              <a:rPr lang="hu-HU" dirty="0" err="1"/>
              <a:t>makroadat</a:t>
            </a:r>
            <a:r>
              <a:rPr lang="hu-HU" dirty="0"/>
              <a:t>) részletezése, eloszlásának bemutatása</a:t>
            </a:r>
          </a:p>
          <a:p>
            <a:r>
              <a:rPr lang="hu-HU" dirty="0"/>
              <a:t>A vagyon, a jövedelmek és más jellemzők együttes eloszlásának bemutatása</a:t>
            </a:r>
          </a:p>
          <a:p>
            <a:r>
              <a:rPr lang="hu-HU" dirty="0"/>
              <a:t>Egyes vagyonelemek, instrumentumok használatának, szerepének vizsgálata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637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felmérés minősége (a cél szerint)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Átfogó felmérés, ezért nem egyenszilárdságú</a:t>
            </a:r>
          </a:p>
          <a:p>
            <a:r>
              <a:rPr lang="hu-HU" dirty="0"/>
              <a:t>Részben használjuk csak ki a belső és külső forrású javítási lehetőségeket (konzisztencia)</a:t>
            </a:r>
          </a:p>
          <a:p>
            <a:r>
              <a:rPr lang="hu-HU" dirty="0"/>
              <a:t>Az ingatlanok felmérése a legteljesebb</a:t>
            </a:r>
          </a:p>
          <a:p>
            <a:r>
              <a:rPr lang="hu-HU" dirty="0"/>
              <a:t>A jövedelmek, fogyasztás és pénzügyi vagyon: meg nem értés, eltitkolás, alulértékelés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8370F3-22EC-4046-9497-75728C7AE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4262551"/>
            <a:ext cx="4160793" cy="209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73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CF44D-E4A3-4902-95E0-29CF319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596456" cy="759189"/>
          </a:xfrm>
        </p:spPr>
        <p:txBody>
          <a:bodyPr>
            <a:normAutofit/>
          </a:bodyPr>
          <a:lstStyle/>
          <a:p>
            <a:r>
              <a:rPr lang="hu-HU" dirty="0"/>
              <a:t>A felmérés illesztése </a:t>
            </a:r>
            <a:r>
              <a:rPr lang="hu-HU" dirty="0" err="1"/>
              <a:t>makroadatokhoz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1DD5C-649F-423C-8FF2-D7EEE114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Illeszteni szükséges a pénzügyi számlákhoz</a:t>
            </a:r>
          </a:p>
          <a:p>
            <a:r>
              <a:rPr lang="hu-HU" dirty="0"/>
              <a:t>Többféle technika – itt arányos felszorzás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6958B-B15D-41AD-93D4-720B7969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9909-1501-47AB-AC5C-88CA8382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D20AA-92D9-40A0-AA2C-A8B342A38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F632BA-1AEB-48D9-ABCE-C483923F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50" y="2445639"/>
            <a:ext cx="6842410" cy="379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5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F5F3-68AF-4F09-AD6E-486C8831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80000"/>
            <a:ext cx="7668464" cy="1113736"/>
          </a:xfrm>
        </p:spPr>
        <p:txBody>
          <a:bodyPr>
            <a:normAutofit/>
          </a:bodyPr>
          <a:lstStyle/>
          <a:p>
            <a:r>
              <a:rPr lang="hu-HU" dirty="0"/>
              <a:t>A háztartások vagyonának eloszlása</a:t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9255C6-BAF9-4858-9A28-2D8FD0D6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80480-494C-4E90-8729-B65339D5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05BD17-6317-496F-A9D0-C5B80787EB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5992E3-4340-46C1-9B8E-E2AE3C652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82" y="1183993"/>
            <a:ext cx="8308260" cy="498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5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2F1A-48F7-49DB-8A73-12C7AC4A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0A3A-6A04-4748-BA04-CB2AC1AB6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sz="3600" dirty="0"/>
              <a:t>Köszönjük a figyelmet!</a:t>
            </a:r>
          </a:p>
          <a:p>
            <a:pPr algn="ctr"/>
            <a:r>
              <a:rPr lang="hu-HU" sz="3600" dirty="0"/>
              <a:t>Kérdések?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963CC-54F5-4B77-88D0-B22FE8A6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1EDDD-F1AB-41C6-B2FF-46A861C9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68F2D2-784C-4620-B821-7E73D213EC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95710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462</TotalTime>
  <Words>205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blank</vt:lpstr>
      <vt:lpstr>Miből élünk? 2017 A háztartási vagyonfelmérés eredményei</vt:lpstr>
      <vt:lpstr>Főbb megállapítások</vt:lpstr>
      <vt:lpstr>A vagyonfelmérés célja (az MNB felől)</vt:lpstr>
      <vt:lpstr>A felmérés minősége (a cél szerint)</vt:lpstr>
      <vt:lpstr>A felmérés illesztése makroadatokhoz</vt:lpstr>
      <vt:lpstr>A háztartások vagyonának eloszlása </vt:lpstr>
      <vt:lpstr>PowerPoint Presentation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huszarg</dc:creator>
  <cp:lastModifiedBy>Simon Béla</cp:lastModifiedBy>
  <cp:revision>81</cp:revision>
  <dcterms:created xsi:type="dcterms:W3CDTF">2016-05-12T10:23:56Z</dcterms:created>
  <dcterms:modified xsi:type="dcterms:W3CDTF">2019-09-22T13:28:42Z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huszarg@mnb.hu</vt:lpwstr>
  </property>
  <property fmtid="{D5CDD505-2E9C-101B-9397-08002B2CF9AE}" pid="6" name="MSIP_Label_b0d11092-50c9-4e74-84b5-b1af078dc3d0_SetDate">
    <vt:lpwstr>2019-03-25T07:50:49.4583147+01:00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