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262" r:id="rId3"/>
    <p:sldId id="263" r:id="rId4"/>
    <p:sldId id="261" r:id="rId5"/>
    <p:sldId id="264" r:id="rId6"/>
    <p:sldId id="265" r:id="rId7"/>
    <p:sldId id="266" r:id="rId8"/>
    <p:sldId id="259" r:id="rId9"/>
    <p:sldId id="257" r:id="rId10"/>
    <p:sldId id="258" r:id="rId11"/>
    <p:sldId id="267" r:id="rId12"/>
    <p:sldId id="268" r:id="rId13"/>
    <p:sldId id="270" r:id="rId14"/>
    <p:sldId id="269" r:id="rId15"/>
    <p:sldId id="260" r:id="rId1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3677"/>
    <a:srgbClr val="28B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Világos stílus 3 – 5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Közepesen sötét stílus 1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Közepesen sötét stílus 1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Közepesen sötét stílus 1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Közepesen sötét stílus 1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Közepesen sötét stílus 1 – 5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Világos stílus 3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0207" autoAdjust="0"/>
  </p:normalViewPr>
  <p:slideViewPr>
    <p:cSldViewPr snapToGrid="0">
      <p:cViewPr varScale="1">
        <p:scale>
          <a:sx n="90" d="100"/>
          <a:sy n="90" d="100"/>
        </p:scale>
        <p:origin x="12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1BF60-9DF4-45FD-B6AB-E5C725493C0D}" type="datetimeFigureOut">
              <a:rPr lang="hu-HU" smtClean="0"/>
              <a:t>2019.05.20.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954AD-E975-4F7A-8A84-9A196CDDFB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450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54AD-E975-4F7A-8A84-9A196CDDFBA3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5425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Adatátvételek esetében</a:t>
            </a:r>
            <a:r>
              <a:rPr lang="hu-HU" baseline="0" dirty="0" smtClean="0"/>
              <a:t> a módosulás okai csak átcsoportosításra kerültek.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54AD-E975-4F7A-8A84-9A196CDDFBA3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6926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u-HU" sz="1300" dirty="0" smtClean="0"/>
              <a:t>Kombinált: létszám kategória vagy árbevétel kategória segítségével határozzák meg azokat a körét, akiket </a:t>
            </a:r>
            <a:r>
              <a:rPr lang="hu-HU" sz="1300" dirty="0" err="1" smtClean="0"/>
              <a:t>teljeskörűen</a:t>
            </a:r>
            <a:r>
              <a:rPr lang="hu-HU" sz="1300" dirty="0" smtClean="0"/>
              <a:t> megfigyelnek, a többiből pedig mintát vesznek. 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Reprezentatív: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dirty="0" smtClean="0"/>
              <a:t>((A folyamat során a sokaság egyedeiből bizonyos számú egyedet (részsokaságot) kiválasztunk azzal a céllal, hogy segítségével a teljes sokaságra vonjunk le következtetéseket.))</a:t>
            </a:r>
          </a:p>
          <a:p>
            <a:endParaRPr lang="hu-HU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dirty="0" smtClean="0"/>
              <a:t>Célsokaság: Azon egységek összessége, melyek jellemzőiről információt kell nyújtani, becslést kell készíteni.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54AD-E975-4F7A-8A84-9A196CDDFBA3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31679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Adathelyek: </a:t>
            </a:r>
          </a:p>
          <a:p>
            <a:r>
              <a:rPr lang="hu-HU" dirty="0" smtClean="0"/>
              <a:t>AGY: Adatszolgáltatói terhek miatt </a:t>
            </a:r>
          </a:p>
          <a:p>
            <a:r>
              <a:rPr lang="hu-HU" dirty="0" smtClean="0"/>
              <a:t>AÁ: állomány mérete miatt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54AD-E975-4F7A-8A84-9A196CDDFBA3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19121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54AD-E975-4F7A-8A84-9A196CDDFBA3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08257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54AD-E975-4F7A-8A84-9A196CDDFBA3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88665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54AD-E975-4F7A-8A84-9A196CDDFBA3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7200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54AD-E975-4F7A-8A84-9A196CDDFBA3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3586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62209F-3AEA-46D0-93B3-607989A98747}" type="slidenum">
              <a:rPr lang="hu-HU" altLang="hu-HU" smtClean="0"/>
              <a:pPr>
                <a:defRPr/>
              </a:pPr>
              <a:t>3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33221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Arial" charset="0"/>
                <a:ea typeface="MS PGothic" panose="020B0600070205080204" pitchFamily="34" charset="-128"/>
                <a:cs typeface="+mn-cs"/>
              </a:rPr>
              <a:t>Az adatfelvétel módját egy 7 elemű, hierarchikus nomenklatúra tudná leírni a legjobban: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Arial" charset="0"/>
                <a:ea typeface="MS PGothic" panose="020B0600070205080204" pitchFamily="34" charset="-128"/>
                <a:cs typeface="+mn-cs"/>
              </a:rPr>
              <a:t> </a:t>
            </a:r>
          </a:p>
          <a:p>
            <a:endParaRPr lang="hu-HU" sz="1200" kern="1200" dirty="0" smtClean="0">
              <a:solidFill>
                <a:schemeClr val="tx1"/>
              </a:solidFill>
              <a:effectLst/>
              <a:latin typeface="Arial" charset="0"/>
              <a:ea typeface="MS PGothic" panose="020B0600070205080204" pitchFamily="34" charset="-128"/>
              <a:cs typeface="+mn-cs"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Különböző adatforrásokból különböző adatfelvételek hajthatóak végre.</a:t>
            </a:r>
          </a:p>
          <a:p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„Statisztikai adatfelvétel: egy adott sokaság adott időszakra vagy időpontra vonatkozó ismérveinek gyűjtése egy társadalmi, gazdasági vagy környezeti jelenség statisztikai megfigyelése céljából, különböző adatforrások felhasználásával.”</a:t>
            </a:r>
          </a:p>
          <a:p>
            <a:pPr lvl="1"/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„A statisztikai adatfelvétel módja lehet </a:t>
            </a: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statisztikai adatgyűjtés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vagy </a:t>
            </a: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statisztikai adatátvétel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Statisztikai adatfelvétel elsődleges és másodlagos adatforrásból végezhető.”</a:t>
            </a:r>
          </a:p>
          <a:p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________________________________________________________________________________________________________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adatgyűjtések: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Stt. 26. § szerinti </a:t>
            </a: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Kormányrendeletben elrendelésre kerülő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adatgyűjtések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Stt. 23.§ (2) szerinti </a:t>
            </a: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önkéntes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adatgyűjtések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Stt. 30.§ által elrendelt </a:t>
            </a: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népmozgalmi </a:t>
            </a:r>
            <a:r>
              <a:rPr lang="hu-H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statisztikai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adatgyűjtések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adatátvételek: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Stt. 28. § szerinti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OSAP-ba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tartozó, kormányrendeleti szabályozást nem igénylő </a:t>
            </a: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adminisztratív adatátvételekről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Stt. 30.§ által elrendelt </a:t>
            </a: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népmozgalmi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statisztikai adatátvételekről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Stt. 29. § (1) szerint </a:t>
            </a: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rendeleti szabályozást igénylő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(26. § szerinti Korm. rendelet által) egyéb statisztikai célú adatátvételekről,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Nyilvános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adat statisztikai célú átvétele esetén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___________________________________________________________________________________________________________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Alábontás: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adatgyűjtések alábontására a statisztikai törvényben nincsen külön definíció, de a törvény maga a két csoportot megkülönbözteti, kiemelve az adatszolgáltatási kötelezettség elrendelésének jogi alapjait. (kötelező adatszolgáltatást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természetes személyről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csak tv., </a:t>
            </a: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gazdasági alanyról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pedig kormányrendelet rendelhet el). (kötelező adatszolgáltatást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természetes személyről csak tv., gazdasági alanyról pedig kormányrendelet rendelhet el)</a:t>
            </a:r>
          </a:p>
          <a:p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Adatátvételek esetében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pedig: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algn="l"/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Adminisztratív adat statisztikai célú átvétele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olyan másodlagos adatforrás átvétele, amelyben tárolt adatok gyűjtését</a:t>
            </a:r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vagy azokról nyilvántartás vezetését magyar jogszabály írja elő az adminisztratív adatforrás kezelője számára</a:t>
            </a:r>
          </a:p>
          <a:p>
            <a:pPr lvl="1" algn="l"/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Egyéb adat statisztikai célú átvétele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Másodlagos adatforrás átvétele statisztikai célú felhasználásra, a nyilvántartás vezetését NEM írja elő magyar jogszabály az adatforrás kezelője számára. Ebbe a csoportba tartoznak többek között a Stt. 29.§ szerinti és a Stt. 23.§ (5.) bekezdésében említett adatátvételek.</a:t>
            </a:r>
          </a:p>
          <a:p>
            <a:pPr lvl="1" algn="l"/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Nyilvános adat statisztikai célú átvétele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Adatgazda és adatbenyújtó nélküli adatok tartoznak ebbe a típusba, ezért nem beszélhetünk a hagyományos értelemben vett átvételről. Például ebbe a kategóriába sorolható a letöltés internetről, adatbázisból. Az ilyen adatforrások esetében a legyűjtéssel közel egy időben megtörténik az adatok beszerzése.</a:t>
            </a:r>
            <a:endParaRPr lang="hu-HU" sz="1200" dirty="0" smtClean="0"/>
          </a:p>
          <a:p>
            <a:endParaRPr lang="hu-HU" sz="1200" kern="1200" dirty="0" smtClean="0">
              <a:solidFill>
                <a:schemeClr val="tx1"/>
              </a:solidFill>
              <a:effectLst/>
              <a:latin typeface="Arial" charset="0"/>
              <a:ea typeface="MS PGothic" panose="020B0600070205080204" pitchFamily="34" charset="-128"/>
              <a:cs typeface="+mn-cs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54AD-E975-4F7A-8A84-9A196CDDFBA3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6313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54AD-E975-4F7A-8A84-9A196CDDFBA3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689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54AD-E975-4F7A-8A84-9A196CDDFBA3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0875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54AD-E975-4F7A-8A84-9A196CDDFBA3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8749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54AD-E975-4F7A-8A84-9A196CDDFBA3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0493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90795"/>
            <a:ext cx="5380463" cy="302651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>
          <a:xfrm>
            <a:off x="685800" y="3314699"/>
            <a:ext cx="5486400" cy="3600450"/>
          </a:xfrm>
        </p:spPr>
        <p:txBody>
          <a:bodyPr/>
          <a:lstStyle/>
          <a:p>
            <a:r>
              <a:rPr lang="hu-HU" u="sng" dirty="0" smtClean="0"/>
              <a:t>Kiterjedési</a:t>
            </a:r>
            <a:r>
              <a:rPr lang="hu-HU" u="sng" baseline="0" dirty="0" smtClean="0"/>
              <a:t> kör </a:t>
            </a:r>
            <a:r>
              <a:rPr lang="hu-HU" baseline="0" dirty="0" smtClean="0"/>
              <a:t>módosulása hatással van: a Tervezéstől kezdve egészen a Feldolgozásig. Például, ha </a:t>
            </a:r>
            <a:r>
              <a:rPr lang="hu-HU" baseline="0" dirty="0" err="1" smtClean="0"/>
              <a:t>teljeskörű</a:t>
            </a:r>
            <a:r>
              <a:rPr lang="hu-HU" baseline="0" dirty="0" smtClean="0"/>
              <a:t> adatgyűjtésből mintavételes lesz, akkor definiálni kell a mintavételi keretet, majd később a mintavételi terv elkészítésénél a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mintavétel módszerének, gyakoriságának, rétegzett mintavétel esetén a rétegképző ismérveknek, az előállítandó becslések pontossági követelményeinek, illetve a minta nagyságának meghatározására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szükség van.</a:t>
            </a:r>
          </a:p>
          <a:p>
            <a:endParaRPr lang="hu-H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u-HU" sz="1200" u="sng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Típus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változása szinte az egész adatelőállítási folyamatot érinti: fejlesztés, adatfelvétel megvalósítása (adatfelvétel szervezés, oktatás, adatbegyűjtés, sürgetés, érkeztetés stb.), adatelőkészítés.</a:t>
            </a:r>
          </a:p>
          <a:p>
            <a:endParaRPr lang="hu-H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u-HU" sz="1200" u="sng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Gyakoriság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változásával az adatfelvétel szervezés, adatbegyűjtési feladatok változnak túlnyomórészt.</a:t>
            </a:r>
          </a:p>
          <a:p>
            <a:r>
              <a:rPr lang="hu-HU" sz="1200" u="sng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Adatszolgáltatók meghatározása 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változik, akkor adatgyűjtés szervezési feladatok is változnak.</a:t>
            </a:r>
          </a:p>
          <a:p>
            <a:r>
              <a:rPr lang="hu-HU" sz="1200" u="sng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Beérkezési határidőnél 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szintén az Adatfelvétel megvalósításánál történik a legtöbb módosítás.</a:t>
            </a:r>
          </a:p>
          <a:p>
            <a:endParaRPr lang="hu-H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u-HU" sz="1200" u="sng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Célsokaság módosulása </a:t>
            </a:r>
            <a:r>
              <a:rPr lang="hu-HU" sz="1200" u="non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érinti a felvételi 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keretet, az adatbegyűjtést, adatelőkészítést (pl. ún. ellenőrzési szabályok), feldolgozást</a:t>
            </a:r>
          </a:p>
          <a:p>
            <a:endParaRPr lang="hu-H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u-HU" sz="1200" u="sng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Kérdőív tartalma, szerkezete 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szinte mindent érint: tervezés, fejlesztés, adatfelvétel megvalósítása, adatelőkészítés, feldolgozás</a:t>
            </a:r>
          </a:p>
          <a:p>
            <a:endParaRPr lang="hu-H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u-HU" sz="1200" u="sng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egyéb módosítások - nem érinti a folyamatot: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 az adatkörök leírásban javítás történik vagy bővítése. Utóbbi esetben, ha az érinti a kérdőívet, akkor abban az esetben az a kérdőív tartalmának/szerkezetének módosulásánál is jelzésre kerül.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 az adatfelvétel megnevezése változik, pl. pontosítás miatt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 megszűnik egy uniós jogi aktus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Stb.</a:t>
            </a:r>
          </a:p>
          <a:p>
            <a:endParaRPr lang="hu-H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54AD-E975-4F7A-8A84-9A196CDDFBA3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163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E264-B7CF-430F-BA7B-C2FA42EF73EF}" type="datetime1">
              <a:rPr lang="hu-HU" smtClean="0"/>
              <a:t>2019.05.20.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6454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21CF-49C8-42F7-B062-7F771D2154BE}" type="datetime1">
              <a:rPr lang="hu-HU" smtClean="0"/>
              <a:t>2019.05.20.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7962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96FC-607D-47F2-BC3D-297991F135BA}" type="datetime1">
              <a:rPr lang="hu-HU" smtClean="0"/>
              <a:t>2019.05.20.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7673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E663-6DDC-46B9-8F78-A90472BDE443}" type="datetime1">
              <a:rPr lang="hu-HU" smtClean="0"/>
              <a:t>2019.05.20.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2266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B20A-2B88-4CC4-B177-47204CB9C81A}" type="datetime1">
              <a:rPr lang="hu-HU" smtClean="0"/>
              <a:t>2019.05.20.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703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82E2-8BB5-4FC7-9AB4-511696DD3EC4}" type="datetime1">
              <a:rPr lang="hu-HU" smtClean="0"/>
              <a:t>2019.05.20.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0334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69DB3-F86B-4F86-BE1E-FD7E71A9DF8F}" type="datetime1">
              <a:rPr lang="hu-HU" smtClean="0"/>
              <a:t>2019.05.20.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991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EB6F-023B-44EA-BD2F-98D3C53AF091}" type="datetime1">
              <a:rPr lang="hu-HU" smtClean="0"/>
              <a:t>2019.05.20.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73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5C5B-6505-4170-8626-82C3108847BA}" type="datetime1">
              <a:rPr lang="hu-HU" smtClean="0"/>
              <a:t>2019.05.20.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8114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13A3-CD60-4452-BB0F-AC78EBF44B30}" type="datetime1">
              <a:rPr lang="hu-HU" smtClean="0"/>
              <a:t>2019.05.20.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5348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DABE-BD7D-408E-B3AF-DD31A41B7676}" type="datetime1">
              <a:rPr lang="hu-HU" smtClean="0"/>
              <a:t>2019.05.20.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905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700AC-6AB5-47C1-9F98-1BFC09F0F614}" type="datetime1">
              <a:rPr lang="hu-HU" smtClean="0"/>
              <a:t>2019.05.20.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90766-57E1-495C-856D-EB359F8C8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8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Módosuló adatfelvételek a 2020. évi </a:t>
            </a:r>
            <a:r>
              <a:rPr lang="hu-HU" dirty="0" err="1" smtClean="0"/>
              <a:t>OSAP-ban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107441" y="5274977"/>
            <a:ext cx="5705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Készítette: </a:t>
            </a:r>
          </a:p>
          <a:p>
            <a:pPr algn="ctr"/>
            <a:r>
              <a:rPr lang="hu-HU" dirty="0" smtClean="0"/>
              <a:t>Baczakó Tímea Krisztina</a:t>
            </a:r>
          </a:p>
          <a:p>
            <a:pPr algn="ctr"/>
            <a:r>
              <a:rPr lang="hu-HU" dirty="0" smtClean="0"/>
              <a:t>KSH, Módszertani főosztály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2392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632745"/>
              </p:ext>
            </p:extLst>
          </p:nvPr>
        </p:nvGraphicFramePr>
        <p:xfrm>
          <a:off x="255091" y="122690"/>
          <a:ext cx="6771147" cy="30861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98112"/>
                <a:gridCol w="2404348"/>
                <a:gridCol w="3266464"/>
                <a:gridCol w="602223"/>
              </a:tblGrid>
              <a:tr h="409575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 dirty="0">
                          <a:effectLst/>
                        </a:rPr>
                        <a:t>10.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 dirty="0">
                          <a:effectLst/>
                        </a:rPr>
                        <a:t>A módosítás mit érint? (Módosítás esetén kérem, töltse ki a 11. pont releváns részeit is!)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61975">
                <a:tc rowSpan="5"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>
                          <a:effectLst/>
                        </a:rPr>
                        <a:t>10.1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 dirty="0">
                          <a:effectLst/>
                        </a:rPr>
                        <a:t>Az adatátvétel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>
                          <a:effectLst/>
                        </a:rPr>
                        <a:t>címét? (Kérem, válasszon!)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>
                          <a:effectLst/>
                        </a:rPr>
                        <a:t>típusát? (Kérem, válasszon!)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>
                          <a:effectLst/>
                        </a:rPr>
                        <a:t>gyakoriságát? (Kérem, válasszon!)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>
                          <a:effectLst/>
                        </a:rPr>
                        <a:t>nyilvántartási egység meghatározását? (Kérem, válasszon!)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>
                          <a:effectLst/>
                        </a:rPr>
                        <a:t>beérkezési határidejét? (Kérem, válasszon!)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>
                          <a:effectLst/>
                        </a:rPr>
                        <a:t>10.2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 dirty="0">
                          <a:effectLst/>
                        </a:rPr>
                        <a:t>Az adatátvétel adatkörét? (Kérem, válasszon!)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>
                          <a:effectLst/>
                        </a:rPr>
                        <a:t>10.3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>
                          <a:effectLst/>
                        </a:rPr>
                        <a:t>Változik-e az átvett adatállomány tartalma vagy szerkezete? (Kérem, válasszon!)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>
                          <a:effectLst/>
                        </a:rPr>
                        <a:t>10.4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 dirty="0">
                          <a:effectLst/>
                        </a:rPr>
                        <a:t>Változik-e az irányadó uniós jogi aktusa? (Kérem, válasszon!)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 dirty="0">
                          <a:effectLst/>
                        </a:rPr>
                        <a:t> 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444289"/>
              </p:ext>
            </p:extLst>
          </p:nvPr>
        </p:nvGraphicFramePr>
        <p:xfrm>
          <a:off x="5284838" y="3364732"/>
          <a:ext cx="6651523" cy="3076575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498112"/>
                <a:gridCol w="2404348"/>
                <a:gridCol w="3266464"/>
                <a:gridCol w="482599"/>
              </a:tblGrid>
              <a:tr h="409575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 dirty="0">
                          <a:effectLst/>
                        </a:rPr>
                        <a:t>10.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 dirty="0">
                          <a:effectLst/>
                        </a:rPr>
                        <a:t>A módosítás mit érint? (Módosítás esetén kérem, töltse ki a 11. pont releváns részeit is!)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90500">
                <a:tc rowSpan="4"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>
                          <a:effectLst/>
                        </a:rPr>
                        <a:t>10.1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 dirty="0">
                          <a:effectLst/>
                        </a:rPr>
                        <a:t>Az adatátvétel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>
                          <a:effectLst/>
                        </a:rPr>
                        <a:t>típusát? (Kérem, válasszon!)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>
                          <a:effectLst/>
                        </a:rPr>
                        <a:t>gyakoriságát? (Kérem, válasszon!)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>
                          <a:effectLst/>
                        </a:rPr>
                        <a:t>nyilvántartási egység meghatározását? (Kérem, válasszon!)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 dirty="0">
                          <a:effectLst/>
                        </a:rPr>
                        <a:t>beérkezési határidejét? (Kérem, válasszon!)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>
                          <a:effectLst/>
                        </a:rPr>
                        <a:t>10.2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 dirty="0">
                          <a:effectLst/>
                        </a:rPr>
                        <a:t>Változik-e az átvett adatállomány tartalma vagy szerkezete? (Kérem, válasszon!)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 dirty="0">
                          <a:effectLst/>
                        </a:rPr>
                        <a:t> 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>
                          <a:effectLst/>
                        </a:rPr>
                        <a:t>10.3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>
                          <a:effectLst/>
                        </a:rPr>
                        <a:t>Egyéb módosítások: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 dirty="0">
                          <a:effectLst/>
                        </a:rPr>
                        <a:t>adatkör (Kérem, válasszon!)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 dirty="0">
                          <a:effectLst/>
                        </a:rPr>
                        <a:t>cím (Kérem, válasszon!)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 dirty="0">
                          <a:effectLst/>
                        </a:rPr>
                        <a:t>irányadó uniós jogi aktus (Kérem, válasszon!)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 dirty="0">
                          <a:effectLst/>
                        </a:rPr>
                        <a:t> 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Lekerekített téglalap 3"/>
          <p:cNvSpPr/>
          <p:nvPr/>
        </p:nvSpPr>
        <p:spPr>
          <a:xfrm>
            <a:off x="3174997" y="678984"/>
            <a:ext cx="465667" cy="270933"/>
          </a:xfrm>
          <a:prstGeom prst="roundRect">
            <a:avLst/>
          </a:prstGeom>
          <a:noFill/>
          <a:ln w="28575">
            <a:solidFill>
              <a:srgbClr val="28B6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Lekerekített téglalap 4"/>
          <p:cNvSpPr/>
          <p:nvPr/>
        </p:nvSpPr>
        <p:spPr>
          <a:xfrm>
            <a:off x="1574800" y="2296511"/>
            <a:ext cx="685801" cy="262997"/>
          </a:xfrm>
          <a:prstGeom prst="roundRect">
            <a:avLst/>
          </a:prstGeom>
          <a:noFill/>
          <a:ln w="28575">
            <a:solidFill>
              <a:srgbClr val="28B6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kerekített téglalap 5"/>
          <p:cNvSpPr/>
          <p:nvPr/>
        </p:nvSpPr>
        <p:spPr>
          <a:xfrm>
            <a:off x="1463915" y="2997472"/>
            <a:ext cx="1593372" cy="287595"/>
          </a:xfrm>
          <a:prstGeom prst="roundRect">
            <a:avLst/>
          </a:prstGeom>
          <a:noFill/>
          <a:ln w="28575">
            <a:solidFill>
              <a:srgbClr val="28B6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Lekerekített téglalap 6"/>
          <p:cNvSpPr/>
          <p:nvPr/>
        </p:nvSpPr>
        <p:spPr>
          <a:xfrm>
            <a:off x="5625418" y="5283875"/>
            <a:ext cx="5401733" cy="1171840"/>
          </a:xfrm>
          <a:prstGeom prst="roundRect">
            <a:avLst/>
          </a:prstGeom>
          <a:noFill/>
          <a:ln w="28575">
            <a:solidFill>
              <a:srgbClr val="28B6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Lekerekített téglalap 7"/>
          <p:cNvSpPr/>
          <p:nvPr/>
        </p:nvSpPr>
        <p:spPr>
          <a:xfrm>
            <a:off x="3024239" y="1003835"/>
            <a:ext cx="1954434" cy="1112492"/>
          </a:xfrm>
          <a:prstGeom prst="roundRect">
            <a:avLst/>
          </a:prstGeom>
          <a:noFill/>
          <a:ln w="28575">
            <a:solidFill>
              <a:srgbClr val="A836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Lekerekített téglalap 11"/>
          <p:cNvSpPr/>
          <p:nvPr/>
        </p:nvSpPr>
        <p:spPr>
          <a:xfrm>
            <a:off x="1439334" y="2667343"/>
            <a:ext cx="2633132" cy="281782"/>
          </a:xfrm>
          <a:prstGeom prst="roundRect">
            <a:avLst/>
          </a:prstGeom>
          <a:noFill/>
          <a:ln w="28575">
            <a:solidFill>
              <a:srgbClr val="A836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Lekerekített téglalap 12"/>
          <p:cNvSpPr/>
          <p:nvPr/>
        </p:nvSpPr>
        <p:spPr>
          <a:xfrm>
            <a:off x="5625418" y="3775587"/>
            <a:ext cx="5198533" cy="1430317"/>
          </a:xfrm>
          <a:prstGeom prst="roundRect">
            <a:avLst/>
          </a:prstGeom>
          <a:noFill/>
          <a:ln w="28575">
            <a:solidFill>
              <a:srgbClr val="A836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/>
          <p:cNvSpPr txBox="1"/>
          <p:nvPr/>
        </p:nvSpPr>
        <p:spPr>
          <a:xfrm>
            <a:off x="441087" y="4089935"/>
            <a:ext cx="2616200" cy="646331"/>
          </a:xfrm>
          <a:prstGeom prst="rect">
            <a:avLst/>
          </a:prstGeom>
          <a:solidFill>
            <a:srgbClr val="A83677"/>
          </a:solidFill>
          <a:ln w="28575">
            <a:solidFill>
              <a:srgbClr val="A83677"/>
            </a:solidFill>
          </a:ln>
        </p:spPr>
        <p:txBody>
          <a:bodyPr wrap="square" rtlCol="0">
            <a:spAutoFit/>
          </a:bodyPr>
          <a:lstStyle/>
          <a:p>
            <a:r>
              <a:rPr lang="hu-HU" dirty="0" smtClean="0"/>
              <a:t>Módszertani szempontból módosul</a:t>
            </a:r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441087" y="5020641"/>
            <a:ext cx="2616200" cy="646331"/>
          </a:xfrm>
          <a:prstGeom prst="rect">
            <a:avLst/>
          </a:prstGeom>
          <a:solidFill>
            <a:srgbClr val="00B050"/>
          </a:solidFill>
          <a:ln w="28575">
            <a:solidFill>
              <a:srgbClr val="28B640"/>
            </a:solidFill>
          </a:ln>
        </p:spPr>
        <p:txBody>
          <a:bodyPr wrap="square" rtlCol="0">
            <a:spAutoFit/>
          </a:bodyPr>
          <a:lstStyle/>
          <a:p>
            <a:r>
              <a:rPr lang="hu-HU" dirty="0" smtClean="0"/>
              <a:t>Igazgatási szempontból módosul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8733233" y="939800"/>
            <a:ext cx="363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u="sng" dirty="0" smtClean="0"/>
              <a:t>Adatátvételek</a:t>
            </a:r>
            <a:endParaRPr lang="hu-HU" sz="3200" u="sng" dirty="0"/>
          </a:p>
        </p:txBody>
      </p:sp>
      <p:sp>
        <p:nvSpPr>
          <p:cNvPr id="17" name="Dia számának hely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09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0040" y="100965"/>
            <a:ext cx="2799080" cy="1189355"/>
          </a:xfrm>
        </p:spPr>
        <p:txBody>
          <a:bodyPr/>
          <a:lstStyle/>
          <a:p>
            <a:r>
              <a:rPr lang="hu-HU" dirty="0" smtClean="0"/>
              <a:t>GyIK1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0040" y="1290320"/>
            <a:ext cx="10876722" cy="4815840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buAutoNum type="arabicPeriod"/>
            </a:pPr>
            <a:r>
              <a:rPr lang="hu-HU" sz="2000" dirty="0" smtClean="0"/>
              <a:t>teljes </a:t>
            </a:r>
            <a:r>
              <a:rPr lang="hu-HU" sz="2000" dirty="0"/>
              <a:t>körű/mintavételes/kombinált </a:t>
            </a:r>
            <a:r>
              <a:rPr lang="hu-HU" sz="2000" dirty="0" smtClean="0"/>
              <a:t>adatfelvételek</a:t>
            </a:r>
          </a:p>
          <a:p>
            <a:pPr marL="0" lvl="0" indent="0">
              <a:buNone/>
            </a:pPr>
            <a:endParaRPr lang="hu-HU" sz="2000" dirty="0">
              <a:sym typeface="Wingdings" panose="05000000000000000000" pitchFamily="2" charset="2"/>
            </a:endParaRPr>
          </a:p>
          <a:p>
            <a:pPr marL="0" lvl="0" indent="0">
              <a:buNone/>
            </a:pPr>
            <a:r>
              <a:rPr lang="hu-HU" sz="1700" dirty="0" smtClean="0">
                <a:sym typeface="Wingdings" panose="05000000000000000000" pitchFamily="2" charset="2"/>
              </a:rPr>
              <a:t></a:t>
            </a:r>
            <a:r>
              <a:rPr lang="hu-HU" sz="1700" dirty="0" err="1" smtClean="0"/>
              <a:t>Teljeskörű</a:t>
            </a:r>
            <a:r>
              <a:rPr lang="hu-HU" sz="1700" dirty="0" smtClean="0"/>
              <a:t> </a:t>
            </a:r>
            <a:r>
              <a:rPr lang="hu-HU" sz="1700" dirty="0"/>
              <a:t>felvétel (cenzus): Olyan statisztikai adatfelvétel, amely a megfigyelés tárgyai, vagy azok adott osztályai </a:t>
            </a:r>
            <a:r>
              <a:rPr lang="hu-HU" sz="1700" b="1" dirty="0"/>
              <a:t>valamennyi elemére </a:t>
            </a:r>
            <a:r>
              <a:rPr lang="hu-HU" sz="1700" b="1" dirty="0" smtClean="0"/>
              <a:t>kiterjed</a:t>
            </a:r>
            <a:r>
              <a:rPr lang="hu-HU" sz="1700" dirty="0" smtClean="0"/>
              <a:t>. </a:t>
            </a:r>
            <a:r>
              <a:rPr lang="hu-HU" sz="1700" b="1" dirty="0" smtClean="0"/>
              <a:t>A </a:t>
            </a:r>
            <a:r>
              <a:rPr lang="hu-HU" sz="1700" b="1" dirty="0"/>
              <a:t>megfigyelni kívánt sokaság teljes körére irányuló adatfelvétel. </a:t>
            </a:r>
            <a:endParaRPr lang="hu-HU" sz="1700" b="1" dirty="0" smtClean="0"/>
          </a:p>
          <a:p>
            <a:pPr marL="457200" lvl="1" indent="0">
              <a:buNone/>
            </a:pPr>
            <a:r>
              <a:rPr lang="hu-HU" sz="1300" dirty="0" smtClean="0"/>
              <a:t>Példa</a:t>
            </a:r>
            <a:r>
              <a:rPr lang="hu-HU" sz="1300" dirty="0"/>
              <a:t>: </a:t>
            </a:r>
            <a:endParaRPr lang="hu-HU" sz="1300" dirty="0" smtClean="0"/>
          </a:p>
          <a:p>
            <a:pPr marL="457200" lvl="1" indent="0">
              <a:buNone/>
            </a:pPr>
            <a:r>
              <a:rPr lang="hu-HU" sz="1300" dirty="0" smtClean="0"/>
              <a:t>‚Népszámlálás’ </a:t>
            </a:r>
            <a:r>
              <a:rPr lang="hu-HU" sz="1300" dirty="0">
                <a:sym typeface="Wingdings" panose="05000000000000000000" pitchFamily="2" charset="2"/>
              </a:rPr>
              <a:t> </a:t>
            </a:r>
            <a:r>
              <a:rPr lang="hu-HU" sz="1300" dirty="0" smtClean="0">
                <a:sym typeface="Wingdings" panose="05000000000000000000" pitchFamily="2" charset="2"/>
              </a:rPr>
              <a:t>magánháztartások</a:t>
            </a:r>
            <a:endParaRPr lang="hu-HU" sz="13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hu-HU" sz="1300" dirty="0" smtClean="0"/>
              <a:t>2220 ‚Adatszolgáltatás </a:t>
            </a:r>
            <a:r>
              <a:rPr lang="hu-HU" sz="1300" dirty="0"/>
              <a:t>a nem állami oktatási intézmények oktatási kiadásairól</a:t>
            </a:r>
            <a:r>
              <a:rPr lang="hu-HU" sz="1300" dirty="0" smtClean="0"/>
              <a:t>’</a:t>
            </a:r>
            <a:r>
              <a:rPr lang="hu-HU" sz="1300" dirty="0">
                <a:sym typeface="Wingdings" panose="05000000000000000000" pitchFamily="2" charset="2"/>
              </a:rPr>
              <a:t> </a:t>
            </a:r>
            <a:r>
              <a:rPr lang="hu-HU" sz="1300" dirty="0" smtClean="0">
                <a:sym typeface="Wingdings" panose="05000000000000000000" pitchFamily="2" charset="2"/>
              </a:rPr>
              <a:t>a </a:t>
            </a:r>
            <a:r>
              <a:rPr lang="hu-HU" sz="1300" dirty="0">
                <a:sym typeface="Wingdings" panose="05000000000000000000" pitchFamily="2" charset="2"/>
              </a:rPr>
              <a:t>nem állami köz-és felsőoktatási </a:t>
            </a:r>
            <a:r>
              <a:rPr lang="hu-HU" sz="1300" dirty="0" smtClean="0">
                <a:sym typeface="Wingdings" panose="05000000000000000000" pitchFamily="2" charset="2"/>
              </a:rPr>
              <a:t>intézmények</a:t>
            </a:r>
          </a:p>
          <a:p>
            <a:pPr marL="457200" lvl="1" indent="0">
              <a:buNone/>
            </a:pPr>
            <a:r>
              <a:rPr lang="hu-HU" sz="1200" dirty="0" smtClean="0"/>
              <a:t>2157 ‚Éves </a:t>
            </a:r>
            <a:r>
              <a:rPr lang="hu-HU" sz="1200" dirty="0" err="1"/>
              <a:t>gazdaságstatisztkai</a:t>
            </a:r>
            <a:r>
              <a:rPr lang="hu-HU" sz="1200" dirty="0"/>
              <a:t> jelentés a szakosodott egységekről (TEÁOR’08: A-J, L-N, P-S, gazdasági ágakból kijelölt szervezetek</a:t>
            </a:r>
            <a:r>
              <a:rPr lang="hu-HU" sz="1200" dirty="0" smtClean="0"/>
              <a:t>)’ </a:t>
            </a:r>
            <a:r>
              <a:rPr lang="hu-HU" sz="1200" dirty="0" smtClean="0">
                <a:sym typeface="Wingdings" panose="05000000000000000000" pitchFamily="2" charset="2"/>
              </a:rPr>
              <a:t> </a:t>
            </a:r>
            <a:r>
              <a:rPr lang="hu-HU" sz="1200" dirty="0" smtClean="0"/>
              <a:t>a </a:t>
            </a:r>
            <a:r>
              <a:rPr lang="hu-HU" sz="1200" dirty="0"/>
              <a:t>legalább 20 főt foglalkoztató vállalkozásokra </a:t>
            </a:r>
            <a:r>
              <a:rPr lang="hu-HU" sz="1200" dirty="0" smtClean="0"/>
              <a:t>vonatkozik</a:t>
            </a:r>
            <a:endParaRPr lang="hu-HU" sz="1200" dirty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r>
              <a:rPr lang="hu-HU" sz="1700" dirty="0" smtClean="0">
                <a:sym typeface="Wingdings" panose="05000000000000000000" pitchFamily="2" charset="2"/>
              </a:rPr>
              <a:t>Mintavételes </a:t>
            </a:r>
            <a:r>
              <a:rPr lang="hu-HU" sz="1700" dirty="0" smtClean="0"/>
              <a:t>felvétel</a:t>
            </a:r>
            <a:r>
              <a:rPr lang="hu-HU" sz="1700" dirty="0"/>
              <a:t>: A megfigyelni kívánt objektumok vagy azok adott osztályai mint </a:t>
            </a:r>
            <a:r>
              <a:rPr lang="hu-HU" sz="1700" b="1" dirty="0"/>
              <a:t>teljes sokaság (célsokaság) egésze helyett egy abból megfelelő módon kiválasztott részsokaság</a:t>
            </a:r>
            <a:r>
              <a:rPr lang="hu-HU" sz="1700" dirty="0"/>
              <a:t>, minta képezi </a:t>
            </a:r>
            <a:r>
              <a:rPr lang="hu-HU" sz="1700" b="1" dirty="0"/>
              <a:t>a megfigyelés tárgyát </a:t>
            </a:r>
            <a:r>
              <a:rPr lang="hu-HU" sz="1700" dirty="0"/>
              <a:t>és az eredményeket a teljes célsokaságra vonatkoztatják. </a:t>
            </a:r>
          </a:p>
          <a:p>
            <a:pPr marL="457200" lvl="1" indent="0">
              <a:buNone/>
            </a:pPr>
            <a:r>
              <a:rPr lang="hu-HU" sz="1300" dirty="0" smtClean="0"/>
              <a:t>Példa: </a:t>
            </a:r>
          </a:p>
          <a:p>
            <a:pPr marL="457200" lvl="1" indent="0">
              <a:buNone/>
            </a:pPr>
            <a:r>
              <a:rPr lang="hu-HU" sz="1300" dirty="0"/>
              <a:t>1539 ‚Munkaerő </a:t>
            </a:r>
            <a:r>
              <a:rPr lang="hu-HU" sz="1300" dirty="0" smtClean="0"/>
              <a:t>felmérés és </a:t>
            </a:r>
            <a:r>
              <a:rPr lang="hu-HU" sz="1300" dirty="0" err="1" smtClean="0"/>
              <a:t>kiegésíztő</a:t>
            </a:r>
            <a:r>
              <a:rPr lang="hu-HU" sz="1300" dirty="0" smtClean="0"/>
              <a:t> felvételei’ </a:t>
            </a:r>
            <a:r>
              <a:rPr lang="hu-HU" sz="1300" dirty="0" smtClean="0">
                <a:sym typeface="Wingdings" panose="05000000000000000000" pitchFamily="2" charset="2"/>
              </a:rPr>
              <a:t></a:t>
            </a:r>
            <a:r>
              <a:rPr lang="hu-HU" sz="1300" dirty="0" smtClean="0"/>
              <a:t> </a:t>
            </a:r>
            <a:r>
              <a:rPr lang="hu-HU" sz="1300" dirty="0"/>
              <a:t>a mintába bevont magánháztartások és a magánháztartásokban élő személyek</a:t>
            </a:r>
            <a:endParaRPr lang="hu-HU" sz="1300" dirty="0" smtClean="0"/>
          </a:p>
          <a:p>
            <a:pPr marL="457200" lvl="1" indent="0">
              <a:buNone/>
            </a:pPr>
            <a:r>
              <a:rPr lang="hu-HU" sz="1200" dirty="0" smtClean="0"/>
              <a:t>1845 ‚Éves </a:t>
            </a:r>
            <a:r>
              <a:rPr lang="hu-HU" sz="1200" dirty="0"/>
              <a:t>gazdaságstatisztikai jelentés (F, G, H, I, J, L, M, N gazdasági ágakból kijelölt szervezetek</a:t>
            </a:r>
            <a:r>
              <a:rPr lang="hu-HU" sz="1200" dirty="0" smtClean="0"/>
              <a:t>)’ </a:t>
            </a:r>
            <a:r>
              <a:rPr lang="hu-HU" sz="1200" dirty="0" smtClean="0">
                <a:sym typeface="Wingdings" panose="05000000000000000000" pitchFamily="2" charset="2"/>
              </a:rPr>
              <a:t> </a:t>
            </a:r>
            <a:r>
              <a:rPr lang="hu-HU" sz="1200" dirty="0" smtClean="0"/>
              <a:t>a </a:t>
            </a:r>
            <a:r>
              <a:rPr lang="hu-HU" sz="1200" dirty="0"/>
              <a:t>legalább 1-4 főt foglalkoztató vállalkozások esetében kerül sor, a következők szerint: </a:t>
            </a:r>
          </a:p>
          <a:p>
            <a:pPr marL="0" lvl="0" indent="0">
              <a:buNone/>
            </a:pPr>
            <a:endParaRPr lang="hu-HU" sz="17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u-HU" sz="1700" dirty="0" smtClean="0">
                <a:sym typeface="Wingdings" panose="05000000000000000000" pitchFamily="2" charset="2"/>
              </a:rPr>
              <a:t></a:t>
            </a:r>
            <a:r>
              <a:rPr lang="hu-HU" sz="1700" dirty="0" smtClean="0"/>
              <a:t>Kombinált felvétel: A célsokaság egy része </a:t>
            </a:r>
            <a:r>
              <a:rPr lang="hu-HU" sz="1700" dirty="0" err="1" smtClean="0"/>
              <a:t>teljeskörű</a:t>
            </a:r>
            <a:r>
              <a:rPr lang="hu-HU" sz="1700" dirty="0" smtClean="0"/>
              <a:t> felvétellel kerül megfigyelésre, a másik része pedig mintavétellel.</a:t>
            </a:r>
          </a:p>
          <a:p>
            <a:pPr marL="457200" lvl="1" indent="0">
              <a:buNone/>
            </a:pPr>
            <a:r>
              <a:rPr lang="hu-HU" sz="1300" dirty="0" smtClean="0"/>
              <a:t>Példa:</a:t>
            </a:r>
          </a:p>
          <a:p>
            <a:pPr marL="457200" lvl="1" indent="0">
              <a:buNone/>
            </a:pPr>
            <a:r>
              <a:rPr lang="hu-HU" sz="1300" dirty="0" smtClean="0"/>
              <a:t>2132 </a:t>
            </a:r>
            <a:r>
              <a:rPr lang="hu-HU" sz="1300" dirty="0"/>
              <a:t>- Jelentés a vállalkozások innovációs </a:t>
            </a:r>
            <a:r>
              <a:rPr lang="hu-HU" sz="1300" dirty="0" smtClean="0"/>
              <a:t>tevékenységéről </a:t>
            </a:r>
            <a:r>
              <a:rPr lang="hu-HU" sz="1300" dirty="0" smtClean="0">
                <a:sym typeface="Wingdings" panose="05000000000000000000" pitchFamily="2" charset="2"/>
              </a:rPr>
              <a:t> </a:t>
            </a:r>
            <a:r>
              <a:rPr lang="hu-HU" sz="1400" dirty="0" smtClean="0"/>
              <a:t>A </a:t>
            </a:r>
            <a:r>
              <a:rPr lang="hu-HU" sz="1400" dirty="0"/>
              <a:t>legalább 100 fős gazdasági szervezetek megfigyelése teljes körű, az annál kisebbeké rétegzett mintavétel alapján </a:t>
            </a:r>
            <a:r>
              <a:rPr lang="hu-HU" sz="1400" dirty="0" smtClean="0"/>
              <a:t>történik.</a:t>
            </a:r>
            <a:endParaRPr lang="hu-HU" sz="1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56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4800" y="111760"/>
            <a:ext cx="3296920" cy="861184"/>
          </a:xfrm>
        </p:spPr>
        <p:txBody>
          <a:bodyPr/>
          <a:lstStyle/>
          <a:p>
            <a:r>
              <a:rPr lang="hu-HU" dirty="0" smtClean="0"/>
              <a:t>GyIK2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4800" y="1226309"/>
            <a:ext cx="11608904" cy="513004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hu-HU" sz="2600" dirty="0" smtClean="0"/>
              <a:t>2. Adathelyek </a:t>
            </a:r>
            <a:r>
              <a:rPr lang="hu-HU" sz="2600" dirty="0"/>
              <a:t>számolása hogy történik AGY és AÁ esetén?</a:t>
            </a:r>
          </a:p>
          <a:p>
            <a:pPr marL="457200" lvl="1" indent="0">
              <a:buNone/>
            </a:pPr>
            <a:r>
              <a:rPr lang="hu-HU" sz="2200" dirty="0"/>
              <a:t>AGY: a kérdőíven kitöltendő mezők száma</a:t>
            </a:r>
            <a:r>
              <a:rPr lang="hu-HU" sz="2200" dirty="0" smtClean="0"/>
              <a:t>. </a:t>
            </a:r>
            <a:r>
              <a:rPr lang="hu-HU" sz="2200" dirty="0"/>
              <a:t>Az adathely a statisztikai kérdőív tábla dimenzióinak (statisztikai sorainak), a kérdőív-oszlop és </a:t>
            </a:r>
            <a:r>
              <a:rPr lang="hu-HU" sz="2200" dirty="0" err="1"/>
              <a:t>-sor</a:t>
            </a:r>
            <a:r>
              <a:rPr lang="hu-HU" sz="2200" dirty="0"/>
              <a:t> metszéspontjában elhelyezkedő, </a:t>
            </a:r>
            <a:r>
              <a:rPr lang="hu-HU" sz="2200" b="1" dirty="0"/>
              <a:t>egy adat elhelyezésére szolgáló rovat</a:t>
            </a:r>
            <a:r>
              <a:rPr lang="hu-HU" sz="2200" dirty="0"/>
              <a:t>. Az előlapon kitöltendő adatszolgáltatói rovatokat nem kell ide számolni.</a:t>
            </a:r>
            <a:endParaRPr lang="hu-HU" sz="2200" dirty="0" smtClean="0"/>
          </a:p>
          <a:p>
            <a:pPr marL="457200" lvl="1" indent="0">
              <a:buNone/>
            </a:pPr>
            <a:r>
              <a:rPr lang="hu-HU" sz="2200" dirty="0" smtClean="0"/>
              <a:t>AÁ</a:t>
            </a:r>
            <a:r>
              <a:rPr lang="hu-HU" sz="2200" dirty="0"/>
              <a:t>: az adatállomány nagysága: sor X </a:t>
            </a:r>
            <a:r>
              <a:rPr lang="hu-HU" sz="2200" dirty="0" smtClean="0"/>
              <a:t>oszlop. </a:t>
            </a:r>
            <a:r>
              <a:rPr lang="hu-HU" sz="2200" dirty="0"/>
              <a:t>Az adatállomány sorainak és oszlopainak metszéspontjában elhelyezkedő, egy adat elhelyezésére szolgáló mezők (cellák) száma.</a:t>
            </a:r>
          </a:p>
          <a:p>
            <a:pPr marL="0" lvl="0" indent="0">
              <a:buNone/>
            </a:pPr>
            <a:endParaRPr lang="hu-HU" sz="2600" dirty="0" smtClean="0"/>
          </a:p>
          <a:p>
            <a:pPr marL="0" lvl="0" indent="0">
              <a:buNone/>
            </a:pPr>
            <a:r>
              <a:rPr lang="hu-HU" sz="2600" dirty="0"/>
              <a:t>3</a:t>
            </a:r>
            <a:r>
              <a:rPr lang="hu-HU" sz="2600" dirty="0" smtClean="0"/>
              <a:t>. Ha </a:t>
            </a:r>
            <a:r>
              <a:rPr lang="hu-HU" sz="2600" dirty="0"/>
              <a:t>nem módosít az adatkörben, de a kérdőívben felvesz egy új kérdést, az miért számít módosulásnak (mert eddig nem volt az)?</a:t>
            </a:r>
          </a:p>
          <a:p>
            <a:pPr marL="457200" lvl="1" indent="0">
              <a:buNone/>
            </a:pPr>
            <a:r>
              <a:rPr lang="hu-HU" sz="2200" dirty="0"/>
              <a:t>Bővül vele a kérdőív tartalma, bővül a </a:t>
            </a:r>
            <a:r>
              <a:rPr lang="hu-HU" sz="2200" dirty="0" smtClean="0"/>
              <a:t>szerkezete azzal az egy kérdéssel. </a:t>
            </a:r>
            <a:r>
              <a:rPr lang="hu-HU" sz="2200" dirty="0"/>
              <a:t>A </a:t>
            </a:r>
            <a:r>
              <a:rPr lang="hu-HU" sz="2200" dirty="0" smtClean="0"/>
              <a:t>kérdőív </a:t>
            </a:r>
            <a:r>
              <a:rPr lang="hu-HU" sz="2200" dirty="0"/>
              <a:t>szerkesztésétől kezdve az adat tárolásáig módosítani </a:t>
            </a:r>
            <a:r>
              <a:rPr lang="hu-HU" sz="2200" dirty="0" smtClean="0"/>
              <a:t>szükséges </a:t>
            </a:r>
            <a:r>
              <a:rPr lang="hu-HU" sz="2200" dirty="0"/>
              <a:t>az addigi </a:t>
            </a:r>
            <a:r>
              <a:rPr lang="hu-HU" sz="2200" dirty="0" smtClean="0"/>
              <a:t>folyamatot (tervezéstől a feldolgozáson át a tájékoztatásig). </a:t>
            </a:r>
            <a:r>
              <a:rPr lang="hu-HU" sz="2200" dirty="0"/>
              <a:t>Az az egy kérdés az adatkörben </a:t>
            </a:r>
            <a:r>
              <a:rPr lang="hu-HU" sz="2200" dirty="0" smtClean="0"/>
              <a:t>(kvázi témakörben) még </a:t>
            </a:r>
            <a:r>
              <a:rPr lang="hu-HU" sz="2200" dirty="0"/>
              <a:t>lehet „láthatatlan</a:t>
            </a:r>
            <a:r>
              <a:rPr lang="hu-HU" sz="2200" dirty="0" smtClean="0"/>
              <a:t>”.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119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9560" y="1"/>
            <a:ext cx="1854200" cy="1046480"/>
          </a:xfrm>
        </p:spPr>
        <p:txBody>
          <a:bodyPr/>
          <a:lstStyle/>
          <a:p>
            <a:r>
              <a:rPr lang="hu-HU" dirty="0" smtClean="0"/>
              <a:t>GyIK3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3400" y="1398905"/>
            <a:ext cx="10515600" cy="4351338"/>
          </a:xfrm>
        </p:spPr>
        <p:txBody>
          <a:bodyPr/>
          <a:lstStyle/>
          <a:p>
            <a:pPr marL="0" lvl="0" indent="0">
              <a:buNone/>
            </a:pPr>
            <a:r>
              <a:rPr lang="hu-HU" dirty="0" smtClean="0"/>
              <a:t>4. </a:t>
            </a:r>
            <a:r>
              <a:rPr lang="hu-HU" sz="2600" dirty="0" smtClean="0"/>
              <a:t>Mi </a:t>
            </a:r>
            <a:r>
              <a:rPr lang="hu-HU" sz="2600" dirty="0"/>
              <a:t>az adatkör? Mi a mutató/változó?</a:t>
            </a:r>
          </a:p>
          <a:p>
            <a:pPr marL="457200" lvl="1" indent="0">
              <a:buNone/>
            </a:pPr>
            <a:r>
              <a:rPr lang="hu-HU" sz="2200" dirty="0"/>
              <a:t>Adatkör~témakör</a:t>
            </a:r>
          </a:p>
          <a:p>
            <a:pPr marL="457200" lvl="1" indent="0">
              <a:buNone/>
            </a:pPr>
            <a:r>
              <a:rPr lang="hu-HU" sz="2200" dirty="0"/>
              <a:t>Az adatkörök általában a kérdőív táblázatainak címét, főbb kérdésköreit, mutatóit tartalmazza.</a:t>
            </a:r>
          </a:p>
          <a:p>
            <a:pPr marL="457200" lvl="1" indent="0">
              <a:buNone/>
            </a:pPr>
            <a:r>
              <a:rPr lang="hu-HU" sz="2200" dirty="0"/>
              <a:t>A statisztikai változó értéke egy konkrét megfigyelési egységhez (megfigyelési egység előforduláshoz), konkrét időhöz (időszakhoz, időponthoz) tartozó mutatóérték, az maga a statisztikai adat (amely a valós világ egyedeinek tulajdonságaira vonatkozó statisztikai megfigyelések, illetve további statisztikai műveletek eredményeként jön létre).</a:t>
            </a:r>
          </a:p>
          <a:p>
            <a:pPr marL="457200" lvl="1" indent="0">
              <a:buNone/>
            </a:pPr>
            <a:r>
              <a:rPr lang="hu-HU" sz="2200" dirty="0"/>
              <a:t>Pl. </a:t>
            </a:r>
            <a:r>
              <a:rPr lang="hu-HU" sz="2200" b="1" dirty="0"/>
              <a:t>Az adatszolgáltató azonosító adatai </a:t>
            </a:r>
            <a:r>
              <a:rPr lang="hu-HU" sz="2200" dirty="0"/>
              <a:t>adatkör magába foglalja:  adatszolgáltató nevét,  címét, statisztikai számjelét </a:t>
            </a:r>
            <a:r>
              <a:rPr lang="hu-HU" sz="2200" dirty="0">
                <a:sym typeface="Wingdings" panose="05000000000000000000" pitchFamily="2" charset="2"/>
              </a:rPr>
              <a:t> Egy adatkör nem pedig három.</a:t>
            </a:r>
            <a:endParaRPr lang="hu-HU" sz="2200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786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14</a:t>
            </a:fld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711200" y="213360"/>
            <a:ext cx="1064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1017 </a:t>
            </a:r>
            <a:r>
              <a:rPr lang="hu-HU" dirty="0" smtClean="0"/>
              <a:t>- Statisztikai </a:t>
            </a:r>
            <a:r>
              <a:rPr lang="hu-HU" dirty="0"/>
              <a:t>jelentés a mentőszolgálatok tevékenységéről és a betegszállításról </a:t>
            </a:r>
            <a:r>
              <a:rPr lang="hu-HU" dirty="0" smtClean="0"/>
              <a:t>(</a:t>
            </a:r>
            <a:r>
              <a:rPr lang="hu-HU" dirty="0"/>
              <a:t>2019</a:t>
            </a:r>
            <a:r>
              <a:rPr lang="hu-HU" dirty="0" smtClean="0"/>
              <a:t>. évi adatgyűjtés)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14" y="665162"/>
            <a:ext cx="7006951" cy="2070100"/>
          </a:xfrm>
          <a:prstGeom prst="rect">
            <a:avLst/>
          </a:prstGeom>
        </p:spPr>
      </p:pic>
      <p:grpSp>
        <p:nvGrpSpPr>
          <p:cNvPr id="12" name="Csoportba foglalás 11"/>
          <p:cNvGrpSpPr/>
          <p:nvPr/>
        </p:nvGrpSpPr>
        <p:grpSpPr>
          <a:xfrm>
            <a:off x="0" y="213360"/>
            <a:ext cx="11010900" cy="6019165"/>
            <a:chOff x="342900" y="237252"/>
            <a:chExt cx="11010900" cy="6019165"/>
          </a:xfrm>
        </p:grpSpPr>
        <p:pic>
          <p:nvPicPr>
            <p:cNvPr id="9" name="Kép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92112" y="237252"/>
              <a:ext cx="10696575" cy="2247900"/>
            </a:xfrm>
            <a:prstGeom prst="rect">
              <a:avLst/>
            </a:prstGeom>
          </p:spPr>
        </p:pic>
        <p:pic>
          <p:nvPicPr>
            <p:cNvPr id="10" name="Kép 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42900" y="2538492"/>
              <a:ext cx="11010900" cy="1809750"/>
            </a:xfrm>
            <a:prstGeom prst="rect">
              <a:avLst/>
            </a:prstGeom>
          </p:spPr>
        </p:pic>
        <p:pic>
          <p:nvPicPr>
            <p:cNvPr id="11" name="Kép 1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42900" y="4360942"/>
              <a:ext cx="10658475" cy="1895475"/>
            </a:xfrm>
            <a:prstGeom prst="rect">
              <a:avLst/>
            </a:prstGeom>
          </p:spPr>
        </p:pic>
      </p:grpSp>
      <p:grpSp>
        <p:nvGrpSpPr>
          <p:cNvPr id="15" name="Csoportba foglalás 14"/>
          <p:cNvGrpSpPr/>
          <p:nvPr/>
        </p:nvGrpSpPr>
        <p:grpSpPr>
          <a:xfrm>
            <a:off x="49212" y="103187"/>
            <a:ext cx="11983085" cy="6535658"/>
            <a:chOff x="49212" y="103187"/>
            <a:chExt cx="11983085" cy="6535658"/>
          </a:xfrm>
        </p:grpSpPr>
        <p:pic>
          <p:nvPicPr>
            <p:cNvPr id="13" name="Kép 1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9212" y="103187"/>
              <a:ext cx="6219825" cy="5181600"/>
            </a:xfrm>
            <a:prstGeom prst="rect">
              <a:avLst/>
            </a:prstGeom>
          </p:spPr>
        </p:pic>
        <p:pic>
          <p:nvPicPr>
            <p:cNvPr id="14" name="Kép 13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821622" y="4667170"/>
              <a:ext cx="9210675" cy="1971675"/>
            </a:xfrm>
            <a:prstGeom prst="rect">
              <a:avLst/>
            </a:prstGeom>
          </p:spPr>
        </p:pic>
      </p:grpSp>
      <p:grpSp>
        <p:nvGrpSpPr>
          <p:cNvPr id="24" name="Csoportba foglalás 23"/>
          <p:cNvGrpSpPr/>
          <p:nvPr/>
        </p:nvGrpSpPr>
        <p:grpSpPr>
          <a:xfrm>
            <a:off x="65882" y="146287"/>
            <a:ext cx="10199210" cy="5059026"/>
            <a:chOff x="65882" y="146287"/>
            <a:chExt cx="10199210" cy="5059026"/>
          </a:xfrm>
        </p:grpSpPr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5882" y="146287"/>
              <a:ext cx="8991600" cy="1400175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349692" y="1640563"/>
              <a:ext cx="8915400" cy="1724025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52230" y="3586063"/>
              <a:ext cx="8982075" cy="1619250"/>
            </a:xfrm>
            <a:prstGeom prst="rect">
              <a:avLst/>
            </a:prstGeom>
          </p:spPr>
        </p:pic>
      </p:grpSp>
      <p:grpSp>
        <p:nvGrpSpPr>
          <p:cNvPr id="27" name="Csoportba foglalás 26"/>
          <p:cNvGrpSpPr/>
          <p:nvPr/>
        </p:nvGrpSpPr>
        <p:grpSpPr>
          <a:xfrm>
            <a:off x="1983989" y="2604333"/>
            <a:ext cx="9902280" cy="3374747"/>
            <a:chOff x="1983989" y="2604333"/>
            <a:chExt cx="9902280" cy="3374747"/>
          </a:xfrm>
        </p:grpSpPr>
        <p:pic>
          <p:nvPicPr>
            <p:cNvPr id="25" name="Kép 24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275669" y="2604333"/>
              <a:ext cx="8610600" cy="1809750"/>
            </a:xfrm>
            <a:prstGeom prst="rect">
              <a:avLst/>
            </a:prstGeom>
          </p:spPr>
        </p:pic>
        <p:pic>
          <p:nvPicPr>
            <p:cNvPr id="26" name="Kép 25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983989" y="4664630"/>
              <a:ext cx="6096000" cy="13144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2763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163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2</a:t>
            </a:fld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422296" y="176753"/>
            <a:ext cx="7182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dirty="0" smtClean="0"/>
              <a:t>Az előző részek tartalmából…</a:t>
            </a:r>
            <a:endParaRPr lang="hu-HU" sz="4800" dirty="0"/>
          </a:p>
        </p:txBody>
      </p:sp>
    </p:spTree>
    <p:extLst>
      <p:ext uri="{BB962C8B-B14F-4D97-AF65-F5344CB8AC3E}">
        <p14:creationId xmlns:p14="http://schemas.microsoft.com/office/powerpoint/2010/main" val="94124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67056" y="437615"/>
            <a:ext cx="4214088" cy="864294"/>
          </a:xfrm>
        </p:spPr>
        <p:txBody>
          <a:bodyPr/>
          <a:lstStyle/>
          <a:p>
            <a:r>
              <a:rPr lang="hu-HU" dirty="0" smtClean="0"/>
              <a:t>OSAP vs. OSAP?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90440" y="1548911"/>
            <a:ext cx="9330630" cy="4137421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Országos Statisztikai </a:t>
            </a:r>
            <a:r>
              <a:rPr lang="hu-HU" dirty="0">
                <a:solidFill>
                  <a:srgbClr val="FF0000"/>
                </a:solidFill>
              </a:rPr>
              <a:t>Adatgyűjtési</a:t>
            </a:r>
            <a:r>
              <a:rPr lang="hu-HU" dirty="0"/>
              <a:t> </a:t>
            </a:r>
            <a:r>
              <a:rPr lang="hu-HU" dirty="0" smtClean="0"/>
              <a:t>Program (régi OSAP) 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dirty="0"/>
              <a:t>Országos Statisztikai </a:t>
            </a:r>
            <a:r>
              <a:rPr lang="hu-HU" dirty="0">
                <a:solidFill>
                  <a:srgbClr val="00B050"/>
                </a:solidFill>
              </a:rPr>
              <a:t>Adatfelvételi</a:t>
            </a:r>
            <a:r>
              <a:rPr lang="hu-HU" dirty="0"/>
              <a:t> </a:t>
            </a:r>
            <a:r>
              <a:rPr lang="hu-HU" dirty="0" smtClean="0"/>
              <a:t>Program </a:t>
            </a:r>
            <a:r>
              <a:rPr lang="hu-HU" dirty="0"/>
              <a:t>(továbbiakban: OSAP</a:t>
            </a:r>
            <a:r>
              <a:rPr lang="hu-HU" dirty="0" smtClean="0"/>
              <a:t>)</a:t>
            </a:r>
            <a:br>
              <a:rPr lang="hu-HU" dirty="0" smtClean="0"/>
            </a:br>
            <a:endParaRPr lang="hu-HU" dirty="0" smtClean="0"/>
          </a:p>
          <a:p>
            <a:pPr marL="714375" indent="-352425" algn="just"/>
            <a:r>
              <a:rPr lang="hu-HU" sz="1800" dirty="0"/>
              <a:t>A hivatalos statisztikáról szóló 2016. évi CLV. törvény (Stt.) rendelkezései jelentősen átalakítják az eddig Országos Statisztikai Adat</a:t>
            </a:r>
            <a:r>
              <a:rPr lang="hu-HU" sz="1800" i="1" dirty="0"/>
              <a:t>gyűjtési </a:t>
            </a:r>
            <a:r>
              <a:rPr lang="hu-HU" sz="1800" dirty="0"/>
              <a:t>Program új néven: Országos Statisztikai Adat</a:t>
            </a:r>
            <a:r>
              <a:rPr lang="hu-HU" sz="1800" i="1" dirty="0"/>
              <a:t>felvételi </a:t>
            </a:r>
            <a:r>
              <a:rPr lang="hu-HU" sz="1800" dirty="0"/>
              <a:t>Program jogi hátterét</a:t>
            </a:r>
            <a:r>
              <a:rPr lang="hu-HU" sz="1800" dirty="0" smtClean="0"/>
              <a:t>.</a:t>
            </a:r>
          </a:p>
          <a:p>
            <a:pPr marL="714375" indent="-352425" algn="just"/>
            <a:endParaRPr lang="hu-HU" sz="1800" dirty="0"/>
          </a:p>
          <a:p>
            <a:pPr marL="714375" indent="-352425" algn="just"/>
            <a:r>
              <a:rPr lang="hu-HU" sz="1800" dirty="0" smtClean="0"/>
              <a:t>Az </a:t>
            </a:r>
            <a:r>
              <a:rPr lang="hu-HU" sz="1800" dirty="0"/>
              <a:t>OSAP alatt ezentúl nem csak a kormányrendelet tartalmát, hanem </a:t>
            </a:r>
            <a:r>
              <a:rPr lang="hu-HU" sz="1800" b="1" dirty="0"/>
              <a:t>az összes elsődleges és másodlagos adatforrást tartalmazó, teljes éves program</a:t>
            </a:r>
            <a:r>
              <a:rPr lang="hu-HU" sz="1800" dirty="0"/>
              <a:t>ot értjük, amelyet a KSH közzétesz, így az „</a:t>
            </a:r>
            <a:r>
              <a:rPr lang="hu-HU" sz="1800" dirty="0" err="1"/>
              <a:t>OSAP-os</a:t>
            </a:r>
            <a:r>
              <a:rPr lang="hu-HU" sz="1800" dirty="0"/>
              <a:t>” és „</a:t>
            </a:r>
            <a:r>
              <a:rPr lang="hu-HU" sz="1800" dirty="0" err="1"/>
              <a:t>OSAP-on</a:t>
            </a:r>
            <a:r>
              <a:rPr lang="hu-HU" sz="1800" dirty="0"/>
              <a:t> kívüli” különbségtétel megszűnik.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3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52095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4</a:t>
            </a:fld>
            <a:endParaRPr lang="hu-HU"/>
          </a:p>
        </p:txBody>
      </p:sp>
      <p:sp>
        <p:nvSpPr>
          <p:cNvPr id="3" name="Tartalom helye 2"/>
          <p:cNvSpPr txBox="1">
            <a:spLocks/>
          </p:cNvSpPr>
          <p:nvPr/>
        </p:nvSpPr>
        <p:spPr>
          <a:xfrm>
            <a:off x="1030898" y="1230831"/>
            <a:ext cx="6004546" cy="2200275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u-HU" sz="1600" dirty="0" smtClean="0"/>
              <a:t>7 elemű, hierarchikus nomenklatúra </a:t>
            </a:r>
          </a:p>
          <a:p>
            <a:pPr algn="just"/>
            <a:r>
              <a:rPr lang="hu-HU" sz="1600" dirty="0" smtClean="0"/>
              <a:t>Statisztikai adatgyűjtés lebontása:</a:t>
            </a:r>
          </a:p>
          <a:p>
            <a:pPr marL="180975" indent="0" algn="just">
              <a:buFont typeface="Arial" panose="020B0604020202020204" pitchFamily="34" charset="0"/>
              <a:buNone/>
            </a:pPr>
            <a:r>
              <a:rPr lang="hu-HU" sz="1600" dirty="0" smtClean="0"/>
              <a:t>A statisztikai törvényben nincsen külön definíció az alábontott elemekre, de a törvény maga a két csoportot megkülönbözteti, kiemelve az adatszolgáltatási kötelezettség elrendelésének jogi alapjait.</a:t>
            </a:r>
          </a:p>
          <a:p>
            <a:pPr marL="361950" indent="-361950" algn="just"/>
            <a:r>
              <a:rPr lang="hu-HU" sz="1600" dirty="0" smtClean="0"/>
              <a:t>Egyéb statisztikai adatátvétel:</a:t>
            </a:r>
          </a:p>
          <a:p>
            <a:pPr marL="180975" indent="0" algn="just"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hu-HU" sz="1600" u="sng" dirty="0" err="1" smtClean="0"/>
              <a:t>Stat</a:t>
            </a:r>
            <a:r>
              <a:rPr lang="hu-HU" sz="1600" u="sng" dirty="0" smtClean="0"/>
              <a:t> tv. </a:t>
            </a:r>
            <a:r>
              <a:rPr lang="hu-HU" sz="1600" dirty="0" smtClean="0"/>
              <a:t>csak az  egyéb másodlagos adatforrást és az egyéb statisztikai adatátvételt használja DE! ez az </a:t>
            </a:r>
            <a:r>
              <a:rPr lang="hu-HU" sz="1600" i="1" dirty="0" smtClean="0"/>
              <a:t>egyéb</a:t>
            </a:r>
            <a:r>
              <a:rPr lang="hu-HU" sz="1600" dirty="0" smtClean="0"/>
              <a:t> szó használata miatt sok mindent foglal magába, ezért ez egy túl tág csoportot képvisel, ami egyedül </a:t>
            </a:r>
            <a:r>
              <a:rPr lang="hu-HU" sz="1600" b="1" dirty="0" smtClean="0"/>
              <a:t>az adminisztratív adat statisztikai célú átvételét </a:t>
            </a:r>
            <a:r>
              <a:rPr lang="hu-HU" sz="1600" b="1" u="sng" dirty="0" smtClean="0"/>
              <a:t>nem tartalmazza</a:t>
            </a:r>
            <a:r>
              <a:rPr lang="hu-HU" sz="1600" dirty="0" smtClean="0"/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u-HU" sz="16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894304" y="3582289"/>
            <a:ext cx="99576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just"/>
            <a:r>
              <a:rPr lang="hu-HU" sz="1400" dirty="0"/>
              <a:t>A </a:t>
            </a:r>
            <a:r>
              <a:rPr lang="hu-HU" sz="1400" u="sng" dirty="0"/>
              <a:t>KSH gyakorlatában </a:t>
            </a:r>
            <a:r>
              <a:rPr lang="hu-HU" sz="1400" dirty="0"/>
              <a:t>a statisztikai adatátvételeket a statisztikai törvényhez hasonlóan (!) megkülönböztetjük az adatátvétel alapját szolgáló nyilvántartás alapján: </a:t>
            </a:r>
            <a:r>
              <a:rPr lang="hu-HU" sz="1400" b="1" i="1" dirty="0"/>
              <a:t>Adminisztratív adat statisztikai célú átvétele</a:t>
            </a:r>
            <a:r>
              <a:rPr lang="hu-HU" sz="1400" b="1" dirty="0"/>
              <a:t> </a:t>
            </a:r>
            <a:r>
              <a:rPr lang="hu-HU" sz="1400" dirty="0"/>
              <a:t>és </a:t>
            </a:r>
            <a:r>
              <a:rPr lang="hu-HU" sz="1400" b="1" i="1" dirty="0"/>
              <a:t>Nem adminisztratív adat statisztikai célú átvétele.</a:t>
            </a:r>
            <a:r>
              <a:rPr lang="hu-HU" sz="1400" i="1" dirty="0"/>
              <a:t> </a:t>
            </a:r>
            <a:r>
              <a:rPr lang="hu-HU" sz="1400" dirty="0"/>
              <a:t>Továbbá a gyakorlatban ott vannak </a:t>
            </a:r>
            <a:r>
              <a:rPr lang="hu-HU" sz="1400" b="1" dirty="0"/>
              <a:t>az</a:t>
            </a:r>
            <a:r>
              <a:rPr lang="hu-HU" sz="1400" b="1" i="1" dirty="0"/>
              <a:t> Egyéb statisztikai adatátvételek</a:t>
            </a:r>
            <a:r>
              <a:rPr lang="hu-HU" sz="1400" i="1" dirty="0"/>
              <a:t> </a:t>
            </a:r>
            <a:r>
              <a:rPr lang="hu-HU" sz="1400" dirty="0"/>
              <a:t>is (például a letöltés internetről ebbe a kategóriába tartozik). </a:t>
            </a:r>
          </a:p>
          <a:p>
            <a:pPr marL="466725" indent="-285750" algn="just">
              <a:buFont typeface="Wingdings" panose="05000000000000000000" pitchFamily="2" charset="2"/>
              <a:buChar char="à"/>
            </a:pPr>
            <a:r>
              <a:rPr lang="hu-HU" sz="1400" dirty="0" smtClean="0"/>
              <a:t>A </a:t>
            </a:r>
            <a:r>
              <a:rPr lang="hu-HU" sz="1400" dirty="0"/>
              <a:t>statisztikai törvény alapján ebbe az utóbbi kategóriába tartozik a jelenlegi KSH gyakorlat eddig megkülönböztetett </a:t>
            </a:r>
            <a:r>
              <a:rPr lang="hu-HU" sz="1400" dirty="0" smtClean="0"/>
              <a:t>adatfelvételi </a:t>
            </a:r>
            <a:r>
              <a:rPr lang="hu-HU" sz="1400" dirty="0"/>
              <a:t>módja, a </a:t>
            </a:r>
            <a:r>
              <a:rPr lang="hu-HU" sz="1400" i="1" dirty="0"/>
              <a:t>nem adminisztratív adat statisztikai célú </a:t>
            </a:r>
            <a:r>
              <a:rPr lang="hu-HU" sz="1400" i="1" dirty="0" smtClean="0"/>
              <a:t>átvétele. A </a:t>
            </a:r>
            <a:r>
              <a:rPr lang="hu-HU" sz="1400" i="1" dirty="0" err="1" smtClean="0"/>
              <a:t>stt-nek</a:t>
            </a:r>
            <a:r>
              <a:rPr lang="hu-HU" sz="1400" i="1" dirty="0" smtClean="0"/>
              <a:t> megfelelően az ’</a:t>
            </a:r>
            <a:r>
              <a:rPr lang="hu-HU" sz="1400" dirty="0" err="1" smtClean="0"/>
              <a:t>Egyéb</a:t>
            </a:r>
            <a:r>
              <a:rPr lang="hu-HU" sz="1400" dirty="0" smtClean="0"/>
              <a:t> </a:t>
            </a:r>
            <a:r>
              <a:rPr lang="hu-HU" sz="1400" dirty="0"/>
              <a:t>adat statisztikai célú </a:t>
            </a:r>
            <a:r>
              <a:rPr lang="hu-HU" sz="1400" dirty="0" smtClean="0"/>
              <a:t>átvétele’ megnevezés lesz a továbbiakban használatban.</a:t>
            </a:r>
          </a:p>
          <a:p>
            <a:pPr marL="466725" indent="-285750" algn="just">
              <a:buFont typeface="Wingdings" panose="05000000000000000000" pitchFamily="2" charset="2"/>
              <a:buChar char="à"/>
            </a:pPr>
            <a:r>
              <a:rPr lang="hu-H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Egy egyéb kategóriára továbbra is szükség volt, ezért létrehoztuk az adatátvételeken belül a harmadik kategóriát, nyilvános adat statisztikai célú átvételét. Ebbe a típusba az </a:t>
            </a:r>
            <a:r>
              <a:rPr lang="hu-HU" sz="1400" dirty="0" smtClean="0"/>
              <a:t>adatgazda </a:t>
            </a:r>
            <a:r>
              <a:rPr lang="hu-HU" sz="1400" dirty="0"/>
              <a:t>és adatbenyújtó nélküli adatok tartoznak </a:t>
            </a:r>
            <a:r>
              <a:rPr lang="hu-HU" sz="1400" dirty="0" smtClean="0"/>
              <a:t>ebbe, </a:t>
            </a:r>
            <a:r>
              <a:rPr lang="hu-HU" sz="1400" dirty="0"/>
              <a:t>ezért nem beszélhetünk a hagyományos értelemben vett átvételről. Például ebbe a kategóriába sorolható a letöltés internetről, adatbázisból. Az ilyen adatforrások esetében a legyűjtéssel közel egy időben megtörténik az adatok beszerzése.</a:t>
            </a:r>
          </a:p>
          <a:p>
            <a:pPr marL="466725" indent="-285750" algn="just">
              <a:buFont typeface="Wingdings" panose="05000000000000000000" pitchFamily="2" charset="2"/>
              <a:buChar char="à"/>
            </a:pPr>
            <a:endParaRPr lang="hu-H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975" algn="just"/>
            <a:endParaRPr lang="hu-HU" sz="1400" dirty="0" smtClean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08436"/>
              </p:ext>
            </p:extLst>
          </p:nvPr>
        </p:nvGraphicFramePr>
        <p:xfrm>
          <a:off x="7648697" y="1051010"/>
          <a:ext cx="3059533" cy="1991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245"/>
                <a:gridCol w="2592288"/>
              </a:tblGrid>
              <a:tr h="276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</a:rPr>
                        <a:t>Kód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2" marR="6702" marT="6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</a:rPr>
                        <a:t>Elem megnevezése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2" marR="6702" marT="6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3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1=</a:t>
                      </a:r>
                      <a:endParaRPr lang="hu-H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2" marR="6702" marT="67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Statisztikai adatgyűjtés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2" marR="6702" marT="67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6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b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hu-HU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Intézményi adatgyűjtés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4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b="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hu-H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Lakossági adatgyűjtés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4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2=</a:t>
                      </a:r>
                      <a:endParaRPr lang="hu-H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Statisztikai adatátvétel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b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hu-HU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2" marR="6702" marT="67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Adminisztratív adat statisztikai célú átvétele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2" marR="6702" marT="67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45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b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hu-HU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2" marR="6702" marT="67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Egyéb adat statisztikai célú átvétele</a:t>
                      </a:r>
                      <a:endParaRPr lang="hu-H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2" marR="6702" marT="67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68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b="0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hu-H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2" marR="6702" marT="67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Nyilvános adat statisztikai célú átvétele</a:t>
                      </a:r>
                      <a:endParaRPr lang="hu-H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2" marR="6702" marT="67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Cím 1"/>
          <p:cNvSpPr txBox="1">
            <a:spLocks/>
          </p:cNvSpPr>
          <p:nvPr/>
        </p:nvSpPr>
        <p:spPr>
          <a:xfrm>
            <a:off x="4279139" y="324334"/>
            <a:ext cx="3021313" cy="5900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dirty="0" smtClean="0"/>
              <a:t>Adatfelvétel módja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76859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5</a:t>
            </a:fld>
            <a:endParaRPr lang="hu-HU"/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553726"/>
              </p:ext>
            </p:extLst>
          </p:nvPr>
        </p:nvGraphicFramePr>
        <p:xfrm>
          <a:off x="180870" y="166565"/>
          <a:ext cx="11877152" cy="59980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0654"/>
                <a:gridCol w="2895717"/>
                <a:gridCol w="8050781"/>
              </a:tblGrid>
              <a:tr h="325804">
                <a:tc gridSpan="3">
                  <a:txBody>
                    <a:bodyPr/>
                    <a:lstStyle/>
                    <a:p>
                      <a:pPr algn="l" fontAlgn="t"/>
                      <a:r>
                        <a:rPr lang="hu-HU" sz="1400" b="1" u="none" strike="noStrike" dirty="0">
                          <a:effectLst/>
                        </a:rPr>
                        <a:t>C072 - Statisztikai adatfelvétel módja nómenklatúra elemek listázása: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85353"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b="1" u="none" strike="noStrike" dirty="0">
                          <a:effectLst/>
                        </a:rPr>
                        <a:t>Nómenklatúra elemkód</a:t>
                      </a:r>
                      <a:endParaRPr lang="hu-H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b="1" u="none" strike="noStrike">
                          <a:effectLst/>
                        </a:rPr>
                        <a:t>Nómenklatúra megnevezése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b="1" u="none" strike="noStrike" dirty="0">
                          <a:effectLst/>
                        </a:rPr>
                        <a:t>Leírás:</a:t>
                      </a:r>
                      <a:endParaRPr lang="hu-H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</a:tr>
              <a:tr h="862688"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 dirty="0">
                          <a:effectLst/>
                        </a:rPr>
                        <a:t>10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>
                          <a:effectLst/>
                        </a:rPr>
                        <a:t>Statisztikai adatgyűjtés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 dirty="0">
                          <a:effectLst/>
                        </a:rPr>
                        <a:t>Stt. 2.§ 16. pont:</a:t>
                      </a:r>
                      <a:br>
                        <a:rPr lang="hu-HU" sz="1200" u="none" strike="noStrike" dirty="0">
                          <a:effectLst/>
                        </a:rPr>
                      </a:br>
                      <a:r>
                        <a:rPr lang="hu-HU" sz="1200" u="none" strike="noStrike" dirty="0">
                          <a:effectLst/>
                        </a:rPr>
                        <a:t>statisztikai adatgyűjtés: a statisztikai adatfelvétel által meghatározott sokaság adott időszakra vagy időpontra vonatkozó ismérveinek összegyűjtése a kiválasztott adatszolgáltatók megkérdezésével vagy közvetlen megfigyeléssel</a:t>
                      </a:r>
                      <a:br>
                        <a:rPr lang="hu-HU" sz="1200" u="none" strike="noStrike" dirty="0">
                          <a:effectLst/>
                        </a:rPr>
                      </a:b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</a:tr>
              <a:tr h="1078359"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 dirty="0">
                          <a:effectLst/>
                        </a:rPr>
                        <a:t>11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>
                          <a:effectLst/>
                        </a:rPr>
                        <a:t>Intézményi adatgyűjtés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 dirty="0">
                          <a:effectLst/>
                        </a:rPr>
                        <a:t>A stt. 26.§ (1) bekezdése alapján a Magyarországon gazdasági tevékenységet végző jogi személy, valamint a gazdasági tevékenységére vonatkozóan a gazdasági tevékenységet folytató természetes személy és a személyiségi joga szerint jogképes szervezet gazdálkodására, működtetésére vonatkozó, a végzett, felügyelt tevékenységet jellemző ismérvek összegyűjtése. Ide értjük az adott szervezetnél dolgozó valamint a szervezet tevékenységével érintett természetes személyekre vonatkozó adatok megfigyelését is.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</a:tr>
              <a:tr h="647016"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 dirty="0">
                          <a:effectLst/>
                        </a:rPr>
                        <a:t>12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>
                          <a:effectLst/>
                        </a:rPr>
                        <a:t>Lakossági adatgyűjtés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>
                          <a:effectLst/>
                        </a:rPr>
                        <a:t>Természetes személytől személyes adatára vonatkozó adatszolgáltatás – a stt. 26.§ (1) bekezdésben foglalt kivétellel. Lakossági adatgyűjtések a népmozgalmi eseményekről gyűjtött adatok is, függetlenül attól, hogy az adatszolgáltatást az egészségügyi intézmény, anyakönyvezető stb. végzi el. 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</a:tr>
              <a:tr h="862688"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 dirty="0">
                          <a:effectLst/>
                        </a:rPr>
                        <a:t>20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>
                          <a:effectLst/>
                        </a:rPr>
                        <a:t>Statisztikai adatátvétel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>
                          <a:effectLst/>
                        </a:rPr>
                        <a:t>Stt. 2.§ 13. pont:</a:t>
                      </a:r>
                      <a:br>
                        <a:rPr lang="hu-HU" sz="1200" u="none" strike="noStrike">
                          <a:effectLst/>
                        </a:rPr>
                      </a:br>
                      <a:r>
                        <a:rPr lang="hu-HU" sz="1200" u="none" strike="noStrike">
                          <a:effectLst/>
                        </a:rPr>
                        <a:t>Statisztikai adatátvétel: a statisztikai adatfelvétel által meghatározott sokaság adott időszakra vagy időpontra vonatkozó ismérveinek meghatározásához más szervezet által nyilvántartott vagy összegyűjtött adatok átvétele, felhasználása.</a:t>
                      </a:r>
                      <a:br>
                        <a:rPr lang="hu-HU" sz="1200" u="none" strike="noStrike">
                          <a:effectLst/>
                        </a:rPr>
                      </a:b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</a:tr>
              <a:tr h="431345"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 dirty="0">
                          <a:effectLst/>
                        </a:rPr>
                        <a:t>21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>
                          <a:effectLst/>
                        </a:rPr>
                        <a:t>Adminisztratív adat statisztikai célú átvétele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>
                          <a:effectLst/>
                        </a:rPr>
                        <a:t>Olyan másodlagos adatforrás átvétele, amelyben tárolt adatok gyűjtését vagy azokról nyilvántartás vezetését magyar jogszabály írja elő az adminisztratív adatforrás kezelője számára.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</a:tr>
              <a:tr h="647016"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 dirty="0">
                          <a:effectLst/>
                        </a:rPr>
                        <a:t>22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>
                          <a:effectLst/>
                        </a:rPr>
                        <a:t>Egyéb adat statisztikai célú átvétele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>
                          <a:effectLst/>
                        </a:rPr>
                        <a:t>Másodlagos adatforrás átvétele statisztikai célú felhasználásra, a nyilvántartás vezetését NEM írja elő magyar jogszabály az adatforrás kezelője számára. Ebbe a csoportba tartoznak többek között a Stt. 29.§ szerinti és a Stt. 23.§  (5.) bekezdésében említett adatátvételek.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</a:tr>
              <a:tr h="657798"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 dirty="0">
                          <a:effectLst/>
                        </a:rPr>
                        <a:t>23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>
                          <a:effectLst/>
                        </a:rPr>
                        <a:t>Nyilvános adat statisztikai célú átvétele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200" u="none" strike="noStrike" dirty="0">
                          <a:effectLst/>
                        </a:rPr>
                        <a:t>Adatgazda és adatbenyújtó nélküli adatok tartoznak ebbe a típusba, ezért nem beszélhetünk a hagyományos értelemben vett átvételről. Például ebbe a kategóriába sorolható a letöltés internetről, adatbázisból. Az ilyen adatforrások esetében a legyűjtéssel közel egy időben megtörténik az adatok beszerzése. 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54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6</a:t>
            </a:fld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2445770" y="2357343"/>
            <a:ext cx="812911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2020. évi </a:t>
            </a:r>
            <a:r>
              <a:rPr lang="hu-HU" sz="3200" dirty="0" err="1" smtClean="0"/>
              <a:t>OSAP-ot</a:t>
            </a:r>
            <a:r>
              <a:rPr lang="hu-HU" sz="3200" dirty="0" smtClean="0"/>
              <a:t> érintő módszertani változás:</a:t>
            </a:r>
          </a:p>
          <a:p>
            <a:r>
              <a:rPr lang="hu-HU" sz="4400" b="1" dirty="0" smtClean="0"/>
              <a:t>Adatfelvétel jellege</a:t>
            </a:r>
            <a:endParaRPr lang="hu-HU" sz="4400" b="1" dirty="0"/>
          </a:p>
        </p:txBody>
      </p:sp>
    </p:spTree>
    <p:extLst>
      <p:ext uri="{BB962C8B-B14F-4D97-AF65-F5344CB8AC3E}">
        <p14:creationId xmlns:p14="http://schemas.microsoft.com/office/powerpoint/2010/main" val="269645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Adatfelvétel </a:t>
            </a:r>
            <a:r>
              <a:rPr lang="hu-HU" b="1" u="sng" dirty="0"/>
              <a:t>jellege </a:t>
            </a:r>
            <a:r>
              <a:rPr lang="hu-HU" b="1" dirty="0"/>
              <a:t>alapján</a:t>
            </a:r>
            <a:r>
              <a:rPr lang="hu-HU" b="1" dirty="0" smtClean="0"/>
              <a:t>:</a:t>
            </a:r>
            <a:br>
              <a:rPr lang="hu-HU" b="1" dirty="0" smtClean="0"/>
            </a:b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89209"/>
            <a:ext cx="10515600" cy="4967141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hu-HU" b="1" dirty="0" smtClean="0"/>
              <a:t>Új: </a:t>
            </a:r>
            <a:r>
              <a:rPr lang="hu-HU" dirty="0"/>
              <a:t>elrendelés, előzmény nélküli adatgyűjtés/adatátvétel</a:t>
            </a:r>
            <a:r>
              <a:rPr lang="hu-HU" dirty="0" smtClean="0"/>
              <a:t>. 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Egy </a:t>
            </a:r>
            <a:r>
              <a:rPr lang="hu-HU" dirty="0"/>
              <a:t>adatforrás jellege csak egyszer lehet „Új”. A korábban már elrendelésre került adatgyűjtés/adatátvétel esetében, ha azt 2020. évtől </a:t>
            </a:r>
            <a:r>
              <a:rPr lang="hu-HU" b="1" dirty="0"/>
              <a:t>újból szeretnék szerepeltetni,</a:t>
            </a:r>
            <a:r>
              <a:rPr lang="hu-HU" dirty="0"/>
              <a:t> akkor „Változatlan” vagy „Módosított” jelleg adható meg.</a:t>
            </a:r>
          </a:p>
          <a:p>
            <a:pPr lvl="0"/>
            <a:endParaRPr lang="hu-HU" b="1" dirty="0"/>
          </a:p>
          <a:p>
            <a:pPr lvl="0"/>
            <a:r>
              <a:rPr lang="hu-HU" b="1" dirty="0"/>
              <a:t>Változatlan:</a:t>
            </a:r>
            <a:r>
              <a:rPr lang="hu-HU" dirty="0"/>
              <a:t> Az </a:t>
            </a:r>
            <a:r>
              <a:rPr lang="hu-HU" dirty="0" smtClean="0"/>
              <a:t>adatfelvétel </a:t>
            </a:r>
            <a:r>
              <a:rPr lang="hu-HU" dirty="0"/>
              <a:t>jellege változatlan, ha az adatgyűjtés/adatátvétel </a:t>
            </a:r>
            <a:r>
              <a:rPr lang="hu-HU" dirty="0" smtClean="0"/>
              <a:t>(</a:t>
            </a:r>
            <a:r>
              <a:rPr lang="hu-HU" b="1" dirty="0" smtClean="0"/>
              <a:t>kiterjedési köre</a:t>
            </a:r>
            <a:r>
              <a:rPr lang="hu-HU" dirty="0" smtClean="0"/>
              <a:t>)</a:t>
            </a:r>
            <a:r>
              <a:rPr lang="hu-HU" b="1" dirty="0" smtClean="0"/>
              <a:t>,</a:t>
            </a:r>
            <a:r>
              <a:rPr lang="hu-HU" dirty="0" smtClean="0"/>
              <a:t> </a:t>
            </a:r>
            <a:r>
              <a:rPr lang="hu-HU" b="1" dirty="0"/>
              <a:t>típusa, gyakorisága, beérkezési határideje, </a:t>
            </a:r>
            <a:r>
              <a:rPr lang="hu-HU" b="1" dirty="0" smtClean="0"/>
              <a:t>(célsokasága), </a:t>
            </a:r>
            <a:r>
              <a:rPr lang="hu-HU" b="1" dirty="0"/>
              <a:t>adatszolgáltatóinak meghatározása, kérdőív/átvett adatállomány tartalma vagy szerkezete </a:t>
            </a:r>
            <a:r>
              <a:rPr lang="hu-HU" b="1" i="1" dirty="0" smtClean="0"/>
              <a:t>megegyezik</a:t>
            </a:r>
            <a:r>
              <a:rPr lang="hu-HU" dirty="0" smtClean="0"/>
              <a:t> </a:t>
            </a:r>
            <a:r>
              <a:rPr lang="hu-HU" dirty="0"/>
              <a:t>a hatályos változattal. </a:t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Amennyiben </a:t>
            </a:r>
            <a:r>
              <a:rPr lang="hu-HU" dirty="0"/>
              <a:t>változik az </a:t>
            </a:r>
            <a:r>
              <a:rPr lang="hu-HU" dirty="0" smtClean="0"/>
              <a:t>adatfelvétel </a:t>
            </a:r>
            <a:r>
              <a:rPr lang="hu-HU" dirty="0"/>
              <a:t>elrendelésének </a:t>
            </a:r>
            <a:r>
              <a:rPr lang="hu-HU" b="1" dirty="0"/>
              <a:t>címe, adatköre vagy jogi alapja</a:t>
            </a:r>
            <a:r>
              <a:rPr lang="hu-HU" dirty="0"/>
              <a:t> a </a:t>
            </a:r>
            <a:r>
              <a:rPr lang="hu-HU" i="1" dirty="0"/>
              <a:t>jellege változatlan marad</a:t>
            </a:r>
            <a:r>
              <a:rPr lang="hu-HU" dirty="0"/>
              <a:t>! </a:t>
            </a:r>
          </a:p>
          <a:p>
            <a:pPr lvl="0"/>
            <a:endParaRPr lang="hu-HU" b="1" dirty="0"/>
          </a:p>
          <a:p>
            <a:pPr lvl="0"/>
            <a:r>
              <a:rPr lang="hu-HU" b="1" dirty="0"/>
              <a:t>Módosított:</a:t>
            </a:r>
            <a:r>
              <a:rPr lang="hu-HU" dirty="0"/>
              <a:t> amennyiben a hatályos </a:t>
            </a:r>
            <a:r>
              <a:rPr lang="hu-HU" dirty="0" err="1"/>
              <a:t>OSAP-ban</a:t>
            </a:r>
            <a:r>
              <a:rPr lang="hu-HU" dirty="0"/>
              <a:t> szereplő </a:t>
            </a:r>
            <a:r>
              <a:rPr lang="hu-HU" b="1" dirty="0"/>
              <a:t>jellemzők közül az </a:t>
            </a:r>
            <a:r>
              <a:rPr lang="hu-HU" dirty="0"/>
              <a:t>adatgyűjtés/adatátvétel (</a:t>
            </a:r>
            <a:r>
              <a:rPr lang="hu-HU" b="1" dirty="0"/>
              <a:t>kiterjedési köre</a:t>
            </a:r>
            <a:r>
              <a:rPr lang="hu-HU" dirty="0"/>
              <a:t>), </a:t>
            </a:r>
            <a:r>
              <a:rPr lang="hu-HU" b="1" dirty="0"/>
              <a:t>típusa, gyakorisága, beérkezési határideje, (célsokasága), adatszolgáltatóinak meghatározása, kérdőív/átvett adatállomány tartalma vagy szerkezete </a:t>
            </a:r>
            <a:r>
              <a:rPr lang="hu-HU" b="1" i="1" dirty="0"/>
              <a:t>eltérő</a:t>
            </a:r>
            <a:r>
              <a:rPr lang="hu-HU" i="1" dirty="0"/>
              <a:t>.</a:t>
            </a:r>
            <a:r>
              <a:rPr lang="hu-HU" dirty="0"/>
              <a:t> 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122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Módszertani és igazgatás szempontból módosuló adatfelvételek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u-HU" b="1" dirty="0" smtClean="0"/>
              <a:t>Módszertani szempontból módosuló </a:t>
            </a:r>
            <a:r>
              <a:rPr lang="hu-HU" dirty="0" smtClean="0"/>
              <a:t>az adatfelvétel, ha annak bármely jellemzőjében történt változás a statisztikai adatelőállítási folyamatban változást eredményez.</a:t>
            </a:r>
          </a:p>
          <a:p>
            <a:pPr marL="0" indent="0" algn="just">
              <a:buNone/>
            </a:pPr>
            <a:endParaRPr lang="hu-HU" dirty="0"/>
          </a:p>
          <a:p>
            <a:pPr marL="0" indent="0" algn="just">
              <a:buNone/>
            </a:pPr>
            <a:r>
              <a:rPr lang="hu-HU" b="1" dirty="0" smtClean="0"/>
              <a:t>Igazgatási szempontból módosul </a:t>
            </a:r>
            <a:r>
              <a:rPr lang="hu-HU" dirty="0" smtClean="0"/>
              <a:t>az adatfelvétel, ha a változás az adatelőállítási folyamatot nem érinti, de az Országos Statisztikai Adatfelvételi Program szervezéséhez szükséges információkat foglalja magába. </a:t>
            </a:r>
            <a:endParaRPr lang="hu-HU" dirty="0"/>
          </a:p>
          <a:p>
            <a:pPr marL="0" indent="0" algn="just">
              <a:buNone/>
            </a:pPr>
            <a:endParaRPr lang="hu-HU" dirty="0" smtClean="0"/>
          </a:p>
          <a:p>
            <a:pPr marL="0" indent="0" algn="just">
              <a:buNone/>
            </a:pPr>
            <a:r>
              <a:rPr lang="hu-HU" dirty="0" smtClean="0"/>
              <a:t>E módosítás célja: Az </a:t>
            </a:r>
            <a:r>
              <a:rPr lang="hu-HU" dirty="0"/>
              <a:t>új és módosuló adatfelvételek indításáról, illetve módosításáról szóló döntés hivatali szintű előkészítése, illetve az adatfelvételek </a:t>
            </a:r>
            <a:r>
              <a:rPr lang="hu-HU" dirty="0" smtClean="0"/>
              <a:t>szakmai tervezésének </a:t>
            </a:r>
            <a:r>
              <a:rPr lang="hu-HU" dirty="0"/>
              <a:t>elősegítése.  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544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130631"/>
              </p:ext>
            </p:extLst>
          </p:nvPr>
        </p:nvGraphicFramePr>
        <p:xfrm>
          <a:off x="118537" y="113746"/>
          <a:ext cx="6468530" cy="2652216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445033"/>
                <a:gridCol w="2148139"/>
                <a:gridCol w="2918386"/>
                <a:gridCol w="956972"/>
              </a:tblGrid>
              <a:tr h="343984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 dirty="0" smtClean="0">
                          <a:effectLst/>
                        </a:rPr>
                        <a:t>7.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 dirty="0">
                          <a:effectLst/>
                        </a:rPr>
                        <a:t>A módosítás mit érint? (Módosítás esetén kérem, töltse ki a </a:t>
                      </a:r>
                      <a:r>
                        <a:rPr lang="hu-HU" sz="1100" u="none" strike="noStrike" dirty="0" smtClean="0">
                          <a:effectLst/>
                        </a:rPr>
                        <a:t>2., 6., illetve 8. pont releváns részeit!)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71977">
                <a:tc rowSpan="5"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 dirty="0" smtClean="0">
                          <a:effectLst/>
                        </a:rPr>
                        <a:t>7.1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 dirty="0">
                          <a:effectLst/>
                        </a:rPr>
                        <a:t>Az </a:t>
                      </a:r>
                      <a:r>
                        <a:rPr lang="hu-HU" sz="1100" u="none" strike="noStrike" dirty="0" smtClean="0">
                          <a:effectLst/>
                        </a:rPr>
                        <a:t>adatgyűjtés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>
                          <a:effectLst/>
                        </a:rPr>
                        <a:t>címét? (Kérem, válasszon!)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 dirty="0">
                          <a:effectLst/>
                        </a:rPr>
                        <a:t> 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5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 dirty="0">
                          <a:effectLst/>
                        </a:rPr>
                        <a:t>típusát? (Kérem, válasszon!)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5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 dirty="0">
                          <a:effectLst/>
                        </a:rPr>
                        <a:t>gyakoriságát? (Kérem, válasszon!)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7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 dirty="0" smtClean="0">
                          <a:effectLst/>
                        </a:rPr>
                        <a:t>Adatszolgáltatóinak</a:t>
                      </a:r>
                      <a:r>
                        <a:rPr lang="hu-HU" sz="1100" u="none" strike="noStrike" baseline="0" dirty="0" smtClean="0">
                          <a:effectLst/>
                        </a:rPr>
                        <a:t> meghatározását</a:t>
                      </a:r>
                      <a:r>
                        <a:rPr lang="hu-HU" sz="1100" u="none" strike="noStrike" dirty="0" smtClean="0">
                          <a:effectLst/>
                        </a:rPr>
                        <a:t>? </a:t>
                      </a:r>
                      <a:r>
                        <a:rPr lang="hu-HU" sz="1100" u="none" strike="noStrike" dirty="0">
                          <a:effectLst/>
                        </a:rPr>
                        <a:t>(Kérem, válasszon!)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98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 dirty="0">
                          <a:effectLst/>
                        </a:rPr>
                        <a:t>beérkezési határidejét? (Kérem, válasszon!)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 dirty="0">
                          <a:effectLst/>
                        </a:rPr>
                        <a:t> 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985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 dirty="0" smtClean="0">
                          <a:effectLst/>
                        </a:rPr>
                        <a:t>7.2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 dirty="0">
                          <a:effectLst/>
                        </a:rPr>
                        <a:t>Az </a:t>
                      </a:r>
                      <a:r>
                        <a:rPr lang="hu-HU" sz="1100" u="none" strike="noStrike" dirty="0" smtClean="0">
                          <a:effectLst/>
                        </a:rPr>
                        <a:t>adatgyűjtés adatkörét</a:t>
                      </a:r>
                      <a:r>
                        <a:rPr lang="hu-HU" sz="1100" u="none" strike="noStrike" dirty="0">
                          <a:effectLst/>
                        </a:rPr>
                        <a:t>? (Kérem, válasszon!)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 dirty="0">
                          <a:effectLst/>
                        </a:rPr>
                        <a:t> 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985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 dirty="0" smtClean="0">
                          <a:effectLst/>
                        </a:rPr>
                        <a:t>7.3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 dirty="0">
                          <a:effectLst/>
                        </a:rPr>
                        <a:t>Változik-e </a:t>
                      </a:r>
                      <a:r>
                        <a:rPr lang="hu-HU" sz="1100" u="none" strike="noStrike" dirty="0" smtClean="0">
                          <a:effectLst/>
                        </a:rPr>
                        <a:t>a kérdőív tartalma vagy szerkezete? (</a:t>
                      </a:r>
                      <a:r>
                        <a:rPr lang="hu-HU" sz="1100" u="none" strike="noStrike" dirty="0">
                          <a:effectLst/>
                        </a:rPr>
                        <a:t>Kérem, válasszon!)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91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u="none" strike="noStrike" dirty="0" smtClean="0">
                          <a:effectLst/>
                        </a:rPr>
                        <a:t>7.4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 dirty="0">
                          <a:effectLst/>
                        </a:rPr>
                        <a:t>Változik-e az irányadó uniós jogi aktusa? (Kérem, válasszon!)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 dirty="0">
                          <a:effectLst/>
                        </a:rPr>
                        <a:t> 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479148"/>
              </p:ext>
            </p:extLst>
          </p:nvPr>
        </p:nvGraphicFramePr>
        <p:xfrm>
          <a:off x="6743428" y="1439854"/>
          <a:ext cx="5041831" cy="5229077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41394"/>
                <a:gridCol w="194594"/>
                <a:gridCol w="1341675"/>
                <a:gridCol w="266287"/>
                <a:gridCol w="2703837"/>
                <a:gridCol w="194044"/>
              </a:tblGrid>
              <a:tr h="335807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 dirty="0">
                          <a:effectLst/>
                        </a:rPr>
                        <a:t>7.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 dirty="0">
                          <a:effectLst/>
                        </a:rPr>
                        <a:t>A módosítás mit érint? (Módosítás esetén kérem, töltse ki az 2., 6.illetve a 8. pont releváns részeit!)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62815">
                <a:tc rowSpan="6"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>
                          <a:effectLst/>
                        </a:rPr>
                        <a:t>7.1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rowSpan="6" gridSpan="2"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 dirty="0">
                          <a:effectLst/>
                        </a:rPr>
                        <a:t>Az adatgyűjtés   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 dirty="0">
                          <a:effectLst/>
                        </a:rPr>
                        <a:t>kiterjedési körét? (</a:t>
                      </a:r>
                      <a:r>
                        <a:rPr lang="hu-HU" sz="900" u="none" strike="noStrike" dirty="0" err="1">
                          <a:effectLst/>
                        </a:rPr>
                        <a:t>teljeskörű</a:t>
                      </a:r>
                      <a:r>
                        <a:rPr lang="hu-HU" sz="900" u="none" strike="noStrike" dirty="0">
                          <a:effectLst/>
                        </a:rPr>
                        <a:t>, mintavételes, kombinált)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16281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hu-HU" sz="9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hu-HU" sz="900" u="none" strike="noStrike" dirty="0" smtClean="0">
                          <a:effectLst/>
                        </a:rPr>
                        <a:t>típusát</a:t>
                      </a:r>
                      <a:r>
                        <a:rPr lang="hu-HU" sz="900" u="none" strike="noStrike" dirty="0">
                          <a:effectLst/>
                        </a:rPr>
                        <a:t>? (Kérem, válasszon</a:t>
                      </a:r>
                      <a:r>
                        <a:rPr lang="hu-HU" sz="900" u="none" strike="noStrike" dirty="0" smtClean="0">
                          <a:effectLst/>
                        </a:rPr>
                        <a:t>!)</a:t>
                      </a:r>
                    </a:p>
                  </a:txBody>
                  <a:tcPr marL="9358" marR="9358" marT="9358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16281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 dirty="0">
                          <a:effectLst/>
                        </a:rPr>
                        <a:t>gyakoriságát? (Kérem, válasszon!)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16281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adatszolgáltatóinak meghatározását? (Kérem, válasszon!)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18579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hu-HU" sz="9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hu-HU" sz="900" u="none" strike="noStrike" dirty="0" smtClean="0">
                          <a:effectLst/>
                        </a:rPr>
                        <a:t>beérkezési </a:t>
                      </a:r>
                      <a:r>
                        <a:rPr lang="hu-HU" sz="900" u="none" strike="noStrike" dirty="0">
                          <a:effectLst/>
                        </a:rPr>
                        <a:t>határidejét? (Kérem, válasszon!)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27749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hu-HU" sz="9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hu-HU" sz="900" u="none" strike="noStrike" dirty="0" smtClean="0">
                          <a:effectLst/>
                        </a:rPr>
                        <a:t>célsokaságát</a:t>
                      </a:r>
                      <a:r>
                        <a:rPr lang="hu-HU" sz="900" u="none" strike="noStrike" dirty="0">
                          <a:effectLst/>
                        </a:rPr>
                        <a:t>? (Kérem, válasszon)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193344">
                <a:tc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>
                          <a:effectLst/>
                        </a:rPr>
                        <a:t>7.2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gridSpan="4">
                  <a:txBody>
                    <a:bodyPr/>
                    <a:lstStyle/>
                    <a:p>
                      <a:pPr algn="l" fontAlgn="ctr"/>
                      <a:endParaRPr lang="hu-HU" sz="9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hu-HU" sz="900" u="none" strike="noStrike" dirty="0" smtClean="0">
                          <a:effectLst/>
                        </a:rPr>
                        <a:t>Változik-e </a:t>
                      </a:r>
                      <a:r>
                        <a:rPr lang="hu-HU" sz="900" u="none" strike="noStrike" dirty="0">
                          <a:effectLst/>
                        </a:rPr>
                        <a:t>a kérdőív tartalma vagy szerkezete? (Kérem, válasszon!)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315455">
                <a:tc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 rowSpan="10"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 dirty="0">
                          <a:effectLst/>
                        </a:rPr>
                        <a:t>Kérdőív változás oka: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 dirty="0">
                          <a:effectLst/>
                        </a:rPr>
                        <a:t>adathelyek törlése: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356158">
                <a:tc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8" marR="9358" marT="93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 dirty="0">
                          <a:effectLst/>
                        </a:rPr>
                        <a:t>más adatforrásból történt kiváltás miatt (Kérem, válasszon!)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193344">
                <a:tc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 dirty="0">
                          <a:effectLst/>
                        </a:rPr>
                        <a:t>nem hasznosuló adathely törlése (Kérem, válasszon!)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315455">
                <a:tc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 dirty="0">
                          <a:effectLst/>
                        </a:rPr>
                        <a:t>jogszabály változás miatt történő törlés (Kérem, válasszon!)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193344">
                <a:tc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 dirty="0">
                          <a:effectLst/>
                        </a:rPr>
                        <a:t>egyéb okból (Kérem, válasszon!)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193344">
                <a:tc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adathelyek bővítése: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193344">
                <a:tc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8" marR="9358" marT="93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új adatigény miatt (Kérem, válasszon!)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8" marR="9358" marT="9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315455">
                <a:tc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adatminőség, érthetőség javítása miatt (Kérem, válasszon!)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8" marR="9358" marT="9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193344">
                <a:tc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egyéb okból (Kérem, válasszon!)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8" marR="9358" marT="9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345983">
                <a:tc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 dirty="0">
                          <a:effectLst/>
                        </a:rPr>
                        <a:t>közérthetőség javítása megfogalmazás módosításával (Kérem, válasszon</a:t>
                      </a:r>
                      <a:r>
                        <a:rPr lang="hu-HU" sz="900" u="none" strike="noStrike" dirty="0" smtClean="0">
                          <a:effectLst/>
                        </a:rPr>
                        <a:t>!)</a:t>
                      </a:r>
                    </a:p>
                    <a:p>
                      <a:pPr algn="l" fontAlgn="ctr"/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193344">
                <a:tc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>
                          <a:effectLst/>
                        </a:rPr>
                        <a:t>7.3 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rowSpan="3" gridSpan="2"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 dirty="0">
                          <a:effectLst/>
                        </a:rPr>
                        <a:t>Egyéb módosítások: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rowSpan="3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adatkör (Kérem, válasszon!)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193344">
                <a:tc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cím (Kérem, válasszon!)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  <a:tr h="193344">
                <a:tc>
                  <a:txBody>
                    <a:bodyPr/>
                    <a:lstStyle/>
                    <a:p>
                      <a:pPr algn="l" fontAlgn="t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 dirty="0">
                          <a:effectLst/>
                        </a:rPr>
                        <a:t>irányadó uniós jogi aktus (Kérem, válasszon!)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 dirty="0">
                          <a:effectLst/>
                        </a:rPr>
                        <a:t> 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58" marR="9358" marT="9358" marB="0" anchor="ctr"/>
                </a:tc>
              </a:tr>
            </a:tbl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7815714" y="288630"/>
            <a:ext cx="2762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u="sng" dirty="0" smtClean="0"/>
              <a:t>Adatgyűjtések</a:t>
            </a:r>
            <a:endParaRPr lang="hu-HU" sz="3200" u="sng" dirty="0"/>
          </a:p>
        </p:txBody>
      </p:sp>
      <p:sp>
        <p:nvSpPr>
          <p:cNvPr id="11" name="Lekerekített téglalap 10"/>
          <p:cNvSpPr/>
          <p:nvPr/>
        </p:nvSpPr>
        <p:spPr>
          <a:xfrm>
            <a:off x="2682089" y="521732"/>
            <a:ext cx="465667" cy="270933"/>
          </a:xfrm>
          <a:prstGeom prst="roundRect">
            <a:avLst/>
          </a:prstGeom>
          <a:noFill/>
          <a:ln w="28575">
            <a:solidFill>
              <a:srgbClr val="28B6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Lekerekített téglalap 12"/>
          <p:cNvSpPr/>
          <p:nvPr/>
        </p:nvSpPr>
        <p:spPr>
          <a:xfrm>
            <a:off x="1295400" y="2549773"/>
            <a:ext cx="1568159" cy="216189"/>
          </a:xfrm>
          <a:prstGeom prst="roundRect">
            <a:avLst/>
          </a:prstGeom>
          <a:noFill/>
          <a:ln w="28575">
            <a:solidFill>
              <a:srgbClr val="28B6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Lekerekített téglalap 13"/>
          <p:cNvSpPr/>
          <p:nvPr/>
        </p:nvSpPr>
        <p:spPr>
          <a:xfrm>
            <a:off x="1411586" y="1967019"/>
            <a:ext cx="643245" cy="286161"/>
          </a:xfrm>
          <a:prstGeom prst="roundRect">
            <a:avLst/>
          </a:prstGeom>
          <a:noFill/>
          <a:ln w="28575">
            <a:solidFill>
              <a:srgbClr val="28B6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Lekerekített téglalap 14"/>
          <p:cNvSpPr/>
          <p:nvPr/>
        </p:nvSpPr>
        <p:spPr>
          <a:xfrm>
            <a:off x="2601655" y="918869"/>
            <a:ext cx="2326480" cy="979994"/>
          </a:xfrm>
          <a:prstGeom prst="roundRect">
            <a:avLst/>
          </a:prstGeom>
          <a:noFill/>
          <a:ln w="28575">
            <a:solidFill>
              <a:srgbClr val="A836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Lekerekített téglalap 18"/>
          <p:cNvSpPr/>
          <p:nvPr/>
        </p:nvSpPr>
        <p:spPr>
          <a:xfrm>
            <a:off x="1231690" y="2305197"/>
            <a:ext cx="1954877" cy="218660"/>
          </a:xfrm>
          <a:prstGeom prst="roundRect">
            <a:avLst/>
          </a:prstGeom>
          <a:noFill/>
          <a:ln w="28575">
            <a:solidFill>
              <a:srgbClr val="A836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Lekerekített téglalap 23"/>
          <p:cNvSpPr/>
          <p:nvPr/>
        </p:nvSpPr>
        <p:spPr>
          <a:xfrm>
            <a:off x="8577714" y="2950078"/>
            <a:ext cx="1770829" cy="189872"/>
          </a:xfrm>
          <a:prstGeom prst="roundRect">
            <a:avLst/>
          </a:prstGeom>
          <a:noFill/>
          <a:ln w="28575">
            <a:solidFill>
              <a:srgbClr val="A836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Lekerekített téglalap 19"/>
          <p:cNvSpPr/>
          <p:nvPr/>
        </p:nvSpPr>
        <p:spPr>
          <a:xfrm>
            <a:off x="8584944" y="2052998"/>
            <a:ext cx="1993615" cy="568433"/>
          </a:xfrm>
          <a:prstGeom prst="roundRect">
            <a:avLst/>
          </a:prstGeom>
          <a:noFill/>
          <a:ln w="38100">
            <a:solidFill>
              <a:srgbClr val="A836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0766-57E1-495C-856D-EB359F8C8B0F}" type="slidenum">
              <a:rPr lang="hu-HU" smtClean="0"/>
              <a:t>9</a:t>
            </a:fld>
            <a:endParaRPr lang="hu-HU"/>
          </a:p>
        </p:txBody>
      </p:sp>
      <p:sp>
        <p:nvSpPr>
          <p:cNvPr id="25" name="Lekerekített téglalap 24"/>
          <p:cNvSpPr/>
          <p:nvPr/>
        </p:nvSpPr>
        <p:spPr>
          <a:xfrm>
            <a:off x="7050303" y="6076591"/>
            <a:ext cx="3883996" cy="628654"/>
          </a:xfrm>
          <a:prstGeom prst="roundRect">
            <a:avLst/>
          </a:prstGeom>
          <a:noFill/>
          <a:ln w="28575">
            <a:solidFill>
              <a:srgbClr val="28B6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Lekerekített téglalap 4"/>
          <p:cNvSpPr/>
          <p:nvPr/>
        </p:nvSpPr>
        <p:spPr>
          <a:xfrm>
            <a:off x="7141945" y="3468597"/>
            <a:ext cx="4417996" cy="2571679"/>
          </a:xfrm>
          <a:prstGeom prst="round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Lekerekített téglalap 25"/>
          <p:cNvSpPr/>
          <p:nvPr/>
        </p:nvSpPr>
        <p:spPr>
          <a:xfrm>
            <a:off x="8563298" y="1778321"/>
            <a:ext cx="2823859" cy="188698"/>
          </a:xfrm>
          <a:prstGeom prst="round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Lekerekített téglalap 26"/>
          <p:cNvSpPr/>
          <p:nvPr/>
        </p:nvSpPr>
        <p:spPr>
          <a:xfrm>
            <a:off x="8580502" y="2694059"/>
            <a:ext cx="1730303" cy="143806"/>
          </a:xfrm>
          <a:prstGeom prst="round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Szövegdoboz 27"/>
          <p:cNvSpPr txBox="1"/>
          <p:nvPr/>
        </p:nvSpPr>
        <p:spPr>
          <a:xfrm>
            <a:off x="149279" y="3571085"/>
            <a:ext cx="2616200" cy="646331"/>
          </a:xfrm>
          <a:prstGeom prst="rect">
            <a:avLst/>
          </a:prstGeom>
          <a:solidFill>
            <a:srgbClr val="A83677"/>
          </a:solidFill>
          <a:ln w="28575">
            <a:solidFill>
              <a:srgbClr val="A83677"/>
            </a:solidFill>
          </a:ln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Módszertani szempontból módosul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149279" y="4715308"/>
            <a:ext cx="2616200" cy="646331"/>
          </a:xfrm>
          <a:prstGeom prst="rect">
            <a:avLst/>
          </a:prstGeom>
          <a:solidFill>
            <a:srgbClr val="28B640"/>
          </a:solidFill>
          <a:ln w="28575">
            <a:solidFill>
              <a:srgbClr val="28B640"/>
            </a:solidFill>
          </a:ln>
        </p:spPr>
        <p:txBody>
          <a:bodyPr wrap="square" rtlCol="0">
            <a:spAutoFit/>
          </a:bodyPr>
          <a:lstStyle/>
          <a:p>
            <a:r>
              <a:rPr lang="hu-HU" dirty="0" smtClean="0"/>
              <a:t>Igazgatási szempontból módosul</a:t>
            </a:r>
            <a:endParaRPr lang="hu-HU" dirty="0"/>
          </a:p>
        </p:txBody>
      </p:sp>
      <p:sp>
        <p:nvSpPr>
          <p:cNvPr id="30" name="Szövegdoboz 29"/>
          <p:cNvSpPr txBox="1"/>
          <p:nvPr/>
        </p:nvSpPr>
        <p:spPr>
          <a:xfrm>
            <a:off x="3735737" y="3478751"/>
            <a:ext cx="2325540" cy="830997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Új elemek</a:t>
            </a:r>
          </a:p>
          <a:p>
            <a:r>
              <a:rPr lang="hu-HU" sz="1600" dirty="0" smtClean="0"/>
              <a:t>a </a:t>
            </a:r>
            <a:r>
              <a:rPr lang="hu-HU" sz="1600" i="1" dirty="0" smtClean="0"/>
              <a:t>részletesebb, tervezést elősegítő információkért</a:t>
            </a:r>
            <a:endParaRPr lang="hu-HU" sz="1600" dirty="0"/>
          </a:p>
        </p:txBody>
      </p:sp>
      <p:cxnSp>
        <p:nvCxnSpPr>
          <p:cNvPr id="7" name="Egyenes összekötő nyíllal 6"/>
          <p:cNvCxnSpPr/>
          <p:nvPr/>
        </p:nvCxnSpPr>
        <p:spPr>
          <a:xfrm>
            <a:off x="2863559" y="3884201"/>
            <a:ext cx="77409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Lekerekített téglalap 30"/>
          <p:cNvSpPr/>
          <p:nvPr/>
        </p:nvSpPr>
        <p:spPr>
          <a:xfrm>
            <a:off x="7078217" y="3252163"/>
            <a:ext cx="2171662" cy="162980"/>
          </a:xfrm>
          <a:prstGeom prst="roundRect">
            <a:avLst/>
          </a:prstGeom>
          <a:noFill/>
          <a:ln w="38100">
            <a:solidFill>
              <a:srgbClr val="A836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25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sablon_2017_H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PPT_sablon_2017_HU</Template>
  <TotalTime>673</TotalTime>
  <Words>2093</Words>
  <Application>Microsoft Office PowerPoint</Application>
  <PresentationFormat>Szélesvásznú</PresentationFormat>
  <Paragraphs>338</Paragraphs>
  <Slides>15</Slides>
  <Notes>15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2" baseType="lpstr">
      <vt:lpstr>MS PGothic</vt:lpstr>
      <vt:lpstr>Arial</vt:lpstr>
      <vt:lpstr>Calibri</vt:lpstr>
      <vt:lpstr>Calibri Light</vt:lpstr>
      <vt:lpstr>Times New Roman</vt:lpstr>
      <vt:lpstr>Wingdings</vt:lpstr>
      <vt:lpstr>PPT_sablon_2017_HU</vt:lpstr>
      <vt:lpstr>Módosuló adatfelvételek a 2020. évi OSAP-ban</vt:lpstr>
      <vt:lpstr>PowerPoint bemutató</vt:lpstr>
      <vt:lpstr>OSAP vs. OSAP?</vt:lpstr>
      <vt:lpstr>PowerPoint bemutató</vt:lpstr>
      <vt:lpstr>PowerPoint bemutató</vt:lpstr>
      <vt:lpstr>PowerPoint bemutató</vt:lpstr>
      <vt:lpstr>Adatfelvétel jellege alapján:  </vt:lpstr>
      <vt:lpstr>Módszertani és igazgatás szempontból módosuló adatfelvételek </vt:lpstr>
      <vt:lpstr>PowerPoint bemutató</vt:lpstr>
      <vt:lpstr>PowerPoint bemutató</vt:lpstr>
      <vt:lpstr>GyIK1</vt:lpstr>
      <vt:lpstr>GyIK2</vt:lpstr>
      <vt:lpstr>GyIK3</vt:lpstr>
      <vt:lpstr>PowerPoint bemutató</vt:lpstr>
      <vt:lpstr>Köszönöm a figyelmet!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Baczakó Tímea Krisztina</dc:creator>
  <cp:lastModifiedBy>Baczakó Tímea Krisztina</cp:lastModifiedBy>
  <cp:revision>47</cp:revision>
  <dcterms:created xsi:type="dcterms:W3CDTF">2019-05-13T13:05:21Z</dcterms:created>
  <dcterms:modified xsi:type="dcterms:W3CDTF">2019-05-20T07:31:39Z</dcterms:modified>
</cp:coreProperties>
</file>