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74" r:id="rId7"/>
    <p:sldId id="275" r:id="rId8"/>
    <p:sldId id="276" r:id="rId9"/>
    <p:sldId id="278" r:id="rId10"/>
    <p:sldId id="283" r:id="rId11"/>
    <p:sldId id="279" r:id="rId12"/>
    <p:sldId id="280" r:id="rId13"/>
    <p:sldId id="285" r:id="rId14"/>
    <p:sldId id="281" r:id="rId15"/>
    <p:sldId id="282" r:id="rId16"/>
    <p:sldId id="284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bm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OSAP%20elemz&#233;shez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05980\AppData\Local\Microsoft\Windows\Temporary%20Internet%20Files\Content.Outlook\FR5NK26Q\OSAP%20elemz&#233;shez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05980\AppData\Local\Microsoft\Windows\Temporary%20Internet%20Files\Content.Outlook\FR5NK26Q\OSAP%20elemz&#233;shez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bm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bm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KS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KSH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05980\AppData\Local\Microsoft\Windows\Temporary%20Internet%20Files\Content.Outlook\FR5NK26Q\OSAP%20elemz&#233;shez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jumbo\userdoc\bud07096\OSAP%20elemz&#233;she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1" i="0" u="none" strike="noStrike" baseline="0" dirty="0" smtClean="0">
                <a:effectLst/>
              </a:rPr>
              <a:t>Az OSAP tartalma 2018-ban 2017-hez képest (darab)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'OSAP tartalma'!$A$2</c:f>
              <c:strCache>
                <c:ptCount val="1"/>
                <c:pt idx="0">
                  <c:v>Kormányrendelet által elrendelt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tartalma'!$B$2:$C$2</c:f>
              <c:numCache>
                <c:formatCode>General</c:formatCode>
                <c:ptCount val="2"/>
                <c:pt idx="0">
                  <c:v>367</c:v>
                </c:pt>
                <c:pt idx="1">
                  <c:v>265</c:v>
                </c:pt>
              </c:numCache>
            </c:numRef>
          </c:val>
        </c:ser>
        <c:ser>
          <c:idx val="1"/>
          <c:order val="1"/>
          <c:tx>
            <c:strRef>
              <c:f>'OSAP tartalma'!$A$3</c:f>
              <c:strCache>
                <c:ptCount val="1"/>
                <c:pt idx="0">
                  <c:v>Statisztikai törvény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tartalma'!$B$3:$C$3</c:f>
              <c:numCache>
                <c:formatCode>General</c:formatCode>
                <c:ptCount val="2"/>
                <c:pt idx="1">
                  <c:v>187</c:v>
                </c:pt>
              </c:numCache>
            </c:numRef>
          </c:val>
        </c:ser>
        <c:ser>
          <c:idx val="2"/>
          <c:order val="2"/>
          <c:tx>
            <c:strRef>
              <c:f>'OSAP tartalma'!$A$4</c:f>
              <c:strCache>
                <c:ptCount val="1"/>
                <c:pt idx="0">
                  <c:v>Egyéb jogszabály által elrendelt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tartalma'!$B$4:$C$4</c:f>
              <c:numCache>
                <c:formatCode>General</c:formatCode>
                <c:ptCount val="2"/>
                <c:pt idx="1">
                  <c:v>65</c:v>
                </c:pt>
              </c:numCache>
            </c:numRef>
          </c:val>
        </c:ser>
        <c:ser>
          <c:idx val="3"/>
          <c:order val="3"/>
          <c:tx>
            <c:strRef>
              <c:f>'OSAP tartalma'!$A$5</c:f>
              <c:strCache>
                <c:ptCount val="1"/>
                <c:pt idx="0">
                  <c:v>Külön elrendelés nélküli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tartalma'!$B$5:$C$5</c:f>
              <c:numCache>
                <c:formatCode>General</c:formatCode>
                <c:ptCount val="2"/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266704"/>
        <c:axId val="150267088"/>
        <c:axId val="0"/>
      </c:bar3DChart>
      <c:catAx>
        <c:axId val="15026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0267088"/>
        <c:crosses val="autoZero"/>
        <c:auto val="1"/>
        <c:lblAlgn val="ctr"/>
        <c:lblOffset val="100"/>
        <c:noMultiLvlLbl val="0"/>
      </c:catAx>
      <c:valAx>
        <c:axId val="15026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026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660130718954247E-2"/>
          <c:y val="0.85098289918793923"/>
          <c:w val="0.9"/>
          <c:h val="5.8651294445020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85679906616093"/>
          <c:y val="6.8224744125609374E-2"/>
          <c:w val="0.71329547391219827"/>
          <c:h val="0.7856807669737886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'7. kérdés'!$O$11:$O$19</c:f>
              <c:strCache>
                <c:ptCount val="9"/>
                <c:pt idx="0">
                  <c:v>Egyéb</c:v>
                </c:pt>
                <c:pt idx="1">
                  <c:v>Magánszemély</c:v>
                </c:pt>
                <c:pt idx="2">
                  <c:v>Közigazgatás</c:v>
                </c:pt>
                <c:pt idx="3">
                  <c:v>Nemzetközi szervezet</c:v>
                </c:pt>
                <c:pt idx="4">
                  <c:v>Nonpr. Szerv.</c:v>
                </c:pt>
                <c:pt idx="5">
                  <c:v>Média, sajtó</c:v>
                </c:pt>
                <c:pt idx="6">
                  <c:v>Diák, hallgató, okt. int.</c:v>
                </c:pt>
                <c:pt idx="7">
                  <c:v>Kutató</c:v>
                </c:pt>
                <c:pt idx="8">
                  <c:v>Vállalkozás</c:v>
                </c:pt>
              </c:strCache>
            </c:strRef>
          </c:cat>
          <c:val>
            <c:numRef>
              <c:f>'7. kérdés'!$P$11:$P$19</c:f>
              <c:numCache>
                <c:formatCode>General</c:formatCode>
                <c:ptCount val="9"/>
                <c:pt idx="0">
                  <c:v>10</c:v>
                </c:pt>
                <c:pt idx="1">
                  <c:v>19</c:v>
                </c:pt>
                <c:pt idx="2">
                  <c:v>20</c:v>
                </c:pt>
                <c:pt idx="3">
                  <c:v>24</c:v>
                </c:pt>
                <c:pt idx="4">
                  <c:v>26</c:v>
                </c:pt>
                <c:pt idx="5">
                  <c:v>39</c:v>
                </c:pt>
                <c:pt idx="6">
                  <c:v>41</c:v>
                </c:pt>
                <c:pt idx="7">
                  <c:v>51</c:v>
                </c:pt>
                <c:pt idx="8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3"/>
        <c:axId val="205007936"/>
        <c:axId val="205008328"/>
      </c:barChart>
      <c:catAx>
        <c:axId val="20500793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050" b="1"/>
                  <a:t>Átvevők</a:t>
                </a:r>
                <a:endParaRPr lang="hu-HU" b="1"/>
              </a:p>
            </c:rich>
          </c:tx>
          <c:layout>
            <c:manualLayout>
              <c:xMode val="edge"/>
              <c:yMode val="edge"/>
              <c:x val="2.6103645517974946E-2"/>
              <c:y val="4.528524041875266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5008328"/>
        <c:crosses val="autoZero"/>
        <c:auto val="1"/>
        <c:lblAlgn val="ctr"/>
        <c:lblOffset val="100"/>
        <c:noMultiLvlLbl val="0"/>
      </c:catAx>
      <c:valAx>
        <c:axId val="205008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050" b="1"/>
                  <a:t>Darab</a:t>
                </a:r>
              </a:p>
            </c:rich>
          </c:tx>
          <c:layout>
            <c:manualLayout>
              <c:xMode val="edge"/>
              <c:yMode val="edge"/>
              <c:x val="0.22188167203784001"/>
              <c:y val="0.918912726995794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500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4270017637448593"/>
                  <c:y val="9.259259259259263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425573867108106E-2"/>
                  <c:y val="2.31481481481481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339514385137731"/>
                  <c:y val="8.33333333333333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001755077808449E-2"/>
                  <c:y val="6.94446267133274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33202099737532"/>
                      <c:h val="0.1338874307378244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4181895397362617E-2"/>
                  <c:y val="0.1273146325459318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12817147856517"/>
                      <c:h val="0.1799300087489063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2.5000000000000005E-2"/>
                  <c:y val="0.134259259259259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1111220472440948E-2"/>
                  <c:y val="0.187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2550306211722"/>
                      <c:h val="0.20770778652668417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6388888888888892"/>
                  <c:y val="3.24074074074074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2120870691934009"/>
                  <c:y val="0.328703703703703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'7. kérdés'!$P$11:$P$19</c:f>
              <c:strCache>
                <c:ptCount val="9"/>
                <c:pt idx="0">
                  <c:v>Egyéb</c:v>
                </c:pt>
                <c:pt idx="1">
                  <c:v>Magánszemély</c:v>
                </c:pt>
                <c:pt idx="2">
                  <c:v>Közigazgatás</c:v>
                </c:pt>
                <c:pt idx="3">
                  <c:v>Nemzetközi szervezet</c:v>
                </c:pt>
                <c:pt idx="4">
                  <c:v>Nonpr. Szerv.</c:v>
                </c:pt>
                <c:pt idx="5">
                  <c:v>Média, sajtó</c:v>
                </c:pt>
                <c:pt idx="6">
                  <c:v>Diák, hallgató, okt. int.</c:v>
                </c:pt>
                <c:pt idx="7">
                  <c:v>Kutató</c:v>
                </c:pt>
                <c:pt idx="8">
                  <c:v>Vállalkozás</c:v>
                </c:pt>
              </c:strCache>
            </c:strRef>
          </c:cat>
          <c:val>
            <c:numRef>
              <c:f>'7. kérdés'!$Q$11:$Q$19</c:f>
              <c:numCache>
                <c:formatCode>General</c:formatCode>
                <c:ptCount val="9"/>
                <c:pt idx="0">
                  <c:v>10</c:v>
                </c:pt>
                <c:pt idx="1">
                  <c:v>19</c:v>
                </c:pt>
                <c:pt idx="2">
                  <c:v>20</c:v>
                </c:pt>
                <c:pt idx="3">
                  <c:v>24</c:v>
                </c:pt>
                <c:pt idx="4">
                  <c:v>26</c:v>
                </c:pt>
                <c:pt idx="5">
                  <c:v>39</c:v>
                </c:pt>
                <c:pt idx="6">
                  <c:v>41</c:v>
                </c:pt>
                <c:pt idx="7">
                  <c:v>51</c:v>
                </c:pt>
                <c:pt idx="8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5.6175963767729778E-2"/>
                  <c:y val="5.305651672433679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59003671546264"/>
                      <c:h val="0.2460256654769364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54437081880052418"/>
                  <c:y val="-6.45905420991926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73840796311225"/>
                      <c:h val="0.2414120553269941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2037578637249923E-2"/>
                  <c:y val="0.239907727797001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30980827960956"/>
                      <c:h val="0.2414120553269941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9488150938023091E-2"/>
                  <c:y val="0.23760092272202998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462697397480105"/>
                      <c:h val="0.2183440045772825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3241452349201943"/>
                  <c:y val="5.074971164936562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201073765621345"/>
                      <c:h val="0.2506392756268788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39590605003674484"/>
                  <c:y val="2.30680507497116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'8 és 11'!$I$20:$I$25</c:f>
              <c:strCache>
                <c:ptCount val="6"/>
                <c:pt idx="0">
                  <c:v>Eredeti adatforrás frissítése</c:v>
                </c:pt>
                <c:pt idx="1">
                  <c:v>Editálás (mikroszintű ellenőrzés)</c:v>
                </c:pt>
                <c:pt idx="2">
                  <c:v>Validálás, konzisztencia vizsgálat</c:v>
                </c:pt>
                <c:pt idx="3">
                  <c:v>Hiányzó adatok pótlása becsléssel</c:v>
                </c:pt>
                <c:pt idx="4">
                  <c:v>Rögzített adatok minőségének ellenőrzése</c:v>
                </c:pt>
                <c:pt idx="5">
                  <c:v>Mintavételi és nem mintavételi hibák számítása</c:v>
                </c:pt>
              </c:strCache>
            </c:strRef>
          </c:cat>
          <c:val>
            <c:numRef>
              <c:f>'8 és 11'!$J$20:$J$25</c:f>
              <c:numCache>
                <c:formatCode>General</c:formatCode>
                <c:ptCount val="6"/>
                <c:pt idx="0">
                  <c:v>350</c:v>
                </c:pt>
                <c:pt idx="1">
                  <c:v>183</c:v>
                </c:pt>
                <c:pt idx="2">
                  <c:v>93</c:v>
                </c:pt>
                <c:pt idx="3">
                  <c:v>84</c:v>
                </c:pt>
                <c:pt idx="4">
                  <c:v>67</c:v>
                </c:pt>
                <c:pt idx="5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Munka3!$B$43:$J$43</c:f>
              <c:numCache>
                <c:formatCode>General</c:formatCode>
                <c:ptCount val="9"/>
                <c:pt idx="0">
                  <c:v>142</c:v>
                </c:pt>
                <c:pt idx="1">
                  <c:v>138</c:v>
                </c:pt>
                <c:pt idx="2">
                  <c:v>138</c:v>
                </c:pt>
                <c:pt idx="3">
                  <c:v>126</c:v>
                </c:pt>
                <c:pt idx="4">
                  <c:v>128</c:v>
                </c:pt>
                <c:pt idx="5">
                  <c:v>128</c:v>
                </c:pt>
                <c:pt idx="6">
                  <c:v>132</c:v>
                </c:pt>
                <c:pt idx="7">
                  <c:v>133</c:v>
                </c:pt>
                <c:pt idx="8">
                  <c:v>163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Munka3!$B$25:$J$25</c:f>
              <c:numCache>
                <c:formatCode>General</c:formatCode>
                <c:ptCount val="9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82</c:v>
                </c:pt>
                <c:pt idx="7">
                  <c:v>76</c:v>
                </c:pt>
                <c:pt idx="8">
                  <c:v>216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9982264"/>
        <c:axId val="149894248"/>
      </c:lineChart>
      <c:catAx>
        <c:axId val="14998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894248"/>
        <c:crosses val="autoZero"/>
        <c:auto val="1"/>
        <c:lblAlgn val="ctr"/>
        <c:lblOffset val="100"/>
        <c:noMultiLvlLbl val="0"/>
      </c:catAx>
      <c:valAx>
        <c:axId val="149894248"/>
        <c:scaling>
          <c:orientation val="minMax"/>
          <c:max val="22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982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Munka3!$B$57:$J$57</c:f>
              <c:numCache>
                <c:formatCode>General</c:formatCode>
                <c:ptCount val="9"/>
                <c:pt idx="0">
                  <c:v>150</c:v>
                </c:pt>
                <c:pt idx="1">
                  <c:v>147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138</c:v>
                </c:pt>
                <c:pt idx="6">
                  <c:v>140</c:v>
                </c:pt>
                <c:pt idx="7">
                  <c:v>139</c:v>
                </c:pt>
                <c:pt idx="8">
                  <c:v>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Munka3!$B$39:$J$39</c:f>
              <c:numCache>
                <c:formatCode>General</c:formatCode>
                <c:ptCount val="9"/>
                <c:pt idx="0">
                  <c:v>22</c:v>
                </c:pt>
                <c:pt idx="1">
                  <c:v>18</c:v>
                </c:pt>
                <c:pt idx="2">
                  <c:v>17</c:v>
                </c:pt>
                <c:pt idx="3">
                  <c:v>20</c:v>
                </c:pt>
                <c:pt idx="4">
                  <c:v>22</c:v>
                </c:pt>
                <c:pt idx="5">
                  <c:v>19</c:v>
                </c:pt>
                <c:pt idx="6">
                  <c:v>20</c:v>
                </c:pt>
                <c:pt idx="7">
                  <c:v>19</c:v>
                </c:pt>
                <c:pt idx="8">
                  <c:v>30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1677400"/>
        <c:axId val="121677792"/>
      </c:lineChart>
      <c:catAx>
        <c:axId val="12167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1677792"/>
        <c:crosses val="autoZero"/>
        <c:auto val="1"/>
        <c:lblAlgn val="ctr"/>
        <c:lblOffset val="100"/>
        <c:noMultiLvlLbl val="0"/>
      </c:catAx>
      <c:valAx>
        <c:axId val="1216777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1677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6388888888888878"/>
                  <c:y val="-5.55555555555555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489897399188747"/>
                  <c:y val="-9.02533499102086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4727272727272728"/>
                  <c:y val="-0.2108442269958974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9333333333333345"/>
                  <c:y val="-9.13416405473587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0909090909090911E-2"/>
                  <c:y val="-0.261715635060180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121212121212166E-2"/>
                  <c:y val="0.137852865479193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2545454545454546"/>
                  <c:y val="0.116959117974330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3121202576950608"/>
                  <c:y val="-0.3619884882810701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1318177046051062"/>
                  <c:y val="4.0937514389648658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5833333333333333"/>
                  <c:y val="-7.40740740740741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7500000000000002"/>
                  <c:y val="-7.87037037037037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HSSz!$G$2:$G$12</c:f>
              <c:strCache>
                <c:ptCount val="11"/>
                <c:pt idx="0">
                  <c:v>Belügyminisztérium</c:v>
                </c:pt>
                <c:pt idx="1">
                  <c:v>Emberi Erőforrások Minisztériuma</c:v>
                </c:pt>
                <c:pt idx="2">
                  <c:v>Igazságügyi Minisztérium</c:v>
                </c:pt>
                <c:pt idx="3">
                  <c:v>Miniszterelnökség</c:v>
                </c:pt>
                <c:pt idx="4">
                  <c:v>Agrárgazdasági Kutató Intézet</c:v>
                </c:pt>
                <c:pt idx="5">
                  <c:v>Legfőbb Ügyészség</c:v>
                </c:pt>
                <c:pt idx="6">
                  <c:v>Magyar Energetikai és Közmű-szabályozási Hivatal</c:v>
                </c:pt>
                <c:pt idx="7">
                  <c:v>Magyar Nemzeti Bank</c:v>
                </c:pt>
                <c:pt idx="8">
                  <c:v>Országos Bírósági Hivatal</c:v>
                </c:pt>
                <c:pt idx="9">
                  <c:v>Földművelésügyi Minisztérium</c:v>
                </c:pt>
                <c:pt idx="10">
                  <c:v>Nemzeti Fejlesztési Minisztérium</c:v>
                </c:pt>
              </c:strCache>
            </c:strRef>
          </c:cat>
          <c:val>
            <c:numRef>
              <c:f>HSSz!$H$2:$H$12</c:f>
              <c:numCache>
                <c:formatCode>General</c:formatCode>
                <c:ptCount val="11"/>
                <c:pt idx="0">
                  <c:v>14</c:v>
                </c:pt>
                <c:pt idx="1">
                  <c:v>40</c:v>
                </c:pt>
                <c:pt idx="2">
                  <c:v>8</c:v>
                </c:pt>
                <c:pt idx="3">
                  <c:v>6</c:v>
                </c:pt>
                <c:pt idx="4">
                  <c:v>15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9</c:v>
                </c:pt>
                <c:pt idx="9">
                  <c:v>11</c:v>
                </c:pt>
                <c:pt idx="1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814814814814814"/>
                  <c:y val="-7.01754385964912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898295120517348E-2"/>
                  <c:y val="-0.100250626566416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520282186948861"/>
                  <c:y val="-8.02005012531328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8342151675485008"/>
                  <c:y val="-8.35421888053466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4109347442680775"/>
                  <c:y val="8.02005012531328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4109347442680767"/>
                  <c:y val="0.15705931495405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1757789535567313"/>
                  <c:y val="0.123642439431913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045855379188713"/>
                  <c:y val="7.35171261487050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0928865373309818"/>
                  <c:y val="0.110275689223057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9517930629041741"/>
                  <c:y val="0.237259816207184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24456202233980012"/>
                  <c:y val="7.6858813700918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23515579071134626"/>
                  <c:y val="-9.02255639097744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7031158142270112E-3"/>
                  <c:y val="0.247284878863826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.11757789535567313"/>
                  <c:y val="0.294068504594820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HSSz!$I$25:$I$38</c:f>
              <c:strCache>
                <c:ptCount val="14"/>
                <c:pt idx="0">
                  <c:v>Népesség és népmozgalom</c:v>
                </c:pt>
                <c:pt idx="1">
                  <c:v>Munkaerő</c:v>
                </c:pt>
                <c:pt idx="2">
                  <c:v>Oktatás</c:v>
                </c:pt>
                <c:pt idx="3">
                  <c:v>Egészségügy, baleset</c:v>
                </c:pt>
                <c:pt idx="4">
                  <c:v>Szociális ellátás</c:v>
                </c:pt>
                <c:pt idx="5">
                  <c:v>Igazságszolgáltatás</c:v>
                </c:pt>
                <c:pt idx="6">
                  <c:v>Kultúra, sport</c:v>
                </c:pt>
                <c:pt idx="7">
                  <c:v>Gazdasági szervezetek statisztikája</c:v>
                </c:pt>
                <c:pt idx="8">
                  <c:v>Ágazati gazdaságstatisztika</c:v>
                </c:pt>
                <c:pt idx="9">
                  <c:v>Kormányzati pénzügyek, költségvetés és közszektor</c:v>
                </c:pt>
                <c:pt idx="10">
                  <c:v>Külkereskedelem és fizetési mérleg</c:v>
                </c:pt>
                <c:pt idx="11">
                  <c:v>Árak</c:v>
                </c:pt>
                <c:pt idx="12">
                  <c:v>Környezet</c:v>
                </c:pt>
                <c:pt idx="13">
                  <c:v>Több területet átfogó statisztika szegénység és társadalmi témákra</c:v>
                </c:pt>
              </c:strCache>
            </c:strRef>
          </c:cat>
          <c:val>
            <c:numRef>
              <c:f>HSSz!$J$25:$J$38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21</c:v>
                </c:pt>
                <c:pt idx="4">
                  <c:v>6</c:v>
                </c:pt>
                <c:pt idx="5">
                  <c:v>25</c:v>
                </c:pt>
                <c:pt idx="6">
                  <c:v>9</c:v>
                </c:pt>
                <c:pt idx="7">
                  <c:v>1</c:v>
                </c:pt>
                <c:pt idx="8">
                  <c:v>52</c:v>
                </c:pt>
                <c:pt idx="9">
                  <c:v>9</c:v>
                </c:pt>
                <c:pt idx="10">
                  <c:v>4</c:v>
                </c:pt>
                <c:pt idx="11">
                  <c:v>1</c:v>
                </c:pt>
                <c:pt idx="12">
                  <c:v>7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AGY_adatszolg!$H$3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3593004769475362E-3"/>
                  <c:y val="5.0090496031554069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23953365129835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71860095389507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AGY_adatszolg!$H$4:$H$12</c:f>
              <c:numCache>
                <c:formatCode>General</c:formatCode>
                <c:ptCount val="9"/>
                <c:pt idx="0">
                  <c:v>34</c:v>
                </c:pt>
                <c:pt idx="1">
                  <c:v>71</c:v>
                </c:pt>
                <c:pt idx="2">
                  <c:v>44</c:v>
                </c:pt>
                <c:pt idx="3">
                  <c:v>17</c:v>
                </c:pt>
                <c:pt idx="4">
                  <c:v>21</c:v>
                </c:pt>
                <c:pt idx="5">
                  <c:v>28</c:v>
                </c:pt>
                <c:pt idx="6">
                  <c:v>20</c:v>
                </c:pt>
                <c:pt idx="7">
                  <c:v>15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AGY_adatszolg!$I$3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6229508196721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3593004769476914E-3"/>
                  <c:y val="-8.7431693989071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AGY_adatszolg!$I$4:$I$12</c:f>
              <c:numCache>
                <c:formatCode>General</c:formatCode>
                <c:ptCount val="9"/>
                <c:pt idx="0">
                  <c:v>35</c:v>
                </c:pt>
                <c:pt idx="1">
                  <c:v>68</c:v>
                </c:pt>
                <c:pt idx="2">
                  <c:v>50</c:v>
                </c:pt>
                <c:pt idx="3">
                  <c:v>19</c:v>
                </c:pt>
                <c:pt idx="4">
                  <c:v>22</c:v>
                </c:pt>
                <c:pt idx="5">
                  <c:v>25</c:v>
                </c:pt>
                <c:pt idx="6">
                  <c:v>22</c:v>
                </c:pt>
                <c:pt idx="7">
                  <c:v>17</c:v>
                </c:pt>
                <c:pt idx="8">
                  <c:v>5</c:v>
                </c:pt>
              </c:numCache>
            </c:numRef>
          </c:val>
        </c:ser>
        <c:ser>
          <c:idx val="2"/>
          <c:order val="2"/>
          <c:tx>
            <c:strRef>
              <c:f>AGY_adatszolg!$J$3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197668256491397E-3"/>
                  <c:y val="-1.7486338797814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AGY_adatszolg!$J$4:$J$12</c:f>
              <c:numCache>
                <c:formatCode>General</c:formatCode>
                <c:ptCount val="9"/>
                <c:pt idx="0">
                  <c:v>36</c:v>
                </c:pt>
                <c:pt idx="1">
                  <c:v>68</c:v>
                </c:pt>
                <c:pt idx="2">
                  <c:v>46</c:v>
                </c:pt>
                <c:pt idx="3">
                  <c:v>14</c:v>
                </c:pt>
                <c:pt idx="4">
                  <c:v>18</c:v>
                </c:pt>
                <c:pt idx="5">
                  <c:v>32</c:v>
                </c:pt>
                <c:pt idx="6">
                  <c:v>23</c:v>
                </c:pt>
                <c:pt idx="7">
                  <c:v>14</c:v>
                </c:pt>
                <c:pt idx="8">
                  <c:v>6</c:v>
                </c:pt>
              </c:numCache>
            </c:numRef>
          </c:val>
        </c:ser>
        <c:ser>
          <c:idx val="3"/>
          <c:order val="3"/>
          <c:tx>
            <c:strRef>
              <c:f>AGY_adatszolg!$K$3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718600953895072E-2"/>
                  <c:y val="-4.007239682524325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581346051934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197668256491787E-3"/>
                  <c:y val="-8.01447936504865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AGY_adatszolg!$K$4:$K$12</c:f>
              <c:numCache>
                <c:formatCode>General</c:formatCode>
                <c:ptCount val="9"/>
                <c:pt idx="0">
                  <c:v>34</c:v>
                </c:pt>
                <c:pt idx="1">
                  <c:v>68</c:v>
                </c:pt>
                <c:pt idx="2">
                  <c:v>53</c:v>
                </c:pt>
                <c:pt idx="3">
                  <c:v>15</c:v>
                </c:pt>
                <c:pt idx="4">
                  <c:v>17</c:v>
                </c:pt>
                <c:pt idx="5">
                  <c:v>40</c:v>
                </c:pt>
                <c:pt idx="6">
                  <c:v>25</c:v>
                </c:pt>
                <c:pt idx="7">
                  <c:v>24</c:v>
                </c:pt>
                <c:pt idx="8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439840"/>
        <c:axId val="150440232"/>
      </c:barChart>
      <c:catAx>
        <c:axId val="150439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Adatszolgáltatói kör nagysága (db)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0440232"/>
        <c:crosses val="autoZero"/>
        <c:auto val="1"/>
        <c:lblAlgn val="ctr"/>
        <c:lblOffset val="100"/>
        <c:noMultiLvlLbl val="0"/>
      </c:catAx>
      <c:valAx>
        <c:axId val="150440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Adatgyűjtések száma (db)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043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Munka9!$K$2</c:f>
              <c:strCache>
                <c:ptCount val="1"/>
                <c:pt idx="0">
                  <c:v>Teljesítendő Feladatok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Munka9!$K$3:$K$12</c:f>
              <c:numCache>
                <c:formatCode>General</c:formatCode>
                <c:ptCount val="10"/>
                <c:pt idx="0">
                  <c:v>102</c:v>
                </c:pt>
                <c:pt idx="1">
                  <c:v>26</c:v>
                </c:pt>
                <c:pt idx="2">
                  <c:v>2</c:v>
                </c:pt>
                <c:pt idx="3">
                  <c:v>36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33</c:v>
                </c:pt>
                <c:pt idx="9">
                  <c:v>13</c:v>
                </c:pt>
              </c:numCache>
            </c:numRef>
          </c:val>
        </c:ser>
        <c:ser>
          <c:idx val="1"/>
          <c:order val="1"/>
          <c:tx>
            <c:strRef>
              <c:f>Munka9!$L$2</c:f>
              <c:strCache>
                <c:ptCount val="1"/>
                <c:pt idx="0">
                  <c:v>Határidőre teljesített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Munka9!$L$3:$L$12</c:f>
              <c:numCache>
                <c:formatCode>General</c:formatCode>
                <c:ptCount val="10"/>
                <c:pt idx="0">
                  <c:v>94</c:v>
                </c:pt>
                <c:pt idx="1">
                  <c:v>27</c:v>
                </c:pt>
                <c:pt idx="2">
                  <c:v>4</c:v>
                </c:pt>
                <c:pt idx="3">
                  <c:v>32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29</c:v>
                </c:pt>
                <c:pt idx="9">
                  <c:v>13</c:v>
                </c:pt>
              </c:numCache>
            </c:numRef>
          </c:val>
        </c:ser>
        <c:ser>
          <c:idx val="2"/>
          <c:order val="2"/>
          <c:tx>
            <c:strRef>
              <c:f>Munka9!$M$2</c:f>
              <c:strCache>
                <c:ptCount val="1"/>
                <c:pt idx="0">
                  <c:v>Határidőre nem teljesített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Munka9!$M$3:$M$12</c:f>
              <c:numCache>
                <c:formatCode>General</c:formatCode>
                <c:ptCount val="10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Munka9!$N$2</c:f>
              <c:strCache>
                <c:ptCount val="1"/>
                <c:pt idx="0">
                  <c:v>Nem teljesített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Munka9!$N$3:$N$12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005192"/>
        <c:axId val="205005584"/>
      </c:barChart>
      <c:catAx>
        <c:axId val="205005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Adatátvételek</a:t>
                </a:r>
                <a:r>
                  <a:rPr lang="hu-HU" baseline="0" dirty="0" smtClean="0"/>
                  <a:t> éven belüli esedékessége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5005584"/>
        <c:crosses val="autoZero"/>
        <c:auto val="1"/>
        <c:lblAlgn val="ctr"/>
        <c:lblOffset val="100"/>
        <c:noMultiLvlLbl val="0"/>
      </c:catAx>
      <c:valAx>
        <c:axId val="20500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Adatátvételek</a:t>
                </a:r>
                <a:r>
                  <a:rPr lang="hu-HU" baseline="0" dirty="0" smtClean="0"/>
                  <a:t> száma (db)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5005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3.6111111111111108E-2"/>
                  <c:y val="5.09259259259259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752099737532809"/>
                  <c:y val="-8.33333333333334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[1]Munka1!$C$2:$F$2</c:f>
              <c:strCache>
                <c:ptCount val="4"/>
                <c:pt idx="0">
                  <c:v>Stat. Regiszter aktualizálása</c:v>
                </c:pt>
                <c:pt idx="1">
                  <c:v>Ellenőrzés</c:v>
                </c:pt>
                <c:pt idx="2">
                  <c:v>Becslés (pótlás) inputja</c:v>
                </c:pt>
                <c:pt idx="3">
                  <c:v>Egyéb</c:v>
                </c:pt>
              </c:strCache>
            </c:strRef>
          </c:cat>
          <c:val>
            <c:numRef>
              <c:f>'4.3'!$E$19:$H$19</c:f>
              <c:numCache>
                <c:formatCode>General</c:formatCode>
                <c:ptCount val="4"/>
                <c:pt idx="0">
                  <c:v>75</c:v>
                </c:pt>
                <c:pt idx="1">
                  <c:v>124</c:v>
                </c:pt>
                <c:pt idx="2">
                  <c:v>111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80314960629921"/>
          <c:y val="0.13004629629629633"/>
          <c:w val="0.86764129483814523"/>
          <c:h val="0.458295421405657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('7. kérdés'!$A$4,'7. kérdés'!$A$7,'7. kérdés'!$A$10,'7. kérdés'!$A$13,'7. kérdés'!$A$16,'7. kérdés'!$A$19,'7. kérdés'!$A$22,'7. kérdés'!$A$25,'7. kérdés'!$A$28,'7. kérdés'!$A$31,'7. kérdés'!$A$34,'7. kérdés'!$A$37,'7. kérdés'!$A$39)</c:f>
              <c:strCache>
                <c:ptCount val="13"/>
                <c:pt idx="0">
                  <c:v>Adattár Évkönyv Zsebkönyv (O)</c:v>
                </c:pt>
                <c:pt idx="1">
                  <c:v>Aggregált adatok (O)</c:v>
                </c:pt>
                <c:pt idx="2">
                  <c:v>Aggregált publikációk (O)</c:v>
                </c:pt>
                <c:pt idx="3">
                  <c:v>Nyilvános mikroadatfájlok (O)</c:v>
                </c:pt>
                <c:pt idx="4">
                  <c:v>Kiadott kutathatóvá tett mikroadatok (O)</c:v>
                </c:pt>
                <c:pt idx="5">
                  <c:v>Elemzések (O)</c:v>
                </c:pt>
                <c:pt idx="6">
                  <c:v>Osztályozás (O)</c:v>
                </c:pt>
                <c:pt idx="7">
                  <c:v>Módszertani kiadvány (O)</c:v>
                </c:pt>
                <c:pt idx="8">
                  <c:v>Publikáció (O)</c:v>
                </c:pt>
                <c:pt idx="9">
                  <c:v>Egyéb (O)</c:v>
                </c:pt>
                <c:pt idx="10">
                  <c:v>Térképek (O)</c:v>
                </c:pt>
                <c:pt idx="11">
                  <c:v>Grafikonok (O)</c:v>
                </c:pt>
                <c:pt idx="12">
                  <c:v>Infografikák (O)</c:v>
                </c:pt>
              </c:strCache>
            </c:strRef>
          </c:cat>
          <c:val>
            <c:numRef>
              <c:f>'7. kérdés'!$I$43:$I$55</c:f>
              <c:numCache>
                <c:formatCode>General</c:formatCode>
                <c:ptCount val="13"/>
                <c:pt idx="0">
                  <c:v>323</c:v>
                </c:pt>
                <c:pt idx="1">
                  <c:v>177</c:v>
                </c:pt>
                <c:pt idx="2">
                  <c:v>306</c:v>
                </c:pt>
                <c:pt idx="3">
                  <c:v>67</c:v>
                </c:pt>
                <c:pt idx="4">
                  <c:v>30</c:v>
                </c:pt>
                <c:pt idx="5">
                  <c:v>254</c:v>
                </c:pt>
                <c:pt idx="6">
                  <c:v>14</c:v>
                </c:pt>
                <c:pt idx="7">
                  <c:v>35</c:v>
                </c:pt>
                <c:pt idx="8">
                  <c:v>7</c:v>
                </c:pt>
                <c:pt idx="9">
                  <c:v>17</c:v>
                </c:pt>
                <c:pt idx="10">
                  <c:v>65</c:v>
                </c:pt>
                <c:pt idx="11">
                  <c:v>96</c:v>
                </c:pt>
                <c:pt idx="1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006760"/>
        <c:axId val="205007152"/>
      </c:barChart>
      <c:catAx>
        <c:axId val="205006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Közlési formák</a:t>
                </a:r>
              </a:p>
            </c:rich>
          </c:tx>
          <c:layout>
            <c:manualLayout>
              <c:xMode val="edge"/>
              <c:yMode val="edge"/>
              <c:x val="0.80767935258092738"/>
              <c:y val="0.860362715077282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5007152"/>
        <c:crosses val="autoZero"/>
        <c:auto val="1"/>
        <c:lblAlgn val="ctr"/>
        <c:lblOffset val="100"/>
        <c:noMultiLvlLbl val="0"/>
      </c:catAx>
      <c:valAx>
        <c:axId val="205007152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2.5582895888013997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500676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10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2019.10.09.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2019.10.09.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2019.10.09.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2019.10.09.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2019.10.09.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2019.10.09.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2019.10.09.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2019.10.09.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tatkoord@ksh.h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33285" y="6249600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Myriad "/>
              </a:rPr>
              <a:t>2019.09.25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00527" y="5210951"/>
            <a:ext cx="3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Dr. Zavagyák Andrea</a:t>
            </a:r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 smtClean="0"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6166" y="2035789"/>
            <a:ext cx="7846640" cy="1465349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002060"/>
                </a:solidFill>
              </a:rPr>
              <a:t>Tájékoztatás a 2018. </a:t>
            </a:r>
            <a:r>
              <a:rPr lang="hu-HU" sz="3200" b="1" dirty="0">
                <a:solidFill>
                  <a:srgbClr val="002060"/>
                </a:solidFill>
              </a:rPr>
              <a:t>évi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Országos Statisztikai Adatfelvételi Program (</a:t>
            </a:r>
            <a:r>
              <a:rPr lang="hu-HU" sz="3200" b="1" dirty="0" smtClean="0">
                <a:solidFill>
                  <a:srgbClr val="002060"/>
                </a:solidFill>
              </a:rPr>
              <a:t>OSAP)</a:t>
            </a:r>
            <a:r>
              <a:rPr lang="hu-HU" sz="3200" b="1" dirty="0">
                <a:solidFill>
                  <a:srgbClr val="002060"/>
                </a:solidFill>
              </a:rPr>
              <a:t> </a:t>
            </a:r>
            <a:r>
              <a:rPr lang="hu-HU" sz="3200" b="1" dirty="0" smtClean="0">
                <a:solidFill>
                  <a:srgbClr val="002060"/>
                </a:solidFill>
              </a:rPr>
              <a:t>teljesüléséről</a:t>
            </a:r>
            <a:endParaRPr lang="hu-H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7195" y="3074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sz="3100" b="1" dirty="0">
                <a:solidFill>
                  <a:srgbClr val="002060"/>
                </a:solidFill>
              </a:rPr>
              <a:t>Tudományos vagy tájékoztatási célú adatkiadások átvevői a </a:t>
            </a:r>
            <a:r>
              <a:rPr lang="hu-HU" sz="3100" b="1" dirty="0" err="1">
                <a:solidFill>
                  <a:srgbClr val="002060"/>
                </a:solidFill>
              </a:rPr>
              <a:t>HSSz</a:t>
            </a:r>
            <a:r>
              <a:rPr lang="hu-HU" sz="3100" b="1" dirty="0">
                <a:solidFill>
                  <a:srgbClr val="002060"/>
                </a:solidFill>
              </a:rPr>
              <a:t> további szerveinél, 2018-ban </a:t>
            </a:r>
            <a:r>
              <a:rPr lang="x-none" sz="3100" b="1" dirty="0">
                <a:solidFill>
                  <a:srgbClr val="002060"/>
                </a:solidFill>
              </a:rPr>
              <a:t> </a:t>
            </a:r>
            <a:r>
              <a:rPr lang="hu-HU" b="1" dirty="0">
                <a:solidFill>
                  <a:srgbClr val="002060"/>
                </a:solidFill>
              </a:rPr>
              <a:t/>
            </a:r>
            <a:br>
              <a:rPr lang="hu-HU" b="1" dirty="0">
                <a:solidFill>
                  <a:srgbClr val="002060"/>
                </a:solidFill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958166"/>
              </p:ext>
            </p:extLst>
          </p:nvPr>
        </p:nvGraphicFramePr>
        <p:xfrm>
          <a:off x="607195" y="1363613"/>
          <a:ext cx="6554002" cy="4507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456951" y="3285262"/>
            <a:ext cx="4525109" cy="91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Az adatkiadások két leggyakoribb típusa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Táblázatos aggregált adatként (50%)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Egyedi kérésre, táblázatos formában (30%)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46685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Az </a:t>
            </a:r>
            <a:r>
              <a:rPr lang="hu-HU" sz="2400" b="1" dirty="0">
                <a:solidFill>
                  <a:srgbClr val="002060"/>
                </a:solidFill>
              </a:rPr>
              <a:t>előállított statisztikai </a:t>
            </a:r>
            <a:r>
              <a:rPr lang="hu-HU" sz="2400" b="1" dirty="0" smtClean="0">
                <a:solidFill>
                  <a:srgbClr val="002060"/>
                </a:solidFill>
              </a:rPr>
              <a:t>adatállományok </a:t>
            </a:r>
            <a:r>
              <a:rPr lang="hu-HU" sz="2400" b="1" dirty="0">
                <a:solidFill>
                  <a:srgbClr val="002060"/>
                </a:solidFill>
              </a:rPr>
              <a:t>jellemző felhasználói a HSSz tagoknál, 2018-ban (%)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962026" y="5555053"/>
            <a:ext cx="880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felhasználók 1/5-e a további közigazgatási szervek, HSSz tagok közül kerül ki (20 </a:t>
            </a:r>
            <a:r>
              <a:rPr lang="hu-HU" dirty="0" smtClean="0"/>
              <a:t>%)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5498803"/>
              </p:ext>
            </p:extLst>
          </p:nvPr>
        </p:nvGraphicFramePr>
        <p:xfrm>
          <a:off x="1861939" y="1367437"/>
          <a:ext cx="6280150" cy="399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 minőség javítását segítő eszközök megoszlása 2018-ban (darab, %)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83032364"/>
              </p:ext>
            </p:extLst>
          </p:nvPr>
        </p:nvGraphicFramePr>
        <p:xfrm>
          <a:off x="2019684" y="1353838"/>
          <a:ext cx="6710363" cy="432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További teendők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/>
            <a:r>
              <a:rPr lang="hu-HU" dirty="0">
                <a:solidFill>
                  <a:srgbClr val="002060"/>
                </a:solidFill>
              </a:rPr>
              <a:t>Az ülést követően kerül a </a:t>
            </a:r>
            <a:r>
              <a:rPr lang="hu-HU" dirty="0" err="1">
                <a:solidFill>
                  <a:srgbClr val="002060"/>
                </a:solidFill>
              </a:rPr>
              <a:t>HSSz</a:t>
            </a:r>
            <a:r>
              <a:rPr lang="hu-HU" dirty="0">
                <a:solidFill>
                  <a:srgbClr val="002060"/>
                </a:solidFill>
              </a:rPr>
              <a:t> tagjainak megküldésre az elemzés </a:t>
            </a:r>
            <a:r>
              <a:rPr lang="hu-HU" dirty="0" smtClean="0">
                <a:solidFill>
                  <a:srgbClr val="002060"/>
                </a:solidFill>
              </a:rPr>
              <a:t>  véleményezés céljából</a:t>
            </a:r>
            <a:r>
              <a:rPr lang="hu-HU" dirty="0">
                <a:solidFill>
                  <a:srgbClr val="002060"/>
                </a:solidFill>
              </a:rPr>
              <a:t>:</a:t>
            </a:r>
          </a:p>
          <a:p>
            <a:pPr marL="0" lvl="1" indent="0">
              <a:buNone/>
            </a:pPr>
            <a:r>
              <a:rPr lang="hu-HU" dirty="0">
                <a:solidFill>
                  <a:srgbClr val="002060"/>
                </a:solidFill>
              </a:rPr>
              <a:t>2 hetes határidővel, 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statkoord</a:t>
            </a:r>
            <a:r>
              <a:rPr lang="hu-HU" dirty="0">
                <a:solidFill>
                  <a:srgbClr val="002060"/>
                </a:solidFill>
                <a:hlinkClick r:id="rId2"/>
              </a:rPr>
              <a:t>@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ksh.hu</a:t>
            </a:r>
            <a:endParaRPr lang="hu-HU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/>
            <a:r>
              <a:rPr lang="hu-HU" dirty="0">
                <a:solidFill>
                  <a:srgbClr val="002060"/>
                </a:solidFill>
              </a:rPr>
              <a:t>A visszaérkezett észrevételek alapján véglegesítjük az elemzést ezt követően kerül közzétételre a KSH honlapján.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61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4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 smtClean="0">
                <a:solidFill>
                  <a:srgbClr val="002060"/>
                </a:solidFill>
              </a:rPr>
              <a:t>Köszönöm a figyelmet!</a:t>
            </a:r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7" y="713439"/>
            <a:ext cx="1418692" cy="444360"/>
          </a:xfrm>
        </p:spPr>
        <p:txBody>
          <a:bodyPr/>
          <a:lstStyle/>
          <a:p>
            <a:r>
              <a:rPr lang="hu-HU" altLang="hu-H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Bevezető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93937" y="1263799"/>
            <a:ext cx="9238231" cy="4841726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kormányrendeleti tartalom mellett az </a:t>
            </a:r>
            <a:r>
              <a:rPr lang="hu-HU" altLang="hu-HU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Stt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á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ltal elrendelt adatfelvételekkel együtt 2018-ban 531 adatfelvétel végrehajtását rendelte el az OSAP (285 adatgyűjtés, 246 adatátvétel)</a:t>
            </a:r>
            <a:endParaRPr lang="hu-HU" alt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Az </a:t>
            </a:r>
            <a:r>
              <a:rPr lang="hu-HU" altLang="hu-HU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Stt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 szabályai alapján az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OSAP tartalma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átalakult: </a:t>
            </a:r>
            <a:endParaRPr 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34607687"/>
              </p:ext>
            </p:extLst>
          </p:nvPr>
        </p:nvGraphicFramePr>
        <p:xfrm>
          <a:off x="4629750" y="2496504"/>
          <a:ext cx="6217920" cy="365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3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6" y="713439"/>
            <a:ext cx="5183590" cy="444360"/>
          </a:xfrm>
        </p:spPr>
        <p:txBody>
          <a:bodyPr>
            <a:noAutofit/>
          </a:bodyPr>
          <a:lstStyle/>
          <a:p>
            <a:r>
              <a:rPr lang="hu-HU" altLang="hu-HU" sz="2400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és adatátvételek száma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493935" y="1486818"/>
            <a:ext cx="8022597" cy="42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OSAP 2018: 265 db adatfelvétel (142 db KSH; 123 db HSSz további tagja)</a:t>
            </a:r>
          </a:p>
          <a:p>
            <a:pPr algn="just"/>
            <a:endParaRPr lang="hu-HU" altLang="hu-H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055366" y="2236351"/>
            <a:ext cx="2901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400" b="1" dirty="0">
                <a:solidFill>
                  <a:srgbClr val="002060"/>
                </a:solidFill>
              </a:rPr>
              <a:t>A KSH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/>
            </a:r>
            <a:br>
              <a:rPr lang="hu-HU" sz="1400" b="1" dirty="0" smtClean="0">
                <a:solidFill>
                  <a:srgbClr val="002060"/>
                </a:solidFill>
              </a:rPr>
            </a:br>
            <a:r>
              <a:rPr lang="hu-HU" sz="1400" b="1" dirty="0" smtClean="0">
                <a:solidFill>
                  <a:srgbClr val="002060"/>
                </a:solidFill>
              </a:rPr>
              <a:t>2010-2018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236460" y="2236351"/>
            <a:ext cx="356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rgbClr val="002060"/>
                </a:solidFill>
              </a:rPr>
              <a:t>HSSz KSH-n kívüli tagjainak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>2010-2018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14845616"/>
              </p:ext>
            </p:extLst>
          </p:nvPr>
        </p:nvGraphicFramePr>
        <p:xfrm>
          <a:off x="798040" y="2858530"/>
          <a:ext cx="4844879" cy="261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54674156"/>
              </p:ext>
            </p:extLst>
          </p:nvPr>
        </p:nvGraphicFramePr>
        <p:xfrm>
          <a:off x="5869974" y="2858531"/>
          <a:ext cx="4723885" cy="261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</a:t>
            </a:r>
            <a:r>
              <a:rPr lang="hu-HU" sz="3200" b="1" dirty="0" smtClean="0">
                <a:solidFill>
                  <a:srgbClr val="002060"/>
                </a:solidFill>
              </a:rPr>
              <a:t>2018-ban </a:t>
            </a:r>
            <a:r>
              <a:rPr lang="hu-HU" sz="3200" b="1" dirty="0">
                <a:solidFill>
                  <a:srgbClr val="002060"/>
                </a:solidFill>
              </a:rPr>
              <a:t>a </a:t>
            </a:r>
            <a:r>
              <a:rPr lang="hu-HU" sz="3200" b="1" dirty="0" smtClean="0">
                <a:solidFill>
                  <a:srgbClr val="002060"/>
                </a:solidFill>
              </a:rPr>
              <a:t>HSSz </a:t>
            </a:r>
            <a:r>
              <a:rPr lang="hu-HU" sz="3200" b="1" dirty="0">
                <a:solidFill>
                  <a:srgbClr val="002060"/>
                </a:solidFill>
              </a:rPr>
              <a:t>KSH-n kívüli tagjai között (db, %)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6473610"/>
              </p:ext>
            </p:extLst>
          </p:nvPr>
        </p:nvGraphicFramePr>
        <p:xfrm>
          <a:off x="1733549" y="1223962"/>
          <a:ext cx="8334376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1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</a:t>
            </a:r>
            <a:r>
              <a:rPr lang="hu-HU" sz="3200" b="1" dirty="0" smtClean="0">
                <a:solidFill>
                  <a:srgbClr val="002060"/>
                </a:solidFill>
              </a:rPr>
              <a:t>2018-ban </a:t>
            </a:r>
            <a:r>
              <a:rPr lang="hu-HU" sz="3200" b="1" dirty="0">
                <a:solidFill>
                  <a:srgbClr val="002060"/>
                </a:solidFill>
              </a:rPr>
              <a:t>a HSSZ </a:t>
            </a:r>
            <a:r>
              <a:rPr lang="hu-HU" sz="3200" b="1" dirty="0" smtClean="0">
                <a:solidFill>
                  <a:srgbClr val="002060"/>
                </a:solidFill>
              </a:rPr>
              <a:t>tagjai </a:t>
            </a:r>
            <a:r>
              <a:rPr lang="hu-HU" sz="3200" b="1" dirty="0">
                <a:solidFill>
                  <a:srgbClr val="002060"/>
                </a:solidFill>
              </a:rPr>
              <a:t>között szakstatisztikai téma szerinti bontásban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87296848"/>
              </p:ext>
            </p:extLst>
          </p:nvPr>
        </p:nvGraphicFramePr>
        <p:xfrm>
          <a:off x="2810775" y="1421423"/>
          <a:ext cx="6423841" cy="440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8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346" y="264807"/>
            <a:ext cx="11217442" cy="782837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</a:rPr>
              <a:t>Kijelölt adatszolgáltatók száma adatgyűjtések esetén </a:t>
            </a:r>
            <a:r>
              <a:rPr lang="hu-HU" sz="2800" b="1" dirty="0" smtClean="0">
                <a:solidFill>
                  <a:srgbClr val="002060"/>
                </a:solidFill>
              </a:rPr>
              <a:t>2015-2018 között </a:t>
            </a:r>
            <a:r>
              <a:rPr lang="hu-HU" sz="2800" b="1" dirty="0">
                <a:solidFill>
                  <a:srgbClr val="002060"/>
                </a:solidFill>
              </a:rPr>
              <a:t>(db)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68470101"/>
              </p:ext>
            </p:extLst>
          </p:nvPr>
        </p:nvGraphicFramePr>
        <p:xfrm>
          <a:off x="1911178" y="1153298"/>
          <a:ext cx="78259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4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/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tényezők vizsgálata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1324" y="10803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>
                <a:solidFill>
                  <a:srgbClr val="002060"/>
                </a:solidFill>
              </a:rPr>
              <a:t>Adatátvételek gyakorisága szerinti vizsgálat</a:t>
            </a:r>
          </a:p>
          <a:p>
            <a:pPr marL="742950" lvl="1" indent="-285750"/>
            <a:r>
              <a:rPr lang="hu-HU" sz="2000" dirty="0">
                <a:solidFill>
                  <a:srgbClr val="002060"/>
                </a:solidFill>
              </a:rPr>
              <a:t>Legjellemzőbb az </a:t>
            </a:r>
            <a:r>
              <a:rPr lang="hu-HU" sz="2000" b="1" i="1" dirty="0">
                <a:solidFill>
                  <a:srgbClr val="002060"/>
                </a:solidFill>
              </a:rPr>
              <a:t>évenkénti </a:t>
            </a:r>
            <a:r>
              <a:rPr lang="hu-HU" sz="2000" dirty="0">
                <a:solidFill>
                  <a:srgbClr val="002060"/>
                </a:solidFill>
              </a:rPr>
              <a:t>gyakoriság a teljesítendő feladatok esetében </a:t>
            </a:r>
            <a:r>
              <a:rPr lang="hu-HU" sz="2000" dirty="0" smtClean="0">
                <a:solidFill>
                  <a:srgbClr val="002060"/>
                </a:solidFill>
              </a:rPr>
              <a:t>(102 darab)</a:t>
            </a:r>
            <a:endParaRPr lang="hu-HU" sz="2000" dirty="0">
              <a:solidFill>
                <a:srgbClr val="00206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8940039"/>
              </p:ext>
            </p:extLst>
          </p:nvPr>
        </p:nvGraphicFramePr>
        <p:xfrm>
          <a:off x="2548889" y="1822117"/>
          <a:ext cx="6623685" cy="423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86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</a:t>
            </a:r>
            <a:r>
              <a:rPr lang="hu-HU" sz="2800" b="1" dirty="0" smtClean="0">
                <a:solidFill>
                  <a:srgbClr val="002060"/>
                </a:solidFill>
              </a:rPr>
              <a:t>tényezők </a:t>
            </a:r>
            <a:r>
              <a:rPr lang="hu-HU" sz="2800" b="1" dirty="0">
                <a:solidFill>
                  <a:srgbClr val="002060"/>
                </a:solidFill>
              </a:rPr>
              <a:t>vizsgálata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67027" y="1183272"/>
            <a:ext cx="10155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>
                <a:solidFill>
                  <a:srgbClr val="002060"/>
                </a:solidFill>
              </a:rPr>
              <a:t>Adminisztratív </a:t>
            </a:r>
            <a:r>
              <a:rPr lang="hu-HU" sz="2400" u="sng" dirty="0" smtClean="0">
                <a:solidFill>
                  <a:srgbClr val="002060"/>
                </a:solidFill>
              </a:rPr>
              <a:t>adatok</a:t>
            </a:r>
            <a:r>
              <a:rPr lang="hu-HU" sz="2400" u="sng" dirty="0">
                <a:solidFill>
                  <a:srgbClr val="002060"/>
                </a:solidFill>
              </a:rPr>
              <a:t> </a:t>
            </a:r>
            <a:r>
              <a:rPr lang="hu-HU" sz="2400" u="sng" dirty="0" smtClean="0">
                <a:solidFill>
                  <a:srgbClr val="002060"/>
                </a:solidFill>
              </a:rPr>
              <a:t>felhasználásának célja az adatgyűjtések feldolgozása során</a:t>
            </a:r>
            <a:endParaRPr lang="hu-HU" sz="2400" u="sng" dirty="0">
              <a:solidFill>
                <a:srgbClr val="002060"/>
              </a:solidFill>
            </a:endParaRPr>
          </a:p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75023754"/>
              </p:ext>
            </p:extLst>
          </p:nvPr>
        </p:nvGraphicFramePr>
        <p:xfrm>
          <a:off x="4095485" y="1910297"/>
          <a:ext cx="6429640" cy="392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43226" y="2276474"/>
            <a:ext cx="3195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KSH-nál az adatgyűjtések több, mint 80 </a:t>
            </a:r>
            <a:r>
              <a:rPr lang="hu-HU" dirty="0" err="1" smtClean="0"/>
              <a:t>%-t</a:t>
            </a:r>
            <a:r>
              <a:rPr lang="hu-HU" dirty="0" smtClean="0"/>
              <a:t> használják fel kizárólag elemzési célra.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Ugyanez az arány a </a:t>
            </a:r>
            <a:r>
              <a:rPr lang="hu-HU" b="1" dirty="0"/>
              <a:t>HSSz KSH-n kívüli tagjai között </a:t>
            </a:r>
            <a:r>
              <a:rPr lang="hu-HU" b="1" dirty="0" smtClean="0"/>
              <a:t>55 %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87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002060"/>
                </a:solidFill>
              </a:rPr>
              <a:t>Publikálás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682330" y="884047"/>
            <a:ext cx="863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Az </a:t>
            </a:r>
            <a:r>
              <a:rPr lang="hu-HU" b="1" dirty="0">
                <a:solidFill>
                  <a:srgbClr val="002060"/>
                </a:solidFill>
              </a:rPr>
              <a:t>online előállított statisztikai termékek publikálásának leggyakoribb módjai 2018-ban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187806" y="2846274"/>
            <a:ext cx="5159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ONLINE megjelenések erőfölénye tapasztalható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vizualizációs eszközök közül kiemelkednek a grafikonos megoldások</a:t>
            </a:r>
            <a:endParaRPr lang="hu-HU" dirty="0">
              <a:solidFill>
                <a:srgbClr val="002060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157118379"/>
              </p:ext>
            </p:extLst>
          </p:nvPr>
        </p:nvGraphicFramePr>
        <p:xfrm>
          <a:off x="395477" y="1284886"/>
          <a:ext cx="6563588" cy="4750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7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364</Words>
  <Application>Microsoft Office PowerPoint</Application>
  <PresentationFormat>Szélesvásznú</PresentationFormat>
  <Paragraphs>64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</vt:lpstr>
      <vt:lpstr>Office-téma</vt:lpstr>
      <vt:lpstr>Tájékoztatás a 2018. évi Országos Statisztikai Adatfelvételi Program (OSAP) teljesüléséről</vt:lpstr>
      <vt:lpstr>Bevezető</vt:lpstr>
      <vt:lpstr>Adatgyűjtések és adatátvételek száma</vt:lpstr>
      <vt:lpstr>Az adatfelvételek megoszlása 2018-ban a HSSz KSH-n kívüli tagjai között (db, %)</vt:lpstr>
      <vt:lpstr>Az adatfelvételek megoszlása 2018-ban a HSSZ tagjai között szakstatisztikai téma szerinti bontásban</vt:lpstr>
      <vt:lpstr>Kijelölt adatszolgáltatók száma adatgyűjtések esetén 2015-2018 között (db)</vt:lpstr>
      <vt:lpstr>Az adatfelvételeket érintő egyéb tényezők vizsgálata</vt:lpstr>
      <vt:lpstr>Az adatfelvételeket érintő egyéb tényezők vizsgálata</vt:lpstr>
      <vt:lpstr>Publikálás</vt:lpstr>
      <vt:lpstr>Tudományos vagy tájékoztatási célú adatkiadások átvevői a HSSz további szerveinél, 2018-ban   </vt:lpstr>
      <vt:lpstr>Az előállított statisztikai adatállományok jellemző felhasználói a HSSz tagoknál, 2018-ban (%)</vt:lpstr>
      <vt:lpstr>A minőség javítását segítő eszközök megoszlása 2018-ban (darab, %)</vt:lpstr>
      <vt:lpstr>További teendők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Nemecz Gabriella dr.</cp:lastModifiedBy>
  <cp:revision>74</cp:revision>
  <dcterms:created xsi:type="dcterms:W3CDTF">2017-03-01T09:38:02Z</dcterms:created>
  <dcterms:modified xsi:type="dcterms:W3CDTF">2019-10-09T06:25:49Z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