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5" r:id="rId9"/>
    <p:sldId id="267" r:id="rId10"/>
    <p:sldId id="268" r:id="rId11"/>
    <p:sldId id="266" r:id="rId12"/>
    <p:sldId id="259" r:id="rId13"/>
  </p:sldIdLst>
  <p:sldSz cx="12192000" cy="6858000"/>
  <p:notesSz cx="6858000" cy="9144000"/>
  <p:embeddedFontLst>
    <p:embeddedFont>
      <p:font typeface="Book Antiqua" panose="020406020503050303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97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26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13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61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72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62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47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69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>
            <a:gsLst>
              <a:gs pos="0">
                <a:srgbClr val="1BA9B5"/>
              </a:gs>
              <a:gs pos="67000">
                <a:srgbClr val="265369"/>
              </a:gs>
              <a:gs pos="100000">
                <a:srgbClr val="26536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1278292"/>
            <a:ext cx="12193201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08538" y="51099"/>
            <a:ext cx="2300255" cy="11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1482000" y="2121302"/>
            <a:ext cx="9228000" cy="179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6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Közbeszerzési Hatóság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1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 A HSSZ új tagjának bemutatkozása -</a:t>
            </a:r>
            <a:endParaRPr sz="1200" i="1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-373625"/>
            <a:ext cx="3085976" cy="2494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523F2D9-48A1-4C59-AC0A-79C373C2109F}"/>
              </a:ext>
            </a:extLst>
          </p:cNvPr>
          <p:cNvSpPr txBox="1"/>
          <p:nvPr/>
        </p:nvSpPr>
        <p:spPr>
          <a:xfrm>
            <a:off x="1688730" y="4943810"/>
            <a:ext cx="3469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dr. Sipos Attila</a:t>
            </a:r>
            <a:br>
              <a:rPr lang="hu-HU" sz="28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hu-HU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Elnöki Kabinetvezető</a:t>
            </a:r>
            <a:br>
              <a:rPr lang="hu-HU" sz="28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hu-H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B3BAD62-FE64-450A-98E5-2642D258834C}"/>
              </a:ext>
            </a:extLst>
          </p:cNvPr>
          <p:cNvSpPr txBox="1"/>
          <p:nvPr/>
        </p:nvSpPr>
        <p:spPr>
          <a:xfrm>
            <a:off x="7033870" y="4943810"/>
            <a:ext cx="4180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Varga László</a:t>
            </a:r>
            <a:br>
              <a:rPr lang="hu-HU" sz="28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hu-HU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Statisztikai osztályvezető</a:t>
            </a:r>
            <a:br>
              <a:rPr lang="hu-HU" sz="28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hu-H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98825" y="1976677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Statisztikai tevékenység: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Hatóságnál végrehajtott valamennyi adatfelvételnek van a nyilvánosság számára hozzáférhető eredménye, a statisztikai publikációk elektronikus formában elérhetők a Hatóság honlapján, illetve nyomtatott kiadványokban is szerepel statisztika, pl. a 2019-ben elindított Közbeszerzési Értesítő Plusz havi szakmai folyóiratban önálló fejezetként is.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valamennyi szakstatisztika esetében törekszik az adatok megfelelő részletezettséggel való közzétételére. A Közbeszerzési Hatósághoz rendszeresen érkeznek megkeresések az egyes társzervezetektől, gazdasági szereplőktől, egyénektől, és a média részéről is, ebben az esetben a felhasználó számára a konzultáció is biztosított.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részéről más hazai társszervekkel folyamatos szakmai egyeztetések valósulnak meg a hazai közbeszerzésekre vonatkozóan, továbbá az Európai Bizottság felé történő adatszolgáltatások teljesítésében (pl. az Országjelentéshez vagy a Monitoring jelentéshez adatok megküldése, tényfeltáró látogatásokon történő részvétel és szakmai álláspont képviselése).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lang="hu-HU" sz="2000" baseline="300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36F7214-B011-44B1-80D0-EB3A8B2CC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80" y="4197531"/>
            <a:ext cx="3222508" cy="191145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4427058-44A9-4F5B-BA2C-5944E4E2C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80" y="1825950"/>
            <a:ext cx="3222508" cy="21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0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326569" y="1652880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64285"/>
              </a:lnSpc>
              <a:spcAft>
                <a:spcPts val="600"/>
              </a:spcAft>
            </a:pPr>
            <a:r>
              <a:rPr lang="hu-HU" sz="2800" b="1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Az előállított adatok, statisztikai kiadványok elérhetősége: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honlapján (</a:t>
            </a: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www.kozbeszerzes.hu</a:t>
            </a: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) megtalálhatók az alábbi információk a statisztikákhoz történő hozzáférés lehetséges módjairól:</a:t>
            </a:r>
          </a:p>
          <a:p>
            <a:pPr marL="285750" lvl="0" indent="-285750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korábbi évek beszámolói elérhetők az alábbi linken keresztül: </a:t>
            </a: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https://www.kozbeszerzes.hu/2017/3/eves-beszamolok</a:t>
            </a:r>
          </a:p>
          <a:p>
            <a:pPr marL="285750" lvl="0" indent="-285750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közbeszerzési statisztikák, amelyek megtalálhatóak az alábbi linken:</a:t>
            </a:r>
            <a:b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https://www.kozbeszerzes.hu/kozbeszerzes-z/#kozbeszerzesi-statisztikak-2001-2017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„Napi Közbeszerzés” mobilapplikáció (amely ingyenesen letölthető az alábbi linkről: </a:t>
            </a: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https://play.google.com/store/apps/details?id=hu.kozbeszerzes.app&amp;hl=hu</a:t>
            </a: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) „Napi statisztika” rovata tartalmaz közbeszerzésekkel kapcsolatos statisztikákat;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Értesítő plusz statisztika rovatai elérhetők az alábbi hivatkozáson:</a:t>
            </a:r>
            <a:b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https://ertesitoplusz.kozbeszerzes.hu/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statisztikákat tartalmazó gyorsjelentések megtalálhatók az alábbi linkeken: </a:t>
            </a: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https://kozbeszerzes.hu/data/filer_public/b7/6a/b76ad9b4-f131-4e58-baf2-9d496e1cd2e9/kh_</a:t>
            </a:r>
            <a:b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gyorsjelentes_2019_a4_fin.pdf</a:t>
            </a:r>
            <a:r>
              <a:rPr lang="hu-HU" sz="2000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és </a:t>
            </a: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https://www.kozbeszerzes.hu/data/filer_public/bb/d7/</a:t>
            </a:r>
            <a:b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hu-HU" sz="2000" u="sng" baseline="30000" dirty="0">
                <a:solidFill>
                  <a:srgbClr val="0070C0"/>
                </a:solidFill>
                <a:latin typeface="Book Antiqua"/>
                <a:ea typeface="Book Antiqua"/>
                <a:cs typeface="Book Antiqua"/>
                <a:sym typeface="Book Antiqua"/>
              </a:rPr>
              <a:t>bbd7188c-9b04-468e-8b18-649ce82dbccf/gyorsjelentes_2020_1_felev.pdf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endParaRPr lang="hu-HU" sz="2000" baseline="300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62831EA-F678-4F76-AC29-708E0146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80" y="1825950"/>
            <a:ext cx="3222508" cy="219377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3A7E24F-2715-4CB2-A711-E487A7168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80" y="4197531"/>
            <a:ext cx="3222508" cy="19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914" y="4351024"/>
            <a:ext cx="2728174" cy="22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;p3">
            <a:extLst>
              <a:ext uri="{FF2B5EF4-FFF2-40B4-BE49-F238E27FC236}">
                <a16:creationId xmlns:a16="http://schemas.microsoft.com/office/drawing/2014/main" id="{082D0ED5-EBFD-4A7B-B5E7-44AD898D0371}"/>
              </a:ext>
            </a:extLst>
          </p:cNvPr>
          <p:cNvSpPr txBox="1"/>
          <p:nvPr/>
        </p:nvSpPr>
        <p:spPr>
          <a:xfrm>
            <a:off x="1482000" y="2191208"/>
            <a:ext cx="9090206" cy="173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Köszönjük megtisztelő figyelmüket!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400812" y="1976677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Rövid bemutatkozás: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egy autonóm államigazgatási szerv, amely kizárólag az Országgyűlésnek alárendelten működik. Az Országgyűlés az első közbeszerzési törvény megalkotásakor a közbeszerzésekre szakosodott önálló szervezet – akkori nevén: Közbeszerzések Tanácsa - létrehozása mellett döntött. A szervezet 25 évvel ezelőtt, 1995. október 4-én alakult meg.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sym typeface="Book Antiqua"/>
              </a:rPr>
              <a:t>Feladata, hogy a közérdeket az ajánlatkérők és az ajánlattevők érdekeit figyelembe véve hatékonyan közreműködjön a közbeszerzési politika alakításában, a jogszerű közbeszerzési magatartások kialakításában és elterjesztésében, elősegítve a közpénzek nyilvános és átlátható módon történő elköltését</a:t>
            </a:r>
            <a:r>
              <a:rPr lang="en-US" sz="2000" baseline="30000" dirty="0">
                <a:solidFill>
                  <a:schemeClr val="dk1"/>
                </a:solidFill>
                <a:latin typeface="Book Antiqua"/>
                <a:sym typeface="Book Antiqua"/>
              </a:rPr>
              <a:t>.</a:t>
            </a:r>
            <a:endParaRPr lang="hu-HU" sz="2000" baseline="30000" dirty="0">
              <a:solidFill>
                <a:schemeClr val="dk1"/>
              </a:solidFill>
              <a:latin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A Hatóság keretében Közbeszerzési Döntőbizottság működik, amely az ország egész területére kiterjedő illetékességgel bírálja el a közbeszerzésekkel kapcsolatos jogvitákat. A Közbeszerzési Döntőbizottság független, országos hatáskörrel rendelkező szerv, feladata a közbeszerzésekkel és a tervpályázati eljárásokkal kapcsolatos jogsértő vagy vitás ügyek miatti jogorvoslat intézése.</a:t>
            </a:r>
            <a:endParaRPr lang="hu-HU" sz="2000" baseline="30000" dirty="0">
              <a:solidFill>
                <a:schemeClr val="dk1"/>
              </a:solidFill>
              <a:latin typeface="Book Antiqua"/>
              <a:sym typeface="Book Antiqua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7EDB32F-A3B7-4920-B6EB-FCB953D7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79" y="1691434"/>
            <a:ext cx="3206494" cy="206626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522BC1-0497-4B7D-A6F8-7A73D048D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79" y="3883167"/>
            <a:ext cx="3222509" cy="2152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326569" y="1926397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Rövid bemutatkozás: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 Hatóság keretében működő Tanács tizenhárom tagját az ajánlattevői oldal, az ajánlatkérői oldal és egyes közérdekű célok érvényesítésére hivatott szervek képviselői alkotják. A Hatóság elnökét és alelnökét a Tanács tagjai öt éves időtartamra választják meg, a tagok megbízatása legalább két évre szól. Míg a Hatóság elnöke e tisztségét főállásban tölti be, addig a többi tag a Hatósággal nem áll közszolgálati jogviszonyban (a tagok jellemzően a delegáló szervben viselnek hivatali tisztséget).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A Hatóság és a Tanács tevékenységével kapcsolatos koordinációt, döntéseinek előkészítését és végrehajtását, valamint az ennek végzéséhez szükséges adatgyűjtő, nyilvántartó, valamint adminisztratív tevékenységet a Hatóság Titkársága végzi a főtitkár vezetésével.</a:t>
            </a:r>
          </a:p>
          <a:p>
            <a:pPr marL="285750" lvl="0" indent="-285750" algn="just">
              <a:lnSpc>
                <a:spcPct val="110000"/>
              </a:lnSpc>
              <a:spcAft>
                <a:spcPts val="6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A Közbeszerzési Hatóság kiemelt célja és feladata, hogy támogassa a jogalkalmazókat abban, hogy a folyamatosan változó jogszabályi környezetben a célkitűzések és érdekek sokasága között meg tudjanak felelni a szigorú elvárásoknak. Közösen szükséges megtalálnunk, miként lehet a hazai piacon megfelelő versenyhelyzetet teremtve megvalósítani a környezettudatos, szociálisan érzékeny, a kis- és középvállalkozásokat helyzetbe hozó modern beszerzési politikát.</a:t>
            </a: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7EDB32F-A3B7-4920-B6EB-FCB953D7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79" y="1691434"/>
            <a:ext cx="3206494" cy="206626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522BC1-0497-4B7D-A6F8-7A73D048D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79" y="3883167"/>
            <a:ext cx="3222509" cy="21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7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542423" y="1901477"/>
            <a:ext cx="7245314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Rövid bemutatkozás: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A Hatóság feladat és hatáskörét a Kbt. 187. § (1)-(2) bekezdései határozzák meg,</a:t>
            </a:r>
            <a:br>
              <a:rPr lang="hu-HU" sz="2000" baseline="30000" dirty="0">
                <a:solidFill>
                  <a:schemeClr val="dk1"/>
                </a:solidFill>
                <a:latin typeface="Book Antiqua"/>
              </a:rPr>
            </a:b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 a főbb feladatok az alábbiak szerint összegezhetők:</a:t>
            </a:r>
          </a:p>
          <a:p>
            <a:pPr lvl="0" indent="457200" algn="just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Közreműködés a közbeszerzési politika alakításában</a:t>
            </a:r>
          </a:p>
          <a:p>
            <a:pPr lvl="0" indent="45720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A közbeszerzési eljárások résztvevőit támogató-segítő feladatok</a:t>
            </a:r>
          </a:p>
          <a:p>
            <a:pPr lvl="0" indent="540000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(pl. honlap működtetése, állásfoglalások kibocsátása, konferenciák szervezése)</a:t>
            </a:r>
          </a:p>
          <a:p>
            <a:pPr lvl="0" indent="457200" algn="just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A hirdetmények megjelentetése, ellenőrzése</a:t>
            </a:r>
          </a:p>
          <a:p>
            <a:pPr lvl="0" indent="457200" algn="just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Névjegyzékek vezetése</a:t>
            </a:r>
          </a:p>
          <a:p>
            <a:pPr lvl="0" indent="457200" algn="just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Nemzetközi kapcsolatok</a:t>
            </a:r>
          </a:p>
          <a:p>
            <a:pPr lvl="0" indent="457200" algn="just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Ellenőrzési feladatok a szerződések módosítása és teljesítése vonatkozásában</a:t>
            </a:r>
          </a:p>
          <a:p>
            <a:pPr lvl="0" indent="457200" algn="just">
              <a:lnSpc>
                <a:spcPct val="120000"/>
              </a:lnSpc>
              <a:spcAft>
                <a:spcPts val="6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Közbeszerzési Adatbázis működtetése</a:t>
            </a:r>
          </a:p>
          <a:p>
            <a:pPr lvl="0" indent="457200" algn="just">
              <a:lnSpc>
                <a:spcPct val="120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</a:rPr>
              <a:t>- Statisztikai adatok gyűjtése</a:t>
            </a:r>
            <a:endParaRPr sz="2000" baseline="30000" dirty="0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7EDB32F-A3B7-4920-B6EB-FCB953D7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79" y="1691434"/>
            <a:ext cx="3206494" cy="206626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522BC1-0497-4B7D-A6F8-7A73D048D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79" y="3883167"/>
            <a:ext cx="3222509" cy="21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98825" y="1976677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Rövid bemutatkozás: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Több, mint két évtizednyi modern közbeszerzési gyakorlattal a birtokunkban, valamint a hazai közbeszerzés volumenének folyamatosan növekvő tendenciája mellett jól megfigyelhető a szabályozás létjogosultsága és egy fejlődőképes szervezet működésének szükségessége.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joganyag dinamikus fejlődése az eltelt 25 esztendő során két új irányelvcsalád megalkotását tette szükségessé, ezzel párhuzamosan került sor a negyedik magyar közbeszerzési kódex elfogadására (2015. évi CXLIII. törvény a közbeszerzésekről).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Szervezetünkben jelenleg számos változás megy végbe annak érdekében, hogy legjobb tudásunk szerint megfeleljünk a legújabb jogszabályi változásoknak. Célunk egy korszerű szolgáltató hatóság kialakítása, amely ügyfélközpontúságával élen jár a hazai közigazgatásban.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Mindannyiunk érdeke az, hogy a hazai közbeszerzésekben megfelelő garanciák védjék a közpénzek észszerű és hatékony elköltését, azok átláthatóan és ellenőrizhetően kerüljenek felhasználásra. </a:t>
            </a: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7EDB32F-A3B7-4920-B6EB-FCB953D7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79" y="1691434"/>
            <a:ext cx="3206494" cy="206626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522BC1-0497-4B7D-A6F8-7A73D048D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79" y="3883167"/>
            <a:ext cx="3222509" cy="21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98825" y="1871545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Statisztikai tevékenység: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számos statisztikai kimutatást és elemzést készít a hazai közbeszerzésekre vonatkozó főbb mutatók tekintetében, amellyel szervezetünk hozzájárul a közvélemény és a hazai, valamint európai uniós gazdasági-intézményi döntéshozók felé folytatott tájékoztatási tevékenységhez.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Az Európai Unió tagállamainak általános gyakorlata szerint a közbeszerzésekkel kapcsolatos statisztikák alapját az eljárások eredményéről szóló tájékoztató hirdetmények adatai képezik, amelyet Magyarországon a Közbeszerzési Hatóság tesz közzé a Közbeszerzési Értesítőben megjelentetve. A Közbeszerzési Hatóság is ezen adatforrást használja fel a statisztikai adatok előállításához, amelyek a lebonyolított hazai közbeszerzési eljárásokra vonatkozóan tartalmaznak információkat.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hivatalos statisztika előállítása objektív módon, kizárólag szakmai szabályoknak megfelelően történik. A Közbeszerzési Hatóság a statisztikai adatokat a Kbt. alapján gyűjti, így szervezetünknek OSAP statisztikai adatgyűjtése nincs, mivel a Kbt. alapján adminisztratív célra – pl. közbeszerzési eljárások dokumentálása, hirdetmények jóváhagyása, nyilvántartása – kerülnek begyűjtésre a statisztika alapját képező adatok.</a:t>
            </a: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9865D63-2FA1-40C2-B8A3-E759977D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80" y="1730309"/>
            <a:ext cx="3222508" cy="203607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7A526F0-9FC1-4033-8392-A476D3BDB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80" y="3904769"/>
            <a:ext cx="3222508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98825" y="1871545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Statisztikai tevékenység: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feladatai közül a statisztikával kapcsolatos tevékenységek rögzítve vannak a Kbt.-ben, az Alapító okiratban, valamint a Szervezeti és Működési Szabályzatban is. A Közbeszerzési Hatóságot az elnök vezeti, akinek szakmai irányítási joga nem terjed ki a szakmai statisztikai kérdésekre vagy a statisztikai tevékenységre.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hivatalos statisztikai vezető a Hirdetménykezelési és Statisztikai Főosztály Statisztikai Elemző Osztály osztályvezetője. Az osztályvezető felel a Közbeszerzési Hatóság statisztikai tevékenységéért, statisztikai szakmai kérdésekben ő dönt. A hivatalos statisztikai vezető statisztikai szakmai függetlenségét a Szervezeti és Működési Szabályzat, valamint a Főosztály ügyrendje biztosítja.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október végétől a Hivatalos Statisztikai Szolgálat tagjává vált, így a Hatóság által folytatott statisztikai tevékenység hivatalosan is megfelel a Nemzeti Statisztika Gyakorlati Kódexében, valamint a hivatalos statisztikai adatszolgáltatással foglalkozó jogszabályokban megfogalmazott előírásoknak. A Közbeszerzési Hatóság az első olyan szervezet, amely önkéntesen csatlakozott a Hivatalos Statisztikai Szolgálathoz.</a:t>
            </a: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9865D63-2FA1-40C2-B8A3-E759977D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80" y="1730309"/>
            <a:ext cx="3222508" cy="203607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7A526F0-9FC1-4033-8392-A476D3BDB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80" y="3904769"/>
            <a:ext cx="3222508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98825" y="1791269"/>
            <a:ext cx="78003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Statisztikai tevékenység: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statisztikák alapját jelentő hirdetmények konkrét adattartalmát a 44/2015. (XI. 2.) </a:t>
            </a:r>
            <a:r>
              <a:rPr lang="hu-HU" sz="2000" baseline="30000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MvM</a:t>
            </a: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rendelet, valamint a közbeszerzési hirdetmények közzétételére használandó hirdetményminták létrehozásáról és a 842/2011/EK végrehajtási rendelet hatályon kívül helyezéséről szóló 2015. november 11-i 2015/1986 végrehajtási rendelet (a továbbiakban: uniós hirdetményminta rendelet) tartalmazza, amelyek alapján a hirdetményeket – és a belőlük készített statisztikákat - az ajánlatkérők által megküldött hirdetmény-tartalmak képezik.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Statisztikai Elemző Osztályán kívül más szervezeti egységek is készítenek statisztikai kimutatásokat a saját szakterületükre vonatkozóan (a Kbt. által meghatározott tevékenységükből eredően rendelkezésre álló alapadatokból, amelyek adott esetben a közzétett hirdetményektől függetlenek):</a:t>
            </a:r>
          </a:p>
          <a:p>
            <a:pPr lvl="0" indent="46800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Közbeszerzési Döntőbizottság a jogorvoslati eljárásokról</a:t>
            </a:r>
          </a:p>
          <a:p>
            <a:pPr lvl="0" indent="46800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Szerződésellenőrzési Főosztály a hatósági ellenőrzési tevékenységről</a:t>
            </a:r>
          </a:p>
          <a:p>
            <a:pPr lvl="0" indent="46800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Közszolgálati és Támogató Főosztály a megindított HNT eljárások ellenőrzéséről</a:t>
            </a:r>
          </a:p>
          <a:p>
            <a:pPr lvl="0" indent="46800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Hirdetménykezelési Osztály az ellenőrzésre beérkezett hirdetmények számáról, típusairól</a:t>
            </a: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9865D63-2FA1-40C2-B8A3-E759977D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80" y="1730309"/>
            <a:ext cx="3222508" cy="203607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7A526F0-9FC1-4033-8392-A476D3BDB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80" y="3904769"/>
            <a:ext cx="3222508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1307700"/>
          </a:xfrm>
          <a:prstGeom prst="rect">
            <a:avLst/>
          </a:prstGeom>
          <a:gradFill>
            <a:gsLst>
              <a:gs pos="0">
                <a:srgbClr val="5FC4E4"/>
              </a:gs>
              <a:gs pos="67000">
                <a:srgbClr val="265369"/>
              </a:gs>
              <a:gs pos="100000">
                <a:srgbClr val="1F2F5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326569" y="267513"/>
            <a:ext cx="922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b="1" i="0" u="none" strike="noStrike" cap="none" baseline="30000" dirty="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Hatóság bemutatása</a:t>
            </a:r>
            <a:endParaRPr sz="1000" dirty="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98825" y="1791269"/>
            <a:ext cx="7800300" cy="4417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b="1" i="0" u="none" strike="noStrike" cap="none" baseline="30000" dirty="0">
                <a:solidFill>
                  <a:srgbClr val="93C44F"/>
                </a:solidFill>
                <a:latin typeface="Book Antiqua"/>
                <a:ea typeface="Book Antiqua"/>
                <a:cs typeface="Book Antiqua"/>
                <a:sym typeface="Book Antiqua"/>
              </a:rPr>
              <a:t>Statisztikai tevékenység:</a:t>
            </a:r>
            <a:endParaRPr dirty="0"/>
          </a:p>
          <a:p>
            <a:pPr marL="0" marR="0" lvl="0" indent="0" algn="l" rtl="0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30000" dirty="0">
              <a:solidFill>
                <a:srgbClr val="93C44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hirdetmények jogi lektorálása, mint az adattisztítás első lépcsőfoka az európai uniós tagállamok közül kizárólag Magyarországon történik. Ez biztosítja, hogy a statisztika alapját képező elsődleges adatok már ellenőrzötten kerülnek felhasználásra.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Közbeszerzési Értesítőben megjelent hirdetmények adataiból egy saját fejlesztésű kivonatoló program segítségével kerülnek lekérdezésre, majd előállításra a statisztikai adatbázisok, amelyekből megvalósulhat az adatok lekérése, majd további feldolgozása a statisztikai kimutatások elkészítéséhez.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 statisztikai termékek pontosságának és megbízhatóságának vizsgálata elsősorban az adattisztításra szolgáló, illetve a lekérdező rendszerekbe épített logikai ellenőrzések útján történik.</a:t>
            </a:r>
          </a:p>
          <a:p>
            <a:pPr marL="285750" lvl="0" indent="-285750" algn="just">
              <a:lnSpc>
                <a:spcPct val="110000"/>
              </a:lnSpc>
              <a:spcAft>
                <a:spcPts val="120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hu-HU" sz="2000" baseline="30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Az egyes statisztikai mutatók számításának módszertana (pl. arányszámok, a közbeszerzéseket érintő leíró statisztikák, az egyes kategóriák / elnevezések meghatározása) hosszú ideje nem változott jelentős mértékben európai uniós szinten, a Közbeszerzési Hatóság statisztikai előállítási folyamatának módszertana megfelelően illeszkedik a hazai és nemzetközi normákhoz.</a:t>
            </a:r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199" y="-518250"/>
            <a:ext cx="3085976" cy="24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9865D63-2FA1-40C2-B8A3-E759977D1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80" y="1730309"/>
            <a:ext cx="3222508" cy="203607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7A526F0-9FC1-4033-8392-A476D3BDB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80" y="3904769"/>
            <a:ext cx="3222508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59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1548</Words>
  <Application>Microsoft Office PowerPoint</Application>
  <PresentationFormat>Szélesvásznú</PresentationFormat>
  <Paragraphs>80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Calibri</vt:lpstr>
      <vt:lpstr>Arial</vt:lpstr>
      <vt:lpstr>Noto Sans Symbols</vt:lpstr>
      <vt:lpstr>Book Antiqua</vt:lpstr>
      <vt:lpstr>Custom Design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Varga László</dc:creator>
  <cp:lastModifiedBy>Varga László</cp:lastModifiedBy>
  <cp:revision>40</cp:revision>
  <dcterms:modified xsi:type="dcterms:W3CDTF">2020-11-26T16:02:59Z</dcterms:modified>
</cp:coreProperties>
</file>