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8" r:id="rId6"/>
    <p:sldId id="267" r:id="rId7"/>
    <p:sldId id="279" r:id="rId8"/>
    <p:sldId id="283" r:id="rId9"/>
    <p:sldId id="280" r:id="rId10"/>
    <p:sldId id="284" r:id="rId11"/>
    <p:sldId id="282" r:id="rId12"/>
    <p:sldId id="285" r:id="rId13"/>
    <p:sldId id="277" r:id="rId14"/>
    <p:sldId id="278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hu-HU" sz="1800" b="1" i="0" u="none" strike="noStrike" kern="1200" spc="0" baseline="0" dirty="0" smtClean="0">
                <a:solidFill>
                  <a:srgbClr val="002060"/>
                </a:solidFill>
                <a:latin typeface="Myriad "/>
                <a:ea typeface="+mn-ea"/>
                <a:cs typeface="+mn-cs"/>
              </a:defRPr>
            </a:pPr>
            <a:r>
              <a:rPr lang="hu-HU" sz="1800" b="1" i="0" u="none" strike="noStrike" kern="1200" spc="0" baseline="0" dirty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Mit gondol az alábbi állításokról</a:t>
            </a:r>
            <a:r>
              <a:rPr lang="hu-HU" sz="1800" b="1" i="0" u="none" strike="noStrike" kern="1200" spc="0" baseline="0" dirty="0" smtClean="0">
                <a:solidFill>
                  <a:srgbClr val="002060"/>
                </a:solidFill>
                <a:latin typeface="Myriad "/>
                <a:ea typeface="+mn-ea"/>
                <a:cs typeface="+mn-cs"/>
              </a:rPr>
              <a:t>?</a:t>
            </a:r>
            <a:endParaRPr lang="hu-HU" sz="1800" b="1" i="0" u="none" strike="noStrike" kern="1200" spc="0" baseline="0" dirty="0">
              <a:solidFill>
                <a:srgbClr val="002060"/>
              </a:solidFill>
              <a:latin typeface="Myriad "/>
              <a:ea typeface="+mn-ea"/>
              <a:cs typeface="+mn-cs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hu-HU" sz="1800" b="1" i="0" u="none" strike="noStrike" kern="1200" spc="0" baseline="0" dirty="0" smtClean="0">
              <a:solidFill>
                <a:srgbClr val="002060"/>
              </a:solidFill>
              <a:latin typeface="Myriad 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IGAZ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Munka1!$A$2:$A$5</c:f>
              <c:strCache>
                <c:ptCount val="4"/>
                <c:pt idx="0">
                  <c:v>A népszámlálás kérdőívén nemcsak a személyekről, hanem a lakásokról is tesznek fel kérdéseket.</c:v>
                </c:pt>
                <c:pt idx="1">
                  <c:v>A népszámlálás kérdőívén nem kell megadni a nevünket.</c:v>
                </c:pt>
                <c:pt idx="2">
                  <c:v>A népszámlálás kérdőívén a jövedelemről kérdeznek.</c:v>
                </c:pt>
                <c:pt idx="3">
                  <c:v>A népszámlálás kérdőívének megválaszolása törvényi kötelezettség.</c:v>
                </c:pt>
              </c:strCache>
            </c:strRef>
          </c:cat>
          <c:val>
            <c:numRef>
              <c:f>Munka1!$B$2:$B$5</c:f>
              <c:numCache>
                <c:formatCode>0.0%</c:formatCode>
                <c:ptCount val="4"/>
                <c:pt idx="0">
                  <c:v>0.50301403307199133</c:v>
                </c:pt>
                <c:pt idx="1">
                  <c:v>0.3161696068269918</c:v>
                </c:pt>
                <c:pt idx="2">
                  <c:v>0.30931231597436276</c:v>
                </c:pt>
                <c:pt idx="3">
                  <c:v>0.73939332350363318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32-49B4-AB54-B47AB9F02224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HAMIS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Munka1!$A$2:$A$5</c:f>
              <c:strCache>
                <c:ptCount val="4"/>
                <c:pt idx="0">
                  <c:v>A népszámlálás kérdőívén nemcsak a személyekről, hanem a lakásokról is tesznek fel kérdéseket.</c:v>
                </c:pt>
                <c:pt idx="1">
                  <c:v>A népszámlálás kérdőívén nem kell megadni a nevünket.</c:v>
                </c:pt>
                <c:pt idx="2">
                  <c:v>A népszámlálás kérdőívén a jövedelemről kérdeznek.</c:v>
                </c:pt>
                <c:pt idx="3">
                  <c:v>A népszámlálás kérdőívének megválaszolása törvényi kötelezettség.</c:v>
                </c:pt>
              </c:strCache>
            </c:strRef>
          </c:cat>
          <c:val>
            <c:numRef>
              <c:f>Munka1!$C$2:$C$5</c:f>
              <c:numCache>
                <c:formatCode>0.0%</c:formatCode>
                <c:ptCount val="4"/>
                <c:pt idx="0">
                  <c:v>0.34425787513480838</c:v>
                </c:pt>
                <c:pt idx="1">
                  <c:v>0.59375614043771663</c:v>
                </c:pt>
                <c:pt idx="2">
                  <c:v>0.55499844754734984</c:v>
                </c:pt>
                <c:pt idx="3">
                  <c:v>0.16765713645733804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32-49B4-AB54-B47AB9F02224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NEM TUDOM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Munka1!$A$2:$A$5</c:f>
              <c:strCache>
                <c:ptCount val="4"/>
                <c:pt idx="0">
                  <c:v>A népszámlálás kérdőívén nemcsak a személyekről, hanem a lakásokról is tesznek fel kérdéseket.</c:v>
                </c:pt>
                <c:pt idx="1">
                  <c:v>A népszámlálás kérdőívén nem kell megadni a nevünket.</c:v>
                </c:pt>
                <c:pt idx="2">
                  <c:v>A népszámlálás kérdőívén a jövedelemről kérdeznek.</c:v>
                </c:pt>
                <c:pt idx="3">
                  <c:v>A népszámlálás kérdőívének megválaszolása törvényi kötelezettség.</c:v>
                </c:pt>
              </c:strCache>
            </c:strRef>
          </c:cat>
          <c:val>
            <c:numRef>
              <c:f>Munka1!$D$2:$D$5</c:f>
              <c:numCache>
                <c:formatCode>0.0%</c:formatCode>
                <c:ptCount val="4"/>
                <c:pt idx="0">
                  <c:v>0.15272809179320032</c:v>
                </c:pt>
                <c:pt idx="1">
                  <c:v>9.0074252735291571E-2</c:v>
                </c:pt>
                <c:pt idx="2">
                  <c:v>0.1356892364782874</c:v>
                </c:pt>
                <c:pt idx="3">
                  <c:v>9.2949540039028805E-2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D32-49B4-AB54-B47AB9F02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385768"/>
        <c:axId val="724107696"/>
      </c:barChart>
      <c:catAx>
        <c:axId val="510385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800" b="0" i="0" u="none" strike="noStrike" kern="1200" baseline="0">
                <a:solidFill>
                  <a:srgbClr val="002060"/>
                </a:solidFill>
                <a:latin typeface="Myriad "/>
                <a:ea typeface="+mn-ea"/>
                <a:cs typeface="+mn-cs"/>
              </a:defRPr>
            </a:pPr>
            <a:endParaRPr lang="hu-HU"/>
          </a:p>
        </c:txPr>
        <c:crossAx val="724107696"/>
        <c:crosses val="autoZero"/>
        <c:auto val="1"/>
        <c:lblAlgn val="ctr"/>
        <c:lblOffset val="100"/>
        <c:noMultiLvlLbl val="0"/>
      </c:catAx>
      <c:valAx>
        <c:axId val="724107696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10385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hu-H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hu-H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hu-HU"/>
          </a:p>
        </c:txPr>
      </c:legendEntry>
      <c:layout>
        <c:manualLayout>
          <c:xMode val="edge"/>
          <c:yMode val="edge"/>
          <c:x val="0.54734441911866283"/>
          <c:y val="0.89203899512560925"/>
          <c:w val="0.45265558088133728"/>
          <c:h val="0.10251882800364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2020.11.26.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2020.11.26.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2020.11.26.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2020.11.26.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2020.11.26.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2020.11.26.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2020.11.26.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2020.11.26.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marcell.kovacs@ksh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33285" y="6249600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Myriad "/>
              </a:rPr>
              <a:t>OST 2020.12.03.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Tájékoztató a 2021. évi népszámlálásról, népszámlálási próbafelvételekről</a:t>
            </a:r>
            <a:endParaRPr lang="hu-HU" sz="36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911900"/>
            <a:ext cx="1059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Kovács </a:t>
            </a:r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Marcell</a:t>
            </a:r>
            <a:br>
              <a:rPr lang="hu-HU" b="1" i="1" dirty="0" smtClean="0">
                <a:solidFill>
                  <a:srgbClr val="002060"/>
                </a:solidFill>
                <a:latin typeface="Myriad "/>
              </a:rPr>
            </a:br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főosztályvezető, Népszámlálási </a:t>
            </a:r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és </a:t>
            </a:r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népesedési statisztikai főosztály</a:t>
            </a:r>
          </a:p>
          <a:p>
            <a:pPr algn="ctr"/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Népszámlálás 2021 projektvezető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5" name="Kép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306" y="443573"/>
            <a:ext cx="3643630" cy="13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2099845" y="1042712"/>
            <a:ext cx="90084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Decemberi interjús kérdőív tesztelési kör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Egyeztetések az érdekképviseleti szervezetek képviselőivel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Kérdőív véglegesítése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Egyeztetés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a Nemzeti Adatvédelmi és Információszabadság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Hatósággal a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rendszeresen aktualizált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 Adatvédelmi hatásvizsgálatok alapján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Informatikai fejlesztések véglegesítése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Területi munka szervezése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Kommunikáció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250" y="202130"/>
            <a:ext cx="121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Soron következő feladatok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1773037" y="4937668"/>
            <a:ext cx="86471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3200" b="1" dirty="0">
                <a:solidFill>
                  <a:srgbClr val="002060"/>
                </a:solidFill>
                <a:latin typeface="Myriad "/>
              </a:rPr>
              <a:t>Még 148 nap a népszámlálásig</a:t>
            </a:r>
          </a:p>
        </p:txBody>
      </p:sp>
    </p:spTree>
    <p:extLst>
      <p:ext uri="{BB962C8B-B14F-4D97-AF65-F5344CB8AC3E}">
        <p14:creationId xmlns:p14="http://schemas.microsoft.com/office/powerpoint/2010/main" val="407207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1095021" y="1443072"/>
            <a:ext cx="9911645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hu-HU" sz="2000" b="1" dirty="0" smtClean="0">
              <a:solidFill>
                <a:srgbClr val="002060"/>
              </a:solidFill>
              <a:latin typeface="Myriad "/>
            </a:endParaRPr>
          </a:p>
          <a:p>
            <a:pPr algn="ctr">
              <a:spcAft>
                <a:spcPts val="600"/>
              </a:spcAft>
            </a:pPr>
            <a:endParaRPr lang="hu-HU" sz="2400" b="1" dirty="0">
              <a:solidFill>
                <a:srgbClr val="002060"/>
              </a:solidFill>
              <a:latin typeface="Myriad "/>
            </a:endParaRPr>
          </a:p>
          <a:p>
            <a:pPr algn="ctr">
              <a:spcAft>
                <a:spcPts val="600"/>
              </a:spcAft>
            </a:pPr>
            <a:r>
              <a:rPr lang="hu-HU" sz="2400" b="1" dirty="0" smtClean="0">
                <a:solidFill>
                  <a:srgbClr val="002060"/>
                </a:solidFill>
                <a:latin typeface="Myriad "/>
              </a:rPr>
              <a:t>Köszönöm a figyelmet!</a:t>
            </a:r>
          </a:p>
          <a:p>
            <a:pPr algn="ctr">
              <a:spcAft>
                <a:spcPts val="600"/>
              </a:spcAft>
            </a:pPr>
            <a:r>
              <a:rPr lang="hu-HU" sz="2000" b="1" dirty="0" err="1" smtClean="0">
                <a:solidFill>
                  <a:srgbClr val="002060"/>
                </a:solidFill>
                <a:latin typeface="Myriad "/>
                <a:hlinkClick r:id="rId2"/>
              </a:rPr>
              <a:t>marcell.kovacs</a:t>
            </a:r>
            <a:r>
              <a:rPr lang="hu-HU" sz="2000" b="1" dirty="0" smtClean="0">
                <a:solidFill>
                  <a:srgbClr val="002060"/>
                </a:solidFill>
                <a:latin typeface="Myriad "/>
                <a:hlinkClick r:id="rId2"/>
              </a:rPr>
              <a:t>@</a:t>
            </a:r>
            <a:r>
              <a:rPr lang="hu-HU" sz="2000" b="1" dirty="0" err="1" smtClean="0">
                <a:solidFill>
                  <a:srgbClr val="002060"/>
                </a:solidFill>
                <a:latin typeface="Myriad "/>
                <a:hlinkClick r:id="rId2"/>
              </a:rPr>
              <a:t>ksh.hu</a:t>
            </a:r>
            <a:endParaRPr lang="hu-HU" sz="2000" b="1" dirty="0" smtClean="0">
              <a:solidFill>
                <a:srgbClr val="002060"/>
              </a:solidFill>
              <a:latin typeface="Myriad "/>
            </a:endParaRPr>
          </a:p>
          <a:p>
            <a:pPr algn="ctr">
              <a:spcAft>
                <a:spcPts val="600"/>
              </a:spcAft>
            </a:pPr>
            <a:endParaRPr lang="hu-HU" sz="2000" b="1" dirty="0">
              <a:solidFill>
                <a:srgbClr val="002060"/>
              </a:solidFill>
              <a:latin typeface="Myriad "/>
            </a:endParaRPr>
          </a:p>
          <a:p>
            <a:pPr algn="ctr">
              <a:spcAft>
                <a:spcPts val="600"/>
              </a:spcAft>
            </a:pPr>
            <a:endParaRPr lang="hu-HU" sz="2000" b="1" dirty="0" smtClean="0">
              <a:solidFill>
                <a:srgbClr val="002060"/>
              </a:solidFill>
              <a:latin typeface="Myriad "/>
            </a:endParaRPr>
          </a:p>
          <a:p>
            <a:pPr marL="342900" indent="-3429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  <a:p>
            <a:pPr algn="ctr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 </a:t>
            </a:r>
          </a:p>
        </p:txBody>
      </p:sp>
      <p:pic>
        <p:nvPicPr>
          <p:cNvPr id="4" name="Kép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340" y="3818957"/>
            <a:ext cx="3643630" cy="13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3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1250" y="202130"/>
            <a:ext cx="121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A </a:t>
            </a:r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2021. évi </a:t>
            </a:r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népszámlálás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916023" y="1257826"/>
            <a:ext cx="563538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2021. május 1– június 20.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Korszerű, innovatív végrehajtás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Elektronikus adatgyűjtés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Adminisztratív nyilvántartási adatok</a:t>
            </a:r>
            <a:br>
              <a:rPr lang="hu-HU" sz="2000" dirty="0" smtClean="0">
                <a:solidFill>
                  <a:srgbClr val="002060"/>
                </a:solidFill>
                <a:latin typeface="Myriad "/>
              </a:rPr>
            </a:b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felhasználása a hiányzó adatok pótlásához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Fokozott adatvédelmi garanciák</a:t>
            </a:r>
          </a:p>
        </p:txBody>
      </p:sp>
    </p:spTree>
    <p:extLst>
      <p:ext uri="{BB962C8B-B14F-4D97-AF65-F5344CB8AC3E}">
        <p14:creationId xmlns:p14="http://schemas.microsoft.com/office/powerpoint/2010/main" val="3739407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3103343" y="1443470"/>
            <a:ext cx="68534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A végrehajtás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különböző szintű szereplőinek feladatai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Az adatkörök adattartalma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A területi feladatok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díjtételei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50" y="202130"/>
            <a:ext cx="12190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b="1" i="1" dirty="0">
                <a:solidFill>
                  <a:srgbClr val="002060"/>
                </a:solidFill>
                <a:latin typeface="Myriad "/>
              </a:rPr>
              <a:t>362/2020. (VII. 23.) Korm. Rendelet</a:t>
            </a:r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 a 2021. évi népszámlálás végrehajtásával kapcsolatos egyes </a:t>
            </a:r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feladatokról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968656" y="3125793"/>
            <a:ext cx="10785063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Előkészítés során:</a:t>
            </a:r>
          </a:p>
          <a:p>
            <a:pPr algn="just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Egyeztetések:	- adatfelhasználók, kutatók</a:t>
            </a:r>
          </a:p>
          <a:p>
            <a:pPr algn="just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- érdekképviseletek	- nemzetiségek képviselői, </a:t>
            </a:r>
            <a:r>
              <a:rPr lang="hu-HU" sz="2000" dirty="0" err="1" smtClean="0">
                <a:solidFill>
                  <a:srgbClr val="002060"/>
                </a:solidFill>
                <a:latin typeface="Myriad "/>
              </a:rPr>
              <a:t>Ombudsmanhelyettes</a:t>
            </a:r>
            <a:endParaRPr lang="hu-HU" sz="2000" dirty="0" smtClean="0">
              <a:solidFill>
                <a:srgbClr val="002060"/>
              </a:solidFill>
              <a:latin typeface="Myriad "/>
            </a:endParaRPr>
          </a:p>
          <a:p>
            <a:pPr algn="just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		- egyházak képviselői</a:t>
            </a:r>
          </a:p>
          <a:p>
            <a:pPr algn="just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		- fogyatékos szervezetek képviselői</a:t>
            </a:r>
          </a:p>
          <a:p>
            <a:pPr algn="just">
              <a:spcAft>
                <a:spcPts val="6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- Nemzeti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Adatvédelmi és Információszabadság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Hatóság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96948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3010903" y="1199477"/>
            <a:ext cx="7420030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Kvalitatív és kvantitatív tesztek</a:t>
            </a:r>
            <a:br>
              <a:rPr lang="hu-HU" sz="2000" dirty="0" smtClean="0">
                <a:solidFill>
                  <a:srgbClr val="002060"/>
                </a:solidFill>
                <a:latin typeface="Myriad "/>
              </a:rPr>
            </a:b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többkörös, egymásra épülő programja</a:t>
            </a:r>
          </a:p>
          <a:p>
            <a:pPr>
              <a:spcAft>
                <a:spcPts val="300"/>
              </a:spcAft>
            </a:pP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Kvalitatív tesztek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A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válaszadói hibák okainak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feltárásához, kiküszöböléséhez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Optimalizált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kérdésváltozatok és kérdőívstruktúra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kidolgozásához 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Kvantitatív tesztek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A pótlási modell építéshez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Elektronikus kérdőívkitöltés teszteléséhez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50" y="202130"/>
            <a:ext cx="121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Az előkészítés módszertani feladatai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1732030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1969754" y="1208531"/>
            <a:ext cx="9996468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spcAft>
                <a:spcPts val="1200"/>
              </a:spcAft>
              <a:buAutoNum type="romanUcPeriod"/>
            </a:pPr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Interjús </a:t>
            </a:r>
            <a:r>
              <a:rPr lang="hu-HU" sz="2000" b="1" dirty="0" err="1" smtClean="0">
                <a:solidFill>
                  <a:srgbClr val="002060"/>
                </a:solidFill>
                <a:latin typeface="Myriad "/>
              </a:rPr>
              <a:t>kérdőívtesztelési</a:t>
            </a:r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 kör, 2020. tavasz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Cél:			- kérdések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és válaszlehetőségek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érthetőségének vizsgálata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/>
            </a:r>
            <a:br>
              <a:rPr lang="hu-HU" sz="2000" dirty="0">
                <a:solidFill>
                  <a:srgbClr val="002060"/>
                </a:solidFill>
                <a:latin typeface="Myriad "/>
              </a:rPr>
            </a:b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a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kérdőív kitölthetőségének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vizsgálata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Végrehajtás módja: 	- március 3-12. – 32 interjú 4 városban, 4 községben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május 25-28. – 8 interjú Budapesten</a:t>
            </a:r>
          </a:p>
          <a:p>
            <a:pPr>
              <a:spcAft>
                <a:spcPts val="300"/>
              </a:spcAft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1200"/>
              </a:spcAft>
            </a:pPr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II. Interjús </a:t>
            </a:r>
            <a:r>
              <a:rPr lang="hu-HU" sz="2000" b="1" dirty="0" err="1" smtClean="0">
                <a:solidFill>
                  <a:srgbClr val="002060"/>
                </a:solidFill>
                <a:latin typeface="Myriad "/>
              </a:rPr>
              <a:t>kérdőívtesztelési</a:t>
            </a:r>
            <a:r>
              <a:rPr lang="hu-HU" sz="2000" b="1" dirty="0" smtClean="0">
                <a:solidFill>
                  <a:srgbClr val="002060"/>
                </a:solidFill>
                <a:latin typeface="Myriad "/>
              </a:rPr>
              <a:t> kör, 2020. tél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Cél: 			- a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módosított kérdések működésének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visszaellenőrzése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elektronikus kitöltő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felület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használatának vizsgálata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Végrehajtás módja:	- december 7-17. 20 interjú (Debrecen, Pécs, Budapest)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+ 20 interjú önkitöltőkkel (Győr, Szeged, Budapest)</a:t>
            </a:r>
          </a:p>
          <a:p>
            <a:pPr>
              <a:spcAft>
                <a:spcPts val="300"/>
              </a:spcAft>
            </a:pP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50" y="202130"/>
            <a:ext cx="121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Kvalitatív kérdőívtesztek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81815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2182907" y="1741233"/>
            <a:ext cx="9489804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Cél: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			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- a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lakások lakottságának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vizsgálata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			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- több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lakcím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esetén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melyik az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életvitelszerűen használt?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1200"/>
              </a:spcAft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			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- kommunikációs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kérdések a népszámlálással 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  	  	  kapcsolatos tájékozottságról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Időtartam: 		augusztus 31–október 7.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Végrehajtás módja: 	- online (augusztus 31–szeptember 6.) és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személyes kérdezés (szeptember 7–október 7.)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Mintanagyság: 		körzetminta, 72 településen, 14 000 háztartás</a:t>
            </a:r>
          </a:p>
          <a:p>
            <a:pPr>
              <a:spcAft>
                <a:spcPts val="1200"/>
              </a:spcAft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50" y="202130"/>
            <a:ext cx="12190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Kvantitatív próbák I.</a:t>
            </a:r>
            <a:br>
              <a:rPr lang="hu-HU" sz="2800" b="1" i="1" dirty="0" smtClean="0">
                <a:solidFill>
                  <a:srgbClr val="002060"/>
                </a:solidFill>
                <a:latin typeface="Myriad "/>
              </a:rPr>
            </a:br>
            <a:r>
              <a:rPr lang="hu-HU" sz="2800" b="1" dirty="0" smtClean="0">
                <a:solidFill>
                  <a:srgbClr val="002060"/>
                </a:solidFill>
                <a:latin typeface="Myriad "/>
              </a:rPr>
              <a:t>Módszertani próbafelvétel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546131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xmlns="" id="{41FFFC6D-31BE-4BF0-810F-E8735F6C1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570131"/>
              </p:ext>
            </p:extLst>
          </p:nvPr>
        </p:nvGraphicFramePr>
        <p:xfrm>
          <a:off x="384447" y="1295046"/>
          <a:ext cx="115824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250" y="202130"/>
            <a:ext cx="12190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Kvantitatív próbák I.</a:t>
            </a:r>
            <a:br>
              <a:rPr lang="hu-HU" sz="2800" b="1" i="1" dirty="0" smtClean="0">
                <a:solidFill>
                  <a:srgbClr val="002060"/>
                </a:solidFill>
                <a:latin typeface="Myriad "/>
              </a:rPr>
            </a:br>
            <a:r>
              <a:rPr lang="hu-HU" sz="2800" b="1" dirty="0" smtClean="0">
                <a:solidFill>
                  <a:srgbClr val="002060"/>
                </a:solidFill>
                <a:latin typeface="Myriad "/>
              </a:rPr>
              <a:t>Módszertani próbafelvétel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353887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2045205" y="1555692"/>
            <a:ext cx="81028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Cél: </a:t>
            </a:r>
            <a:r>
              <a:rPr lang="hu-HU" sz="2000" dirty="0">
                <a:solidFill>
                  <a:srgbClr val="002060"/>
                </a:solidFill>
                <a:latin typeface="Myriad "/>
              </a:rPr>
              <a:t>			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- az elektronikus kérdőív működésének 				  lakossági tesztelése (nem minden kérdés)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300"/>
              </a:spcAft>
            </a:pPr>
            <a:r>
              <a:rPr lang="hu-HU" sz="2000" dirty="0">
                <a:solidFill>
                  <a:srgbClr val="002060"/>
                </a:solidFill>
                <a:latin typeface="Myriad "/>
              </a:rPr>
              <a:t>			</a:t>
            </a: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- kitölthetőség értékelése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belépési kód használatának vizsgálata</a:t>
            </a:r>
          </a:p>
          <a:p>
            <a:pPr>
              <a:spcAft>
                <a:spcPts val="3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kitöltési idő vizsgálata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- kitöltéshez milyen eszközt használt?</a:t>
            </a:r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Időtartam: 		november 12–november 26.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Végrehajtás módja: 	online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Mintanagyság: 		szórt minta, 156 település, 6000 háztartás </a:t>
            </a:r>
          </a:p>
          <a:p>
            <a:pPr>
              <a:spcAft>
                <a:spcPts val="1200"/>
              </a:spcAft>
            </a:pPr>
            <a:r>
              <a:rPr lang="hu-HU" sz="2000" dirty="0" smtClean="0">
                <a:solidFill>
                  <a:srgbClr val="002060"/>
                </a:solidFill>
                <a:latin typeface="Myriad "/>
              </a:rPr>
              <a:t>			+ nyílt lehetőség érdeklődők számára</a:t>
            </a:r>
          </a:p>
          <a:p>
            <a:pPr>
              <a:spcAft>
                <a:spcPts val="300"/>
              </a:spcAft>
            </a:pPr>
            <a:endParaRPr lang="hu-HU" sz="2000" dirty="0" smtClean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250" y="202130"/>
            <a:ext cx="121907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Kvantitatív próbák II.</a:t>
            </a:r>
          </a:p>
          <a:p>
            <a:pPr algn="ctr"/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Kérdőívtesztelés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160384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-11276" y="196323"/>
            <a:ext cx="12190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i="1" dirty="0">
                <a:solidFill>
                  <a:srgbClr val="002060"/>
                </a:solidFill>
                <a:latin typeface="Myriad "/>
              </a:rPr>
              <a:t>Az </a:t>
            </a:r>
            <a:r>
              <a:rPr lang="hu-HU" sz="2800" b="1" i="1" dirty="0" smtClean="0">
                <a:solidFill>
                  <a:srgbClr val="002060"/>
                </a:solidFill>
                <a:latin typeface="Myriad "/>
              </a:rPr>
              <a:t>adatok feldolgozásának biztonságos folyamata</a:t>
            </a:r>
            <a:endParaRPr lang="hu-HU" sz="2800" b="1" i="1" dirty="0">
              <a:solidFill>
                <a:srgbClr val="002060"/>
              </a:solidFill>
              <a:latin typeface="Myriad "/>
            </a:endParaRP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xmlns="" id="{C4F54881-0CAE-45BB-8A6B-B57A69605058}"/>
              </a:ext>
            </a:extLst>
          </p:cNvPr>
          <p:cNvGrpSpPr/>
          <p:nvPr/>
        </p:nvGrpSpPr>
        <p:grpSpPr>
          <a:xfrm>
            <a:off x="1345393" y="918419"/>
            <a:ext cx="10511786" cy="5783078"/>
            <a:chOff x="1345393" y="900835"/>
            <a:chExt cx="10511786" cy="5783078"/>
          </a:xfrm>
        </p:grpSpPr>
        <p:cxnSp>
          <p:nvCxnSpPr>
            <p:cNvPr id="58" name="Egyenes összekötő 57">
              <a:extLst>
                <a:ext uri="{FF2B5EF4-FFF2-40B4-BE49-F238E27FC236}">
                  <a16:creationId xmlns:a16="http://schemas.microsoft.com/office/drawing/2014/main" xmlns="" id="{822AA23C-0F2C-4D8B-AA2B-A3272802F3F1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 flipH="1">
              <a:off x="6753306" y="4669266"/>
              <a:ext cx="8626" cy="1155748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gyenes összekötő 41">
              <a:extLst>
                <a:ext uri="{FF2B5EF4-FFF2-40B4-BE49-F238E27FC236}">
                  <a16:creationId xmlns:a16="http://schemas.microsoft.com/office/drawing/2014/main" xmlns="" id="{C8ABE124-BD91-41B8-8127-80196E8783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33399" y="4219347"/>
              <a:ext cx="2228506" cy="17230"/>
            </a:xfrm>
            <a:prstGeom prst="line">
              <a:avLst/>
            </a:prstGeom>
            <a:ln w="476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gyenes összekötő 47">
              <a:extLst>
                <a:ext uri="{FF2B5EF4-FFF2-40B4-BE49-F238E27FC236}">
                  <a16:creationId xmlns:a16="http://schemas.microsoft.com/office/drawing/2014/main" xmlns="" id="{4BDC4EDA-5501-4CFC-81EE-1642AF5186BA}"/>
                </a:ext>
              </a:extLst>
            </p:cNvPr>
            <p:cNvCxnSpPr>
              <a:cxnSpLocks/>
            </p:cNvCxnSpPr>
            <p:nvPr/>
          </p:nvCxnSpPr>
          <p:spPr>
            <a:xfrm>
              <a:off x="7661905" y="3829586"/>
              <a:ext cx="0" cy="406991"/>
            </a:xfrm>
            <a:prstGeom prst="line">
              <a:avLst/>
            </a:prstGeom>
            <a:ln w="476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gyenes összekötő 48">
              <a:extLst>
                <a:ext uri="{FF2B5EF4-FFF2-40B4-BE49-F238E27FC236}">
                  <a16:creationId xmlns:a16="http://schemas.microsoft.com/office/drawing/2014/main" xmlns="" id="{1F5B0CA4-640F-42BA-9C74-F0B9D522BCD1}"/>
                </a:ext>
              </a:extLst>
            </p:cNvPr>
            <p:cNvCxnSpPr>
              <a:cxnSpLocks/>
            </p:cNvCxnSpPr>
            <p:nvPr/>
          </p:nvCxnSpPr>
          <p:spPr>
            <a:xfrm>
              <a:off x="5433399" y="3831393"/>
              <a:ext cx="0" cy="406991"/>
            </a:xfrm>
            <a:prstGeom prst="line">
              <a:avLst/>
            </a:prstGeom>
            <a:ln w="476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36">
              <a:extLst>
                <a:ext uri="{FF2B5EF4-FFF2-40B4-BE49-F238E27FC236}">
                  <a16:creationId xmlns:a16="http://schemas.microsoft.com/office/drawing/2014/main" xmlns="" id="{1B7BB170-77A2-4CDF-9749-C3304602CA70}"/>
                </a:ext>
              </a:extLst>
            </p:cNvPr>
            <p:cNvCxnSpPr>
              <a:cxnSpLocks/>
            </p:cNvCxnSpPr>
            <p:nvPr/>
          </p:nvCxnSpPr>
          <p:spPr>
            <a:xfrm>
              <a:off x="2683321" y="2875528"/>
              <a:ext cx="33192" cy="2563535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gyenes összekötő 39">
              <a:extLst>
                <a:ext uri="{FF2B5EF4-FFF2-40B4-BE49-F238E27FC236}">
                  <a16:creationId xmlns:a16="http://schemas.microsoft.com/office/drawing/2014/main" xmlns="" id="{75767082-7C2E-426E-B858-9A84B64875F8}"/>
                </a:ext>
              </a:extLst>
            </p:cNvPr>
            <p:cNvCxnSpPr>
              <a:cxnSpLocks/>
            </p:cNvCxnSpPr>
            <p:nvPr/>
          </p:nvCxnSpPr>
          <p:spPr>
            <a:xfrm>
              <a:off x="7891791" y="2867288"/>
              <a:ext cx="24957" cy="1804087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gyenes összekötő 21">
              <a:extLst>
                <a:ext uri="{FF2B5EF4-FFF2-40B4-BE49-F238E27FC236}">
                  <a16:creationId xmlns:a16="http://schemas.microsoft.com/office/drawing/2014/main" xmlns="" id="{86A9FAE4-9A0E-4161-A43A-75D6A8120150}"/>
                </a:ext>
              </a:extLst>
            </p:cNvPr>
            <p:cNvCxnSpPr>
              <a:cxnSpLocks/>
            </p:cNvCxnSpPr>
            <p:nvPr/>
          </p:nvCxnSpPr>
          <p:spPr>
            <a:xfrm>
              <a:off x="5671924" y="1615452"/>
              <a:ext cx="0" cy="3047693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olyamatábra: Másik feldolgozás 8">
              <a:extLst>
                <a:ext uri="{FF2B5EF4-FFF2-40B4-BE49-F238E27FC236}">
                  <a16:creationId xmlns:a16="http://schemas.microsoft.com/office/drawing/2014/main" xmlns="" id="{90405D45-58F3-45B0-9801-05A256717309}"/>
                </a:ext>
              </a:extLst>
            </p:cNvPr>
            <p:cNvSpPr/>
            <p:nvPr/>
          </p:nvSpPr>
          <p:spPr>
            <a:xfrm>
              <a:off x="3460329" y="900835"/>
              <a:ext cx="4423195" cy="714617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Automatikus álnevesítés a kérdőív lezárásakor</a:t>
              </a:r>
            </a:p>
          </p:txBody>
        </p:sp>
        <p:sp>
          <p:nvSpPr>
            <p:cNvPr id="10" name="Folyamatábra: Másik feldolgozás 9">
              <a:extLst>
                <a:ext uri="{FF2B5EF4-FFF2-40B4-BE49-F238E27FC236}">
                  <a16:creationId xmlns:a16="http://schemas.microsoft.com/office/drawing/2014/main" xmlns="" id="{560D93D7-49BA-4031-9CC3-E8735C10A7B9}"/>
                </a:ext>
              </a:extLst>
            </p:cNvPr>
            <p:cNvSpPr/>
            <p:nvPr/>
          </p:nvSpPr>
          <p:spPr>
            <a:xfrm>
              <a:off x="4541707" y="5825014"/>
              <a:ext cx="4423197" cy="858899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err="1">
                  <a:solidFill>
                    <a:schemeClr val="bg1"/>
                  </a:solidFill>
                </a:rPr>
                <a:t>Anonimizálás</a:t>
              </a:r>
              <a:r>
                <a:rPr lang="hu-HU" b="1" dirty="0">
                  <a:solidFill>
                    <a:schemeClr val="bg1"/>
                  </a:solidFill>
                </a:rPr>
                <a:t>, adminisztratív adatokkal való kapcsolat végleges megszüntetése a feldolgozás lezárásakor</a:t>
              </a:r>
            </a:p>
          </p:txBody>
        </p:sp>
        <p:sp>
          <p:nvSpPr>
            <p:cNvPr id="11" name="Folyamatábra: Másik feldolgozás 10">
              <a:extLst>
                <a:ext uri="{FF2B5EF4-FFF2-40B4-BE49-F238E27FC236}">
                  <a16:creationId xmlns:a16="http://schemas.microsoft.com/office/drawing/2014/main" xmlns="" id="{BAED391F-BF07-433F-93C5-75971202FB39}"/>
                </a:ext>
              </a:extLst>
            </p:cNvPr>
            <p:cNvSpPr/>
            <p:nvPr/>
          </p:nvSpPr>
          <p:spPr>
            <a:xfrm>
              <a:off x="3460326" y="1809188"/>
              <a:ext cx="4423198" cy="885062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Automatikusan álnevesített </a:t>
              </a:r>
              <a:r>
                <a:rPr lang="hu-HU" b="1" dirty="0" smtClean="0">
                  <a:solidFill>
                    <a:schemeClr val="bg1"/>
                  </a:solidFill>
                </a:rPr>
                <a:t>adatok </a:t>
              </a:r>
              <a:r>
                <a:rPr lang="hu-HU" b="1" dirty="0">
                  <a:solidFill>
                    <a:schemeClr val="bg1"/>
                  </a:solidFill>
                </a:rPr>
                <a:t>ellátása KSH technikai azonosítóval</a:t>
              </a:r>
            </a:p>
          </p:txBody>
        </p:sp>
        <p:sp>
          <p:nvSpPr>
            <p:cNvPr id="12" name="Folyamatábra: Másik feldolgozás 11">
              <a:extLst>
                <a:ext uri="{FF2B5EF4-FFF2-40B4-BE49-F238E27FC236}">
                  <a16:creationId xmlns:a16="http://schemas.microsoft.com/office/drawing/2014/main" xmlns="" id="{768D211B-1471-4BA6-89FC-DD867527D1E1}"/>
                </a:ext>
              </a:extLst>
            </p:cNvPr>
            <p:cNvSpPr/>
            <p:nvPr/>
          </p:nvSpPr>
          <p:spPr>
            <a:xfrm>
              <a:off x="1345393" y="3048380"/>
              <a:ext cx="2060154" cy="938757"/>
            </a:xfrm>
            <a:prstGeom prst="flowChartAlternateProcess">
              <a:avLst/>
            </a:prstGeom>
            <a:solidFill>
              <a:schemeClr val="bg1"/>
            </a:solidFill>
            <a:ln w="889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rgbClr val="0070C0"/>
                  </a:solidFill>
                </a:rPr>
                <a:t>Leválasztott kulcs adatok, valamint családi és utónév</a:t>
              </a:r>
            </a:p>
          </p:txBody>
        </p:sp>
        <p:sp>
          <p:nvSpPr>
            <p:cNvPr id="13" name="Folyamatábra: Másik feldolgozás 12">
              <a:extLst>
                <a:ext uri="{FF2B5EF4-FFF2-40B4-BE49-F238E27FC236}">
                  <a16:creationId xmlns:a16="http://schemas.microsoft.com/office/drawing/2014/main" xmlns="" id="{608AC5F9-BD98-48A4-8C8E-F04D03BB6087}"/>
                </a:ext>
              </a:extLst>
            </p:cNvPr>
            <p:cNvSpPr/>
            <p:nvPr/>
          </p:nvSpPr>
          <p:spPr>
            <a:xfrm>
              <a:off x="4471888" y="3048380"/>
              <a:ext cx="2060154" cy="937704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Leválasztott </a:t>
              </a:r>
              <a:r>
                <a:rPr lang="hu-HU" b="1" dirty="0" smtClean="0">
                  <a:solidFill>
                    <a:schemeClr val="bg1"/>
                  </a:solidFill>
                </a:rPr>
                <a:t>nemzetiség, vallás </a:t>
              </a:r>
              <a:r>
                <a:rPr lang="hu-HU" b="1" dirty="0">
                  <a:solidFill>
                    <a:schemeClr val="bg1"/>
                  </a:solidFill>
                </a:rPr>
                <a:t>adatok</a:t>
              </a:r>
            </a:p>
          </p:txBody>
        </p:sp>
        <p:sp>
          <p:nvSpPr>
            <p:cNvPr id="15" name="Folyamatábra: Másik feldolgozás 14">
              <a:extLst>
                <a:ext uri="{FF2B5EF4-FFF2-40B4-BE49-F238E27FC236}">
                  <a16:creationId xmlns:a16="http://schemas.microsoft.com/office/drawing/2014/main" xmlns="" id="{E6EB432A-283B-41A0-AE87-CCFB1FE13C88}"/>
                </a:ext>
              </a:extLst>
            </p:cNvPr>
            <p:cNvSpPr/>
            <p:nvPr/>
          </p:nvSpPr>
          <p:spPr>
            <a:xfrm>
              <a:off x="6879161" y="3048380"/>
              <a:ext cx="2060153" cy="944109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Leválasztott </a:t>
              </a:r>
              <a:r>
                <a:rPr lang="hu-HU" b="1" dirty="0" smtClean="0">
                  <a:solidFill>
                    <a:schemeClr val="bg1"/>
                  </a:solidFill>
                </a:rPr>
                <a:t>személy és lakás </a:t>
              </a:r>
              <a:r>
                <a:rPr lang="hu-HU" b="1" dirty="0">
                  <a:solidFill>
                    <a:schemeClr val="bg1"/>
                  </a:solidFill>
                </a:rPr>
                <a:t>adatok</a:t>
              </a:r>
            </a:p>
          </p:txBody>
        </p:sp>
        <p:sp>
          <p:nvSpPr>
            <p:cNvPr id="17" name="Folyamatábra: Másik feldolgozás 16">
              <a:extLst>
                <a:ext uri="{FF2B5EF4-FFF2-40B4-BE49-F238E27FC236}">
                  <a16:creationId xmlns:a16="http://schemas.microsoft.com/office/drawing/2014/main" xmlns="" id="{E2BBB1C4-CA2A-4EE9-8B2B-9BD7072D2107}"/>
                </a:ext>
              </a:extLst>
            </p:cNvPr>
            <p:cNvSpPr/>
            <p:nvPr/>
          </p:nvSpPr>
          <p:spPr>
            <a:xfrm>
              <a:off x="4541707" y="4972115"/>
              <a:ext cx="4423198" cy="735557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Összekapcsolás adminisztratív nyilvántartásokból átvett adatokkal</a:t>
              </a:r>
            </a:p>
          </p:txBody>
        </p:sp>
        <p:sp>
          <p:nvSpPr>
            <p:cNvPr id="18" name="Folyamatábra: Másik feldolgozás 17">
              <a:extLst>
                <a:ext uri="{FF2B5EF4-FFF2-40B4-BE49-F238E27FC236}">
                  <a16:creationId xmlns:a16="http://schemas.microsoft.com/office/drawing/2014/main" xmlns="" id="{57047ADF-578C-4F54-AFEB-C5A486B876DF}"/>
                </a:ext>
              </a:extLst>
            </p:cNvPr>
            <p:cNvSpPr/>
            <p:nvPr/>
          </p:nvSpPr>
          <p:spPr>
            <a:xfrm>
              <a:off x="1566766" y="5439063"/>
              <a:ext cx="2705986" cy="1244850"/>
            </a:xfrm>
            <a:prstGeom prst="flowChartAlternateProcess">
              <a:avLst/>
            </a:prstGeom>
            <a:solidFill>
              <a:schemeClr val="bg1"/>
            </a:solidFill>
            <a:ln w="889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rgbClr val="0070C0"/>
                  </a:solidFill>
                </a:rPr>
                <a:t>Kulcs adatok, valamint családi és utónév minősített törlése</a:t>
              </a:r>
            </a:p>
          </p:txBody>
        </p:sp>
        <p:sp>
          <p:nvSpPr>
            <p:cNvPr id="25" name="Folyamatábra: Másik feldolgozás 24">
              <a:extLst>
                <a:ext uri="{FF2B5EF4-FFF2-40B4-BE49-F238E27FC236}">
                  <a16:creationId xmlns:a16="http://schemas.microsoft.com/office/drawing/2014/main" xmlns="" id="{F98197E3-8C86-4D11-A2DF-385556D83EA2}"/>
                </a:ext>
              </a:extLst>
            </p:cNvPr>
            <p:cNvSpPr/>
            <p:nvPr/>
          </p:nvSpPr>
          <p:spPr>
            <a:xfrm>
              <a:off x="9151192" y="5439063"/>
              <a:ext cx="2705987" cy="1244850"/>
            </a:xfrm>
            <a:prstGeom prst="flowChartAlternateProcess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>
                  <a:solidFill>
                    <a:schemeClr val="bg1"/>
                  </a:solidFill>
                </a:rPr>
                <a:t>Álnevesített állományból a  nemzetiség és vallás adatok törlése</a:t>
              </a:r>
            </a:p>
          </p:txBody>
        </p:sp>
        <p:cxnSp>
          <p:nvCxnSpPr>
            <p:cNvPr id="29" name="Egyenes összekötő 28">
              <a:extLst>
                <a:ext uri="{FF2B5EF4-FFF2-40B4-BE49-F238E27FC236}">
                  <a16:creationId xmlns:a16="http://schemas.microsoft.com/office/drawing/2014/main" xmlns="" id="{DD0ADA9B-EF05-432F-A74E-922710ED85B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16513" y="4671543"/>
              <a:ext cx="5200236" cy="8072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Egyenes összekötő 32">
              <a:extLst>
                <a:ext uri="{FF2B5EF4-FFF2-40B4-BE49-F238E27FC236}">
                  <a16:creationId xmlns:a16="http://schemas.microsoft.com/office/drawing/2014/main" xmlns="" id="{DB61AC70-8336-4CF1-8817-82BDA9DB2B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83321" y="2860349"/>
              <a:ext cx="5233430" cy="15181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Egyenes összekötő 50">
              <a:extLst>
                <a:ext uri="{FF2B5EF4-FFF2-40B4-BE49-F238E27FC236}">
                  <a16:creationId xmlns:a16="http://schemas.microsoft.com/office/drawing/2014/main" xmlns="" id="{129E8C3A-5F61-49F7-B0C5-D22F8A1CCC8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12446" y="5229351"/>
              <a:ext cx="3742587" cy="10440"/>
            </a:xfrm>
            <a:prstGeom prst="line">
              <a:avLst/>
            </a:prstGeom>
            <a:ln w="476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gyenes összekötő 53">
              <a:extLst>
                <a:ext uri="{FF2B5EF4-FFF2-40B4-BE49-F238E27FC236}">
                  <a16:creationId xmlns:a16="http://schemas.microsoft.com/office/drawing/2014/main" xmlns="" id="{FDEB0579-6671-4681-9386-1D3479110732}"/>
                </a:ext>
              </a:extLst>
            </p:cNvPr>
            <p:cNvCxnSpPr>
              <a:cxnSpLocks/>
            </p:cNvCxnSpPr>
            <p:nvPr/>
          </p:nvCxnSpPr>
          <p:spPr>
            <a:xfrm>
              <a:off x="1550042" y="3949872"/>
              <a:ext cx="1" cy="1279479"/>
            </a:xfrm>
            <a:prstGeom prst="line">
              <a:avLst/>
            </a:prstGeom>
            <a:ln w="47625">
              <a:solidFill>
                <a:srgbClr val="0070C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xmlns="" id="{A1EA7254-4ACE-43BE-A18F-5355949029F3}"/>
                </a:ext>
              </a:extLst>
            </p:cNvPr>
            <p:cNvSpPr txBox="1"/>
            <p:nvPr/>
          </p:nvSpPr>
          <p:spPr>
            <a:xfrm>
              <a:off x="1647098" y="4666191"/>
              <a:ext cx="35193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>
                  <a:solidFill>
                    <a:srgbClr val="0070C0"/>
                  </a:solidFill>
                </a:rPr>
                <a:t>Családi és utónév időleges használata összekapcsoláskor</a:t>
              </a:r>
            </a:p>
          </p:txBody>
        </p:sp>
        <p:sp>
          <p:nvSpPr>
            <p:cNvPr id="57" name="Szövegdoboz 56">
              <a:extLst>
                <a:ext uri="{FF2B5EF4-FFF2-40B4-BE49-F238E27FC236}">
                  <a16:creationId xmlns:a16="http://schemas.microsoft.com/office/drawing/2014/main" xmlns="" id="{6E9B6B3F-5003-480E-BCBC-0B299FA7BF19}"/>
                </a:ext>
              </a:extLst>
            </p:cNvPr>
            <p:cNvSpPr txBox="1"/>
            <p:nvPr/>
          </p:nvSpPr>
          <p:spPr>
            <a:xfrm>
              <a:off x="4381701" y="4270483"/>
              <a:ext cx="6431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>
                  <a:solidFill>
                    <a:srgbClr val="0070C0"/>
                  </a:solidFill>
                </a:rPr>
                <a:t>Technikai </a:t>
              </a:r>
              <a:r>
                <a:rPr lang="hu-HU" b="1" dirty="0" smtClean="0">
                  <a:solidFill>
                    <a:srgbClr val="0070C0"/>
                  </a:solidFill>
                </a:rPr>
                <a:t>azonosító használata összekapcsoláskor</a:t>
              </a:r>
              <a:endParaRPr lang="hu-HU" b="1" dirty="0">
                <a:solidFill>
                  <a:srgbClr val="0070C0"/>
                </a:solidFill>
              </a:endParaRPr>
            </a:p>
          </p:txBody>
        </p:sp>
        <p:cxnSp>
          <p:nvCxnSpPr>
            <p:cNvPr id="63" name="Egyenes összekötő 62">
              <a:extLst>
                <a:ext uri="{FF2B5EF4-FFF2-40B4-BE49-F238E27FC236}">
                  <a16:creationId xmlns:a16="http://schemas.microsoft.com/office/drawing/2014/main" xmlns="" id="{017FE53B-7A47-4080-A1C2-C549783D92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651677" y="5534533"/>
              <a:ext cx="1508498" cy="2295"/>
            </a:xfrm>
            <a:prstGeom prst="line">
              <a:avLst/>
            </a:prstGeom>
            <a:ln w="4762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zövegdoboz 1">
            <a:extLst>
              <a:ext uri="{FF2B5EF4-FFF2-40B4-BE49-F238E27FC236}">
                <a16:creationId xmlns:a16="http://schemas.microsoft.com/office/drawing/2014/main" xmlns="" id="{5FEED63F-AAC3-442C-9580-1194ECA479DB}"/>
              </a:ext>
            </a:extLst>
          </p:cNvPr>
          <p:cNvSpPr txBox="1"/>
          <p:nvPr/>
        </p:nvSpPr>
        <p:spPr>
          <a:xfrm>
            <a:off x="711358" y="847049"/>
            <a:ext cx="1712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70C0"/>
                </a:solidFill>
              </a:rPr>
              <a:t>ADATGYŰJTÉS</a:t>
            </a:r>
          </a:p>
        </p:txBody>
      </p:sp>
      <p:sp>
        <p:nvSpPr>
          <p:cNvPr id="34" name="Szövegdoboz 33">
            <a:extLst>
              <a:ext uri="{FF2B5EF4-FFF2-40B4-BE49-F238E27FC236}">
                <a16:creationId xmlns:a16="http://schemas.microsoft.com/office/drawing/2014/main" xmlns="" id="{966C0227-FA2F-4FB4-A079-DFC5C62C6EE2}"/>
              </a:ext>
            </a:extLst>
          </p:cNvPr>
          <p:cNvSpPr txBox="1"/>
          <p:nvPr/>
        </p:nvSpPr>
        <p:spPr>
          <a:xfrm>
            <a:off x="711237" y="1610714"/>
            <a:ext cx="22421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rgbClr val="0070C0"/>
                </a:solidFill>
              </a:rPr>
              <a:t>ADATELŐKÉSZÍTÉS ÉS -FELDOLGOZÁS</a:t>
            </a:r>
          </a:p>
        </p:txBody>
      </p:sp>
      <p:sp>
        <p:nvSpPr>
          <p:cNvPr id="19" name="Nyíl: kanyarodó 18">
            <a:extLst>
              <a:ext uri="{FF2B5EF4-FFF2-40B4-BE49-F238E27FC236}">
                <a16:creationId xmlns:a16="http://schemas.microsoft.com/office/drawing/2014/main" xmlns="" id="{8C983F6E-4619-4532-B4A8-BCB09CA7F318}"/>
              </a:ext>
            </a:extLst>
          </p:cNvPr>
          <p:cNvSpPr/>
          <p:nvPr/>
        </p:nvSpPr>
        <p:spPr>
          <a:xfrm flipV="1">
            <a:off x="594914" y="1055166"/>
            <a:ext cx="2482084" cy="434706"/>
          </a:xfrm>
          <a:prstGeom prst="bentArrow">
            <a:avLst>
              <a:gd name="adj1" fmla="val 26342"/>
              <a:gd name="adj2" fmla="val 43324"/>
              <a:gd name="adj3" fmla="val 45170"/>
              <a:gd name="adj4" fmla="val 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44" name="Nyíl: kanyarodó 43">
            <a:extLst>
              <a:ext uri="{FF2B5EF4-FFF2-40B4-BE49-F238E27FC236}">
                <a16:creationId xmlns:a16="http://schemas.microsoft.com/office/drawing/2014/main" xmlns="" id="{A4D6CFBE-EF85-4DC7-AD35-2C43EB09A2C6}"/>
              </a:ext>
            </a:extLst>
          </p:cNvPr>
          <p:cNvSpPr/>
          <p:nvPr/>
        </p:nvSpPr>
        <p:spPr>
          <a:xfrm flipV="1">
            <a:off x="586679" y="2107999"/>
            <a:ext cx="2482084" cy="434706"/>
          </a:xfrm>
          <a:prstGeom prst="bentArrow">
            <a:avLst>
              <a:gd name="adj1" fmla="val 26342"/>
              <a:gd name="adj2" fmla="val 43324"/>
              <a:gd name="adj3" fmla="val 45170"/>
              <a:gd name="adj4" fmla="val 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66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246</Words>
  <Application>Microsoft Office PowerPoint</Application>
  <PresentationFormat>Szélesvásznú</PresentationFormat>
  <Paragraphs>96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Myriad 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Kovács Marcell</cp:lastModifiedBy>
  <cp:revision>54</cp:revision>
  <dcterms:created xsi:type="dcterms:W3CDTF">2017-03-01T09:38:02Z</dcterms:created>
  <dcterms:modified xsi:type="dcterms:W3CDTF">2020-11-26T17:01:46Z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