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69" r:id="rId4"/>
    <p:sldId id="258" r:id="rId5"/>
    <p:sldId id="259" r:id="rId6"/>
    <p:sldId id="260" r:id="rId7"/>
    <p:sldId id="265" r:id="rId8"/>
    <p:sldId id="263" r:id="rId9"/>
    <p:sldId id="266" r:id="rId10"/>
    <p:sldId id="267" r:id="rId11"/>
    <p:sldId id="270" r:id="rId12"/>
  </p:sldIdLst>
  <p:sldSz cx="12192000" cy="6858000"/>
  <p:notesSz cx="6797675" cy="992822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9193"/>
    <a:srgbClr val="50A4A6"/>
    <a:srgbClr val="71B9BB"/>
    <a:srgbClr val="ADF884"/>
    <a:srgbClr val="66FF66"/>
    <a:srgbClr val="DB2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57586" autoAdjust="0"/>
  </p:normalViewPr>
  <p:slideViewPr>
    <p:cSldViewPr snapToGrid="0">
      <p:cViewPr varScale="1">
        <p:scale>
          <a:sx n="105" d="100"/>
          <a:sy n="105" d="100"/>
        </p:scale>
        <p:origin x="120" y="27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254F1C-8C6B-4A02-811D-3F87B480C9EF}" type="datetimeFigureOut">
              <a:rPr lang="hu-HU"/>
              <a:pPr>
                <a:defRPr/>
              </a:pPr>
              <a:t>2020.11.17.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450" y="4778376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49688" y="942975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494215B-F4A3-4F8F-BB14-F4444328D59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54072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smtClean="0"/>
          </a:p>
        </p:txBody>
      </p:sp>
      <p:sp>
        <p:nvSpPr>
          <p:cNvPr id="31748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C7A200B-2D9C-4FCD-8BAC-E586CC158398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644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94215B-F4A3-4F8F-BB14-F4444328D59F}" type="slidenum">
              <a:rPr lang="hu-HU" smtClean="0"/>
              <a:pPr>
                <a:defRPr/>
              </a:pPr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3436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B3472-E92E-46F0-8A93-013770C7C7E8}" type="datetime1">
              <a:rPr lang="hu-HU"/>
              <a:pPr>
                <a:defRPr/>
              </a:pPr>
              <a:t>2020.11.17.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37479-5DD2-42C3-9C28-C1D0DDB10F1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C2D17-B113-45DE-B251-C20941945608}" type="datetime1">
              <a:rPr lang="hu-HU"/>
              <a:pPr>
                <a:defRPr/>
              </a:pPr>
              <a:t>2020.11.17.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BC4DC-E586-47A0-B608-164CEBCDA59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F0CF9-DBC5-4B9F-BB00-EA675C09C875}" type="datetime1">
              <a:rPr lang="hu-HU"/>
              <a:pPr>
                <a:defRPr/>
              </a:pPr>
              <a:t>2020.11.17.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3D8F2-26BA-4C81-8CF8-07B6E997445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3B683-6ABA-41BF-8B85-DBA7CE9810E7}" type="datetime1">
              <a:rPr lang="hu-HU"/>
              <a:pPr>
                <a:defRPr/>
              </a:pPr>
              <a:t>2020.11.17.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4E972-C9C7-4B22-9952-A6091CF80B6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63F16-FE09-43E9-AF07-08B69088DEB5}" type="datetime1">
              <a:rPr lang="hu-HU"/>
              <a:pPr>
                <a:defRPr/>
              </a:pPr>
              <a:t>2020.11.17.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17889-6CED-45FE-8DFD-5DBFA9E0E9A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77914-EB60-40FE-A8BC-877606A29E5C}" type="datetime1">
              <a:rPr lang="hu-HU"/>
              <a:pPr>
                <a:defRPr/>
              </a:pPr>
              <a:t>2020.11.17.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550F7-0518-4A24-B568-A989C1763AE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2611F-6234-42CE-825A-21E2E2CD5F7D}" type="datetime1">
              <a:rPr lang="hu-HU"/>
              <a:pPr>
                <a:defRPr/>
              </a:pPr>
              <a:t>2020.11.17.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4972B-4E00-4711-8256-03CBC1F15CD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CA1CB-E20E-41C1-BEC7-20CAEF5A5E54}" type="datetime1">
              <a:rPr lang="hu-HU"/>
              <a:pPr>
                <a:defRPr/>
              </a:pPr>
              <a:t>2020.11.17.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15614-25B6-440F-9618-59FB78FB33E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ACA73-5894-4877-B0D7-8833E6B1F861}" type="datetime1">
              <a:rPr lang="hu-HU"/>
              <a:pPr>
                <a:defRPr/>
              </a:pPr>
              <a:t>2020.11.17.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39CC1-B4C3-412E-9DFC-794C2706A30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A8A94-0CC0-4FC3-B853-71F01883862B}" type="datetime1">
              <a:rPr lang="hu-HU"/>
              <a:pPr>
                <a:defRPr/>
              </a:pPr>
              <a:t>2020.11.17.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6AC51-DB02-4F4A-84C0-7813C3FB409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C73BB-7144-47E1-B67A-280F566BC99A}" type="datetime1">
              <a:rPr lang="hu-HU"/>
              <a:pPr>
                <a:defRPr/>
              </a:pPr>
              <a:t>2020.11.17.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949DF-51A4-4784-B802-92ADB946742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174793-562B-48E8-8E5F-D1E3981EA0AE}" type="datetime1">
              <a:rPr lang="hu-HU"/>
              <a:pPr>
                <a:defRPr/>
              </a:pPr>
              <a:t>2020.11.17.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432318A-E6CE-48B6-81A6-18CEF043E8F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zövegdoboz 8"/>
          <p:cNvSpPr txBox="1"/>
          <p:nvPr/>
        </p:nvSpPr>
        <p:spPr>
          <a:xfrm>
            <a:off x="754927" y="1950172"/>
            <a:ext cx="11079162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48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+mn-cs"/>
              </a:rPr>
              <a:t>Agrárcenzus 2020</a:t>
            </a:r>
            <a:endParaRPr lang="hu-HU" sz="4800" b="1" dirty="0">
              <a:solidFill>
                <a:schemeClr val="accent2">
                  <a:lumMod val="50000"/>
                </a:schemeClr>
              </a:solidFill>
              <a:latin typeface="+mj-lt"/>
              <a:cs typeface="+mn-cs"/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xmlns="" id="{451BBEEC-5602-4B58-81D1-EFD601030CF7}"/>
              </a:ext>
            </a:extLst>
          </p:cNvPr>
          <p:cNvSpPr txBox="1"/>
          <p:nvPr/>
        </p:nvSpPr>
        <p:spPr>
          <a:xfrm>
            <a:off x="5146501" y="6363854"/>
            <a:ext cx="2296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2020. december 3.</a:t>
            </a:r>
            <a:endParaRPr lang="hu-HU" dirty="0"/>
          </a:p>
        </p:txBody>
      </p:sp>
      <p:sp>
        <p:nvSpPr>
          <p:cNvPr id="2" name="Téglalap 1"/>
          <p:cNvSpPr/>
          <p:nvPr/>
        </p:nvSpPr>
        <p:spPr>
          <a:xfrm>
            <a:off x="4957090" y="3381863"/>
            <a:ext cx="2436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solidFill>
                  <a:srgbClr val="2F75B5"/>
                </a:solidFill>
                <a:latin typeface="Calibri Light" panose="020F0302020204030204" pitchFamily="34" charset="0"/>
              </a:rPr>
              <a:t>Végrehajtás tapasztalatai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4E972-C9C7-4B22-9952-A6091CF80B63}" type="slidenum">
              <a:rPr lang="hu-HU" smtClean="0"/>
              <a:pPr>
                <a:defRPr/>
              </a:pPr>
              <a:t>10</a:t>
            </a:fld>
            <a:endParaRPr lang="hu-HU"/>
          </a:p>
        </p:txBody>
      </p:sp>
      <p:sp>
        <p:nvSpPr>
          <p:cNvPr id="5" name="Cím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01731"/>
          </a:xfrm>
          <a:noFill/>
        </p:spPr>
        <p:txBody>
          <a:bodyPr wrap="square"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b="1" dirty="0" smtClean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Feldolgozás, tájékoztatás</a:t>
            </a:r>
            <a:endParaRPr lang="hu-HU" b="1" dirty="0">
              <a:solidFill>
                <a:schemeClr val="accent2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0" y="843026"/>
            <a:ext cx="12192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 smtClean="0">
                <a:latin typeface="Avenir Next LT Pro" panose="020B0604020202020204" pitchFamily="34" charset="-18"/>
                <a:cs typeface="Times New Roman" panose="02020603050405020304" pitchFamily="18" charset="0"/>
              </a:rPr>
              <a:t>Adminisztratív adatforrásokhoz ellenőrzés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 smtClean="0">
                <a:latin typeface="Avenir Next LT Pro" panose="020B0604020202020204" pitchFamily="34" charset="-18"/>
                <a:cs typeface="Times New Roman" panose="02020603050405020304" pitchFamily="18" charset="0"/>
              </a:rPr>
              <a:t>Adminisztratív adatok becsatornázása (vidékfejlesztés, biogazdálkodás)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 smtClean="0">
                <a:latin typeface="Avenir Next LT Pro" panose="020B0604020202020204" pitchFamily="34" charset="-18"/>
                <a:cs typeface="Times New Roman" panose="02020603050405020304" pitchFamily="18" charset="0"/>
              </a:rPr>
              <a:t>Standard termelési érték meghatározása, gazdaságtipológia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 err="1" smtClean="0">
                <a:latin typeface="Avenir Next LT Pro" panose="020B0604020202020204" pitchFamily="34" charset="-18"/>
                <a:cs typeface="Times New Roman" panose="02020603050405020304" pitchFamily="18" charset="0"/>
              </a:rPr>
              <a:t>Eurofarm</a:t>
            </a:r>
            <a:r>
              <a:rPr lang="hu-HU" sz="3200" dirty="0" smtClean="0">
                <a:latin typeface="Avenir Next LT Pro" panose="020B0604020202020204" pitchFamily="34" charset="-18"/>
                <a:cs typeface="Times New Roman" panose="02020603050405020304" pitchFamily="18" charset="0"/>
              </a:rPr>
              <a:t> adatbázis előállítás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hu-HU" sz="3200" dirty="0">
              <a:latin typeface="Avenir Next LT Pro" panose="020B0604020202020204" pitchFamily="34" charset="-18"/>
              <a:cs typeface="Times New Roman" panose="02020603050405020304" pitchFamily="18" charset="0"/>
            </a:endParaRPr>
          </a:p>
          <a:p>
            <a:r>
              <a:rPr lang="hu-HU" sz="3200" b="1" dirty="0" smtClean="0">
                <a:latin typeface="Avenir Next LT Pro" panose="020B0604020202020204" pitchFamily="34" charset="-18"/>
                <a:cs typeface="Times New Roman" panose="02020603050405020304" pitchFamily="18" charset="0"/>
              </a:rPr>
              <a:t>Előzetes adatok: </a:t>
            </a:r>
            <a:r>
              <a:rPr lang="hu-HU" sz="3200" dirty="0" smtClean="0">
                <a:latin typeface="Avenir Next LT Pro" panose="020B0604020202020204" pitchFamily="34" charset="-18"/>
                <a:cs typeface="Times New Roman" panose="02020603050405020304" pitchFamily="18" charset="0"/>
              </a:rPr>
              <a:t>2021.03.31</a:t>
            </a:r>
          </a:p>
          <a:p>
            <a:r>
              <a:rPr lang="hu-HU" sz="3200" b="1" dirty="0" smtClean="0">
                <a:latin typeface="Avenir Next LT Pro" panose="020B0604020202020204" pitchFamily="34" charset="-18"/>
                <a:cs typeface="Times New Roman" panose="02020603050405020304" pitchFamily="18" charset="0"/>
              </a:rPr>
              <a:t>Végleges adatok: </a:t>
            </a:r>
            <a:r>
              <a:rPr lang="hu-HU" sz="3200" dirty="0" smtClean="0">
                <a:latin typeface="Avenir Next LT Pro" panose="020B0604020202020204" pitchFamily="34" charset="-18"/>
                <a:cs typeface="Times New Roman" panose="02020603050405020304" pitchFamily="18" charset="0"/>
              </a:rPr>
              <a:t>2021.12.31</a:t>
            </a:r>
          </a:p>
          <a:p>
            <a:r>
              <a:rPr lang="hu-HU" sz="3200" dirty="0">
                <a:latin typeface="Avenir Next LT Pro" panose="020B0604020202020204" pitchFamily="34" charset="-18"/>
                <a:cs typeface="Times New Roman" panose="02020603050405020304" pitchFamily="18" charset="0"/>
              </a:rPr>
              <a:t>	</a:t>
            </a:r>
            <a:r>
              <a:rPr lang="hu-HU" sz="3200" dirty="0" smtClean="0">
                <a:latin typeface="Avenir Next LT Pro" panose="020B0604020202020204" pitchFamily="34" charset="-18"/>
                <a:cs typeface="Times New Roman" panose="02020603050405020304" pitchFamily="18" charset="0"/>
              </a:rPr>
              <a:t>- </a:t>
            </a:r>
            <a:r>
              <a:rPr lang="hu-HU" sz="3200" dirty="0" err="1" smtClean="0">
                <a:latin typeface="Avenir Next LT Pro" panose="020B0604020202020204" pitchFamily="34" charset="-18"/>
                <a:cs typeface="Times New Roman" panose="02020603050405020304" pitchFamily="18" charset="0"/>
              </a:rPr>
              <a:t>excel</a:t>
            </a:r>
            <a:r>
              <a:rPr lang="hu-HU" sz="3200" dirty="0" smtClean="0">
                <a:latin typeface="Avenir Next LT Pro" panose="020B0604020202020204" pitchFamily="34" charset="-18"/>
                <a:cs typeface="Times New Roman" panose="02020603050405020304" pitchFamily="18" charset="0"/>
              </a:rPr>
              <a:t>, tájékoztatási adatbázis, TIMEA, tematikus 	kiadványok, </a:t>
            </a:r>
            <a:r>
              <a:rPr lang="hu-HU" sz="3200" dirty="0" err="1" smtClean="0">
                <a:latin typeface="Avenir Next LT Pro" panose="020B0604020202020204" pitchFamily="34" charset="-18"/>
                <a:cs typeface="Times New Roman" panose="02020603050405020304" pitchFamily="18" charset="0"/>
              </a:rPr>
              <a:t>dashboardok</a:t>
            </a:r>
            <a:endParaRPr lang="hu-HU" sz="3200" dirty="0" smtClean="0">
              <a:latin typeface="Avenir Next LT Pro" panose="020B0604020202020204" pitchFamily="34" charset="-18"/>
              <a:cs typeface="Times New Roman" panose="02020603050405020304" pitchFamily="18" charset="0"/>
            </a:endParaRPr>
          </a:p>
          <a:p>
            <a:r>
              <a:rPr lang="hu-HU" sz="3200" b="1" dirty="0" err="1" smtClean="0">
                <a:latin typeface="Avenir Next LT Pro" panose="020B0604020202020204" pitchFamily="34" charset="-18"/>
                <a:cs typeface="Times New Roman" panose="02020603050405020304" pitchFamily="18" charset="0"/>
              </a:rPr>
              <a:t>Eurostat</a:t>
            </a:r>
            <a:r>
              <a:rPr lang="hu-HU" sz="3200" b="1" dirty="0" smtClean="0">
                <a:latin typeface="Avenir Next LT Pro" panose="020B0604020202020204" pitchFamily="34" charset="-18"/>
                <a:cs typeface="Times New Roman" panose="02020603050405020304" pitchFamily="18" charset="0"/>
              </a:rPr>
              <a:t> </a:t>
            </a:r>
            <a:r>
              <a:rPr lang="hu-HU" sz="3200" b="1" dirty="0" err="1" smtClean="0">
                <a:latin typeface="Avenir Next LT Pro" panose="020B0604020202020204" pitchFamily="34" charset="-18"/>
                <a:cs typeface="Times New Roman" panose="02020603050405020304" pitchFamily="18" charset="0"/>
              </a:rPr>
              <a:t>mikroadat</a:t>
            </a:r>
            <a:r>
              <a:rPr lang="hu-HU" sz="3200" b="1" dirty="0" smtClean="0">
                <a:latin typeface="Avenir Next LT Pro" panose="020B0604020202020204" pitchFamily="34" charset="-18"/>
                <a:cs typeface="Times New Roman" panose="02020603050405020304" pitchFamily="18" charset="0"/>
              </a:rPr>
              <a:t> határidő: </a:t>
            </a:r>
            <a:r>
              <a:rPr lang="hu-HU" sz="3200" dirty="0" smtClean="0">
                <a:latin typeface="Avenir Next LT Pro" panose="020B0604020202020204" pitchFamily="34" charset="-18"/>
                <a:cs typeface="Times New Roman" panose="02020603050405020304" pitchFamily="18" charset="0"/>
              </a:rPr>
              <a:t>2022.03.31</a:t>
            </a:r>
          </a:p>
        </p:txBody>
      </p:sp>
    </p:spTree>
    <p:extLst>
      <p:ext uri="{BB962C8B-B14F-4D97-AF65-F5344CB8AC3E}">
        <p14:creationId xmlns:p14="http://schemas.microsoft.com/office/powerpoint/2010/main" val="2958169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4E972-C9C7-4B22-9952-A6091CF80B63}" type="slidenum">
              <a:rPr lang="hu-HU" smtClean="0"/>
              <a:pPr>
                <a:defRPr/>
              </a:pPr>
              <a:t>11</a:t>
            </a:fld>
            <a:endParaRPr lang="hu-HU"/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xmlns="" id="{F9339FD6-B99C-4385-B0C4-FB20768FF845}"/>
              </a:ext>
            </a:extLst>
          </p:cNvPr>
          <p:cNvSpPr txBox="1"/>
          <p:nvPr/>
        </p:nvSpPr>
        <p:spPr>
          <a:xfrm>
            <a:off x="320040" y="2021674"/>
            <a:ext cx="11871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dirty="0" smtClean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-18"/>
              </a:rPr>
              <a:t>Köszönöm a figyelmet!</a:t>
            </a:r>
            <a:endParaRPr lang="hu-HU" sz="3200" b="1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-18"/>
            </a:endParaRP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xmlns="" id="{7983337D-3AB4-45A5-8E8C-ADF1E31BD096}"/>
              </a:ext>
            </a:extLst>
          </p:cNvPr>
          <p:cNvSpPr txBox="1"/>
          <p:nvPr/>
        </p:nvSpPr>
        <p:spPr>
          <a:xfrm>
            <a:off x="320040" y="3091931"/>
            <a:ext cx="11871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err="1" smtClean="0">
                <a:latin typeface="Avenir Next LT Pro" panose="020B0504020202020204" pitchFamily="34" charset="-18"/>
              </a:rPr>
              <a:t>agnes.patay</a:t>
            </a:r>
            <a:r>
              <a:rPr lang="hu-HU" sz="3200" dirty="0" smtClean="0">
                <a:latin typeface="Avenir Next LT Pro" panose="020B0504020202020204" pitchFamily="34" charset="-18"/>
              </a:rPr>
              <a:t>@</a:t>
            </a:r>
            <a:r>
              <a:rPr lang="hu-HU" sz="3200" dirty="0" err="1" smtClean="0">
                <a:latin typeface="Avenir Next LT Pro" panose="020B0504020202020204" pitchFamily="34" charset="-18"/>
              </a:rPr>
              <a:t>ksh.hu</a:t>
            </a:r>
            <a:endParaRPr lang="hu-HU" sz="3200" dirty="0">
              <a:latin typeface="Avenir Next LT Pro" panose="020B0504020202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25362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4E972-C9C7-4B22-9952-A6091CF80B63}" type="slidenum">
              <a:rPr lang="hu-HU" smtClean="0"/>
              <a:pPr>
                <a:defRPr/>
              </a:pPr>
              <a:t>2</a:t>
            </a:fld>
            <a:endParaRPr lang="hu-HU"/>
          </a:p>
        </p:txBody>
      </p:sp>
      <p:sp>
        <p:nvSpPr>
          <p:cNvPr id="5" name="Cím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01731"/>
          </a:xfrm>
          <a:noFill/>
        </p:spPr>
        <p:txBody>
          <a:bodyPr wrap="square"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b="1" dirty="0" smtClean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Agrárcenzus – jogszabály alapján kötelező</a:t>
            </a:r>
            <a:endParaRPr lang="hu-HU" b="1" dirty="0">
              <a:solidFill>
                <a:schemeClr val="accent2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449" y="701731"/>
            <a:ext cx="9701101" cy="565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968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4E972-C9C7-4B22-9952-A6091CF80B63}" type="slidenum">
              <a:rPr lang="hu-HU" smtClean="0"/>
              <a:pPr>
                <a:defRPr/>
              </a:pPr>
              <a:t>3</a:t>
            </a:fld>
            <a:endParaRPr lang="hu-HU"/>
          </a:p>
        </p:txBody>
      </p:sp>
      <p:sp>
        <p:nvSpPr>
          <p:cNvPr id="5" name="Cím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01731"/>
          </a:xfrm>
          <a:noFill/>
        </p:spPr>
        <p:txBody>
          <a:bodyPr wrap="square"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b="1" dirty="0" smtClean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AC 2020 előkészítés</a:t>
            </a:r>
            <a:endParaRPr lang="hu-HU" b="1" dirty="0">
              <a:solidFill>
                <a:schemeClr val="accent2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0" y="843026"/>
            <a:ext cx="12192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 smtClean="0">
                <a:latin typeface="Avenir Next LT Pro" panose="020B0604020202020204" pitchFamily="34" charset="-18"/>
                <a:cs typeface="Times New Roman" panose="02020603050405020304" pitchFamily="18" charset="0"/>
              </a:rPr>
              <a:t>2018-ban indult, 12 főosztály, 100+ munkatárs részvételével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hu-HU" sz="3200" dirty="0" smtClean="0">
              <a:latin typeface="Avenir Next LT Pro" panose="020B0604020202020204" pitchFamily="34" charset="-18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 smtClean="0">
                <a:latin typeface="Avenir Next LT Pro" panose="020B0604020202020204" pitchFamily="34" charset="-18"/>
                <a:cs typeface="Times New Roman" panose="02020603050405020304" pitchFamily="18" charset="0"/>
              </a:rPr>
              <a:t>Adminisztratív regiszterek használata kijelöléshez (12 állomány, 6 szervezet), mezőgazdasági regiszter alkalmazás fejlesztés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>
                <a:latin typeface="Avenir Next LT Pro" panose="020B0604020202020204" pitchFamily="34" charset="-18"/>
                <a:cs typeface="Times New Roman" panose="02020603050405020304" pitchFamily="18" charset="0"/>
              </a:rPr>
              <a:t>Szakmai szervezetekkel, Agrárminisztériummal együttműködés – előkészítés, kommunikáció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>
                <a:latin typeface="Avenir Next LT Pro" panose="020B0604020202020204" pitchFamily="34" charset="-18"/>
                <a:cs typeface="Times New Roman" panose="02020603050405020304" pitchFamily="18" charset="0"/>
              </a:rPr>
              <a:t>Hazai szakmai igények (üvegházak, </a:t>
            </a:r>
            <a:r>
              <a:rPr lang="hu-HU" sz="3200" dirty="0" err="1">
                <a:latin typeface="Avenir Next LT Pro" panose="020B0604020202020204" pitchFamily="34" charset="-18"/>
                <a:cs typeface="Times New Roman" panose="02020603050405020304" pitchFamily="18" charset="0"/>
              </a:rPr>
              <a:t>agrárdigitalizáció</a:t>
            </a:r>
            <a:r>
              <a:rPr lang="hu-HU" sz="3200" dirty="0">
                <a:latin typeface="Avenir Next LT Pro" panose="020B0604020202020204" pitchFamily="34" charset="-18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hu-HU" sz="3200" dirty="0" smtClean="0">
              <a:latin typeface="Avenir Next LT Pro" panose="020B0604020202020204" pitchFamily="34" charset="-18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 smtClean="0">
                <a:latin typeface="Avenir Next LT Pro" panose="020B0604020202020204" pitchFamily="34" charset="-18"/>
                <a:cs typeface="Times New Roman" panose="02020603050405020304" pitchFamily="18" charset="0"/>
              </a:rPr>
              <a:t>Adatszolgáltatói tehercsökkentés:   66%-kal kevesebb cím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hu-HU" sz="3200" dirty="0" smtClean="0">
              <a:latin typeface="Avenir Next LT Pro" panose="020B0604020202020204" pitchFamily="34" charset="-18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 smtClean="0">
                <a:latin typeface="Avenir Next LT Pro" panose="020B0604020202020204" pitchFamily="34" charset="-18"/>
                <a:cs typeface="Times New Roman" panose="02020603050405020304" pitchFamily="18" charset="0"/>
              </a:rPr>
              <a:t>COVID-19 járvány miatt módosított időpontok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hu-HU" sz="3200" dirty="0" smtClean="0">
              <a:latin typeface="Avenir Next LT Pro" panose="020B0604020202020204" pitchFamily="34" charset="-18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hu-HU" sz="3200" dirty="0" smtClean="0">
              <a:latin typeface="Avenir Next LT Pro" panose="020B0604020202020204" pitchFamily="34" charset="-1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506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01731"/>
          </a:xfrm>
          <a:noFill/>
        </p:spPr>
        <p:txBody>
          <a:bodyPr wrap="square"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b="1" dirty="0" smtClean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Online szakasz (június 5-június 30.)</a:t>
            </a:r>
            <a:endParaRPr lang="hu-HU" b="1" dirty="0">
              <a:solidFill>
                <a:schemeClr val="accent2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4E972-C9C7-4B22-9952-A6091CF80B63}" type="slidenum">
              <a:rPr lang="hu-HU" smtClean="0"/>
              <a:pPr>
                <a:defRPr/>
              </a:pPr>
              <a:t>4</a:t>
            </a:fld>
            <a:endParaRPr lang="hu-HU"/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xmlns="" id="{F9339FD6-B99C-4385-B0C4-FB20768FF845}"/>
              </a:ext>
            </a:extLst>
          </p:cNvPr>
          <p:cNvSpPr txBox="1"/>
          <p:nvPr/>
        </p:nvSpPr>
        <p:spPr>
          <a:xfrm>
            <a:off x="0" y="883088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dirty="0" smtClean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-18"/>
              </a:rPr>
              <a:t>Gazdasági szervezetek</a:t>
            </a:r>
            <a:endParaRPr lang="hu-HU" sz="3200" b="1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-18"/>
            </a:endParaRP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xmlns="" id="{F9339FD6-B99C-4385-B0C4-FB20768FF845}"/>
              </a:ext>
            </a:extLst>
          </p:cNvPr>
          <p:cNvSpPr txBox="1"/>
          <p:nvPr/>
        </p:nvSpPr>
        <p:spPr>
          <a:xfrm>
            <a:off x="0" y="2123378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dirty="0" smtClean="0">
                <a:solidFill>
                  <a:schemeClr val="accent2">
                    <a:lumMod val="75000"/>
                  </a:schemeClr>
                </a:solidFill>
                <a:latin typeface="Avenir Next LT Pro" panose="020B0504020202020204" pitchFamily="34" charset="-18"/>
              </a:rPr>
              <a:t>Egyéni gazdaságok</a:t>
            </a:r>
            <a:endParaRPr lang="hu-HU" sz="3200" b="1" dirty="0">
              <a:solidFill>
                <a:schemeClr val="accent2">
                  <a:lumMod val="75000"/>
                </a:schemeClr>
              </a:solidFill>
              <a:latin typeface="Avenir Next LT Pro" panose="020B0504020202020204" pitchFamily="34" charset="-18"/>
            </a:endParaRP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xmlns="" id="{7983337D-3AB4-45A5-8E8C-ADF1E31BD096}"/>
              </a:ext>
            </a:extLst>
          </p:cNvPr>
          <p:cNvSpPr txBox="1"/>
          <p:nvPr/>
        </p:nvSpPr>
        <p:spPr>
          <a:xfrm>
            <a:off x="0" y="1409592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latin typeface="Avenir Next LT Pro" panose="020B0504020202020204" pitchFamily="34" charset="-18"/>
              </a:rPr>
              <a:t>22 000+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xmlns="" id="{7983337D-3AB4-45A5-8E8C-ADF1E31BD096}"/>
              </a:ext>
            </a:extLst>
          </p:cNvPr>
          <p:cNvSpPr txBox="1"/>
          <p:nvPr/>
        </p:nvSpPr>
        <p:spPr>
          <a:xfrm>
            <a:off x="0" y="397972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latin typeface="Avenir Next LT Pro" panose="020B0504020202020204" pitchFamily="34" charset="-18"/>
              </a:rPr>
              <a:t>	24% közülük kitöltötte online</a:t>
            </a:r>
            <a:endParaRPr lang="hu-HU" sz="3200" dirty="0">
              <a:latin typeface="Avenir Next LT Pro" panose="020B0504020202020204" pitchFamily="34" charset="-18"/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xmlns="" id="{7983337D-3AB4-45A5-8E8C-ADF1E31BD096}"/>
              </a:ext>
            </a:extLst>
          </p:cNvPr>
          <p:cNvSpPr txBox="1"/>
          <p:nvPr/>
        </p:nvSpPr>
        <p:spPr>
          <a:xfrm>
            <a:off x="0" y="2837164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latin typeface="Avenir Next LT Pro" panose="020B0504020202020204" pitchFamily="34" charset="-18"/>
              </a:rPr>
              <a:t>750 000+</a:t>
            </a:r>
          </a:p>
          <a:p>
            <a:r>
              <a:rPr lang="hu-HU" sz="3200" dirty="0" smtClean="0">
                <a:latin typeface="Avenir Next LT Pro" panose="020B0504020202020204" pitchFamily="34" charset="-18"/>
              </a:rPr>
              <a:t>	360 342 kapott lehetőséget online kitöltésre</a:t>
            </a:r>
            <a:endParaRPr lang="hu-HU" sz="3200" dirty="0">
              <a:latin typeface="Avenir Next LT Pro" panose="020B0504020202020204" pitchFamily="34" charset="-18"/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xmlns="" id="{7983337D-3AB4-45A5-8E8C-ADF1E31BD096}"/>
              </a:ext>
            </a:extLst>
          </p:cNvPr>
          <p:cNvSpPr txBox="1"/>
          <p:nvPr/>
        </p:nvSpPr>
        <p:spPr>
          <a:xfrm>
            <a:off x="0" y="4629851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latin typeface="Avenir Next LT Pro" panose="020B0504020202020204" pitchFamily="34" charset="-18"/>
              </a:rPr>
              <a:t>	a többi címen összeírók gyűjtötték az adatokat </a:t>
            </a:r>
            <a:r>
              <a:rPr lang="hu-HU" sz="3200" dirty="0" err="1" smtClean="0">
                <a:latin typeface="Avenir Next LT Pro" panose="020B0504020202020204" pitchFamily="34" charset="-18"/>
              </a:rPr>
              <a:t>tableten</a:t>
            </a:r>
            <a:endParaRPr lang="hu-HU" sz="3200" dirty="0">
              <a:latin typeface="Avenir Next LT Pro" panose="020B0504020202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8985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4E972-C9C7-4B22-9952-A6091CF80B63}" type="slidenum">
              <a:rPr lang="hu-HU" smtClean="0"/>
              <a:pPr>
                <a:defRPr/>
              </a:pPr>
              <a:t>5</a:t>
            </a:fld>
            <a:endParaRPr lang="hu-HU"/>
          </a:p>
        </p:txBody>
      </p:sp>
      <p:sp>
        <p:nvSpPr>
          <p:cNvPr id="5" name="Cím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01731"/>
          </a:xfrm>
          <a:noFill/>
        </p:spPr>
        <p:txBody>
          <a:bodyPr wrap="square"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b="1" dirty="0" smtClean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Megyénként eltérő online megvalósulási arány</a:t>
            </a:r>
            <a:endParaRPr lang="hu-HU" b="1" dirty="0">
              <a:solidFill>
                <a:schemeClr val="accent2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645" y="1230153"/>
            <a:ext cx="2467686" cy="4440974"/>
          </a:xfrm>
          <a:prstGeom prst="rect">
            <a:avLst/>
          </a:prstGeom>
        </p:spPr>
      </p:pic>
      <p:cxnSp>
        <p:nvCxnSpPr>
          <p:cNvPr id="8" name="Egyenes összekötő 7"/>
          <p:cNvCxnSpPr/>
          <p:nvPr/>
        </p:nvCxnSpPr>
        <p:spPr>
          <a:xfrm flipV="1">
            <a:off x="157018" y="4350328"/>
            <a:ext cx="2724727" cy="923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" name="Jobb oldali kapcsos zárójel 8"/>
          <p:cNvSpPr/>
          <p:nvPr/>
        </p:nvSpPr>
        <p:spPr>
          <a:xfrm>
            <a:off x="3195782" y="1230153"/>
            <a:ext cx="166254" cy="3120175"/>
          </a:xfrm>
          <a:prstGeom prst="rightBrac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Jobb oldali kapcsos zárójel 9"/>
          <p:cNvSpPr/>
          <p:nvPr/>
        </p:nvSpPr>
        <p:spPr>
          <a:xfrm>
            <a:off x="3195782" y="4359564"/>
            <a:ext cx="166254" cy="1311563"/>
          </a:xfrm>
          <a:prstGeom prst="rightBrac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Szövegdoboz 10">
            <a:extLst>
              <a:ext uri="{FF2B5EF4-FFF2-40B4-BE49-F238E27FC236}">
                <a16:creationId xmlns="" xmlns:a16="http://schemas.microsoft.com/office/drawing/2014/main" id="{7983337D-3AB4-45A5-8E8C-ADF1E31BD096}"/>
              </a:ext>
            </a:extLst>
          </p:cNvPr>
          <p:cNvSpPr txBox="1"/>
          <p:nvPr/>
        </p:nvSpPr>
        <p:spPr>
          <a:xfrm>
            <a:off x="3362036" y="2005410"/>
            <a:ext cx="13691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latin typeface="Avenir Next LT Pro" panose="020B0504020202020204" pitchFamily="34" charset="-18"/>
              </a:rPr>
              <a:t>Átlag, </a:t>
            </a:r>
          </a:p>
          <a:p>
            <a:r>
              <a:rPr lang="hu-HU" sz="3200" dirty="0" smtClean="0">
                <a:latin typeface="Avenir Next LT Pro" panose="020B0504020202020204" pitchFamily="34" charset="-18"/>
              </a:rPr>
              <a:t>vagy felett</a:t>
            </a:r>
            <a:endParaRPr lang="hu-HU" sz="3200" dirty="0">
              <a:latin typeface="Avenir Next LT Pro" panose="020B0504020202020204" pitchFamily="34" charset="-18"/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="" xmlns:a16="http://schemas.microsoft.com/office/drawing/2014/main" id="{7983337D-3AB4-45A5-8E8C-ADF1E31BD096}"/>
              </a:ext>
            </a:extLst>
          </p:cNvPr>
          <p:cNvSpPr txBox="1"/>
          <p:nvPr/>
        </p:nvSpPr>
        <p:spPr>
          <a:xfrm>
            <a:off x="3495963" y="4722957"/>
            <a:ext cx="32696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latin typeface="Avenir Next LT Pro" panose="020B0504020202020204" pitchFamily="34" charset="-18"/>
              </a:rPr>
              <a:t>Átlag alatt</a:t>
            </a:r>
            <a:endParaRPr lang="hu-HU" sz="3200" dirty="0">
              <a:latin typeface="Avenir Next LT Pro" panose="020B0504020202020204" pitchFamily="34" charset="-18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2849" y="1246583"/>
            <a:ext cx="6849151" cy="2816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276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4E972-C9C7-4B22-9952-A6091CF80B63}" type="slidenum">
              <a:rPr lang="hu-HU" smtClean="0"/>
              <a:pPr>
                <a:defRPr/>
              </a:pPr>
              <a:t>6</a:t>
            </a:fld>
            <a:endParaRPr lang="hu-HU"/>
          </a:p>
        </p:txBody>
      </p:sp>
      <p:sp>
        <p:nvSpPr>
          <p:cNvPr id="5" name="Cím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01731"/>
          </a:xfrm>
          <a:noFill/>
        </p:spPr>
        <p:txBody>
          <a:bodyPr wrap="square"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b="1" dirty="0" smtClean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Az </a:t>
            </a:r>
            <a:r>
              <a:rPr lang="hu-HU" b="1" dirty="0" err="1" smtClean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emailes</a:t>
            </a:r>
            <a:r>
              <a:rPr lang="hu-HU" b="1" dirty="0" smtClean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 kapcsolattartás esetén a megvalósulás jobb</a:t>
            </a:r>
            <a:endParaRPr lang="hu-HU" b="1" dirty="0">
              <a:solidFill>
                <a:schemeClr val="accent2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34" y="1490819"/>
            <a:ext cx="2853175" cy="2749534"/>
          </a:xfrm>
          <a:prstGeom prst="rect">
            <a:avLst/>
          </a:prstGeom>
        </p:spPr>
      </p:pic>
      <p:sp>
        <p:nvSpPr>
          <p:cNvPr id="8" name="Szövegdoboz 7">
            <a:extLst>
              <a:ext uri="{FF2B5EF4-FFF2-40B4-BE49-F238E27FC236}">
                <a16:creationId xmlns="" xmlns:a16="http://schemas.microsoft.com/office/drawing/2014/main" id="{7983337D-3AB4-45A5-8E8C-ADF1E31BD096}"/>
              </a:ext>
            </a:extLst>
          </p:cNvPr>
          <p:cNvSpPr txBox="1"/>
          <p:nvPr/>
        </p:nvSpPr>
        <p:spPr>
          <a:xfrm>
            <a:off x="434819" y="1198432"/>
            <a:ext cx="518089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1600" dirty="0" err="1" smtClean="0">
                <a:latin typeface="Avenir Next LT Pro" panose="020B0504020202020204" pitchFamily="34" charset="-18"/>
              </a:rPr>
              <a:t>Emaillel</a:t>
            </a:r>
            <a:r>
              <a:rPr lang="hu-HU" sz="1600" dirty="0" smtClean="0">
                <a:latin typeface="Avenir Next LT Pro" panose="020B0504020202020204" pitchFamily="34" charset="-18"/>
              </a:rPr>
              <a:t> rendelkezők 35%-a kitöltötte online a kérdőívet</a:t>
            </a:r>
          </a:p>
          <a:p>
            <a:endParaRPr lang="hu-HU" sz="1600" dirty="0">
              <a:latin typeface="Avenir Next LT Pro" panose="020B0504020202020204" pitchFamily="34" charset="-18"/>
            </a:endParaRPr>
          </a:p>
        </p:txBody>
      </p:sp>
      <p:pic>
        <p:nvPicPr>
          <p:cNvPr id="10" name="Kép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5176" y="1783207"/>
            <a:ext cx="5870957" cy="2749534"/>
          </a:xfrm>
          <a:prstGeom prst="rect">
            <a:avLst/>
          </a:prstGeom>
        </p:spPr>
      </p:pic>
      <p:sp>
        <p:nvSpPr>
          <p:cNvPr id="11" name="Szövegdoboz 10">
            <a:extLst>
              <a:ext uri="{FF2B5EF4-FFF2-40B4-BE49-F238E27FC236}">
                <a16:creationId xmlns="" xmlns:a16="http://schemas.microsoft.com/office/drawing/2014/main" id="{7983337D-3AB4-45A5-8E8C-ADF1E31BD096}"/>
              </a:ext>
            </a:extLst>
          </p:cNvPr>
          <p:cNvSpPr txBox="1"/>
          <p:nvPr/>
        </p:nvSpPr>
        <p:spPr>
          <a:xfrm>
            <a:off x="5765176" y="1198432"/>
            <a:ext cx="5798751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1600" dirty="0" smtClean="0">
                <a:latin typeface="Avenir Next LT Pro" panose="020B0504020202020204" pitchFamily="34" charset="-18"/>
              </a:rPr>
              <a:t>Ennek oka, hogy esetükben lehetőség volt emlékeztetők kiküldésére az adatgyűjtés során</a:t>
            </a:r>
            <a:endParaRPr lang="hu-HU" sz="1600" dirty="0">
              <a:latin typeface="Avenir Next LT Pro" panose="020B0504020202020204" pitchFamily="34" charset="-18"/>
            </a:endParaRPr>
          </a:p>
        </p:txBody>
      </p:sp>
      <p:cxnSp>
        <p:nvCxnSpPr>
          <p:cNvPr id="13" name="Egyenes összekötő 12"/>
          <p:cNvCxnSpPr/>
          <p:nvPr/>
        </p:nvCxnSpPr>
        <p:spPr>
          <a:xfrm>
            <a:off x="8617951" y="1874987"/>
            <a:ext cx="36946" cy="1985818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Szövegdoboz 17"/>
          <p:cNvSpPr txBox="1"/>
          <p:nvPr/>
        </p:nvSpPr>
        <p:spPr>
          <a:xfrm>
            <a:off x="6207262" y="1947189"/>
            <a:ext cx="2410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900" dirty="0" smtClean="0">
                <a:solidFill>
                  <a:schemeClr val="bg1">
                    <a:lumMod val="50000"/>
                  </a:schemeClr>
                </a:solidFill>
              </a:rPr>
              <a:t>Az első emlékeztető kiküldéséig a napi beérkezési darabszám szinte azonos volt</a:t>
            </a:r>
            <a:endParaRPr lang="hu-HU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9" name="Egyenes összekötő 18"/>
          <p:cNvCxnSpPr/>
          <p:nvPr/>
        </p:nvCxnSpPr>
        <p:spPr>
          <a:xfrm>
            <a:off x="9594701" y="1874987"/>
            <a:ext cx="36946" cy="1985818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Szövegdoboz 19"/>
          <p:cNvSpPr txBox="1"/>
          <p:nvPr/>
        </p:nvSpPr>
        <p:spPr>
          <a:xfrm>
            <a:off x="9594701" y="1891854"/>
            <a:ext cx="141778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900" dirty="0" smtClean="0">
                <a:solidFill>
                  <a:schemeClr val="bg1">
                    <a:lumMod val="50000"/>
                  </a:schemeClr>
                </a:solidFill>
              </a:rPr>
              <a:t>A sajtóközlemény a postai címmel rendelkezők körében is emelte a kitöltők számát. </a:t>
            </a:r>
            <a:endParaRPr lang="hu-HU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Szövegdoboz 20"/>
          <p:cNvSpPr txBox="1"/>
          <p:nvPr/>
        </p:nvSpPr>
        <p:spPr>
          <a:xfrm rot="16200000">
            <a:off x="8092793" y="2743819"/>
            <a:ext cx="8266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900" dirty="0" smtClean="0">
                <a:solidFill>
                  <a:schemeClr val="bg1">
                    <a:lumMod val="50000"/>
                  </a:schemeClr>
                </a:solidFill>
              </a:rPr>
              <a:t>emlékeztető</a:t>
            </a:r>
            <a:endParaRPr lang="hu-HU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Szövegdoboz 22"/>
          <p:cNvSpPr txBox="1"/>
          <p:nvPr/>
        </p:nvSpPr>
        <p:spPr>
          <a:xfrm>
            <a:off x="10892601" y="3666918"/>
            <a:ext cx="2397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9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hu-HU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Szövegdoboz 23"/>
          <p:cNvSpPr txBox="1"/>
          <p:nvPr/>
        </p:nvSpPr>
        <p:spPr>
          <a:xfrm rot="16200000">
            <a:off x="8997060" y="2663000"/>
            <a:ext cx="9882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900" dirty="0" smtClean="0">
                <a:solidFill>
                  <a:schemeClr val="bg1">
                    <a:lumMod val="50000"/>
                  </a:schemeClr>
                </a:solidFill>
              </a:rPr>
              <a:t>sajtóközlemény</a:t>
            </a:r>
            <a:endParaRPr lang="hu-HU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Szövegdoboz 24">
            <a:extLst>
              <a:ext uri="{FF2B5EF4-FFF2-40B4-BE49-F238E27FC236}">
                <a16:creationId xmlns="" xmlns:a16="http://schemas.microsoft.com/office/drawing/2014/main" id="{7983337D-3AB4-45A5-8E8C-ADF1E31BD096}"/>
              </a:ext>
            </a:extLst>
          </p:cNvPr>
          <p:cNvSpPr txBox="1"/>
          <p:nvPr/>
        </p:nvSpPr>
        <p:spPr>
          <a:xfrm>
            <a:off x="1" y="4842686"/>
            <a:ext cx="12191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latin typeface="Avenir Next LT Pro" panose="020B0504020202020204" pitchFamily="34" charset="-18"/>
              </a:rPr>
              <a:t>Az első két hétben a kérdőívek 30% érkezett be.</a:t>
            </a:r>
          </a:p>
          <a:p>
            <a:r>
              <a:rPr lang="hu-HU" sz="3200" dirty="0" smtClean="0">
                <a:latin typeface="Avenir Next LT Pro" panose="020B0504020202020204" pitchFamily="34" charset="-18"/>
              </a:rPr>
              <a:t>Az összes kérdőív 26%-a az utolsó két napon jött be</a:t>
            </a:r>
            <a:endParaRPr lang="hu-HU" sz="3200" dirty="0">
              <a:latin typeface="Avenir Next LT Pro" panose="020B0504020202020204" pitchFamily="34" charset="-18"/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10082304" y="3666918"/>
            <a:ext cx="2397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9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hu-HU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8498071" y="3673347"/>
            <a:ext cx="2397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900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hu-HU" sz="9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094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4E972-C9C7-4B22-9952-A6091CF80B63}" type="slidenum">
              <a:rPr lang="hu-HU" smtClean="0"/>
              <a:pPr>
                <a:defRPr/>
              </a:pPr>
              <a:t>7</a:t>
            </a:fld>
            <a:endParaRPr lang="hu-HU"/>
          </a:p>
        </p:txBody>
      </p:sp>
      <p:sp>
        <p:nvSpPr>
          <p:cNvPr id="5" name="Cím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01731"/>
          </a:xfrm>
          <a:noFill/>
        </p:spPr>
        <p:txBody>
          <a:bodyPr wrap="square"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b="1" dirty="0" smtClean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Online kérdőív </a:t>
            </a:r>
            <a:r>
              <a:rPr lang="hu-HU" b="1" dirty="0" err="1" smtClean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paraadatok</a:t>
            </a:r>
            <a:r>
              <a:rPr lang="hu-HU" b="1" dirty="0" smtClean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 jövőben tervezésekhez</a:t>
            </a:r>
            <a:endParaRPr lang="hu-HU" b="1" dirty="0">
              <a:solidFill>
                <a:schemeClr val="accent2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2668"/>
            <a:ext cx="2853175" cy="2749534"/>
          </a:xfrm>
          <a:prstGeom prst="rect">
            <a:avLst/>
          </a:prstGeom>
        </p:spPr>
      </p:pic>
      <p:sp>
        <p:nvSpPr>
          <p:cNvPr id="26" name="Szövegdoboz 25">
            <a:extLst>
              <a:ext uri="{FF2B5EF4-FFF2-40B4-BE49-F238E27FC236}">
                <a16:creationId xmlns="" xmlns:a16="http://schemas.microsoft.com/office/drawing/2014/main" id="{7983337D-3AB4-45A5-8E8C-ADF1E31BD096}"/>
              </a:ext>
            </a:extLst>
          </p:cNvPr>
          <p:cNvSpPr txBox="1"/>
          <p:nvPr/>
        </p:nvSpPr>
        <p:spPr>
          <a:xfrm>
            <a:off x="434819" y="958282"/>
            <a:ext cx="2622417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1600" dirty="0" smtClean="0">
                <a:latin typeface="Avenir Next LT Pro" panose="020B0504020202020204" pitchFamily="34" charset="-18"/>
              </a:rPr>
              <a:t>Kitöltési ideje a kérdőíveknek percben</a:t>
            </a:r>
          </a:p>
          <a:p>
            <a:endParaRPr lang="hu-HU" sz="1600" dirty="0">
              <a:latin typeface="Avenir Next LT Pro" panose="020B0504020202020204" pitchFamily="34" charset="-18"/>
            </a:endParaRPr>
          </a:p>
          <a:p>
            <a:endParaRPr lang="hu-HU" sz="1600" dirty="0">
              <a:latin typeface="Avenir Next LT Pro" panose="020B0504020202020204" pitchFamily="34" charset="-18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4100" y="2054233"/>
            <a:ext cx="3090940" cy="2749534"/>
          </a:xfrm>
          <a:prstGeom prst="rect">
            <a:avLst/>
          </a:prstGeom>
        </p:spPr>
      </p:pic>
      <p:sp>
        <p:nvSpPr>
          <p:cNvPr id="27" name="Szövegdoboz 26">
            <a:extLst>
              <a:ext uri="{FF2B5EF4-FFF2-40B4-BE49-F238E27FC236}">
                <a16:creationId xmlns="" xmlns:a16="http://schemas.microsoft.com/office/drawing/2014/main" id="{7983337D-3AB4-45A5-8E8C-ADF1E31BD096}"/>
              </a:ext>
            </a:extLst>
          </p:cNvPr>
          <p:cNvSpPr txBox="1"/>
          <p:nvPr/>
        </p:nvSpPr>
        <p:spPr>
          <a:xfrm>
            <a:off x="9375770" y="958282"/>
            <a:ext cx="2553146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1600" dirty="0" smtClean="0">
                <a:latin typeface="Avenir Next LT Pro" panose="020B0504020202020204" pitchFamily="34" charset="-18"/>
              </a:rPr>
              <a:t>Az </a:t>
            </a:r>
            <a:r>
              <a:rPr lang="hu-HU" sz="1600" dirty="0" err="1" smtClean="0">
                <a:latin typeface="Avenir Next LT Pro" panose="020B0504020202020204" pitchFamily="34" charset="-18"/>
              </a:rPr>
              <a:t>emaillel</a:t>
            </a:r>
            <a:r>
              <a:rPr lang="hu-HU" sz="1600" dirty="0" smtClean="0">
                <a:latin typeface="Avenir Next LT Pro" panose="020B0504020202020204" pitchFamily="34" charset="-18"/>
              </a:rPr>
              <a:t> rendelkezők nagyobb arányban a szabadidejükben töltik a kérdőívet</a:t>
            </a:r>
            <a:endParaRPr lang="hu-HU" sz="1600" dirty="0">
              <a:latin typeface="Avenir Next LT Pro" panose="020B0504020202020204" pitchFamily="34" charset="-18"/>
            </a:endParaRPr>
          </a:p>
        </p:txBody>
      </p:sp>
      <p:cxnSp>
        <p:nvCxnSpPr>
          <p:cNvPr id="28" name="Egyenes összekötő 27"/>
          <p:cNvCxnSpPr/>
          <p:nvPr/>
        </p:nvCxnSpPr>
        <p:spPr>
          <a:xfrm>
            <a:off x="10155533" y="3749963"/>
            <a:ext cx="628073" cy="138545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Kép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7236" y="2225520"/>
            <a:ext cx="6053853" cy="2993395"/>
          </a:xfrm>
          <a:prstGeom prst="rect">
            <a:avLst/>
          </a:prstGeom>
        </p:spPr>
      </p:pic>
      <p:sp>
        <p:nvSpPr>
          <p:cNvPr id="29" name="Szövegdoboz 28">
            <a:extLst>
              <a:ext uri="{FF2B5EF4-FFF2-40B4-BE49-F238E27FC236}">
                <a16:creationId xmlns="" xmlns:a16="http://schemas.microsoft.com/office/drawing/2014/main" id="{7983337D-3AB4-45A5-8E8C-ADF1E31BD096}"/>
              </a:ext>
            </a:extLst>
          </p:cNvPr>
          <p:cNvSpPr txBox="1"/>
          <p:nvPr/>
        </p:nvSpPr>
        <p:spPr>
          <a:xfrm>
            <a:off x="3173400" y="958282"/>
            <a:ext cx="5937689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1600" dirty="0" smtClean="0">
                <a:latin typeface="Avenir Next LT Pro" panose="020B0504020202020204" pitchFamily="34" charset="-18"/>
              </a:rPr>
              <a:t>A kérdőívek 1/3-át délelőtt, 2/3-át délután töltik</a:t>
            </a:r>
          </a:p>
          <a:p>
            <a:endParaRPr lang="hu-HU" sz="1600" dirty="0">
              <a:latin typeface="Avenir Next LT Pro" panose="020B0504020202020204" pitchFamily="34" charset="-18"/>
            </a:endParaRPr>
          </a:p>
          <a:p>
            <a:endParaRPr lang="hu-HU" sz="1600" dirty="0" smtClean="0">
              <a:latin typeface="Avenir Next LT Pro" panose="020B0504020202020204" pitchFamily="34" charset="-18"/>
            </a:endParaRPr>
          </a:p>
          <a:p>
            <a:endParaRPr lang="hu-HU" sz="1600" dirty="0">
              <a:latin typeface="Avenir Next LT Pro" panose="020B0504020202020204" pitchFamily="34" charset="-18"/>
            </a:endParaRPr>
          </a:p>
        </p:txBody>
      </p:sp>
      <p:sp>
        <p:nvSpPr>
          <p:cNvPr id="12" name="Szövegdoboz 7"/>
          <p:cNvSpPr txBox="1"/>
          <p:nvPr/>
        </p:nvSpPr>
        <p:spPr>
          <a:xfrm>
            <a:off x="10083806" y="2697446"/>
            <a:ext cx="771526" cy="55245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900">
                <a:solidFill>
                  <a:schemeClr val="bg1">
                    <a:lumMod val="50000"/>
                  </a:schemeClr>
                </a:solidFill>
              </a:rPr>
              <a:t>munka-</a:t>
            </a:r>
          </a:p>
          <a:p>
            <a:pPr algn="ctr"/>
            <a:r>
              <a:rPr lang="hu-HU" sz="900">
                <a:solidFill>
                  <a:schemeClr val="bg1">
                    <a:lumMod val="50000"/>
                  </a:schemeClr>
                </a:solidFill>
              </a:rPr>
              <a:t>időben</a:t>
            </a:r>
            <a:r>
              <a:rPr lang="hu-HU" sz="900" baseline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hu-HU" sz="900">
                <a:solidFill>
                  <a:schemeClr val="bg1">
                    <a:lumMod val="50000"/>
                  </a:schemeClr>
                </a:solidFill>
              </a:rPr>
              <a:t> (8.00-18.00)</a:t>
            </a:r>
          </a:p>
        </p:txBody>
      </p:sp>
      <p:sp>
        <p:nvSpPr>
          <p:cNvPr id="13" name="Szövegdoboz 2"/>
          <p:cNvSpPr txBox="1"/>
          <p:nvPr/>
        </p:nvSpPr>
        <p:spPr>
          <a:xfrm>
            <a:off x="10140956" y="3993483"/>
            <a:ext cx="657225" cy="45720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900">
                <a:solidFill>
                  <a:schemeClr val="bg1">
                    <a:lumMod val="50000"/>
                  </a:schemeClr>
                </a:solidFill>
              </a:rPr>
              <a:t>munka-</a:t>
            </a:r>
          </a:p>
          <a:p>
            <a:pPr algn="ctr"/>
            <a:r>
              <a:rPr lang="hu-HU" sz="900">
                <a:solidFill>
                  <a:schemeClr val="bg1">
                    <a:lumMod val="50000"/>
                  </a:schemeClr>
                </a:solidFill>
              </a:rPr>
              <a:t>időn kívül</a:t>
            </a:r>
          </a:p>
        </p:txBody>
      </p:sp>
    </p:spTree>
    <p:extLst>
      <p:ext uri="{BB962C8B-B14F-4D97-AF65-F5344CB8AC3E}">
        <p14:creationId xmlns:p14="http://schemas.microsoft.com/office/powerpoint/2010/main" val="4221432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4E972-C9C7-4B22-9952-A6091CF80B63}" type="slidenum">
              <a:rPr lang="hu-HU" smtClean="0"/>
              <a:pPr>
                <a:defRPr/>
              </a:pPr>
              <a:t>8</a:t>
            </a:fld>
            <a:endParaRPr lang="hu-HU"/>
          </a:p>
        </p:txBody>
      </p:sp>
      <p:sp>
        <p:nvSpPr>
          <p:cNvPr id="5" name="Cím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01731"/>
          </a:xfrm>
          <a:noFill/>
        </p:spPr>
        <p:txBody>
          <a:bodyPr wrap="square"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b="1" dirty="0" smtClean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Összeírói szakasz előkészítése</a:t>
            </a:r>
            <a:endParaRPr lang="hu-HU" b="1" dirty="0">
              <a:solidFill>
                <a:schemeClr val="accent2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0" y="843026"/>
            <a:ext cx="1219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 err="1" smtClean="0">
                <a:latin typeface="Avenir Next LT Pro" panose="020B0604020202020204" pitchFamily="34" charset="-18"/>
                <a:cs typeface="Times New Roman" panose="02020603050405020304" pitchFamily="18" charset="0"/>
              </a:rPr>
              <a:t>validáláshoz</a:t>
            </a:r>
            <a:r>
              <a:rPr lang="hu-HU" sz="3200" dirty="0" smtClean="0">
                <a:latin typeface="Avenir Next LT Pro" panose="020B0604020202020204" pitchFamily="34" charset="-18"/>
                <a:cs typeface="Times New Roman" panose="02020603050405020304" pitchFamily="18" charset="0"/>
              </a:rPr>
              <a:t> nagy számban adminisztratív adatforrásokat használunk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 smtClean="0">
                <a:latin typeface="Avenir Next LT Pro" panose="020B0604020202020204" pitchFamily="34" charset="-18"/>
                <a:cs typeface="Times New Roman" panose="02020603050405020304" pitchFamily="18" charset="0"/>
              </a:rPr>
              <a:t>az online tapasztalatok alapján módosult a kérdőív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 smtClean="0">
                <a:latin typeface="Avenir Next LT Pro" panose="020B0604020202020204" pitchFamily="34" charset="-18"/>
                <a:cs typeface="Times New Roman" panose="02020603050405020304" pitchFamily="18" charset="0"/>
              </a:rPr>
              <a:t>4040 összeíró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 smtClean="0">
                <a:latin typeface="Avenir Next LT Pro" panose="020B0604020202020204" pitchFamily="34" charset="-18"/>
                <a:cs typeface="Times New Roman" panose="02020603050405020304" pitchFamily="18" charset="0"/>
              </a:rPr>
              <a:t>158 oktatás</a:t>
            </a:r>
          </a:p>
        </p:txBody>
      </p:sp>
    </p:spTree>
    <p:extLst>
      <p:ext uri="{BB962C8B-B14F-4D97-AF65-F5344CB8AC3E}">
        <p14:creationId xmlns:p14="http://schemas.microsoft.com/office/powerpoint/2010/main" val="272763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4E972-C9C7-4B22-9952-A6091CF80B63}" type="slidenum">
              <a:rPr lang="hu-HU" smtClean="0"/>
              <a:pPr>
                <a:defRPr/>
              </a:pPr>
              <a:t>9</a:t>
            </a:fld>
            <a:endParaRPr lang="hu-HU"/>
          </a:p>
        </p:txBody>
      </p:sp>
      <p:sp>
        <p:nvSpPr>
          <p:cNvPr id="5" name="Cím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701731"/>
          </a:xfrm>
          <a:noFill/>
        </p:spPr>
        <p:txBody>
          <a:bodyPr wrap="square"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b="1" dirty="0" smtClean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Összeírói szakasz (szeptember 19-november 22.)</a:t>
            </a:r>
            <a:endParaRPr lang="hu-HU" b="1" dirty="0">
              <a:solidFill>
                <a:schemeClr val="accent2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637" y="1988237"/>
            <a:ext cx="6249272" cy="4182059"/>
          </a:xfrm>
          <a:prstGeom prst="rect">
            <a:avLst/>
          </a:prstGeom>
        </p:spPr>
      </p:pic>
      <p:sp>
        <p:nvSpPr>
          <p:cNvPr id="8" name="Szövegdoboz 7">
            <a:extLst>
              <a:ext uri="{FF2B5EF4-FFF2-40B4-BE49-F238E27FC236}">
                <a16:creationId xmlns="" xmlns:a16="http://schemas.microsoft.com/office/drawing/2014/main" id="{7983337D-3AB4-45A5-8E8C-ADF1E31BD096}"/>
              </a:ext>
            </a:extLst>
          </p:cNvPr>
          <p:cNvSpPr txBox="1"/>
          <p:nvPr/>
        </p:nvSpPr>
        <p:spPr>
          <a:xfrm>
            <a:off x="154637" y="1385469"/>
            <a:ext cx="614329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1600" dirty="0">
                <a:latin typeface="Avenir Next LT Pro" panose="020B0504020202020204" pitchFamily="34" charset="-18"/>
              </a:rPr>
              <a:t>Budapest, </a:t>
            </a:r>
            <a:r>
              <a:rPr lang="hu-HU" sz="1600" dirty="0" smtClean="0">
                <a:latin typeface="Avenir Next LT Pro" panose="020B0504020202020204" pitchFamily="34" charset="-18"/>
              </a:rPr>
              <a:t>Pest, Fejér</a:t>
            </a:r>
            <a:r>
              <a:rPr lang="hu-HU" sz="1600" dirty="0">
                <a:latin typeface="Avenir Next LT Pro" panose="020B0504020202020204" pitchFamily="34" charset="-18"/>
              </a:rPr>
              <a:t>, Komárom-Esztergom lassabb </a:t>
            </a:r>
            <a:r>
              <a:rPr lang="hu-HU" sz="1600" dirty="0" smtClean="0">
                <a:latin typeface="Avenir Next LT Pro" panose="020B0504020202020204" pitchFamily="34" charset="-18"/>
              </a:rPr>
              <a:t>előrehaladás</a:t>
            </a:r>
            <a:endParaRPr lang="hu-HU" sz="1600" dirty="0">
              <a:latin typeface="Avenir Next LT Pro" panose="020B0504020202020204" pitchFamily="34" charset="-18"/>
            </a:endParaRPr>
          </a:p>
        </p:txBody>
      </p:sp>
      <p:sp>
        <p:nvSpPr>
          <p:cNvPr id="9" name="Szövegdoboz 8">
            <a:extLst>
              <a:ext uri="{FF2B5EF4-FFF2-40B4-BE49-F238E27FC236}">
                <a16:creationId xmlns="" xmlns:a16="http://schemas.microsoft.com/office/drawing/2014/main" id="{7983337D-3AB4-45A5-8E8C-ADF1E31BD096}"/>
              </a:ext>
            </a:extLst>
          </p:cNvPr>
          <p:cNvSpPr txBox="1"/>
          <p:nvPr/>
        </p:nvSpPr>
        <p:spPr>
          <a:xfrm>
            <a:off x="7226869" y="1385469"/>
            <a:ext cx="445871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1600" dirty="0" smtClean="0">
                <a:latin typeface="Avenir Next LT Pro" panose="020B0504020202020204" pitchFamily="34" charset="-18"/>
              </a:rPr>
              <a:t>Gyorsabb kitöltés</a:t>
            </a:r>
          </a:p>
          <a:p>
            <a:endParaRPr lang="hu-HU" sz="1600" dirty="0">
              <a:latin typeface="Avenir Next LT Pro" panose="020B0504020202020204" pitchFamily="34" charset="-18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7259" y="1988237"/>
            <a:ext cx="4458322" cy="2219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482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Kék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6031</TotalTime>
  <Words>302</Words>
  <Application>Microsoft Office PowerPoint</Application>
  <PresentationFormat>Szélesvásznú</PresentationFormat>
  <Paragraphs>79</Paragraphs>
  <Slides>11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7" baseType="lpstr">
      <vt:lpstr>Arial</vt:lpstr>
      <vt:lpstr>Avenir Next LT Pro</vt:lpstr>
      <vt:lpstr>Calibri</vt:lpstr>
      <vt:lpstr>Calibri Light</vt:lpstr>
      <vt:lpstr>Times New Roman</vt:lpstr>
      <vt:lpstr>Office-téma</vt:lpstr>
      <vt:lpstr>PowerPoint bemutató</vt:lpstr>
      <vt:lpstr>Agrárcenzus – jogszabály alapján kötelező</vt:lpstr>
      <vt:lpstr>AC 2020 előkészítés</vt:lpstr>
      <vt:lpstr>Online szakasz (június 5-június 30.)</vt:lpstr>
      <vt:lpstr>Megyénként eltérő online megvalósulási arány</vt:lpstr>
      <vt:lpstr>Az emailes kapcsolattartás esetén a megvalósulás jobb</vt:lpstr>
      <vt:lpstr>Online kérdőív paraadatok jövőben tervezésekhez</vt:lpstr>
      <vt:lpstr>Összeírói szakasz előkészítése</vt:lpstr>
      <vt:lpstr>Összeírói szakasz (szeptember 19-november 22.)</vt:lpstr>
      <vt:lpstr>Feldolgozás, tájékoztatás</vt:lpstr>
      <vt:lpstr>PowerPoint bemutató</vt:lpstr>
    </vt:vector>
  </TitlesOfParts>
  <Company>KSH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Patay Ágnes</cp:lastModifiedBy>
  <cp:revision>583</cp:revision>
  <cp:lastPrinted>2020-03-02T08:02:20Z</cp:lastPrinted>
  <dcterms:created xsi:type="dcterms:W3CDTF">2017-03-01T09:38:02Z</dcterms:created>
  <dcterms:modified xsi:type="dcterms:W3CDTF">2020-11-17T11:10:15Z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</Properties>
</file>