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56" r:id="rId6"/>
    <p:sldId id="260" r:id="rId7"/>
    <p:sldId id="274" r:id="rId8"/>
    <p:sldId id="277" r:id="rId9"/>
    <p:sldId id="287" r:id="rId10"/>
    <p:sldId id="266" r:id="rId11"/>
    <p:sldId id="284" r:id="rId12"/>
    <p:sldId id="282" r:id="rId13"/>
    <p:sldId id="288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AGY_RESUL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Erika_szara\b&#337;v&#237;tettmax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820227979146674E-2"/>
          <c:y val="0.10354477611940298"/>
          <c:w val="0.83187973220321199"/>
          <c:h val="0.79291044776119401"/>
        </c:manualLayout>
      </c:layout>
      <c:pie3D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5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6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7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8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9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9.0160721285770282E-2"/>
                  <c:y val="0.1082089552238805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760094080752646"/>
                  <c:y val="-7.462686567164196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9033816425120769E-2"/>
                  <c:y val="-6.24718190129106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9012152097216792"/>
                  <c:y val="1.492537313432835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195609564876519"/>
                  <c:y val="-1.11940298507462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2920423363386905E-2"/>
                  <c:y val="5.59701492537313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0674046179010231E-3"/>
                  <c:y val="1.592176935002520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6072128577028619"/>
                  <c:y val="5.408978728405218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3633087983567274"/>
                  <c:y val="-5.69312243728252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4176746928373107E-2"/>
                  <c:y val="1.1123245309833328E-2"/>
                </c:manualLayout>
              </c:layout>
              <c:numFmt formatCode="0.000%" sourceLinked="0"/>
              <c:spPr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05078"/>
                        <a:gd name="adj2" fmla="val -82882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1"/>
              <c:layout>
                <c:manualLayout>
                  <c:x val="-0.21116940545475293"/>
                  <c:y val="0.247378162762809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0.21627686484841568"/>
                  <c:y val="0.1698325894242184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0.22980191334778804"/>
                  <c:y val="5.78923080670818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9.6630149492183015E-2"/>
                  <c:y val="-1.342115919287379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1560172481379852E-2"/>
                  <c:y val="-1.37242919261957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4.3120344962759703E-2"/>
                  <c:y val="-1.37242919261957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0.15484123872990971"/>
                  <c:y val="-5.482724174403572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0.1626813014504116"/>
                  <c:y val="2.611940298507462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0.1203455800874752"/>
                  <c:y val="0.104477611940298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Munka8!$K$1:$K$20</c:f>
              <c:strCache>
                <c:ptCount val="20"/>
                <c:pt idx="0">
                  <c:v>Árak</c:v>
                </c:pt>
                <c:pt idx="1">
                  <c:v>Egészségügy, baleset</c:v>
                </c:pt>
                <c:pt idx="2">
                  <c:v>Gazdasági szervezetek statisztikája</c:v>
                </c:pt>
                <c:pt idx="3">
                  <c:v>Lakás, kommunális ellátás</c:v>
                </c:pt>
                <c:pt idx="4">
                  <c:v>Környezet</c:v>
                </c:pt>
                <c:pt idx="5">
                  <c:v>Tudomány és technológia</c:v>
                </c:pt>
                <c:pt idx="6">
                  <c:v>Munkaerő</c:v>
                </c:pt>
                <c:pt idx="7">
                  <c:v>Makrogazdasági statisztika</c:v>
                </c:pt>
                <c:pt idx="8">
                  <c:v>Népesség és népmozgalom</c:v>
                </c:pt>
                <c:pt idx="9">
                  <c:v>Kultúra, sport</c:v>
                </c:pt>
                <c:pt idx="10">
                  <c:v>Ágazati gazdaságstatisztika</c:v>
                </c:pt>
                <c:pt idx="11">
                  <c:v>Szociális ellátás</c:v>
                </c:pt>
                <c:pt idx="12">
                  <c:v>Közigazgatási és földrajzi egységek nyilvántartásai</c:v>
                </c:pt>
                <c:pt idx="13">
                  <c:v>Külkereskedelem és fizetési mérleg</c:v>
                </c:pt>
                <c:pt idx="14">
                  <c:v>Több területet átfogó statisztika szegénység és társadalmi témákra</c:v>
                </c:pt>
                <c:pt idx="15">
                  <c:v>Gazdasági számlák</c:v>
                </c:pt>
                <c:pt idx="16">
                  <c:v>Területi statisztika</c:v>
                </c:pt>
                <c:pt idx="17">
                  <c:v>Oktatás</c:v>
                </c:pt>
                <c:pt idx="18">
                  <c:v>Kormányzati pénzügyek, költségvetés és közszektor</c:v>
                </c:pt>
                <c:pt idx="19">
                  <c:v>Igazságszolgáltatás</c:v>
                </c:pt>
              </c:strCache>
            </c:strRef>
          </c:cat>
          <c:val>
            <c:numRef>
              <c:f>Munka8!$L$1:$L$20</c:f>
              <c:numCache>
                <c:formatCode>General</c:formatCode>
                <c:ptCount val="20"/>
                <c:pt idx="0">
                  <c:v>9</c:v>
                </c:pt>
                <c:pt idx="1">
                  <c:v>4</c:v>
                </c:pt>
                <c:pt idx="2">
                  <c:v>13</c:v>
                </c:pt>
                <c:pt idx="3">
                  <c:v>4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  <c:pt idx="9">
                  <c:v>5</c:v>
                </c:pt>
                <c:pt idx="10">
                  <c:v>23</c:v>
                </c:pt>
                <c:pt idx="11">
                  <c:v>5</c:v>
                </c:pt>
                <c:pt idx="12">
                  <c:v>2</c:v>
                </c:pt>
                <c:pt idx="13">
                  <c:v>1</c:v>
                </c:pt>
                <c:pt idx="14">
                  <c:v>5</c:v>
                </c:pt>
                <c:pt idx="15">
                  <c:v>3</c:v>
                </c:pt>
                <c:pt idx="16">
                  <c:v>1</c:v>
                </c:pt>
                <c:pt idx="17">
                  <c:v>4</c:v>
                </c:pt>
                <c:pt idx="18">
                  <c:v>4</c:v>
                </c:pt>
                <c:pt idx="19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870934611434446E-2"/>
          <c:y val="3.2105067452815661E-2"/>
          <c:w val="0.95225950017117422"/>
          <c:h val="0.80136178802933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Munka2!$B$1:$B$2</c:f>
              <c:strCache>
                <c:ptCount val="2"/>
                <c:pt idx="0">
                  <c:v>2020</c:v>
                </c:pt>
                <c:pt idx="1">
                  <c:v>változatlan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Munka2!$A$3:$A$14</c:f>
              <c:strCache>
                <c:ptCount val="12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LÜ</c:v>
                </c:pt>
                <c:pt idx="8">
                  <c:v>MEKH</c:v>
                </c:pt>
                <c:pt idx="9">
                  <c:v>OBH</c:v>
                </c:pt>
                <c:pt idx="10">
                  <c:v>NAIK</c:v>
                </c:pt>
                <c:pt idx="11">
                  <c:v>KSH és ITM közös elrendelés</c:v>
                </c:pt>
              </c:strCache>
            </c:strRef>
          </c:cat>
          <c:val>
            <c:numRef>
              <c:f>Munka2!$B$3:$B$14</c:f>
              <c:numCache>
                <c:formatCode>General</c:formatCode>
                <c:ptCount val="12"/>
                <c:pt idx="0">
                  <c:v>96</c:v>
                </c:pt>
                <c:pt idx="1">
                  <c:v>2</c:v>
                </c:pt>
                <c:pt idx="2">
                  <c:v>1</c:v>
                </c:pt>
                <c:pt idx="3">
                  <c:v>18</c:v>
                </c:pt>
                <c:pt idx="4">
                  <c:v>4</c:v>
                </c:pt>
                <c:pt idx="5">
                  <c:v>24</c:v>
                </c:pt>
                <c:pt idx="6">
                  <c:v>5</c:v>
                </c:pt>
                <c:pt idx="7">
                  <c:v>2</c:v>
                </c:pt>
                <c:pt idx="8">
                  <c:v>5</c:v>
                </c:pt>
                <c:pt idx="9">
                  <c:v>2</c:v>
                </c:pt>
                <c:pt idx="10">
                  <c:v>10</c:v>
                </c:pt>
              </c:numCache>
            </c:numRef>
          </c:val>
        </c:ser>
        <c:ser>
          <c:idx val="1"/>
          <c:order val="1"/>
          <c:tx>
            <c:strRef>
              <c:f>Munka2!$C$1:$C$2</c:f>
              <c:strCache>
                <c:ptCount val="2"/>
                <c:pt idx="0">
                  <c:v>2020</c:v>
                </c:pt>
                <c:pt idx="1">
                  <c:v>módosított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Munka2!$A$3:$A$14</c:f>
              <c:strCache>
                <c:ptCount val="12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LÜ</c:v>
                </c:pt>
                <c:pt idx="8">
                  <c:v>MEKH</c:v>
                </c:pt>
                <c:pt idx="9">
                  <c:v>OBH</c:v>
                </c:pt>
                <c:pt idx="10">
                  <c:v>NAIK</c:v>
                </c:pt>
                <c:pt idx="11">
                  <c:v>KSH és ITM közös elrendelés</c:v>
                </c:pt>
              </c:strCache>
            </c:strRef>
          </c:cat>
          <c:val>
            <c:numRef>
              <c:f>Munka2!$C$3:$C$14</c:f>
              <c:numCache>
                <c:formatCode>General</c:formatCode>
                <c:ptCount val="12"/>
                <c:pt idx="0">
                  <c:v>33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</c:numCache>
            </c:numRef>
          </c:val>
        </c:ser>
        <c:ser>
          <c:idx val="2"/>
          <c:order val="2"/>
          <c:tx>
            <c:strRef>
              <c:f>Munka2!$D$1:$D$2</c:f>
              <c:strCache>
                <c:ptCount val="2"/>
                <c:pt idx="0">
                  <c:v>2020</c:v>
                </c:pt>
                <c:pt idx="1">
                  <c:v>új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Munka2!$A$3:$A$14</c:f>
              <c:strCache>
                <c:ptCount val="12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LÜ</c:v>
                </c:pt>
                <c:pt idx="8">
                  <c:v>MEKH</c:v>
                </c:pt>
                <c:pt idx="9">
                  <c:v>OBH</c:v>
                </c:pt>
                <c:pt idx="10">
                  <c:v>NAIK</c:v>
                </c:pt>
                <c:pt idx="11">
                  <c:v>KSH és ITM közös elrendelés</c:v>
                </c:pt>
              </c:strCache>
            </c:strRef>
          </c:cat>
          <c:val>
            <c:numRef>
              <c:f>Munka2!$D$3:$D$14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3"/>
          <c:order val="3"/>
          <c:tx>
            <c:strRef>
              <c:f>Munka2!$E$1:$E$2</c:f>
              <c:strCache>
                <c:ptCount val="2"/>
                <c:pt idx="0">
                  <c:v>2021</c:v>
                </c:pt>
                <c:pt idx="1">
                  <c:v>változatlan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Munka2!$A$3:$A$14</c:f>
              <c:strCache>
                <c:ptCount val="12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LÜ</c:v>
                </c:pt>
                <c:pt idx="8">
                  <c:v>MEKH</c:v>
                </c:pt>
                <c:pt idx="9">
                  <c:v>OBH</c:v>
                </c:pt>
                <c:pt idx="10">
                  <c:v>NAIK</c:v>
                </c:pt>
                <c:pt idx="11">
                  <c:v>KSH és ITM közös elrendelés</c:v>
                </c:pt>
              </c:strCache>
            </c:strRef>
          </c:cat>
          <c:val>
            <c:numRef>
              <c:f>Munka2!$E$3:$E$14</c:f>
              <c:numCache>
                <c:formatCode>General</c:formatCode>
                <c:ptCount val="12"/>
                <c:pt idx="0">
                  <c:v>94</c:v>
                </c:pt>
                <c:pt idx="1">
                  <c:v>3</c:v>
                </c:pt>
                <c:pt idx="2">
                  <c:v>2</c:v>
                </c:pt>
                <c:pt idx="3">
                  <c:v>16</c:v>
                </c:pt>
                <c:pt idx="4">
                  <c:v>3</c:v>
                </c:pt>
                <c:pt idx="5">
                  <c:v>24</c:v>
                </c:pt>
                <c:pt idx="6">
                  <c:v>4</c:v>
                </c:pt>
                <c:pt idx="7">
                  <c:v>3</c:v>
                </c:pt>
                <c:pt idx="8">
                  <c:v>5</c:v>
                </c:pt>
                <c:pt idx="9">
                  <c:v>3</c:v>
                </c:pt>
                <c:pt idx="10">
                  <c:v>9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Munka2!$F$1:$F$2</c:f>
              <c:strCache>
                <c:ptCount val="2"/>
                <c:pt idx="0">
                  <c:v>2021</c:v>
                </c:pt>
                <c:pt idx="1">
                  <c:v>módosított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Munka2!$A$3:$A$14</c:f>
              <c:strCache>
                <c:ptCount val="12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LÜ</c:v>
                </c:pt>
                <c:pt idx="8">
                  <c:v>MEKH</c:v>
                </c:pt>
                <c:pt idx="9">
                  <c:v>OBH</c:v>
                </c:pt>
                <c:pt idx="10">
                  <c:v>NAIK</c:v>
                </c:pt>
                <c:pt idx="11">
                  <c:v>KSH és ITM közös elrendelés</c:v>
                </c:pt>
              </c:strCache>
            </c:strRef>
          </c:cat>
          <c:val>
            <c:numRef>
              <c:f>Munka2!$F$3:$F$14</c:f>
              <c:numCache>
                <c:formatCode>General</c:formatCode>
                <c:ptCount val="12"/>
                <c:pt idx="0">
                  <c:v>34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Munka2!$G$1:$G$2</c:f>
              <c:strCache>
                <c:ptCount val="2"/>
                <c:pt idx="0">
                  <c:v>2021</c:v>
                </c:pt>
                <c:pt idx="1">
                  <c:v>új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Munka2!$A$3:$A$14</c:f>
              <c:strCache>
                <c:ptCount val="12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LÜ</c:v>
                </c:pt>
                <c:pt idx="8">
                  <c:v>MEKH</c:v>
                </c:pt>
                <c:pt idx="9">
                  <c:v>OBH</c:v>
                </c:pt>
                <c:pt idx="10">
                  <c:v>NAIK</c:v>
                </c:pt>
                <c:pt idx="11">
                  <c:v>KSH és ITM közös elrendelés</c:v>
                </c:pt>
              </c:strCache>
            </c:strRef>
          </c:cat>
          <c:val>
            <c:numRef>
              <c:f>Munka2!$G$3:$G$14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4418976"/>
        <c:axId val="234419536"/>
      </c:barChart>
      <c:catAx>
        <c:axId val="2344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4419536"/>
        <c:crosses val="autoZero"/>
        <c:auto val="1"/>
        <c:lblAlgn val="ctr"/>
        <c:lblOffset val="100"/>
        <c:noMultiLvlLbl val="0"/>
      </c:catAx>
      <c:valAx>
        <c:axId val="23441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44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9166666666666657"/>
                  <c:y val="0.106481481481481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6666666666666666E-2"/>
                  <c:y val="0.138888888888888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544042084943201E-2"/>
                  <c:y val="-1.73640426225719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3333333333333329E-2"/>
                  <c:y val="0.134259259259259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23E-2"/>
                  <c:y val="5.45229244114002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Munka1!$A$2:$A$8</c:f>
              <c:strCache>
                <c:ptCount val="7"/>
                <c:pt idx="0">
                  <c:v>Más adatforrásból történt kiváltás miatt</c:v>
                </c:pt>
                <c:pt idx="1">
                  <c:v>Nem hasznosuló adathely törlése</c:v>
                </c:pt>
                <c:pt idx="2">
                  <c:v>Adathelyek bővítése új adatigény miatt</c:v>
                </c:pt>
                <c:pt idx="3">
                  <c:v>Adathelyek bővítése, jogszabály változás miatt</c:v>
                </c:pt>
                <c:pt idx="4">
                  <c:v>Adathelyek bővítése, közérthetőség javítása megfogalmazás módosításával</c:v>
                </c:pt>
                <c:pt idx="5">
                  <c:v>EU-s jogszabály változás miatt történő adathely törlés </c:v>
                </c:pt>
                <c:pt idx="6">
                  <c:v>Egyéb okból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13</c:v>
                </c:pt>
                <c:pt idx="3">
                  <c:v>5</c:v>
                </c:pt>
                <c:pt idx="4">
                  <c:v>11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5B-5245-8F2E-212A5BA98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Önkéntes!$E$2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Önkéntes!$D$4:$D$14</c:f>
              <c:strCache>
                <c:ptCount val="11"/>
                <c:pt idx="0">
                  <c:v>Havonkénti</c:v>
                </c:pt>
                <c:pt idx="1">
                  <c:v>Egyéb</c:v>
                </c:pt>
                <c:pt idx="2">
                  <c:v>Évenként kétszeri</c:v>
                </c:pt>
                <c:pt idx="3">
                  <c:v>Negyedévenkénti</c:v>
                </c:pt>
                <c:pt idx="4">
                  <c:v>Folyamatos</c:v>
                </c:pt>
                <c:pt idx="5">
                  <c:v>Negyedévenkénti, külföldön folyamatos</c:v>
                </c:pt>
                <c:pt idx="6">
                  <c:v>Évenként egyszeri</c:v>
                </c:pt>
                <c:pt idx="7">
                  <c:v>Évenkénti</c:v>
                </c:pt>
                <c:pt idx="8">
                  <c:v>Kéthetenkénti</c:v>
                </c:pt>
                <c:pt idx="9">
                  <c:v>Hetenkénti</c:v>
                </c:pt>
                <c:pt idx="10">
                  <c:v>Többévenkénti</c:v>
                </c:pt>
              </c:strCache>
            </c:strRef>
          </c:cat>
          <c:val>
            <c:numRef>
              <c:f>Önkéntes!$E$4:$E$14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Önkéntes!$F$2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Önkéntes!$D$4:$D$14</c:f>
              <c:strCache>
                <c:ptCount val="11"/>
                <c:pt idx="0">
                  <c:v>Havonkénti</c:v>
                </c:pt>
                <c:pt idx="1">
                  <c:v>Egyéb</c:v>
                </c:pt>
                <c:pt idx="2">
                  <c:v>Évenként kétszeri</c:v>
                </c:pt>
                <c:pt idx="3">
                  <c:v>Negyedévenkénti</c:v>
                </c:pt>
                <c:pt idx="4">
                  <c:v>Folyamatos</c:v>
                </c:pt>
                <c:pt idx="5">
                  <c:v>Negyedévenkénti, külföldön folyamatos</c:v>
                </c:pt>
                <c:pt idx="6">
                  <c:v>Évenként egyszeri</c:v>
                </c:pt>
                <c:pt idx="7">
                  <c:v>Évenkénti</c:v>
                </c:pt>
                <c:pt idx="8">
                  <c:v>Kéthetenkénti</c:v>
                </c:pt>
                <c:pt idx="9">
                  <c:v>Hetenkénti</c:v>
                </c:pt>
                <c:pt idx="10">
                  <c:v>Többévenkénti</c:v>
                </c:pt>
              </c:strCache>
            </c:strRef>
          </c:cat>
          <c:val>
            <c:numRef>
              <c:f>Önkéntes!$F$4:$F$14</c:f>
              <c:numCache>
                <c:formatCode>General</c:formatCode>
                <c:ptCount val="1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6331904"/>
        <c:axId val="236332464"/>
      </c:barChart>
      <c:catAx>
        <c:axId val="236331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6332464"/>
        <c:crosses val="autoZero"/>
        <c:auto val="1"/>
        <c:lblAlgn val="ctr"/>
        <c:lblOffset val="100"/>
        <c:noMultiLvlLbl val="0"/>
      </c:catAx>
      <c:valAx>
        <c:axId val="236332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6331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2020.10.02.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2020.10.02.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2020.10.02.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2020.10.02.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2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64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1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10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42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87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2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2020.10.02.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28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0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2020.10.02.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2020.10.02.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2020.10.02.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2020.10.02.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2020.10.02.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2020.10.02.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2020.10.02.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2020.10.02.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2020.10.02.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00334" y="6208411"/>
            <a:ext cx="2379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rgbClr val="002060"/>
                </a:solidFill>
              </a:rPr>
              <a:t>2020.10.07</a:t>
            </a:r>
            <a:r>
              <a:rPr lang="hu-HU" sz="1200" b="1" dirty="0" smtClean="0"/>
              <a:t>.</a:t>
            </a:r>
            <a:endParaRPr lang="hu-HU" sz="1200" b="1" i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1600200" y="2134909"/>
            <a:ext cx="1059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altLang="hu-HU" sz="3000" b="1" dirty="0">
                <a:solidFill>
                  <a:srgbClr val="002060"/>
                </a:solidFill>
              </a:rPr>
              <a:t>Tájékoztatás az Országos Statisztikai Adatfelvételi Programba tartozó elsődleges és másodlagos adatforrásokról</a:t>
            </a:r>
            <a:endParaRPr lang="hu-HU" sz="3000" b="1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505450" y="5315714"/>
            <a:ext cx="2781300" cy="46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srgbClr val="002060"/>
                </a:solidFill>
              </a:rPr>
              <a:t>Dr. Nagy Eszter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591368" y="1150056"/>
            <a:ext cx="7805712" cy="76014"/>
          </a:xfrm>
        </p:spPr>
        <p:txBody>
          <a:bodyPr>
            <a:normAutofit fontScale="90000"/>
          </a:bodyPr>
          <a:lstStyle/>
          <a:p>
            <a:r>
              <a:rPr lang="hu-HU" altLang="hu-HU" sz="36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I. Kormányrendeleti tartalom és változásai</a:t>
            </a:r>
            <a:r>
              <a:rPr lang="hu-HU" altLang="hu-HU" b="1" dirty="0">
                <a:latin typeface="Calibri" panose="020F0502020204030204" pitchFamily="34" charset="0"/>
              </a:rPr>
              <a:t/>
            </a:r>
            <a:br>
              <a:rPr lang="hu-HU" altLang="hu-HU" b="1" dirty="0">
                <a:latin typeface="Calibri" panose="020F0502020204030204" pitchFamily="34" charset="0"/>
              </a:rPr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1368" y="1662687"/>
            <a:ext cx="10762431" cy="1872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hu-HU" sz="2200" b="1" dirty="0">
                <a:solidFill>
                  <a:srgbClr val="002060"/>
                </a:solidFill>
              </a:rPr>
              <a:t>Az OSAP Korm. rendelet </a:t>
            </a:r>
            <a:r>
              <a:rPr lang="hu-HU" sz="2200" b="1" dirty="0" smtClean="0">
                <a:solidFill>
                  <a:srgbClr val="002060"/>
                </a:solidFill>
              </a:rPr>
              <a:t>2021. </a:t>
            </a:r>
            <a:r>
              <a:rPr lang="hu-HU" sz="2200" b="1" dirty="0">
                <a:solidFill>
                  <a:srgbClr val="002060"/>
                </a:solidFill>
              </a:rPr>
              <a:t>évre tervezett adatgyűjtéseinek száma: </a:t>
            </a:r>
            <a:r>
              <a:rPr lang="hu-HU" sz="2200" b="1" dirty="0" smtClean="0">
                <a:solidFill>
                  <a:srgbClr val="002060"/>
                </a:solidFill>
              </a:rPr>
              <a:t>217 </a:t>
            </a:r>
            <a:r>
              <a:rPr lang="hu-HU" sz="2200" b="1" dirty="0">
                <a:solidFill>
                  <a:srgbClr val="002060"/>
                </a:solidFill>
              </a:rPr>
              <a:t>db, a statisztikai célú adatátvételek száma: 7</a:t>
            </a:r>
            <a:r>
              <a:rPr lang="hu-HU" sz="2200" b="1" dirty="0" smtClean="0">
                <a:solidFill>
                  <a:srgbClr val="002060"/>
                </a:solidFill>
              </a:rPr>
              <a:t> </a:t>
            </a:r>
            <a:r>
              <a:rPr lang="hu-HU" sz="2200" b="1" dirty="0">
                <a:solidFill>
                  <a:srgbClr val="002060"/>
                </a:solidFill>
              </a:rPr>
              <a:t>db.</a:t>
            </a:r>
            <a:endParaRPr lang="hu-HU" sz="3900" dirty="0">
              <a:solidFill>
                <a:srgbClr val="002060"/>
              </a:solidFill>
            </a:endParaRPr>
          </a:p>
          <a:p>
            <a:endParaRPr lang="hu-HU" sz="16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566984" y="2776151"/>
            <a:ext cx="360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hu-HU" sz="2400" b="1" dirty="0">
                <a:solidFill>
                  <a:srgbClr val="002060"/>
                </a:solidFill>
              </a:rPr>
              <a:t>Adatfelvételek </a:t>
            </a:r>
            <a:r>
              <a:rPr lang="hu-HU" sz="2400" b="1" dirty="0" smtClean="0">
                <a:solidFill>
                  <a:srgbClr val="002060"/>
                </a:solidFill>
              </a:rPr>
              <a:t>2020-2021</a:t>
            </a:r>
            <a:endParaRPr lang="hu-H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19610"/>
              </p:ext>
            </p:extLst>
          </p:nvPr>
        </p:nvGraphicFramePr>
        <p:xfrm>
          <a:off x="3402227" y="3534895"/>
          <a:ext cx="3890004" cy="253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1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84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9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19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OSAP Korm. rendelet tartalma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2020. 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év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2021. 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év (terv)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1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Adatgyűjtés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220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217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Adatátvétel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18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211" y="225082"/>
            <a:ext cx="10515600" cy="1325563"/>
          </a:xfrm>
        </p:spPr>
        <p:txBody>
          <a:bodyPr>
            <a:normAutofit/>
          </a:bodyPr>
          <a:lstStyle/>
          <a:p>
            <a:r>
              <a:rPr lang="nn-NO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Az OSAP Korm. rendeleti tartalmak megoszlása szakstatisztikai területek szerint</a:t>
            </a:r>
            <a:endParaRPr lang="hu-HU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6293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80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282" y="321276"/>
            <a:ext cx="9310816" cy="1039899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Az OSAP Korm. rendeleti tartalom </a:t>
            </a:r>
            <a:r>
              <a:rPr lang="hu-HU" sz="2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változatlan, módosított és új </a:t>
            </a:r>
            <a:r>
              <a:rPr lang="hu-HU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adatfelvételei, </a:t>
            </a:r>
            <a:r>
              <a:rPr lang="hu-HU" sz="2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2020-2021</a:t>
            </a:r>
            <a:endParaRPr lang="hu-HU" sz="2800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59264"/>
              </p:ext>
            </p:extLst>
          </p:nvPr>
        </p:nvGraphicFramePr>
        <p:xfrm>
          <a:off x="93134" y="1393824"/>
          <a:ext cx="888153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873068" y="1151467"/>
            <a:ext cx="322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1 </a:t>
            </a:r>
            <a:r>
              <a:rPr lang="hu-HU" dirty="0" smtClean="0">
                <a:solidFill>
                  <a:srgbClr val="002060"/>
                </a:solidFill>
              </a:rPr>
              <a:t>új </a:t>
            </a:r>
            <a:r>
              <a:rPr lang="hu-HU" dirty="0">
                <a:solidFill>
                  <a:srgbClr val="002060"/>
                </a:solidFill>
              </a:rPr>
              <a:t>KSH adatgyűjtés: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 </a:t>
            </a:r>
            <a:r>
              <a:rPr lang="hu-HU" dirty="0">
                <a:solidFill>
                  <a:srgbClr val="002060"/>
                </a:solidFill>
              </a:rPr>
              <a:t>2521 A távközlési szolgáltatás árbevétel </a:t>
            </a:r>
            <a:r>
              <a:rPr lang="hu-HU" dirty="0" smtClean="0">
                <a:solidFill>
                  <a:srgbClr val="002060"/>
                </a:solidFill>
              </a:rPr>
              <a:t>adatai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4 új KSH-ITM közös elrendelésébe tartozó adatgyűjtés: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2522-8049 A vezetékes </a:t>
            </a:r>
            <a:r>
              <a:rPr lang="hu-HU" dirty="0" err="1">
                <a:solidFill>
                  <a:srgbClr val="002060"/>
                </a:solidFill>
              </a:rPr>
              <a:t>internetszolgáltatás</a:t>
            </a:r>
            <a:r>
              <a:rPr lang="hu-HU" dirty="0">
                <a:solidFill>
                  <a:srgbClr val="002060"/>
                </a:solidFill>
              </a:rPr>
              <a:t> adatai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2523-8050 A mobiltelefon- és </a:t>
            </a:r>
            <a:r>
              <a:rPr lang="hu-HU" dirty="0" err="1">
                <a:solidFill>
                  <a:srgbClr val="002060"/>
                </a:solidFill>
              </a:rPr>
              <a:t>internetszolgáltatás</a:t>
            </a:r>
            <a:r>
              <a:rPr lang="hu-HU" dirty="0">
                <a:solidFill>
                  <a:srgbClr val="002060"/>
                </a:solidFill>
              </a:rPr>
              <a:t> adatai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2524-8051 A televízió szolgáltatás adatai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2525-8052 A vezetékes távközlési szolgáltatás adatai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954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172" y="274509"/>
            <a:ext cx="10727267" cy="854075"/>
          </a:xfrm>
        </p:spPr>
        <p:txBody>
          <a:bodyPr>
            <a:normAutofit fontScale="90000"/>
          </a:bodyPr>
          <a:lstStyle/>
          <a:p>
            <a:r>
              <a:rPr lang="hu-HU" sz="28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A Korm. rendeletben </a:t>
            </a:r>
            <a:r>
              <a:rPr lang="hu-HU" sz="2800" b="1" dirty="0" smtClean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elrendelt adatgyűjtések </a:t>
            </a:r>
            <a:r>
              <a:rPr lang="hu-HU" sz="28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kérdőíveinek változásai, okai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227744"/>
              </p:ext>
            </p:extLst>
          </p:nvPr>
        </p:nvGraphicFramePr>
        <p:xfrm>
          <a:off x="838200" y="130915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18981907"/>
              </p:ext>
            </p:extLst>
          </p:nvPr>
        </p:nvGraphicFramePr>
        <p:xfrm>
          <a:off x="1354667" y="1368954"/>
          <a:ext cx="8170333" cy="4388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372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143" y="145028"/>
            <a:ext cx="7618198" cy="568411"/>
          </a:xfrm>
        </p:spPr>
        <p:txBody>
          <a:bodyPr>
            <a:normAutofit/>
          </a:bodyPr>
          <a:lstStyle/>
          <a:p>
            <a:r>
              <a:rPr lang="hu-HU" alt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II. Kormányrendeleten kívüli adatátvételek</a:t>
            </a:r>
            <a:endParaRPr lang="hu-HU" sz="2800" u="sng" dirty="0">
              <a:solidFill>
                <a:srgbClr val="002060"/>
              </a:solidFill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214184" y="815547"/>
            <a:ext cx="9847304" cy="609600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>
                <a:solidFill>
                  <a:srgbClr val="002060"/>
                </a:solidFill>
              </a:rPr>
              <a:t>Az OSAP Korm. rendeleten kívüli </a:t>
            </a:r>
            <a:r>
              <a:rPr lang="hu-HU" sz="1800" dirty="0" smtClean="0">
                <a:solidFill>
                  <a:srgbClr val="002060"/>
                </a:solidFill>
              </a:rPr>
              <a:t>2021. </a:t>
            </a:r>
            <a:r>
              <a:rPr lang="hu-HU" sz="1800" dirty="0">
                <a:solidFill>
                  <a:srgbClr val="002060"/>
                </a:solidFill>
              </a:rPr>
              <a:t>évre tervezett adatátvételeinek száma: </a:t>
            </a:r>
            <a:r>
              <a:rPr lang="hu-HU" sz="1800" b="1" dirty="0" smtClean="0">
                <a:solidFill>
                  <a:srgbClr val="002060"/>
                </a:solidFill>
              </a:rPr>
              <a:t>287 </a:t>
            </a:r>
            <a:r>
              <a:rPr lang="hu-HU" sz="1800" b="1" dirty="0">
                <a:solidFill>
                  <a:srgbClr val="002060"/>
                </a:solidFill>
              </a:rPr>
              <a:t>db</a:t>
            </a:r>
            <a:r>
              <a:rPr lang="hu-HU" sz="1800" dirty="0">
                <a:solidFill>
                  <a:srgbClr val="002060"/>
                </a:solidFill>
              </a:rPr>
              <a:t>, ebből a </a:t>
            </a:r>
            <a:r>
              <a:rPr lang="hu-HU" sz="1800" dirty="0" err="1">
                <a:solidFill>
                  <a:srgbClr val="002060"/>
                </a:solidFill>
              </a:rPr>
              <a:t>HSSz</a:t>
            </a:r>
            <a:r>
              <a:rPr lang="hu-HU" sz="1800" dirty="0">
                <a:solidFill>
                  <a:srgbClr val="002060"/>
                </a:solidFill>
              </a:rPr>
              <a:t> szerveinek elrendelésébe tartozik </a:t>
            </a:r>
            <a:r>
              <a:rPr lang="hu-HU" sz="1800" b="1" dirty="0" smtClean="0">
                <a:solidFill>
                  <a:srgbClr val="002060"/>
                </a:solidFill>
              </a:rPr>
              <a:t>40 </a:t>
            </a:r>
            <a:r>
              <a:rPr lang="hu-HU" sz="1800" b="1" dirty="0">
                <a:solidFill>
                  <a:srgbClr val="002060"/>
                </a:solidFill>
              </a:rPr>
              <a:t>db</a:t>
            </a:r>
            <a:r>
              <a:rPr lang="hu-HU" sz="1800" dirty="0">
                <a:solidFill>
                  <a:srgbClr val="002060"/>
                </a:solidFill>
              </a:rPr>
              <a:t>, a KSH elrendelésébe tartozik </a:t>
            </a:r>
            <a:r>
              <a:rPr lang="hu-HU" sz="1800" b="1" dirty="0" smtClean="0">
                <a:solidFill>
                  <a:srgbClr val="002060"/>
                </a:solidFill>
              </a:rPr>
              <a:t>247 </a:t>
            </a:r>
            <a:r>
              <a:rPr lang="hu-HU" sz="1800" b="1" dirty="0">
                <a:solidFill>
                  <a:srgbClr val="002060"/>
                </a:solidFill>
              </a:rPr>
              <a:t>db</a:t>
            </a:r>
            <a:r>
              <a:rPr lang="hu-HU" sz="1800" dirty="0">
                <a:solidFill>
                  <a:srgbClr val="002060"/>
                </a:solidFill>
              </a:rPr>
              <a:t>.  </a:t>
            </a:r>
          </a:p>
          <a:p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299846"/>
              </p:ext>
            </p:extLst>
          </p:nvPr>
        </p:nvGraphicFramePr>
        <p:xfrm>
          <a:off x="519442" y="1569764"/>
          <a:ext cx="5530612" cy="4267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855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2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2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2020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2021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KSH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235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247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9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 marL="0" indent="-28575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>
                          <a:effectLst/>
                        </a:rPr>
                        <a:t>HSSz</a:t>
                      </a:r>
                      <a:r>
                        <a:rPr lang="hu-HU" sz="1800" dirty="0">
                          <a:effectLst/>
                        </a:rPr>
                        <a:t> KSH-n kívüli tagjai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effectLst/>
                        </a:rPr>
                        <a:t>39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marL="0" indent="-28575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Népmozgalmi adatfelvételek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17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17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Megszűnő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</a:rPr>
                        <a:t>1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Szünetelő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3*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239934" y="2734733"/>
            <a:ext cx="5537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Szünetelő adatátvételek: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*2233	Fogvatartotti jelentés (BM-mel való egyeztetés folyamatban, várhatóan élő lesz 2021-ben. Jelenleg azért szünetelő, mert 2018 óta nem kapunk adatot. A listában emiatt még nem szerepel)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2267	Alapadatok a fizikai és szellemi foglalkozásúak munkaidőmérlegéhez a Központosított </a:t>
            </a:r>
            <a:r>
              <a:rPr lang="hu-HU" dirty="0" err="1">
                <a:solidFill>
                  <a:srgbClr val="002060"/>
                </a:solidFill>
              </a:rPr>
              <a:t>illetményszámfejtési</a:t>
            </a:r>
            <a:r>
              <a:rPr lang="hu-HU" dirty="0">
                <a:solidFill>
                  <a:srgbClr val="002060"/>
                </a:solidFill>
              </a:rPr>
              <a:t> rendszerben lévő szervezetekről (hosszabb ideje szünetel)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2278	Postai irányítószámok (hosszabb ideje szünetel)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783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/>
          </a:bodyPr>
          <a:lstStyle/>
          <a:p>
            <a:r>
              <a:rPr 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III. Önkéntes adatgyűjtések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59244"/>
            <a:ext cx="10515600" cy="4631981"/>
          </a:xfrm>
        </p:spPr>
        <p:txBody>
          <a:bodyPr>
            <a:normAutofit/>
          </a:bodyPr>
          <a:lstStyle/>
          <a:p>
            <a:r>
              <a:rPr lang="hu-HU" sz="1800" dirty="0">
                <a:solidFill>
                  <a:srgbClr val="002060"/>
                </a:solidFill>
              </a:rPr>
              <a:t>A KSH által </a:t>
            </a:r>
            <a:r>
              <a:rPr lang="hu-HU" sz="1800" dirty="0" smtClean="0">
                <a:solidFill>
                  <a:srgbClr val="002060"/>
                </a:solidFill>
              </a:rPr>
              <a:t>2021. </a:t>
            </a:r>
            <a:r>
              <a:rPr lang="hu-HU" sz="1800" dirty="0">
                <a:solidFill>
                  <a:srgbClr val="002060"/>
                </a:solidFill>
              </a:rPr>
              <a:t>évre tervezett önkéntes adatgyűjtések száma: </a:t>
            </a:r>
            <a:r>
              <a:rPr lang="hu-HU" sz="1800" dirty="0" smtClean="0">
                <a:solidFill>
                  <a:srgbClr val="002060"/>
                </a:solidFill>
              </a:rPr>
              <a:t>10 </a:t>
            </a:r>
            <a:r>
              <a:rPr lang="hu-HU" sz="1800" dirty="0">
                <a:solidFill>
                  <a:srgbClr val="002060"/>
                </a:solidFill>
              </a:rPr>
              <a:t>db</a:t>
            </a:r>
          </a:p>
          <a:p>
            <a:r>
              <a:rPr lang="hu-HU" sz="1800" dirty="0" smtClean="0">
                <a:solidFill>
                  <a:srgbClr val="002060"/>
                </a:solidFill>
              </a:rPr>
              <a:t>Módosuló</a:t>
            </a:r>
            <a:r>
              <a:rPr lang="hu-HU" sz="1800" dirty="0">
                <a:solidFill>
                  <a:srgbClr val="002060"/>
                </a:solidFill>
              </a:rPr>
              <a:t>: </a:t>
            </a:r>
            <a:r>
              <a:rPr lang="hu-HU" sz="1800" dirty="0" smtClean="0">
                <a:solidFill>
                  <a:srgbClr val="002060"/>
                </a:solidFill>
              </a:rPr>
              <a:t>7 </a:t>
            </a:r>
            <a:r>
              <a:rPr lang="hu-HU" sz="1800" dirty="0">
                <a:solidFill>
                  <a:srgbClr val="002060"/>
                </a:solidFill>
              </a:rPr>
              <a:t>db adatgyűjtés</a:t>
            </a:r>
          </a:p>
          <a:p>
            <a:r>
              <a:rPr lang="hu-HU" sz="1800" dirty="0">
                <a:solidFill>
                  <a:srgbClr val="002060"/>
                </a:solidFill>
              </a:rPr>
              <a:t>Szünetel: 3 db adatgyűjtés </a:t>
            </a:r>
            <a:r>
              <a:rPr lang="hu-HU" sz="1800" dirty="0" smtClean="0">
                <a:solidFill>
                  <a:srgbClr val="002060"/>
                </a:solidFill>
              </a:rPr>
              <a:t>(2153 HKF; </a:t>
            </a:r>
            <a:r>
              <a:rPr lang="hu-HU" sz="1800" dirty="0">
                <a:solidFill>
                  <a:srgbClr val="002060"/>
                </a:solidFill>
              </a:rPr>
              <a:t>2441 „Miből élünk Háztartások pénzügyeire és fogyasztására vonatkozó európai adatfelvétel</a:t>
            </a:r>
            <a:r>
              <a:rPr lang="hu-HU" sz="1800" dirty="0" smtClean="0">
                <a:solidFill>
                  <a:srgbClr val="002060"/>
                </a:solidFill>
              </a:rPr>
              <a:t>”; </a:t>
            </a:r>
            <a:r>
              <a:rPr lang="hu-HU" sz="1800" dirty="0">
                <a:solidFill>
                  <a:srgbClr val="002060"/>
                </a:solidFill>
              </a:rPr>
              <a:t>2518 „Háztartások fogyasztási szokásai</a:t>
            </a:r>
            <a:r>
              <a:rPr lang="hu-HU" sz="1800" dirty="0" smtClean="0">
                <a:solidFill>
                  <a:srgbClr val="002060"/>
                </a:solidFill>
              </a:rPr>
              <a:t>”)</a:t>
            </a:r>
            <a:endParaRPr lang="hu-HU" sz="1800" dirty="0">
              <a:solidFill>
                <a:srgbClr val="002060"/>
              </a:solidFill>
            </a:endParaRPr>
          </a:p>
          <a:p>
            <a:r>
              <a:rPr lang="hu-HU" sz="1800" dirty="0">
                <a:solidFill>
                  <a:srgbClr val="002060"/>
                </a:solidFill>
              </a:rPr>
              <a:t>Megszűnik: 2 db (1970 „Statisztikai adatlap az (állandó) tartózkodási kártyát vagy letelepedési engedélyt kapott külföldi állampolgárokról”; 2510 „Felmérés a szellemi termékek gazdasági tulajdonlásáról” </a:t>
            </a:r>
            <a:r>
              <a:rPr lang="hu-HU" sz="1800" dirty="0" smtClean="0">
                <a:solidFill>
                  <a:srgbClr val="002060"/>
                </a:solidFill>
              </a:rPr>
              <a:t>)</a:t>
            </a:r>
            <a:endParaRPr lang="hu-H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u-HU" sz="1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3793100" y="3286668"/>
            <a:ext cx="3816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Az önkéntes adatgyűjtések gyakorisága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74133598"/>
              </p:ext>
            </p:extLst>
          </p:nvPr>
        </p:nvGraphicFramePr>
        <p:xfrm>
          <a:off x="3259667" y="35305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827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9832" y="268117"/>
            <a:ext cx="10515600" cy="590464"/>
          </a:xfrm>
        </p:spPr>
        <p:txBody>
          <a:bodyPr>
            <a:normAutofit/>
          </a:bodyPr>
          <a:lstStyle/>
          <a:p>
            <a:r>
              <a:rPr lang="hu-HU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IV. További 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rgbClr val="002060"/>
                </a:solidFill>
              </a:rPr>
              <a:t>OSAP Kormány előterjesztés összeállítása, </a:t>
            </a:r>
            <a:r>
              <a:rPr lang="hu-HU" sz="2400" dirty="0" smtClean="0">
                <a:solidFill>
                  <a:srgbClr val="002060"/>
                </a:solidFill>
              </a:rPr>
              <a:t>(</a:t>
            </a:r>
            <a:r>
              <a:rPr lang="hu-HU" sz="2400" dirty="0">
                <a:solidFill>
                  <a:srgbClr val="002060"/>
                </a:solidFill>
              </a:rPr>
              <a:t>NSKT, OST ülést </a:t>
            </a:r>
            <a:r>
              <a:rPr lang="hu-HU" sz="2400" dirty="0" smtClean="0">
                <a:solidFill>
                  <a:srgbClr val="002060"/>
                </a:solidFill>
              </a:rPr>
              <a:t>követően), </a:t>
            </a:r>
            <a:r>
              <a:rPr lang="hu-HU" sz="2400" dirty="0">
                <a:solidFill>
                  <a:srgbClr val="002060"/>
                </a:solidFill>
              </a:rPr>
              <a:t>véleményeztetési eljárás lefolytatása</a:t>
            </a:r>
          </a:p>
          <a:p>
            <a:r>
              <a:rPr lang="hu-HU" sz="2400" dirty="0">
                <a:solidFill>
                  <a:srgbClr val="002060"/>
                </a:solidFill>
              </a:rPr>
              <a:t>HSSZ egymás közti adatátvételeinek aktualizálása </a:t>
            </a:r>
            <a:r>
              <a:rPr lang="hu-HU" sz="2400" dirty="0" smtClean="0">
                <a:solidFill>
                  <a:srgbClr val="002060"/>
                </a:solidFill>
              </a:rPr>
              <a:t>(október) </a:t>
            </a:r>
            <a:endParaRPr lang="hu-HU" sz="2400" dirty="0">
              <a:solidFill>
                <a:srgbClr val="002060"/>
              </a:solidFill>
            </a:endParaRPr>
          </a:p>
          <a:p>
            <a:r>
              <a:rPr lang="hu-HU" sz="2400" dirty="0">
                <a:solidFill>
                  <a:srgbClr val="002060"/>
                </a:solidFill>
              </a:rPr>
              <a:t>OSAP teljesülés elemzés egyeztetése, közzététel (október)</a:t>
            </a:r>
          </a:p>
          <a:p>
            <a:r>
              <a:rPr lang="hu-HU" sz="2400" dirty="0" smtClean="0">
                <a:solidFill>
                  <a:srgbClr val="002060"/>
                </a:solidFill>
              </a:rPr>
              <a:t>2020 </a:t>
            </a:r>
            <a:r>
              <a:rPr lang="hu-HU" sz="2400" dirty="0">
                <a:solidFill>
                  <a:srgbClr val="002060"/>
                </a:solidFill>
              </a:rPr>
              <a:t>december közepén a végleges Program közzététele a KSH honlapján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586" y="3492844"/>
            <a:ext cx="3746027" cy="25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7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Köszönöm a figyelmet!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sz="4800" b="1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954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3484</TotalTime>
  <Words>408</Words>
  <Application>Microsoft Office PowerPoint</Application>
  <PresentationFormat>Szélesvásznú</PresentationFormat>
  <Paragraphs>110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Myriad </vt:lpstr>
      <vt:lpstr>Times New Roman</vt:lpstr>
      <vt:lpstr>Office-téma</vt:lpstr>
      <vt:lpstr>1_Office-téma</vt:lpstr>
      <vt:lpstr>PowerPoint bemutató</vt:lpstr>
      <vt:lpstr>I. Kormányrendeleti tartalom és változásai  </vt:lpstr>
      <vt:lpstr>Az OSAP Korm. rendeleti tartalmak megoszlása szakstatisztikai területek szerint</vt:lpstr>
      <vt:lpstr>Az OSAP Korm. rendeleti tartalom változatlan, módosított és új adatfelvételei, 2020-2021</vt:lpstr>
      <vt:lpstr>A Korm. rendeletben elrendelt adatgyűjtések kérdőíveinek változásai, okai</vt:lpstr>
      <vt:lpstr>II. Kormányrendeleten kívüli adatátvételek</vt:lpstr>
      <vt:lpstr>III. Önkéntes adatgyűjtések</vt:lpstr>
      <vt:lpstr>IV. További lépések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Nagy Eszter dr.</cp:lastModifiedBy>
  <cp:revision>180</cp:revision>
  <dcterms:created xsi:type="dcterms:W3CDTF">2017-03-01T09:38:02Z</dcterms:created>
  <dcterms:modified xsi:type="dcterms:W3CDTF">2020-10-02T10:52:21Z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