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9" r:id="rId6"/>
    <p:sldId id="274" r:id="rId7"/>
    <p:sldId id="275" r:id="rId8"/>
    <p:sldId id="278" r:id="rId9"/>
    <p:sldId id="283" r:id="rId10"/>
    <p:sldId id="279" r:id="rId11"/>
    <p:sldId id="280" r:id="rId12"/>
    <p:sldId id="285" r:id="rId13"/>
    <p:sldId id="281" r:id="rId14"/>
    <p:sldId id="282" r:id="rId15"/>
    <p:sldId id="286" r:id="rId16"/>
    <p:sldId id="284" r:id="rId17"/>
    <p:sldId id="273" r:id="rId18"/>
  </p:sldIdLst>
  <p:sldSz cx="12192000" cy="6858000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20\OSAP_Teljes&#252;l&#233;s_2018\Elemz&#233;s\bm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userdoc\bud07096\Dokumentumok\Feladat\Kiertekeles.xlsm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userdoc\bud07096\Dokumentumok\Feladat\Kiertekeles.xlsm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userdoc\bud07096\Dokumentumok\Feladat\Kiertekeles.xlsm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19\OSAP_TELJES&#220;L&#201;S_2017\&#214;SSZES&#205;T&#336;_T&#193;BL&#193;ZAT_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19\OSAP_TELJES&#220;L&#201;S_2017\&#214;SSZES&#205;T&#336;_T&#193;BL&#193;ZAT_18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Home_office\B&#337;v&#237;tettmax_20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Home_office\B&#337;v&#237;tettmax_2019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Home_office\B&#337;v&#237;tettmax_2019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21\OSAP_TELJES&#220;L&#201;S_2019\D&#243;ri\Kiertekeles.xlsm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Home_office\Erika_szara\Teljes&#252;l&#233;s%205.%20k&#233;rd&#233;s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userdoc\bud07096\Dokumentumok\Feladat\Kiertekeles.xlsm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04783379978053"/>
          <c:y val="0.12352406902815623"/>
          <c:w val="0.75828734115417906"/>
          <c:h val="0.6732302058972873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'OSAP tartalma'!$A$2</c:f>
              <c:strCache>
                <c:ptCount val="1"/>
                <c:pt idx="0">
                  <c:v>Kormányrendelet által elrendelt</c:v>
                </c:pt>
              </c:strCache>
            </c:strRef>
          </c:tx>
          <c:spPr>
            <a:solidFill>
              <a:srgbClr val="CB664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'OSAP tartalma'!$B$1:$C$1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'OSAP tartalma'!$B$2:$C$2</c:f>
              <c:numCache>
                <c:formatCode>General</c:formatCode>
                <c:ptCount val="2"/>
                <c:pt idx="0">
                  <c:v>265</c:v>
                </c:pt>
                <c:pt idx="1">
                  <c:v>240</c:v>
                </c:pt>
              </c:numCache>
            </c:numRef>
          </c:val>
        </c:ser>
        <c:ser>
          <c:idx val="1"/>
          <c:order val="1"/>
          <c:tx>
            <c:strRef>
              <c:f>'OSAP tartalma'!$A$3</c:f>
              <c:strCache>
                <c:ptCount val="1"/>
                <c:pt idx="0">
                  <c:v>Statisztikai törvény</c:v>
                </c:pt>
              </c:strCache>
            </c:strRef>
          </c:tx>
          <c:spPr>
            <a:solidFill>
              <a:srgbClr val="F2963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'OSAP tartalma'!$B$1:$C$1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'OSAP tartalma'!$B$3:$C$3</c:f>
              <c:numCache>
                <c:formatCode>General</c:formatCode>
                <c:ptCount val="2"/>
                <c:pt idx="0">
                  <c:v>187</c:v>
                </c:pt>
                <c:pt idx="1">
                  <c:v>190</c:v>
                </c:pt>
              </c:numCache>
            </c:numRef>
          </c:val>
        </c:ser>
        <c:ser>
          <c:idx val="2"/>
          <c:order val="2"/>
          <c:tx>
            <c:strRef>
              <c:f>'OSAP tartalma'!$A$4</c:f>
              <c:strCache>
                <c:ptCount val="1"/>
                <c:pt idx="0">
                  <c:v>Egyéb jogszabály által elrendelt</c:v>
                </c:pt>
              </c:strCache>
            </c:strRef>
          </c:tx>
          <c:spPr>
            <a:solidFill>
              <a:srgbClr val="DDC0A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'OSAP tartalma'!$B$1:$C$1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'OSAP tartalma'!$B$4:$C$4</c:f>
              <c:numCache>
                <c:formatCode>General</c:formatCode>
                <c:ptCount val="2"/>
                <c:pt idx="0">
                  <c:v>65</c:v>
                </c:pt>
                <c:pt idx="1">
                  <c:v>74</c:v>
                </c:pt>
              </c:numCache>
            </c:numRef>
          </c:val>
        </c:ser>
        <c:ser>
          <c:idx val="3"/>
          <c:order val="3"/>
          <c:tx>
            <c:strRef>
              <c:f>'OSAP tartalma'!$A$5</c:f>
              <c:strCache>
                <c:ptCount val="1"/>
                <c:pt idx="0">
                  <c:v>Külön elrendelés nélküli</c:v>
                </c:pt>
              </c:strCache>
            </c:strRef>
          </c:tx>
          <c:spPr>
            <a:solidFill>
              <a:srgbClr val="922224"/>
            </a:solidFill>
            <a:ln>
              <a:noFill/>
            </a:ln>
            <a:effectLst/>
          </c:spPr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28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'OSAP tartalma'!$B$1:$C$1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'OSAP tartalma'!$B$5:$C$5</c:f>
              <c:numCache>
                <c:formatCode>General</c:formatCode>
                <c:ptCount val="2"/>
                <c:pt idx="0">
                  <c:v>14</c:v>
                </c:pt>
                <c:pt idx="1">
                  <c:v>32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03771928"/>
        <c:axId val="303776408"/>
      </c:barChart>
      <c:catAx>
        <c:axId val="303771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303776408"/>
        <c:crosses val="autoZero"/>
        <c:auto val="1"/>
        <c:lblAlgn val="ctr"/>
        <c:lblOffset val="100"/>
        <c:noMultiLvlLbl val="0"/>
      </c:catAx>
      <c:valAx>
        <c:axId val="303776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hu-HU"/>
                  <a:t>Darab</a:t>
                </a:r>
              </a:p>
            </c:rich>
          </c:tx>
          <c:layout>
            <c:manualLayout>
              <c:xMode val="edge"/>
              <c:yMode val="edge"/>
              <c:x val="0.10067526089625538"/>
              <c:y val="4.142890857988801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303771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556113285218261"/>
          <c:y val="0.84709645669291334"/>
          <c:w val="0.86359610158003142"/>
          <c:h val="0.145012195263653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12700" cap="flat" cmpd="sng" algn="ctr">
      <a:solidFill>
        <a:schemeClr val="accent3"/>
      </a:solidFill>
      <a:prstDash val="solid"/>
      <a:miter lim="800000"/>
    </a:ln>
    <a:effectLst/>
  </c:spPr>
  <c:txPr>
    <a:bodyPr/>
    <a:lstStyle/>
    <a:p>
      <a:pPr>
        <a:defRPr sz="10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5933412604042807"/>
                  <c:y val="1.768737563564006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3793103448275862"/>
                  <c:y val="0.2210921954455007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9453032104637427E-2"/>
                  <c:y val="0.1503426929029405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4506539833531509"/>
                  <c:y val="-2.210921954455007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7.1343638525564829E-2"/>
                  <c:y val="6.190581472474021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1831153388822849E-2"/>
                  <c:y val="0.1591863807207605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25208085612366232"/>
                  <c:y val="0.2166703515365907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23543400713436391"/>
                  <c:y val="2.210921954455007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'9. kérdés'!$B$2:$B$10</c:f>
              <c:strCache>
                <c:ptCount val="9"/>
                <c:pt idx="0">
                  <c:v>Más szakstat szerv. belül</c:v>
                </c:pt>
                <c:pt idx="1">
                  <c:v>Más szakstat, HSSz más szervezete</c:v>
                </c:pt>
                <c:pt idx="2">
                  <c:v>Nemzetközi stat szerv</c:v>
                </c:pt>
                <c:pt idx="3">
                  <c:v>Közigazgatás</c:v>
                </c:pt>
                <c:pt idx="4">
                  <c:v>Média</c:v>
                </c:pt>
                <c:pt idx="5">
                  <c:v>Vállalkozások</c:v>
                </c:pt>
                <c:pt idx="6">
                  <c:v>Kutatók</c:v>
                </c:pt>
                <c:pt idx="7">
                  <c:v>Diákok</c:v>
                </c:pt>
                <c:pt idx="8">
                  <c:v>Magánszemélyek</c:v>
                </c:pt>
              </c:strCache>
            </c:strRef>
          </c:cat>
          <c:val>
            <c:numRef>
              <c:f>'9. kérdés'!$C$2:$C$10</c:f>
              <c:numCache>
                <c:formatCode>General</c:formatCode>
                <c:ptCount val="9"/>
                <c:pt idx="0">
                  <c:v>38</c:v>
                </c:pt>
                <c:pt idx="1">
                  <c:v>57</c:v>
                </c:pt>
                <c:pt idx="2">
                  <c:v>48</c:v>
                </c:pt>
                <c:pt idx="3">
                  <c:v>105</c:v>
                </c:pt>
                <c:pt idx="4">
                  <c:v>58</c:v>
                </c:pt>
                <c:pt idx="5">
                  <c:v>43</c:v>
                </c:pt>
                <c:pt idx="6">
                  <c:v>59</c:v>
                </c:pt>
                <c:pt idx="7">
                  <c:v>43</c:v>
                </c:pt>
                <c:pt idx="8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ysClr val="window" lastClr="FFFFFF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5701566951566942"/>
                  <c:y val="0.3000341761369538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498425196850393"/>
                      <c:h val="0.19381889763779528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6.1111111111111109E-2"/>
                  <c:y val="0.1481481481481481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5000000000000025E-2"/>
                  <c:y val="-4.629629629629629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8888888888888906E-2"/>
                  <c:y val="8.796296296296296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5868945868945868E-2"/>
                  <c:y val="0.21087414040263433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err="1" smtClean="0"/>
                      <a:t>Ellenőrzés</a:t>
                    </a:r>
                    <a:r>
                      <a:rPr lang="en-US" baseline="0" dirty="0"/>
                      <a:t>
</a:t>
                    </a:r>
                    <a:fld id="{D6037A14-9456-4AA2-9BE5-79C5A4241D8B}" type="PERCENTAGE">
                      <a:rPr lang="en-US" baseline="0"/>
                      <a:pPr/>
                      <a:t>[SZÁZALÉK]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706386701662292"/>
                      <c:h val="0.1660411198600174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-0.21153846153846154"/>
                  <c:y val="5.351557143747532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397615923009624"/>
                      <c:h val="0.19381889763779528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0.32428774928774928"/>
                  <c:y val="4.291255479608584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'10. kérdés'!$B$2:$B$8</c:f>
              <c:strCache>
                <c:ptCount val="7"/>
                <c:pt idx="0">
                  <c:v>Adatok frissítése</c:v>
                </c:pt>
                <c:pt idx="1">
                  <c:v>Editálás</c:v>
                </c:pt>
                <c:pt idx="2">
                  <c:v>Validálás</c:v>
                </c:pt>
                <c:pt idx="3">
                  <c:v>Pótlás</c:v>
                </c:pt>
                <c:pt idx="4">
                  <c:v>Minőség ellenőrzés</c:v>
                </c:pt>
                <c:pt idx="5">
                  <c:v>Hibák számítása</c:v>
                </c:pt>
                <c:pt idx="6">
                  <c:v>Egyéb</c:v>
                </c:pt>
              </c:strCache>
            </c:strRef>
          </c:cat>
          <c:val>
            <c:numRef>
              <c:f>'10. kérdés'!$C$2:$C$8</c:f>
              <c:numCache>
                <c:formatCode>General</c:formatCode>
                <c:ptCount val="7"/>
                <c:pt idx="0">
                  <c:v>55</c:v>
                </c:pt>
                <c:pt idx="1">
                  <c:v>104</c:v>
                </c:pt>
                <c:pt idx="2">
                  <c:v>91</c:v>
                </c:pt>
                <c:pt idx="3">
                  <c:v>12</c:v>
                </c:pt>
                <c:pt idx="4">
                  <c:v>84</c:v>
                </c:pt>
                <c:pt idx="5">
                  <c:v>5</c:v>
                </c:pt>
                <c:pt idx="6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>
      <a:solidFill>
        <a:schemeClr val="bg2"/>
      </a:solidFill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247594050743664E-2"/>
          <c:y val="5.0925925925925923E-2"/>
          <c:w val="0.90227942661013538"/>
          <c:h val="0.79643810227692668"/>
        </c:manualLayout>
      </c:layout>
      <c:barChart>
        <c:barDir val="col"/>
        <c:grouping val="clustered"/>
        <c:varyColors val="0"/>
        <c:ser>
          <c:idx val="2"/>
          <c:order val="0"/>
          <c:tx>
            <c:v>2017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'Adatkérés KSH'!$L$16:$O$16</c:f>
              <c:numCache>
                <c:formatCode>General</c:formatCode>
                <c:ptCount val="4"/>
                <c:pt idx="0">
                  <c:v>539</c:v>
                </c:pt>
                <c:pt idx="1">
                  <c:v>482</c:v>
                </c:pt>
                <c:pt idx="2">
                  <c:v>527</c:v>
                </c:pt>
                <c:pt idx="3">
                  <c:v>493</c:v>
                </c:pt>
              </c:numCache>
            </c:numRef>
          </c:val>
        </c:ser>
        <c:ser>
          <c:idx val="0"/>
          <c:order val="1"/>
          <c:tx>
            <c:v>2018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'Adatkérés KSH'!$C$15:$F$15</c:f>
              <c:strCache>
                <c:ptCount val="4"/>
                <c:pt idx="0">
                  <c:v>I.név</c:v>
                </c:pt>
                <c:pt idx="1">
                  <c:v>II.név</c:v>
                </c:pt>
                <c:pt idx="2">
                  <c:v>III.név</c:v>
                </c:pt>
                <c:pt idx="3">
                  <c:v>IV.név</c:v>
                </c:pt>
              </c:strCache>
            </c:strRef>
          </c:cat>
          <c:val>
            <c:numRef>
              <c:f>'Adatkérés KSH'!$C$16:$F$16</c:f>
              <c:numCache>
                <c:formatCode>General</c:formatCode>
                <c:ptCount val="4"/>
                <c:pt idx="0">
                  <c:v>738</c:v>
                </c:pt>
                <c:pt idx="1">
                  <c:v>558</c:v>
                </c:pt>
                <c:pt idx="2">
                  <c:v>554</c:v>
                </c:pt>
                <c:pt idx="3">
                  <c:v>476</c:v>
                </c:pt>
              </c:numCache>
            </c:numRef>
          </c:val>
        </c:ser>
        <c:ser>
          <c:idx val="1"/>
          <c:order val="2"/>
          <c:tx>
            <c:v>2019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'Adatkérés KSH'!$C$15:$F$15</c:f>
              <c:strCache>
                <c:ptCount val="4"/>
                <c:pt idx="0">
                  <c:v>I.név</c:v>
                </c:pt>
                <c:pt idx="1">
                  <c:v>II.név</c:v>
                </c:pt>
                <c:pt idx="2">
                  <c:v>III.név</c:v>
                </c:pt>
                <c:pt idx="3">
                  <c:v>IV.név</c:v>
                </c:pt>
              </c:strCache>
            </c:strRef>
          </c:cat>
          <c:val>
            <c:numRef>
              <c:f>'Adatkérés KSH'!$G$16:$J$16</c:f>
              <c:numCache>
                <c:formatCode>General</c:formatCode>
                <c:ptCount val="4"/>
                <c:pt idx="0">
                  <c:v>653</c:v>
                </c:pt>
                <c:pt idx="1">
                  <c:v>484</c:v>
                </c:pt>
                <c:pt idx="2">
                  <c:v>431</c:v>
                </c:pt>
                <c:pt idx="3">
                  <c:v>426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4669696"/>
        <c:axId val="304670088"/>
      </c:barChart>
      <c:catAx>
        <c:axId val="304669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04670088"/>
        <c:crosses val="autoZero"/>
        <c:auto val="1"/>
        <c:lblAlgn val="ctr"/>
        <c:lblOffset val="100"/>
        <c:noMultiLvlLbl val="0"/>
      </c:catAx>
      <c:valAx>
        <c:axId val="304670088"/>
        <c:scaling>
          <c:orientation val="minMax"/>
          <c:max val="750"/>
          <c:min val="3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04669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69448076802457E-2"/>
          <c:y val="0.12874855369686489"/>
          <c:w val="0.79640230364462872"/>
          <c:h val="0.72075394421851102"/>
        </c:manualLayout>
      </c:layout>
      <c:lineChart>
        <c:grouping val="standard"/>
        <c:varyColors val="0"/>
        <c:ser>
          <c:idx val="0"/>
          <c:order val="0"/>
          <c:tx>
            <c:strRef>
              <c:f>Munka3!$A$64</c:f>
              <c:strCache>
                <c:ptCount val="1"/>
                <c:pt idx="0">
                  <c:v>Adatgyűjtés</c:v>
                </c:pt>
              </c:strCache>
            </c:strRef>
          </c:tx>
          <c:spPr>
            <a:ln w="28575" cap="rnd">
              <a:solidFill>
                <a:srgbClr val="F2963F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154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Munka3!$B$42:$K$42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Munka3!$B$43:$K$43</c:f>
              <c:numCache>
                <c:formatCode>General</c:formatCode>
                <c:ptCount val="10"/>
                <c:pt idx="0">
                  <c:v>142</c:v>
                </c:pt>
                <c:pt idx="1">
                  <c:v>138</c:v>
                </c:pt>
                <c:pt idx="2">
                  <c:v>138</c:v>
                </c:pt>
                <c:pt idx="3">
                  <c:v>126</c:v>
                </c:pt>
                <c:pt idx="4">
                  <c:v>128</c:v>
                </c:pt>
                <c:pt idx="5">
                  <c:v>128</c:v>
                </c:pt>
                <c:pt idx="6">
                  <c:v>132</c:v>
                </c:pt>
                <c:pt idx="7">
                  <c:v>133</c:v>
                </c:pt>
                <c:pt idx="8">
                  <c:v>163</c:v>
                </c:pt>
                <c:pt idx="9">
                  <c:v>153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Munka3!$A$63</c:f>
              <c:strCache>
                <c:ptCount val="1"/>
                <c:pt idx="0">
                  <c:v>Adatátvétel</c:v>
                </c:pt>
              </c:strCache>
            </c:strRef>
          </c:tx>
          <c:spPr>
            <a:ln w="28575" cap="rnd">
              <a:solidFill>
                <a:srgbClr val="92222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Munka3!$B$42:$K$42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Munka3!$B$25:$K$25</c:f>
              <c:numCache>
                <c:formatCode>General</c:formatCode>
                <c:ptCount val="10"/>
                <c:pt idx="0">
                  <c:v>70</c:v>
                </c:pt>
                <c:pt idx="1">
                  <c:v>70</c:v>
                </c:pt>
                <c:pt idx="2">
                  <c:v>70</c:v>
                </c:pt>
                <c:pt idx="3">
                  <c:v>74</c:v>
                </c:pt>
                <c:pt idx="4">
                  <c:v>78</c:v>
                </c:pt>
                <c:pt idx="5">
                  <c:v>78</c:v>
                </c:pt>
                <c:pt idx="6">
                  <c:v>82</c:v>
                </c:pt>
                <c:pt idx="7">
                  <c:v>76</c:v>
                </c:pt>
                <c:pt idx="8">
                  <c:v>216</c:v>
                </c:pt>
                <c:pt idx="9">
                  <c:v>241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03084688"/>
        <c:axId val="303726112"/>
      </c:lineChart>
      <c:catAx>
        <c:axId val="30308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sq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303726112"/>
        <c:crosses val="autoZero"/>
        <c:auto val="1"/>
        <c:lblAlgn val="ctr"/>
        <c:lblOffset val="100"/>
        <c:noMultiLvlLbl val="0"/>
      </c:catAx>
      <c:valAx>
        <c:axId val="303726112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hu-HU"/>
                  <a:t>Darab</a:t>
                </a:r>
              </a:p>
            </c:rich>
          </c:tx>
          <c:layout>
            <c:manualLayout>
              <c:xMode val="edge"/>
              <c:yMode val="edge"/>
              <c:x val="4.7325825844803097E-2"/>
              <c:y val="4.799832713218540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303084688"/>
        <c:crosses val="autoZero"/>
        <c:crossBetween val="between"/>
        <c:majorUnit val="40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16311311695794126"/>
          <c:y val="0.93809482905545916"/>
          <c:w val="0.60792010754753212"/>
          <c:h val="5.84419674813375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bg1">
          <a:lumMod val="75000"/>
        </a:schemeClr>
      </a:solidFill>
      <a:round/>
    </a:ln>
    <a:effectLst/>
  </c:spPr>
  <c:txPr>
    <a:bodyPr/>
    <a:lstStyle/>
    <a:p>
      <a:pPr>
        <a:defRPr sz="1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21557168221319"/>
          <c:y val="0.12367382718928392"/>
          <c:w val="0.83019522736336404"/>
          <c:h val="0.69074983808842094"/>
        </c:manualLayout>
      </c:layout>
      <c:lineChart>
        <c:grouping val="standard"/>
        <c:varyColors val="0"/>
        <c:ser>
          <c:idx val="0"/>
          <c:order val="0"/>
          <c:tx>
            <c:strRef>
              <c:f>Munka3!$A$64</c:f>
              <c:strCache>
                <c:ptCount val="1"/>
                <c:pt idx="0">
                  <c:v>Adatgyűjtés</c:v>
                </c:pt>
              </c:strCache>
            </c:strRef>
          </c:tx>
          <c:spPr>
            <a:ln w="28575" cap="rnd">
              <a:solidFill>
                <a:srgbClr val="F2963F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3.9458186101295645E-2"/>
                  <c:y val="-4.5335414154311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Munka3!$B$42:$K$42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Munka3!$B$57:$K$57</c:f>
              <c:numCache>
                <c:formatCode>General</c:formatCode>
                <c:ptCount val="10"/>
                <c:pt idx="0">
                  <c:v>150</c:v>
                </c:pt>
                <c:pt idx="1">
                  <c:v>147</c:v>
                </c:pt>
                <c:pt idx="2">
                  <c:v>139</c:v>
                </c:pt>
                <c:pt idx="3">
                  <c:v>136</c:v>
                </c:pt>
                <c:pt idx="4">
                  <c:v>129</c:v>
                </c:pt>
                <c:pt idx="5">
                  <c:v>138</c:v>
                </c:pt>
                <c:pt idx="6">
                  <c:v>140</c:v>
                </c:pt>
                <c:pt idx="7">
                  <c:v>139</c:v>
                </c:pt>
                <c:pt idx="8">
                  <c:v>92</c:v>
                </c:pt>
                <c:pt idx="9">
                  <c:v>105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Munka3!$A$63</c:f>
              <c:strCache>
                <c:ptCount val="1"/>
                <c:pt idx="0">
                  <c:v>Adatátvétel</c:v>
                </c:pt>
              </c:strCache>
            </c:strRef>
          </c:tx>
          <c:spPr>
            <a:ln w="28575" cap="rnd">
              <a:solidFill>
                <a:srgbClr val="922224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32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Munka3!$B$42:$K$42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Munka3!$B$39:$K$39</c:f>
              <c:numCache>
                <c:formatCode>General</c:formatCode>
                <c:ptCount val="10"/>
                <c:pt idx="0">
                  <c:v>22</c:v>
                </c:pt>
                <c:pt idx="1">
                  <c:v>18</c:v>
                </c:pt>
                <c:pt idx="2">
                  <c:v>17</c:v>
                </c:pt>
                <c:pt idx="3">
                  <c:v>20</c:v>
                </c:pt>
                <c:pt idx="4">
                  <c:v>22</c:v>
                </c:pt>
                <c:pt idx="5">
                  <c:v>19</c:v>
                </c:pt>
                <c:pt idx="6">
                  <c:v>20</c:v>
                </c:pt>
                <c:pt idx="7">
                  <c:v>19</c:v>
                </c:pt>
                <c:pt idx="8">
                  <c:v>30</c:v>
                </c:pt>
                <c:pt idx="9">
                  <c:v>32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02648848"/>
        <c:axId val="302651200"/>
      </c:lineChart>
      <c:catAx>
        <c:axId val="302648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302651200"/>
        <c:crosses val="autoZero"/>
        <c:auto val="1"/>
        <c:lblAlgn val="ctr"/>
        <c:lblOffset val="100"/>
        <c:noMultiLvlLbl val="0"/>
      </c:catAx>
      <c:valAx>
        <c:axId val="30265120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>
              <a:softEdge rad="0"/>
            </a:effectLst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hu-HU">
                    <a:solidFill>
                      <a:schemeClr val="tx1"/>
                    </a:solidFill>
                  </a:rPr>
                  <a:t>Darab</a:t>
                </a:r>
              </a:p>
            </c:rich>
          </c:tx>
          <c:layout>
            <c:manualLayout>
              <c:xMode val="edge"/>
              <c:yMode val="edge"/>
              <c:x val="4.7222206764790442E-2"/>
              <c:y val="4.91638094787701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302648848"/>
        <c:crosses val="autoZero"/>
        <c:crossBetween val="between"/>
      </c:valAx>
      <c:spPr>
        <a:noFill/>
        <a:ln>
          <a:solidFill>
            <a:schemeClr val="bg1">
              <a:lumMod val="75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15260126577509736"/>
          <c:y val="0.92041994750656164"/>
          <c:w val="0.69479726481148074"/>
          <c:h val="6.75680404814263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HSSZ!$G$2:$G$13</c:f>
              <c:strCache>
                <c:ptCount val="12"/>
                <c:pt idx="0">
                  <c:v>Nemzeti Agrárkutatási és Innovációs Központ</c:v>
                </c:pt>
                <c:pt idx="1">
                  <c:v>Legfőbb Ügyészség</c:v>
                </c:pt>
                <c:pt idx="2">
                  <c:v>Magyar Nemzeti Bank</c:v>
                </c:pt>
                <c:pt idx="3">
                  <c:v>Magyar Energetikai és Közmű-szabályozási Hivatal</c:v>
                </c:pt>
                <c:pt idx="4">
                  <c:v>Miniszterelnökség</c:v>
                </c:pt>
                <c:pt idx="5">
                  <c:v>Igazságügyi Minisztérium</c:v>
                </c:pt>
                <c:pt idx="6">
                  <c:v>Belügyminisztérium</c:v>
                </c:pt>
                <c:pt idx="7">
                  <c:v>Országos Bírósági Hivatal</c:v>
                </c:pt>
                <c:pt idx="8">
                  <c:v>Agrárminisztérium</c:v>
                </c:pt>
                <c:pt idx="9">
                  <c:v>Agrárgazdasági Kutató Intézet</c:v>
                </c:pt>
                <c:pt idx="10">
                  <c:v>Innovációs és Technológiai Minisztérium</c:v>
                </c:pt>
                <c:pt idx="11">
                  <c:v>Emberi Erőforrások Minisztériuma</c:v>
                </c:pt>
              </c:strCache>
            </c:strRef>
          </c:cat>
          <c:val>
            <c:numRef>
              <c:f>HSSZ!$H$2:$H$13</c:f>
              <c:numCache>
                <c:formatCode>General</c:formatCode>
                <c:ptCount val="12"/>
                <c:pt idx="0">
                  <c:v>1</c:v>
                </c:pt>
                <c:pt idx="1">
                  <c:v>3</c:v>
                </c:pt>
                <c:pt idx="2">
                  <c:v>4</c:v>
                </c:pt>
                <c:pt idx="3">
                  <c:v>6</c:v>
                </c:pt>
                <c:pt idx="4">
                  <c:v>6</c:v>
                </c:pt>
                <c:pt idx="5">
                  <c:v>8</c:v>
                </c:pt>
                <c:pt idx="6">
                  <c:v>9</c:v>
                </c:pt>
                <c:pt idx="7">
                  <c:v>9</c:v>
                </c:pt>
                <c:pt idx="8">
                  <c:v>10</c:v>
                </c:pt>
                <c:pt idx="9">
                  <c:v>14</c:v>
                </c:pt>
                <c:pt idx="10">
                  <c:v>27</c:v>
                </c:pt>
                <c:pt idx="11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113517060367468E-2"/>
          <c:y val="0.16203703703703703"/>
          <c:w val="0.90733092738407706"/>
          <c:h val="0.627039194240578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Munka2!$E$1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2963F"/>
            </a:solidFill>
            <a:ln>
              <a:noFill/>
            </a:ln>
            <a:effectLst/>
          </c:spPr>
          <c:invertIfNegative val="0"/>
          <c:cat>
            <c:strRef>
              <c:f>Munka2!$D$2:$D$10</c:f>
              <c:strCache>
                <c:ptCount val="9"/>
                <c:pt idx="0">
                  <c:v>-9</c:v>
                </c:pt>
                <c:pt idx="1">
                  <c:v>10-99</c:v>
                </c:pt>
                <c:pt idx="2">
                  <c:v>100-499</c:v>
                </c:pt>
                <c:pt idx="3">
                  <c:v>500-999</c:v>
                </c:pt>
                <c:pt idx="4">
                  <c:v>1000-1999</c:v>
                </c:pt>
                <c:pt idx="5">
                  <c:v>2000-4999</c:v>
                </c:pt>
                <c:pt idx="6">
                  <c:v>5000-9999</c:v>
                </c:pt>
                <c:pt idx="7">
                  <c:v>10000-29999</c:v>
                </c:pt>
                <c:pt idx="8">
                  <c:v>30000-</c:v>
                </c:pt>
              </c:strCache>
            </c:strRef>
          </c:cat>
          <c:val>
            <c:numRef>
              <c:f>Munka2!$E$2:$E$10</c:f>
              <c:numCache>
                <c:formatCode>General</c:formatCode>
                <c:ptCount val="9"/>
                <c:pt idx="0">
                  <c:v>36</c:v>
                </c:pt>
                <c:pt idx="1">
                  <c:v>68</c:v>
                </c:pt>
                <c:pt idx="2">
                  <c:v>46</c:v>
                </c:pt>
                <c:pt idx="3">
                  <c:v>14</c:v>
                </c:pt>
                <c:pt idx="4">
                  <c:v>18</c:v>
                </c:pt>
                <c:pt idx="5">
                  <c:v>32</c:v>
                </c:pt>
                <c:pt idx="6">
                  <c:v>23</c:v>
                </c:pt>
                <c:pt idx="7">
                  <c:v>14</c:v>
                </c:pt>
                <c:pt idx="8">
                  <c:v>6</c:v>
                </c:pt>
              </c:numCache>
            </c:numRef>
          </c:val>
        </c:ser>
        <c:ser>
          <c:idx val="1"/>
          <c:order val="1"/>
          <c:tx>
            <c:strRef>
              <c:f>Munka2!$F$1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922224"/>
            </a:solidFill>
            <a:ln>
              <a:noFill/>
            </a:ln>
            <a:effectLst/>
          </c:spPr>
          <c:invertIfNegative val="0"/>
          <c:cat>
            <c:strRef>
              <c:f>Munka2!$D$2:$D$10</c:f>
              <c:strCache>
                <c:ptCount val="9"/>
                <c:pt idx="0">
                  <c:v>-9</c:v>
                </c:pt>
                <c:pt idx="1">
                  <c:v>10-99</c:v>
                </c:pt>
                <c:pt idx="2">
                  <c:v>100-499</c:v>
                </c:pt>
                <c:pt idx="3">
                  <c:v>500-999</c:v>
                </c:pt>
                <c:pt idx="4">
                  <c:v>1000-1999</c:v>
                </c:pt>
                <c:pt idx="5">
                  <c:v>2000-4999</c:v>
                </c:pt>
                <c:pt idx="6">
                  <c:v>5000-9999</c:v>
                </c:pt>
                <c:pt idx="7">
                  <c:v>10000-29999</c:v>
                </c:pt>
                <c:pt idx="8">
                  <c:v>30000-</c:v>
                </c:pt>
              </c:strCache>
            </c:strRef>
          </c:cat>
          <c:val>
            <c:numRef>
              <c:f>Munka2!$F$2:$F$10</c:f>
              <c:numCache>
                <c:formatCode>General</c:formatCode>
                <c:ptCount val="9"/>
                <c:pt idx="0">
                  <c:v>34</c:v>
                </c:pt>
                <c:pt idx="1">
                  <c:v>68</c:v>
                </c:pt>
                <c:pt idx="2">
                  <c:v>53</c:v>
                </c:pt>
                <c:pt idx="3">
                  <c:v>15</c:v>
                </c:pt>
                <c:pt idx="4">
                  <c:v>17</c:v>
                </c:pt>
                <c:pt idx="5">
                  <c:v>40</c:v>
                </c:pt>
                <c:pt idx="6">
                  <c:v>25</c:v>
                </c:pt>
                <c:pt idx="7">
                  <c:v>24</c:v>
                </c:pt>
                <c:pt idx="8">
                  <c:v>6</c:v>
                </c:pt>
              </c:numCache>
            </c:numRef>
          </c:val>
        </c:ser>
        <c:ser>
          <c:idx val="2"/>
          <c:order val="2"/>
          <c:tx>
            <c:strRef>
              <c:f>Munka2!$G$1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CB664B"/>
            </a:solidFill>
            <a:ln>
              <a:noFill/>
            </a:ln>
            <a:effectLst/>
          </c:spPr>
          <c:invertIfNegative val="0"/>
          <c:cat>
            <c:strRef>
              <c:f>Munka2!$D$2:$D$10</c:f>
              <c:strCache>
                <c:ptCount val="9"/>
                <c:pt idx="0">
                  <c:v>-9</c:v>
                </c:pt>
                <c:pt idx="1">
                  <c:v>10-99</c:v>
                </c:pt>
                <c:pt idx="2">
                  <c:v>100-499</c:v>
                </c:pt>
                <c:pt idx="3">
                  <c:v>500-999</c:v>
                </c:pt>
                <c:pt idx="4">
                  <c:v>1000-1999</c:v>
                </c:pt>
                <c:pt idx="5">
                  <c:v>2000-4999</c:v>
                </c:pt>
                <c:pt idx="6">
                  <c:v>5000-9999</c:v>
                </c:pt>
                <c:pt idx="7">
                  <c:v>10000-29999</c:v>
                </c:pt>
                <c:pt idx="8">
                  <c:v>30000-</c:v>
                </c:pt>
              </c:strCache>
            </c:strRef>
          </c:cat>
          <c:val>
            <c:numRef>
              <c:f>Munka2!$G$2:$G$10</c:f>
              <c:numCache>
                <c:formatCode>General</c:formatCode>
                <c:ptCount val="9"/>
                <c:pt idx="0">
                  <c:v>29</c:v>
                </c:pt>
                <c:pt idx="1">
                  <c:v>53</c:v>
                </c:pt>
                <c:pt idx="2">
                  <c:v>45</c:v>
                </c:pt>
                <c:pt idx="3">
                  <c:v>15</c:v>
                </c:pt>
                <c:pt idx="4">
                  <c:v>18</c:v>
                </c:pt>
                <c:pt idx="5">
                  <c:v>39</c:v>
                </c:pt>
                <c:pt idx="6">
                  <c:v>21</c:v>
                </c:pt>
                <c:pt idx="7">
                  <c:v>17</c:v>
                </c:pt>
                <c:pt idx="8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4501040"/>
        <c:axId val="304501432"/>
      </c:barChart>
      <c:catAx>
        <c:axId val="304501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304501432"/>
        <c:crosses val="autoZero"/>
        <c:auto val="1"/>
        <c:lblAlgn val="ctr"/>
        <c:lblOffset val="100"/>
        <c:noMultiLvlLbl val="0"/>
      </c:catAx>
      <c:valAx>
        <c:axId val="304501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hu-HU"/>
          </a:p>
        </c:txPr>
        <c:crossAx val="304501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163014077019698"/>
          <c:y val="0.88493916259018524"/>
          <c:w val="0.19835356951965333"/>
          <c:h val="4.65137718071424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CB664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86184F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8BA70A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AÁ!$C$251:$C$253</c:f>
              <c:strCache>
                <c:ptCount val="3"/>
                <c:pt idx="0">
                  <c:v>Határidőre teljesített adatátvételek</c:v>
                </c:pt>
                <c:pt idx="1">
                  <c:v>Határidőre nem teljesített adatátvételek</c:v>
                </c:pt>
                <c:pt idx="2">
                  <c:v>Egyéltalán nem teljesített adatátvételek</c:v>
                </c:pt>
              </c:strCache>
            </c:strRef>
          </c:cat>
          <c:val>
            <c:numRef>
              <c:f>AÁ!$D$251:$D$253</c:f>
              <c:numCache>
                <c:formatCode>General</c:formatCode>
                <c:ptCount val="3"/>
                <c:pt idx="0">
                  <c:v>182</c:v>
                </c:pt>
                <c:pt idx="1">
                  <c:v>34</c:v>
                </c:pt>
                <c:pt idx="2">
                  <c:v>13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explosion val="11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36E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86184F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rgbClr val="8BA70A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Munka1!$AK$537:$AK$544</c:f>
              <c:strCache>
                <c:ptCount val="8"/>
                <c:pt idx="0">
                  <c:v>Adatgyűjtés helyettesítés</c:v>
                </c:pt>
                <c:pt idx="1">
                  <c:v>Elemzés</c:v>
                </c:pt>
                <c:pt idx="2">
                  <c:v>Validálás</c:v>
                </c:pt>
                <c:pt idx="3">
                  <c:v>Ellenőrzés</c:v>
                </c:pt>
                <c:pt idx="4">
                  <c:v>Adatszolgáltatói kör kijelölése</c:v>
                </c:pt>
                <c:pt idx="5">
                  <c:v>Statisztikai regiszter akrualizálása</c:v>
                </c:pt>
                <c:pt idx="6">
                  <c:v>Becslés</c:v>
                </c:pt>
                <c:pt idx="7">
                  <c:v>Egyéb</c:v>
                </c:pt>
              </c:strCache>
            </c:strRef>
          </c:cat>
          <c:val>
            <c:numRef>
              <c:f>Munka1!$AL$537:$AL$544</c:f>
              <c:numCache>
                <c:formatCode>General</c:formatCode>
                <c:ptCount val="8"/>
                <c:pt idx="0">
                  <c:v>122</c:v>
                </c:pt>
                <c:pt idx="1">
                  <c:v>109</c:v>
                </c:pt>
                <c:pt idx="2">
                  <c:v>54</c:v>
                </c:pt>
                <c:pt idx="3">
                  <c:v>63</c:v>
                </c:pt>
                <c:pt idx="4">
                  <c:v>23</c:v>
                </c:pt>
                <c:pt idx="5">
                  <c:v>28</c:v>
                </c:pt>
                <c:pt idx="6">
                  <c:v>46</c:v>
                </c:pt>
                <c:pt idx="7">
                  <c:v>43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80314960629921"/>
          <c:y val="0.13004629629629633"/>
          <c:w val="0.86764129483814523"/>
          <c:h val="0.49442018023609119"/>
        </c:manualLayout>
      </c:layout>
      <c:barChart>
        <c:barDir val="col"/>
        <c:grouping val="clustered"/>
        <c:varyColors val="0"/>
        <c:ser>
          <c:idx val="0"/>
          <c:order val="0"/>
          <c:tx>
            <c:v>Online közlési formák</c:v>
          </c:tx>
          <c:spPr>
            <a:solidFill>
              <a:srgbClr val="86184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'[Teljesülés 5. kérdés.xlsx]5. kérdés'!$P$5,'[Teljesülés 5. kérdés.xlsx]5. kérdés'!$P$8,'[Teljesülés 5. kérdés.xlsx]5. kérdés'!$P$11,'[Teljesülés 5. kérdés.xlsx]5. kérdés'!$P$14,'[Teljesülés 5. kérdés.xlsx]5. kérdés'!$P$17,'[Teljesülés 5. kérdés.xlsx]5. kérdés'!$P$20,'[Teljesülés 5. kérdés.xlsx]5. kérdés'!$P$23,'[Teljesülés 5. kérdés.xlsx]5. kérdés'!$P$26,'[Teljesülés 5. kérdés.xlsx]5. kérdés'!$P$29,'[Teljesülés 5. kérdés.xlsx]5. kérdés'!$P$32</c:f>
              <c:strCache>
                <c:ptCount val="10"/>
                <c:pt idx="0">
                  <c:v>Táblázatok</c:v>
                </c:pt>
                <c:pt idx="1">
                  <c:v>Adatbázisok</c:v>
                </c:pt>
                <c:pt idx="2">
                  <c:v>Kontrollált körülmények, kutatószoba</c:v>
                </c:pt>
                <c:pt idx="3">
                  <c:v>Adattár típusú kiadványok</c:v>
                </c:pt>
                <c:pt idx="4">
                  <c:v>Szöveges szakmai elemzések</c:v>
                </c:pt>
                <c:pt idx="5">
                  <c:v>Módszertant leíró kiadványok</c:v>
                </c:pt>
                <c:pt idx="6">
                  <c:v>Osztályozások, nómenklatúrák</c:v>
                </c:pt>
                <c:pt idx="7">
                  <c:v>Térképek</c:v>
                </c:pt>
                <c:pt idx="8">
                  <c:v>Grafikonok</c:v>
                </c:pt>
                <c:pt idx="9">
                  <c:v>Infografiák</c:v>
                </c:pt>
              </c:strCache>
            </c:strRef>
          </c:cat>
          <c:val>
            <c:numRef>
              <c:f>'[Teljesülés 5. kérdés.xlsx]5. kérdés'!$Y$5,'[Teljesülés 5. kérdés.xlsx]5. kérdés'!$Y$8,'[Teljesülés 5. kérdés.xlsx]5. kérdés'!$Y$11,'[Teljesülés 5. kérdés.xlsx]5. kérdés'!$Y$14,'[Teljesülés 5. kérdés.xlsx]5. kérdés'!$Y$17,'[Teljesülés 5. kérdés.xlsx]5. kérdés'!$Y$20,'[Teljesülés 5. kérdés.xlsx]5. kérdés'!$Y$23,'[Teljesülés 5. kérdés.xlsx]5. kérdés'!$Y$26,'[Teljesülés 5. kérdés.xlsx]5. kérdés'!$Y$29,'[Teljesülés 5. kérdés.xlsx]5. kérdés'!$Y$32</c:f>
              <c:numCache>
                <c:formatCode>General</c:formatCode>
                <c:ptCount val="10"/>
                <c:pt idx="0">
                  <c:v>660</c:v>
                </c:pt>
                <c:pt idx="1">
                  <c:v>396</c:v>
                </c:pt>
                <c:pt idx="2">
                  <c:v>86</c:v>
                </c:pt>
                <c:pt idx="3">
                  <c:v>426</c:v>
                </c:pt>
                <c:pt idx="4">
                  <c:v>375</c:v>
                </c:pt>
                <c:pt idx="5">
                  <c:v>92</c:v>
                </c:pt>
                <c:pt idx="6">
                  <c:v>40</c:v>
                </c:pt>
                <c:pt idx="7">
                  <c:v>166</c:v>
                </c:pt>
                <c:pt idx="8">
                  <c:v>260</c:v>
                </c:pt>
                <c:pt idx="9">
                  <c:v>124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4503000"/>
        <c:axId val="304503392"/>
      </c:barChart>
      <c:catAx>
        <c:axId val="304503000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Közlési formák</a:t>
                </a:r>
              </a:p>
            </c:rich>
          </c:tx>
          <c:layout>
            <c:manualLayout>
              <c:xMode val="edge"/>
              <c:yMode val="edge"/>
              <c:x val="0.80767935258092738"/>
              <c:y val="0.8603627150772820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hu-HU"/>
          </a:p>
        </c:txPr>
        <c:crossAx val="304503392"/>
        <c:crosses val="autoZero"/>
        <c:auto val="1"/>
        <c:lblAlgn val="ctr"/>
        <c:lblOffset val="100"/>
        <c:noMultiLvlLbl val="0"/>
      </c:catAx>
      <c:valAx>
        <c:axId val="304503392"/>
        <c:scaling>
          <c:orientation val="minMax"/>
          <c:max val="7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/>
              <a:lstStyle/>
              <a:p>
                <a:pPr>
                  <a:defRPr/>
                </a:pPr>
                <a:r>
                  <a:rPr lang="hu-HU"/>
                  <a:t>Darab</a:t>
                </a:r>
              </a:p>
            </c:rich>
          </c:tx>
          <c:layout>
            <c:manualLayout>
              <c:xMode val="edge"/>
              <c:yMode val="edge"/>
              <c:x val="2.2222222222222223E-2"/>
              <c:y val="2.5582895888013997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hu-HU"/>
          </a:p>
        </c:txPr>
        <c:crossAx val="304503000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hu-H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'6. kérdés'!$F$3:$F$11</c:f>
              <c:strCache>
                <c:ptCount val="9"/>
                <c:pt idx="0">
                  <c:v>Közigazgatás</c:v>
                </c:pt>
                <c:pt idx="1">
                  <c:v>Versenyszféra</c:v>
                </c:pt>
                <c:pt idx="2">
                  <c:v>Nonprofit szervezetek</c:v>
                </c:pt>
                <c:pt idx="3">
                  <c:v>Kutató, akadémiai intézmény</c:v>
                </c:pt>
                <c:pt idx="4">
                  <c:v>Oktatási intézmény, diák, hallgató</c:v>
                </c:pt>
                <c:pt idx="5">
                  <c:v>Média, sajtó</c:v>
                </c:pt>
                <c:pt idx="6">
                  <c:v>Nemzetközi szervezet</c:v>
                </c:pt>
                <c:pt idx="7">
                  <c:v>Magánszemély</c:v>
                </c:pt>
                <c:pt idx="8">
                  <c:v>Egyéb</c:v>
                </c:pt>
              </c:strCache>
            </c:strRef>
          </c:cat>
          <c:val>
            <c:numRef>
              <c:f>'6. kérdés'!$G$3:$G$11</c:f>
              <c:numCache>
                <c:formatCode>General</c:formatCode>
                <c:ptCount val="9"/>
                <c:pt idx="0">
                  <c:v>67</c:v>
                </c:pt>
                <c:pt idx="1">
                  <c:v>21</c:v>
                </c:pt>
                <c:pt idx="2">
                  <c:v>18</c:v>
                </c:pt>
                <c:pt idx="3">
                  <c:v>43</c:v>
                </c:pt>
                <c:pt idx="4">
                  <c:v>30</c:v>
                </c:pt>
                <c:pt idx="5">
                  <c:v>30</c:v>
                </c:pt>
                <c:pt idx="6">
                  <c:v>22</c:v>
                </c:pt>
                <c:pt idx="7">
                  <c:v>15</c:v>
                </c:pt>
                <c:pt idx="8">
                  <c:v>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304504568"/>
        <c:axId val="304504176"/>
      </c:barChart>
      <c:valAx>
        <c:axId val="3045041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04504568"/>
        <c:crosses val="autoZero"/>
        <c:crossBetween val="between"/>
      </c:valAx>
      <c:catAx>
        <c:axId val="3045045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045041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9C7DFD-8CDF-44EE-8244-48D0A9B7DEBE}" type="datetimeFigureOut">
              <a:rPr lang="hu-HU" smtClean="0"/>
              <a:t>2020.10.07.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639C6-3B4B-4111-8621-1F05030345D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0092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E31CA-E8B0-4674-B0EE-198DC710A8FA}" type="datetimeFigureOut">
              <a:rPr lang="hu-HU" smtClean="0"/>
              <a:t>2020.10.07.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0BFA4-00D2-48DF-9696-33D2F6742D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9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652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/>
              <a:t>2020.10.07.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51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/>
              <a:t>2020.10.07.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91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/>
              <a:t>2020.10.07.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890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/>
              <a:t>2020.10.07.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16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/>
              <a:t>2020.10.07.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141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/>
              <a:t>2020.10.07.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3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/>
              <a:t>2020.10.07.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02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/>
              <a:t>2020.10.07.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2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/>
              <a:t>2020.10.07.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5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/>
              <a:t>2020.10.07.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48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/>
              <a:t>2020.10.07.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09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/>
              <a:t>2020.10.07.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84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9335162" y="6126033"/>
            <a:ext cx="2379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002060"/>
                </a:solidFill>
                <a:latin typeface="Myriad "/>
              </a:rPr>
              <a:t>2020. október 7.</a:t>
            </a:r>
            <a:endParaRPr lang="hu-HU" b="1" i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5200527" y="5210951"/>
            <a:ext cx="3397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i="1" dirty="0" smtClean="0">
                <a:solidFill>
                  <a:srgbClr val="002060"/>
                </a:solidFill>
                <a:latin typeface="Myriad "/>
              </a:rPr>
              <a:t>Dr. Zavagyák Andrea</a:t>
            </a:r>
            <a:endParaRPr lang="hu-HU" sz="2400" b="1" i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3994448" y="4040980"/>
            <a:ext cx="6328792" cy="936104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hu-HU" sz="2000" b="1" dirty="0">
                <a:solidFill>
                  <a:srgbClr val="002060"/>
                </a:solidFill>
                <a:latin typeface="Myriad "/>
              </a:rPr>
              <a:t>az Országos Statisztikai Tanács és </a:t>
            </a:r>
            <a:endParaRPr lang="hu-HU" sz="2000" b="1" dirty="0" smtClean="0">
              <a:solidFill>
                <a:srgbClr val="002060"/>
              </a:solidFill>
              <a:latin typeface="Myriad "/>
            </a:endParaRPr>
          </a:p>
          <a:p>
            <a:pPr eaLnBrk="1" hangingPunct="1"/>
            <a:r>
              <a:rPr lang="hu-HU" sz="2000" b="1" dirty="0" smtClean="0">
                <a:solidFill>
                  <a:srgbClr val="002060"/>
                </a:solidFill>
                <a:latin typeface="Myriad "/>
              </a:rPr>
              <a:t>a </a:t>
            </a:r>
            <a:r>
              <a:rPr lang="hu-HU" sz="2000" b="1" dirty="0">
                <a:solidFill>
                  <a:srgbClr val="002060"/>
                </a:solidFill>
                <a:latin typeface="Myriad "/>
              </a:rPr>
              <a:t>Nemzeti Statisztikai Koordinációs Testület részére</a:t>
            </a:r>
            <a:endParaRPr lang="hu-HU" altLang="hu-HU" sz="2000" b="1" dirty="0">
              <a:solidFill>
                <a:srgbClr val="002060"/>
              </a:solidFill>
              <a:latin typeface="Myriad "/>
            </a:endParaRPr>
          </a:p>
          <a:p>
            <a:pPr eaLnBrk="1" hangingPunct="1"/>
            <a:endParaRPr lang="hu-HU" altLang="hu-HU" dirty="0" smtClean="0">
              <a:latin typeface="Calibri" panose="020F0502020204030204" pitchFamily="34" charset="0"/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2976166" y="2035789"/>
            <a:ext cx="7846640" cy="1465349"/>
          </a:xfrm>
        </p:spPr>
        <p:txBody>
          <a:bodyPr>
            <a:normAutofit/>
          </a:bodyPr>
          <a:lstStyle/>
          <a:p>
            <a:r>
              <a:rPr lang="hu-HU" sz="3200" b="1" dirty="0" smtClean="0">
                <a:solidFill>
                  <a:srgbClr val="002060"/>
                </a:solidFill>
              </a:rPr>
              <a:t>Tájékoztatás a 2019. </a:t>
            </a:r>
            <a:r>
              <a:rPr lang="hu-HU" sz="3200" b="1" dirty="0">
                <a:solidFill>
                  <a:srgbClr val="002060"/>
                </a:solidFill>
              </a:rPr>
              <a:t>évi</a:t>
            </a:r>
            <a:br>
              <a:rPr lang="hu-HU" sz="3200" b="1" dirty="0">
                <a:solidFill>
                  <a:srgbClr val="002060"/>
                </a:solidFill>
              </a:rPr>
            </a:br>
            <a:r>
              <a:rPr lang="hu-HU" sz="3200" b="1" dirty="0">
                <a:solidFill>
                  <a:srgbClr val="002060"/>
                </a:solidFill>
              </a:rPr>
              <a:t>Országos Statisztikai Adatfelvételi Program (</a:t>
            </a:r>
            <a:r>
              <a:rPr lang="hu-HU" sz="3200" b="1" dirty="0" smtClean="0">
                <a:solidFill>
                  <a:srgbClr val="002060"/>
                </a:solidFill>
              </a:rPr>
              <a:t>OSAP)</a:t>
            </a:r>
            <a:r>
              <a:rPr lang="hu-HU" sz="3200" b="1" dirty="0">
                <a:solidFill>
                  <a:srgbClr val="002060"/>
                </a:solidFill>
              </a:rPr>
              <a:t> </a:t>
            </a:r>
            <a:r>
              <a:rPr lang="hu-HU" sz="3200" b="1" dirty="0" smtClean="0">
                <a:solidFill>
                  <a:srgbClr val="002060"/>
                </a:solidFill>
              </a:rPr>
              <a:t>teljesüléséről</a:t>
            </a:r>
            <a:endParaRPr lang="hu-H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71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0895" y="346685"/>
            <a:ext cx="8269705" cy="717717"/>
          </a:xfrm>
        </p:spPr>
        <p:txBody>
          <a:bodyPr>
            <a:no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Az előállított statisztikai adatállományok jellemző felhasználói a </a:t>
            </a:r>
            <a:r>
              <a:rPr lang="hu-HU" sz="24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HSSz</a:t>
            </a:r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 tagoknál (KSH nélkül), 2019-ben (%)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10</a:t>
            </a:fld>
            <a:endParaRPr lang="hu-HU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071387238"/>
              </p:ext>
            </p:extLst>
          </p:nvPr>
        </p:nvGraphicFramePr>
        <p:xfrm>
          <a:off x="1952626" y="1256346"/>
          <a:ext cx="8296274" cy="4801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693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11</a:t>
            </a:fld>
            <a:endParaRPr lang="hu-HU"/>
          </a:p>
        </p:txBody>
      </p:sp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607540" y="184151"/>
            <a:ext cx="10515600" cy="1016000"/>
          </a:xfrm>
        </p:spPr>
        <p:txBody>
          <a:bodyPr>
            <a:norm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 minőség javítását segítő eszközök megoszlása 2019-ben (darab, %)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091784243"/>
              </p:ext>
            </p:extLst>
          </p:nvPr>
        </p:nvGraphicFramePr>
        <p:xfrm>
          <a:off x="1485900" y="1092200"/>
          <a:ext cx="8915400" cy="481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372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12</a:t>
            </a:fld>
            <a:endParaRPr lang="hu-HU"/>
          </a:p>
        </p:txBody>
      </p:sp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607540" y="184151"/>
            <a:ext cx="10515600" cy="1016000"/>
          </a:xfrm>
        </p:spPr>
        <p:txBody>
          <a:bodyPr>
            <a:norm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 KSH rendszerében lezajlott adatkérések, negyedévek szerint,</a:t>
            </a:r>
            <a:b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2017-2019-ben (db)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467892746"/>
              </p:ext>
            </p:extLst>
          </p:nvPr>
        </p:nvGraphicFramePr>
        <p:xfrm>
          <a:off x="1219200" y="1200151"/>
          <a:ext cx="8915400" cy="4397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7237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További teendők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  <a:p>
            <a:r>
              <a:rPr lang="hu-HU" sz="2400" dirty="0">
                <a:solidFill>
                  <a:srgbClr val="002060"/>
                </a:solidFill>
              </a:rPr>
              <a:t>OSAP teljesülés elemzés egyeztetése, közzététel (október)</a:t>
            </a:r>
          </a:p>
          <a:p>
            <a:pPr marL="0" lvl="1" indent="0">
              <a:buNone/>
            </a:pPr>
            <a:endParaRPr lang="hu-HU" dirty="0">
              <a:solidFill>
                <a:srgbClr val="002060"/>
              </a:solidFill>
            </a:endParaRPr>
          </a:p>
          <a:p>
            <a:pPr marL="0"/>
            <a:r>
              <a:rPr lang="hu-HU" sz="2400" dirty="0">
                <a:solidFill>
                  <a:srgbClr val="002060"/>
                </a:solidFill>
              </a:rPr>
              <a:t>A visszaérkezett észrevételek alapján véglegesítjük az elemzést ezt követően kerül közzétételre a KSH honlapján.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2619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9843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4800" b="1" dirty="0" smtClean="0">
                <a:solidFill>
                  <a:srgbClr val="002060"/>
                </a:solidFill>
              </a:rPr>
              <a:t>Köszönöm a figyelmet!</a:t>
            </a:r>
            <a:endParaRPr lang="hu-HU" sz="4800" b="1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901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2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DEC6E1-F1C1-444D-8DA3-0621314F7DF1}" type="slidenum">
              <a:rPr lang="hu-HU" sz="1300" b="1" smtClean="0">
                <a:solidFill>
                  <a:schemeClr val="tx1"/>
                </a:solidFill>
              </a:rPr>
              <a:pPr/>
              <a:t>2</a:t>
            </a:fld>
            <a:endParaRPr lang="hu-HU" sz="1300" b="1" dirty="0">
              <a:solidFill>
                <a:schemeClr val="tx1"/>
              </a:solidFill>
            </a:endParaRPr>
          </a:p>
        </p:txBody>
      </p:sp>
      <p:sp>
        <p:nvSpPr>
          <p:cNvPr id="8" name="Cím 5"/>
          <p:cNvSpPr>
            <a:spLocks noGrp="1"/>
          </p:cNvSpPr>
          <p:nvPr>
            <p:ph type="title"/>
          </p:nvPr>
        </p:nvSpPr>
        <p:spPr>
          <a:xfrm>
            <a:off x="1493937" y="713439"/>
            <a:ext cx="1418692" cy="444360"/>
          </a:xfrm>
        </p:spPr>
        <p:txBody>
          <a:bodyPr/>
          <a:lstStyle/>
          <a:p>
            <a:r>
              <a:rPr lang="hu-HU" altLang="hu-HU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Bevezető</a:t>
            </a:r>
            <a:endParaRPr lang="hu-HU" sz="2400" dirty="0">
              <a:solidFill>
                <a:srgbClr val="002060"/>
              </a:solidFill>
            </a:endParaRP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493937" y="1263799"/>
            <a:ext cx="9238231" cy="4841726"/>
          </a:xfrm>
        </p:spPr>
        <p:txBody>
          <a:bodyPr>
            <a:normAutofit/>
          </a:bodyPr>
          <a:lstStyle/>
          <a:p>
            <a:pPr algn="just">
              <a:spcBef>
                <a:spcPts val="1800"/>
              </a:spcBef>
            </a:pPr>
            <a:r>
              <a:rPr lang="hu-HU" sz="2000" dirty="0">
                <a:solidFill>
                  <a:srgbClr val="002060"/>
                </a:solidFill>
              </a:rPr>
              <a:t>A</a:t>
            </a:r>
            <a:r>
              <a:rPr lang="hu-HU" sz="2000" dirty="0" smtClean="0">
                <a:solidFill>
                  <a:srgbClr val="002060"/>
                </a:solidFill>
              </a:rPr>
              <a:t>z </a:t>
            </a:r>
            <a:r>
              <a:rPr lang="hu-HU" sz="2000" dirty="0" err="1">
                <a:solidFill>
                  <a:srgbClr val="002060"/>
                </a:solidFill>
              </a:rPr>
              <a:t>Stt</a:t>
            </a:r>
            <a:r>
              <a:rPr lang="hu-HU" sz="2000" dirty="0">
                <a:solidFill>
                  <a:srgbClr val="002060"/>
                </a:solidFill>
              </a:rPr>
              <a:t>. (és egyéb jogszabályok) </a:t>
            </a:r>
            <a:r>
              <a:rPr lang="hu-HU" sz="2000" dirty="0" smtClean="0">
                <a:solidFill>
                  <a:srgbClr val="002060"/>
                </a:solidFill>
              </a:rPr>
              <a:t>alapján 2019-ben 532 </a:t>
            </a:r>
            <a:r>
              <a:rPr lang="hu-HU" sz="2000" dirty="0">
                <a:solidFill>
                  <a:srgbClr val="002060"/>
                </a:solidFill>
              </a:rPr>
              <a:t>adatfelvétel végrehajtását rendelte el az OSAP, ebből </a:t>
            </a:r>
            <a:r>
              <a:rPr lang="hu-HU" sz="2000" dirty="0" smtClean="0">
                <a:solidFill>
                  <a:srgbClr val="002060"/>
                </a:solidFill>
              </a:rPr>
              <a:t>259 </a:t>
            </a:r>
            <a:r>
              <a:rPr lang="hu-HU" sz="2000" dirty="0">
                <a:solidFill>
                  <a:srgbClr val="002060"/>
                </a:solidFill>
              </a:rPr>
              <a:t>adatgyűjtés és </a:t>
            </a:r>
            <a:r>
              <a:rPr lang="hu-HU" sz="2000" dirty="0" smtClean="0">
                <a:solidFill>
                  <a:srgbClr val="002060"/>
                </a:solidFill>
              </a:rPr>
              <a:t>273 </a:t>
            </a:r>
            <a:r>
              <a:rPr lang="hu-HU" sz="2000" dirty="0">
                <a:solidFill>
                  <a:srgbClr val="002060"/>
                </a:solidFill>
              </a:rPr>
              <a:t>adatátvétel </a:t>
            </a:r>
            <a:r>
              <a:rPr lang="hu-HU" sz="2000" dirty="0" smtClean="0">
                <a:solidFill>
                  <a:srgbClr val="002060"/>
                </a:solidFill>
              </a:rPr>
              <a:t>volt</a:t>
            </a:r>
          </a:p>
          <a:p>
            <a:pPr algn="just">
              <a:spcBef>
                <a:spcPts val="1800"/>
              </a:spcBef>
            </a:pPr>
            <a:r>
              <a:rPr lang="hu-HU" sz="2000" dirty="0" smtClean="0">
                <a:solidFill>
                  <a:srgbClr val="002060"/>
                </a:solidFill>
              </a:rPr>
              <a:t>502 esetben kerültek végrehajtásra az adatfelvételek 2019-ben</a:t>
            </a:r>
          </a:p>
          <a:p>
            <a:pPr algn="just">
              <a:spcBef>
                <a:spcPts val="1800"/>
              </a:spcBef>
            </a:pPr>
            <a:r>
              <a:rPr lang="hu-HU" sz="2000" dirty="0">
                <a:solidFill>
                  <a:srgbClr val="002060"/>
                </a:solidFill>
              </a:rPr>
              <a:t>A</a:t>
            </a:r>
            <a:r>
              <a:rPr lang="hu-HU" sz="2000" dirty="0" smtClean="0">
                <a:solidFill>
                  <a:srgbClr val="002060"/>
                </a:solidFill>
              </a:rPr>
              <a:t>z </a:t>
            </a:r>
            <a:r>
              <a:rPr lang="hu-HU" sz="2000" dirty="0">
                <a:solidFill>
                  <a:srgbClr val="002060"/>
                </a:solidFill>
              </a:rPr>
              <a:t>előző évhez képest csak szerkezeti </a:t>
            </a:r>
            <a:r>
              <a:rPr lang="hu-HU" sz="2000" dirty="0" smtClean="0">
                <a:solidFill>
                  <a:srgbClr val="002060"/>
                </a:solidFill>
              </a:rPr>
              <a:t>változás történt</a:t>
            </a:r>
            <a:endParaRPr lang="hu-HU" sz="2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499668360"/>
              </p:ext>
            </p:extLst>
          </p:nvPr>
        </p:nvGraphicFramePr>
        <p:xfrm>
          <a:off x="3670829" y="2827866"/>
          <a:ext cx="5049838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920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3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DEC6E1-F1C1-444D-8DA3-0621314F7DF1}" type="slidenum">
              <a:rPr lang="hu-HU" sz="1300" b="1" smtClean="0">
                <a:solidFill>
                  <a:schemeClr val="tx1"/>
                </a:solidFill>
              </a:rPr>
              <a:pPr/>
              <a:t>3</a:t>
            </a:fld>
            <a:endParaRPr lang="hu-HU" sz="1300" b="1" dirty="0">
              <a:solidFill>
                <a:schemeClr val="tx1"/>
              </a:solidFill>
            </a:endParaRPr>
          </a:p>
        </p:txBody>
      </p:sp>
      <p:sp>
        <p:nvSpPr>
          <p:cNvPr id="8" name="Cím 5"/>
          <p:cNvSpPr>
            <a:spLocks noGrp="1"/>
          </p:cNvSpPr>
          <p:nvPr>
            <p:ph type="title"/>
          </p:nvPr>
        </p:nvSpPr>
        <p:spPr>
          <a:xfrm>
            <a:off x="1493936" y="713439"/>
            <a:ext cx="5183590" cy="444360"/>
          </a:xfrm>
        </p:spPr>
        <p:txBody>
          <a:bodyPr>
            <a:noAutofit/>
          </a:bodyPr>
          <a:lstStyle/>
          <a:p>
            <a:r>
              <a:rPr lang="hu-HU" alt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Adatgyűjtések és adatátvételek száma</a:t>
            </a:r>
            <a:endParaRPr lang="hu-HU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1493935" y="1486818"/>
            <a:ext cx="8022597" cy="4205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OSAP </a:t>
            </a:r>
            <a:r>
              <a:rPr lang="hu-HU" alt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2019: 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532 </a:t>
            </a:r>
            <a:r>
              <a:rPr lang="hu-HU" alt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db adatfelvétel (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395 </a:t>
            </a:r>
            <a:r>
              <a:rPr lang="hu-HU" alt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db KSH; 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137 </a:t>
            </a:r>
            <a:r>
              <a:rPr lang="hu-HU" alt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db HSSz további tagja)</a:t>
            </a:r>
          </a:p>
          <a:p>
            <a:pPr algn="just"/>
            <a:endParaRPr lang="hu-HU" altLang="hu-HU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2055366" y="2236351"/>
            <a:ext cx="29014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hu-HU" sz="1400" b="1" dirty="0">
                <a:solidFill>
                  <a:srgbClr val="002060"/>
                </a:solidFill>
              </a:rPr>
              <a:t>A KSH adatfelvételeinek alakulása, </a:t>
            </a:r>
            <a:r>
              <a:rPr lang="hu-HU" sz="1400" b="1" dirty="0" smtClean="0">
                <a:solidFill>
                  <a:srgbClr val="002060"/>
                </a:solidFill>
              </a:rPr>
              <a:t/>
            </a:r>
            <a:br>
              <a:rPr lang="hu-HU" sz="1400" b="1" dirty="0" smtClean="0">
                <a:solidFill>
                  <a:srgbClr val="002060"/>
                </a:solidFill>
              </a:rPr>
            </a:br>
            <a:r>
              <a:rPr lang="hu-HU" sz="1400" b="1" dirty="0" smtClean="0">
                <a:solidFill>
                  <a:srgbClr val="002060"/>
                </a:solidFill>
              </a:rPr>
              <a:t>2010-2019 </a:t>
            </a:r>
            <a:r>
              <a:rPr lang="hu-HU" sz="1400" b="1" dirty="0">
                <a:solidFill>
                  <a:srgbClr val="002060"/>
                </a:solidFill>
              </a:rPr>
              <a:t>(db)</a:t>
            </a:r>
            <a:endParaRPr lang="hu-HU" sz="1400" dirty="0">
              <a:solidFill>
                <a:srgbClr val="002060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6412650" y="2236351"/>
            <a:ext cx="3569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>
                <a:solidFill>
                  <a:srgbClr val="002060"/>
                </a:solidFill>
              </a:rPr>
              <a:t>HSSz KSH-n kívüli tagjainak adatfelvételeinek alakulása, </a:t>
            </a:r>
            <a:r>
              <a:rPr lang="hu-HU" sz="1400" b="1" dirty="0" smtClean="0">
                <a:solidFill>
                  <a:srgbClr val="002060"/>
                </a:solidFill>
              </a:rPr>
              <a:t>2010-2019 </a:t>
            </a:r>
            <a:r>
              <a:rPr lang="hu-HU" sz="1400" b="1" dirty="0">
                <a:solidFill>
                  <a:srgbClr val="002060"/>
                </a:solidFill>
              </a:rPr>
              <a:t>(db)</a:t>
            </a:r>
            <a:endParaRPr lang="hu-HU" sz="1400" dirty="0">
              <a:solidFill>
                <a:srgbClr val="002060"/>
              </a:solidFill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4183997824"/>
              </p:ext>
            </p:extLst>
          </p:nvPr>
        </p:nvGraphicFramePr>
        <p:xfrm>
          <a:off x="524934" y="2760131"/>
          <a:ext cx="5240866" cy="3107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842450902"/>
              </p:ext>
            </p:extLst>
          </p:nvPr>
        </p:nvGraphicFramePr>
        <p:xfrm>
          <a:off x="5918199" y="2743200"/>
          <a:ext cx="4910667" cy="3107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158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3915" y="95860"/>
            <a:ext cx="10515600" cy="1325563"/>
          </a:xfrm>
        </p:spPr>
        <p:txBody>
          <a:bodyPr>
            <a:norm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Az adatfelvételek megoszlása 2019-ben a HSSz KSH-n kívüli tagjai között (db, %)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4</a:t>
            </a:fld>
            <a:endParaRPr lang="hu-HU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841614413"/>
              </p:ext>
            </p:extLst>
          </p:nvPr>
        </p:nvGraphicFramePr>
        <p:xfrm>
          <a:off x="3038475" y="1556951"/>
          <a:ext cx="5850152" cy="4467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116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13346" y="264807"/>
            <a:ext cx="11217442" cy="782837"/>
          </a:xfrm>
        </p:spPr>
        <p:txBody>
          <a:bodyPr>
            <a:normAutofit/>
          </a:bodyPr>
          <a:lstStyle/>
          <a:p>
            <a:pPr algn="ctr"/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Adatgyűjtések száma adatszolgáltatói kör nagysága szerint, 2017-2019 között (db)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5</a:t>
            </a:fld>
            <a:endParaRPr lang="hu-HU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816420030"/>
              </p:ext>
            </p:extLst>
          </p:nvPr>
        </p:nvGraphicFramePr>
        <p:xfrm>
          <a:off x="2467231" y="1167584"/>
          <a:ext cx="6907428" cy="4631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141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1780"/>
          </a:xfrm>
        </p:spPr>
        <p:txBody>
          <a:bodyPr>
            <a:norm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Az </a:t>
            </a:r>
            <a:r>
              <a:rPr lang="hu-HU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adatátvételeket érintő </a:t>
            </a:r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tényezők vizsgálata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71324" y="108033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hu-HU" sz="2400" u="sng" dirty="0">
                <a:solidFill>
                  <a:srgbClr val="002060"/>
                </a:solidFill>
              </a:rPr>
              <a:t>Adatátvételek </a:t>
            </a:r>
            <a:r>
              <a:rPr lang="hu-HU" sz="2400" u="sng" dirty="0" smtClean="0">
                <a:solidFill>
                  <a:srgbClr val="002060"/>
                </a:solidFill>
              </a:rPr>
              <a:t>beérkezési megoszlása:</a:t>
            </a:r>
            <a:endParaRPr lang="hu-HU" sz="2400" u="sng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6</a:t>
            </a:fld>
            <a:endParaRPr lang="hu-HU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36693615"/>
              </p:ext>
            </p:extLst>
          </p:nvPr>
        </p:nvGraphicFramePr>
        <p:xfrm>
          <a:off x="3120080" y="1736252"/>
          <a:ext cx="7071669" cy="4410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3867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0895" y="329031"/>
            <a:ext cx="8269705" cy="717717"/>
          </a:xfrm>
        </p:spPr>
        <p:txBody>
          <a:bodyPr>
            <a:no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Az adatátvételeket érintő tényezők vizsgálata</a:t>
            </a:r>
            <a:endParaRPr lang="hu-HU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7</a:t>
            </a:fld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340895" y="1173256"/>
            <a:ext cx="101555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dirty="0">
                <a:solidFill>
                  <a:srgbClr val="002060"/>
                </a:solidFill>
              </a:rPr>
              <a:t>Adminisztratív </a:t>
            </a:r>
            <a:r>
              <a:rPr lang="hu-HU" sz="2400" u="sng" dirty="0" smtClean="0">
                <a:solidFill>
                  <a:srgbClr val="002060"/>
                </a:solidFill>
              </a:rPr>
              <a:t>adatok</a:t>
            </a:r>
            <a:r>
              <a:rPr lang="hu-HU" sz="2400" u="sng" dirty="0">
                <a:solidFill>
                  <a:srgbClr val="002060"/>
                </a:solidFill>
              </a:rPr>
              <a:t> </a:t>
            </a:r>
            <a:r>
              <a:rPr lang="hu-HU" sz="2400" u="sng" dirty="0" smtClean="0">
                <a:solidFill>
                  <a:srgbClr val="002060"/>
                </a:solidFill>
              </a:rPr>
              <a:t>felhasználásának célja:</a:t>
            </a:r>
            <a:endParaRPr lang="hu-HU" sz="2400" u="sng" dirty="0">
              <a:solidFill>
                <a:srgbClr val="002060"/>
              </a:solidFill>
            </a:endParaRPr>
          </a:p>
          <a:p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478469" y="2218809"/>
            <a:ext cx="31953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Az ábrán az adatátvételek felhasználásának céljait láthatjuk. </a:t>
            </a:r>
            <a:r>
              <a:rPr lang="hu-HU" dirty="0" smtClean="0"/>
              <a:t> Az adatgyűjtés </a:t>
            </a:r>
            <a:r>
              <a:rPr lang="hu-HU" dirty="0"/>
              <a:t>helyettesítésre az adatátvételek negyedét használják a </a:t>
            </a:r>
            <a:r>
              <a:rPr lang="hu-HU" dirty="0" err="1"/>
              <a:t>HSSz-ben</a:t>
            </a:r>
            <a:r>
              <a:rPr lang="hu-HU" dirty="0" smtClean="0"/>
              <a:t>, elemzési célra 22%-át, </a:t>
            </a:r>
            <a:r>
              <a:rPr lang="hu-HU" dirty="0"/>
              <a:t>ellenőrzési céllal az adatátvételek 13%-kát használták fel</a:t>
            </a:r>
            <a:r>
              <a:rPr lang="hu-HU" dirty="0" smtClean="0"/>
              <a:t>.</a:t>
            </a:r>
            <a:endParaRPr lang="hu-HU" b="1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81449932"/>
              </p:ext>
            </p:extLst>
          </p:nvPr>
        </p:nvGraphicFramePr>
        <p:xfrm>
          <a:off x="3757097" y="1660526"/>
          <a:ext cx="6965446" cy="4287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877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0895" y="329031"/>
            <a:ext cx="8269705" cy="717717"/>
          </a:xfrm>
        </p:spPr>
        <p:txBody>
          <a:bodyPr>
            <a:no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Publikálás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8</a:t>
            </a:fld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682330" y="884047"/>
            <a:ext cx="8634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rgbClr val="002060"/>
                </a:solidFill>
              </a:rPr>
              <a:t>Az </a:t>
            </a:r>
            <a:r>
              <a:rPr lang="hu-HU" b="1" dirty="0">
                <a:solidFill>
                  <a:srgbClr val="002060"/>
                </a:solidFill>
              </a:rPr>
              <a:t>online előállított statisztikai termékek publikálásának leggyakoribb módjai </a:t>
            </a:r>
            <a:r>
              <a:rPr lang="hu-HU" b="1" dirty="0" smtClean="0">
                <a:solidFill>
                  <a:srgbClr val="002060"/>
                </a:solidFill>
              </a:rPr>
              <a:t>2019-ben</a:t>
            </a:r>
            <a:endParaRPr lang="hu-HU" b="1" dirty="0">
              <a:solidFill>
                <a:srgbClr val="002060"/>
              </a:solidFill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7187806" y="2846274"/>
            <a:ext cx="51594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ONLINE megjelenések erőfölénye tapasztalható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A vizualizációs eszközök közül kiemelkednek a grafikonos megoldások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A táblázatos forma évről-évre kiemelkedik</a:t>
            </a:r>
            <a:endParaRPr lang="hu-HU" dirty="0">
              <a:solidFill>
                <a:srgbClr val="002060"/>
              </a:solidFill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536357961"/>
              </p:ext>
            </p:extLst>
          </p:nvPr>
        </p:nvGraphicFramePr>
        <p:xfrm>
          <a:off x="682330" y="1360487"/>
          <a:ext cx="6404270" cy="4468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779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7195" y="30746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hu-HU" sz="2700" b="1" dirty="0">
                <a:solidFill>
                  <a:srgbClr val="002060"/>
                </a:solidFill>
                <a:latin typeface="Calibri" panose="020F0502020204030204" pitchFamily="34" charset="0"/>
              </a:rPr>
              <a:t>Tudományos vagy tájékoztatási célú adatkiadások átvevői a </a:t>
            </a:r>
            <a:r>
              <a:rPr lang="hu-HU" sz="27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HSSz</a:t>
            </a:r>
            <a:r>
              <a:rPr lang="hu-HU" sz="2700" b="1" dirty="0">
                <a:solidFill>
                  <a:srgbClr val="002060"/>
                </a:solidFill>
                <a:latin typeface="Calibri" panose="020F0502020204030204" pitchFamily="34" charset="0"/>
              </a:rPr>
              <a:t> további szerveinél, 2019-ben </a:t>
            </a:r>
            <a:r>
              <a:rPr lang="x-none" sz="3100" b="1" dirty="0">
                <a:solidFill>
                  <a:srgbClr val="002060"/>
                </a:solidFill>
              </a:rPr>
              <a:t> </a:t>
            </a:r>
            <a:r>
              <a:rPr lang="hu-HU" b="1" dirty="0">
                <a:solidFill>
                  <a:srgbClr val="FF0000"/>
                </a:solidFill>
              </a:rPr>
              <a:t/>
            </a:r>
            <a:br>
              <a:rPr lang="hu-HU" b="1" dirty="0">
                <a:solidFill>
                  <a:srgbClr val="FF0000"/>
                </a:solidFill>
              </a:rPr>
            </a:b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9</a:t>
            </a:fld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7666891" y="3078666"/>
            <a:ext cx="45251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A KSH esetén az </a:t>
            </a:r>
            <a:r>
              <a:rPr lang="hu-HU" dirty="0" smtClean="0">
                <a:solidFill>
                  <a:srgbClr val="002060"/>
                </a:solidFill>
              </a:rPr>
              <a:t>adatkiadások két leggyakoribb típusa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Táblázatos aggregált adatként (55%)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Egyedi kérésre, táblázatos formában (35%)</a:t>
            </a:r>
            <a:endParaRPr lang="hu-HU" dirty="0">
              <a:solidFill>
                <a:srgbClr val="002060"/>
              </a:solidFill>
            </a:endParaRPr>
          </a:p>
        </p:txBody>
      </p:sp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252388"/>
              </p:ext>
            </p:extLst>
          </p:nvPr>
        </p:nvGraphicFramePr>
        <p:xfrm>
          <a:off x="342900" y="1458082"/>
          <a:ext cx="7023100" cy="4510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6398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81B3D9-2814-4C34-AE69-A758932FB0FE}">
  <ds:schemaRefs>
    <ds:schemaRef ds:uri="http://www.w3.org/XML/1998/namespace"/>
    <ds:schemaRef ds:uri="http://purl.org/dc/terms/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44168DB-626E-474D-8A13-5A257AFB5B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D007EDF-8C66-46F3-94B1-E30966A6D2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1855</TotalTime>
  <Words>349</Words>
  <Application>Microsoft Office PowerPoint</Application>
  <PresentationFormat>Szélesvásznú</PresentationFormat>
  <Paragraphs>78</Paragraphs>
  <Slides>14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Myriad </vt:lpstr>
      <vt:lpstr>Times New Roman</vt:lpstr>
      <vt:lpstr>Office-téma</vt:lpstr>
      <vt:lpstr>Tájékoztatás a 2019. évi Országos Statisztikai Adatfelvételi Program (OSAP) teljesüléséről</vt:lpstr>
      <vt:lpstr>Bevezető</vt:lpstr>
      <vt:lpstr>Adatgyűjtések és adatátvételek száma</vt:lpstr>
      <vt:lpstr>Az adatfelvételek megoszlása 2019-ben a HSSz KSH-n kívüli tagjai között (db, %)</vt:lpstr>
      <vt:lpstr>Adatgyűjtések száma adatszolgáltatói kör nagysága szerint, 2017-2019 között (db)</vt:lpstr>
      <vt:lpstr>Az adatátvételeket érintő tényezők vizsgálata</vt:lpstr>
      <vt:lpstr>Az adatátvételeket érintő tényezők vizsgálata</vt:lpstr>
      <vt:lpstr>Publikálás</vt:lpstr>
      <vt:lpstr>Tudományos vagy tájékoztatási célú adatkiadások átvevői a HSSz további szerveinél, 2019-ben   </vt:lpstr>
      <vt:lpstr>Az előállított statisztikai adatállományok jellemző felhasználói a HSSz tagoknál (KSH nélkül), 2019-ben (%)</vt:lpstr>
      <vt:lpstr>A minőség javítását segítő eszközök megoszlása 2019-ben (darab, %)</vt:lpstr>
      <vt:lpstr>A KSH rendszerében lezajlott adatkérések, negyedévek szerint, 2017-2019-ben (db)</vt:lpstr>
      <vt:lpstr>További teendők</vt:lpstr>
      <vt:lpstr>Köszönöm a figyelmet!</vt:lpstr>
    </vt:vector>
  </TitlesOfParts>
  <Company>KSH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Zavagyák Andrea Dr.</cp:lastModifiedBy>
  <cp:revision>100</cp:revision>
  <cp:lastPrinted>2020-10-07T06:08:04Z</cp:lastPrinted>
  <dcterms:created xsi:type="dcterms:W3CDTF">2017-03-01T09:38:02Z</dcterms:created>
  <dcterms:modified xsi:type="dcterms:W3CDTF">2020-10-07T07:13:27Z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</Properties>
</file>