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61" r:id="rId6"/>
    <p:sldId id="262" r:id="rId7"/>
    <p:sldId id="263" r:id="rId8"/>
    <p:sldId id="286" r:id="rId9"/>
    <p:sldId id="283" r:id="rId10"/>
    <p:sldId id="284" r:id="rId11"/>
    <p:sldId id="279" r:id="rId12"/>
    <p:sldId id="282" r:id="rId13"/>
    <p:sldId id="265" r:id="rId14"/>
    <p:sldId id="285" r:id="rId15"/>
    <p:sldId id="267" r:id="rId16"/>
    <p:sldId id="274" r:id="rId17"/>
    <p:sldId id="281" r:id="rId18"/>
    <p:sldId id="278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zentmiklósi Eszter" initials="SE" lastIdx="1" clrIdx="0">
    <p:extLst>
      <p:ext uri="{19B8F6BF-5375-455C-9EA6-DF929625EA0E}">
        <p15:presenceInfo xmlns:p15="http://schemas.microsoft.com/office/powerpoint/2012/main" userId="S-1-5-21-1757981266-1220945662-682003330-70196" providerId="AD"/>
      </p:ext>
    </p:extLst>
  </p:cmAuthor>
  <p:cmAuthor id="2" name="Szentmiklósi Eszter" initials="SE [2]" lastIdx="2" clrIdx="1">
    <p:extLst>
      <p:ext uri="{19B8F6BF-5375-455C-9EA6-DF929625EA0E}">
        <p15:presenceInfo xmlns:p15="http://schemas.microsoft.com/office/powerpoint/2012/main" userId="Szentmiklósi Esz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Közepesen sötét stílus 3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Közepesen sötét stílus 3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2021.06.15.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2021.06.15.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2021.06.15.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2021.06.15.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2021.06.15.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2021.06.15.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2021.06.15.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2021.06.15.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2021.06.15.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2021.06.15.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2021.06.15.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2021.06.15.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2021.06.15.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Eszter.Nagy@ksh.hu" TargetMode="External"/><Relationship Id="rId2" Type="http://schemas.openxmlformats.org/officeDocument/2006/relationships/hyperlink" Target="mailto:akkreditacio@ksh.h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eurostat/web/quality/peer-review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8145710" y="4857226"/>
            <a:ext cx="3866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>
                <a:solidFill>
                  <a:srgbClr val="002060"/>
                </a:solidFill>
                <a:latin typeface="Myriad "/>
              </a:rPr>
              <a:t>Országos Statisztikai Tanács, Nemzeti Statisztikai Koordinációs Testület közös ülése</a:t>
            </a:r>
          </a:p>
          <a:p>
            <a:r>
              <a:rPr lang="hu-HU" sz="1200" dirty="0">
                <a:solidFill>
                  <a:srgbClr val="002060"/>
                </a:solidFill>
                <a:latin typeface="Myriad "/>
              </a:rPr>
              <a:t>Dr. Nagy Eszter</a:t>
            </a:r>
          </a:p>
          <a:p>
            <a:r>
              <a:rPr lang="hu-HU" sz="1200" dirty="0">
                <a:solidFill>
                  <a:srgbClr val="002060"/>
                </a:solidFill>
                <a:latin typeface="Myriad "/>
              </a:rPr>
              <a:t>Budapest, 2021. június 16.</a:t>
            </a:r>
            <a:endParaRPr lang="hu-HU" sz="1200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600200" y="2430736"/>
            <a:ext cx="1059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Myriad "/>
              </a:rPr>
              <a:t>Felkészülés</a:t>
            </a:r>
            <a:r>
              <a:rPr lang="en-US" sz="3600" b="1" dirty="0">
                <a:solidFill>
                  <a:srgbClr val="002060"/>
                </a:solidFill>
                <a:latin typeface="Myriad "/>
              </a:rPr>
              <a:t> a</a:t>
            </a:r>
            <a:r>
              <a:rPr lang="hu-HU" sz="3600" b="1" dirty="0">
                <a:solidFill>
                  <a:srgbClr val="002060"/>
                </a:solidFill>
                <a:latin typeface="Myriad "/>
              </a:rPr>
              <a:t> harmadik </a:t>
            </a:r>
            <a:r>
              <a:rPr lang="en-US" sz="3600" b="1" dirty="0">
                <a:solidFill>
                  <a:srgbClr val="002060"/>
                </a:solidFill>
                <a:latin typeface="Myriad "/>
              </a:rPr>
              <a:t>ES</a:t>
            </a:r>
            <a:r>
              <a:rPr lang="hu-HU" sz="3600" b="1" dirty="0">
                <a:solidFill>
                  <a:srgbClr val="002060"/>
                </a:solidFill>
                <a:latin typeface="Myriad "/>
              </a:rPr>
              <a:t>S</a:t>
            </a:r>
            <a:r>
              <a:rPr lang="en-US" sz="3600" b="1" dirty="0">
                <a:solidFill>
                  <a:srgbClr val="002060"/>
                </a:solidFill>
                <a:latin typeface="Myriad "/>
              </a:rPr>
              <a:t> Peer Review</a:t>
            </a:r>
            <a:r>
              <a:rPr lang="hu-HU" sz="3600" b="1" dirty="0">
                <a:solidFill>
                  <a:srgbClr val="002060"/>
                </a:solidFill>
                <a:latin typeface="Myriad "/>
              </a:rPr>
              <a:t>-</a:t>
            </a:r>
            <a:r>
              <a:rPr lang="hu-HU" sz="3600" b="1" dirty="0" err="1">
                <a:solidFill>
                  <a:srgbClr val="002060"/>
                </a:solidFill>
                <a:latin typeface="Myriad "/>
              </a:rPr>
              <a:t>ra</a:t>
            </a:r>
            <a:endParaRPr lang="en-US" sz="3600" b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600200" y="3823160"/>
            <a:ext cx="1059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2400" b="1" i="1" dirty="0">
              <a:solidFill>
                <a:srgbClr val="002060"/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198606" y="1412777"/>
            <a:ext cx="979478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hu-HU" sz="2000" kern="0" dirty="0"/>
              <a:t>A PR helyszíni látogatás időpontja: </a:t>
            </a:r>
            <a:r>
              <a:rPr lang="hu-HU" sz="2000" b="1" kern="0" dirty="0"/>
              <a:t>2023. március 20-24.</a:t>
            </a:r>
          </a:p>
          <a:p>
            <a:pPr>
              <a:spcBef>
                <a:spcPts val="1200"/>
              </a:spcBef>
            </a:pPr>
            <a:r>
              <a:rPr lang="hu-HU" sz="2000" b="1" kern="0" dirty="0"/>
              <a:t>Ami már megtörtént: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KSH oldali Peer </a:t>
            </a:r>
            <a:r>
              <a:rPr lang="hu-HU" sz="2000" kern="0" dirty="0" err="1"/>
              <a:t>Review</a:t>
            </a:r>
            <a:r>
              <a:rPr lang="hu-HU" sz="2000" kern="0" dirty="0"/>
              <a:t> nemzeti koordinátor kijelölése (Nagy Eszter)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Nemzeti koordinátori workshop: 2021. február 24-26.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Szakértői </a:t>
            </a:r>
            <a:r>
              <a:rPr lang="hu-HU" sz="2000" kern="0" dirty="0" err="1"/>
              <a:t>workshop</a:t>
            </a:r>
            <a:r>
              <a:rPr lang="hu-HU" sz="2000" kern="0" dirty="0"/>
              <a:t>: 2021. április 13-15.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Kommunikációs </a:t>
            </a:r>
            <a:r>
              <a:rPr lang="hu-HU" sz="2000" kern="0" dirty="0" err="1"/>
              <a:t>workshop</a:t>
            </a:r>
            <a:r>
              <a:rPr lang="hu-HU" sz="2000" kern="0" dirty="0"/>
              <a:t>: 2021. május 18-20.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Magyarországhoz delegált szakértői team kijelölése (9. dia)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sz="2000" kern="0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sz="2000" kern="0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0" y="332656"/>
            <a:ext cx="12191999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Peer </a:t>
            </a:r>
            <a:r>
              <a:rPr lang="hu-HU" sz="2800" b="1" i="1" dirty="0" err="1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Review</a:t>
            </a:r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 módszertan szerinti fő határidők</a:t>
            </a:r>
          </a:p>
        </p:txBody>
      </p:sp>
    </p:spTree>
    <p:extLst>
      <p:ext uri="{BB962C8B-B14F-4D97-AF65-F5344CB8AC3E}">
        <p14:creationId xmlns:p14="http://schemas.microsoft.com/office/powerpoint/2010/main" val="3453835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02672" y="897622"/>
            <a:ext cx="1059072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hu-HU" b="1" u="sng" kern="0" dirty="0"/>
              <a:t>A helyszíni látogatást megelőző időszak: T (helyszíni látogatás időpontja):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T – 6-7 hónap: Eurostat hivatalosan is megerősíti a helyszíni látogatás dátumát, felkéri a KSH-t az önértékelő kérdőívek és alapdokumentumok megküldésére, 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b="1" kern="0" dirty="0"/>
              <a:t>T – 5-6 hónap: KSH indoklással együtt információt küld az Eurostat felé a kiválasztott </a:t>
            </a:r>
            <a:r>
              <a:rPr lang="hu-HU" b="1" kern="0" dirty="0" err="1"/>
              <a:t>ONA-król</a:t>
            </a:r>
            <a:r>
              <a:rPr lang="hu-HU" b="1" kern="0" dirty="0"/>
              <a:t> 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b="1" kern="0" dirty="0"/>
              <a:t>T – 3 hónap: Peer </a:t>
            </a:r>
            <a:r>
              <a:rPr lang="hu-HU" b="1" kern="0" dirty="0" err="1"/>
              <a:t>Review</a:t>
            </a:r>
            <a:r>
              <a:rPr lang="hu-HU" b="1" kern="0" dirty="0"/>
              <a:t> nemzeti koordinátor elküldi a kitöltött önértékelő kérdőíveket (KSH és ONA-k) és a kísérő dokumentumokat a megadott módon a Peer Review-t támogató cég felé, másolatban az Eurostat</a:t>
            </a:r>
          </a:p>
          <a:p>
            <a:pPr marL="457200" lvl="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>
                <a:solidFill>
                  <a:prstClr val="black"/>
                </a:solidFill>
              </a:rPr>
              <a:t>T – 8 hét: a Peer </a:t>
            </a:r>
            <a:r>
              <a:rPr lang="hu-HU" kern="0" dirty="0" err="1">
                <a:solidFill>
                  <a:prstClr val="black"/>
                </a:solidFill>
              </a:rPr>
              <a:t>Review</a:t>
            </a:r>
            <a:r>
              <a:rPr lang="hu-HU" kern="0" dirty="0">
                <a:solidFill>
                  <a:prstClr val="black"/>
                </a:solidFill>
              </a:rPr>
              <a:t> szakértői csoport vezetője és a Peer </a:t>
            </a:r>
            <a:r>
              <a:rPr lang="hu-HU" kern="0" dirty="0" err="1">
                <a:solidFill>
                  <a:prstClr val="black"/>
                </a:solidFill>
              </a:rPr>
              <a:t>Review</a:t>
            </a:r>
            <a:r>
              <a:rPr lang="hu-HU" kern="0" dirty="0">
                <a:solidFill>
                  <a:prstClr val="black"/>
                </a:solidFill>
              </a:rPr>
              <a:t> koordinátor megállapodnak a végleges napirendben és a látogatás pontos menetrendjében (részletes időbeosztás)</a:t>
            </a:r>
          </a:p>
          <a:p>
            <a:pPr marL="457200" lvl="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>
                <a:solidFill>
                  <a:prstClr val="black"/>
                </a:solidFill>
              </a:rPr>
              <a:t>T – 2-3 hét: a KSH (a résztvevőkkel egyeztetett) végleges részletes napirendet küld a Peer </a:t>
            </a:r>
            <a:r>
              <a:rPr lang="hu-HU" kern="0" dirty="0" err="1">
                <a:solidFill>
                  <a:prstClr val="black"/>
                </a:solidFill>
              </a:rPr>
              <a:t>Review</a:t>
            </a:r>
            <a:r>
              <a:rPr lang="hu-HU" kern="0" dirty="0">
                <a:solidFill>
                  <a:prstClr val="black"/>
                </a:solidFill>
              </a:rPr>
              <a:t> szakértői csoport vezetőjének és az Eurostat-</a:t>
            </a:r>
            <a:r>
              <a:rPr lang="hu-HU" kern="0" dirty="0" err="1">
                <a:solidFill>
                  <a:prstClr val="black"/>
                </a:solidFill>
              </a:rPr>
              <a:t>nak</a:t>
            </a:r>
            <a:r>
              <a:rPr lang="hu-HU" kern="0" dirty="0">
                <a:solidFill>
                  <a:prstClr val="black"/>
                </a:solidFill>
              </a:rPr>
              <a:t>; minden érintettet ki kell értesíteni és a helyszíni látogatás során való részvételt meg kell erősíteni</a:t>
            </a:r>
          </a:p>
          <a:p>
            <a:pPr lvl="0">
              <a:spcBef>
                <a:spcPts val="1200"/>
              </a:spcBef>
            </a:pPr>
            <a:r>
              <a:rPr lang="hu-HU" b="1" u="sng" kern="0" dirty="0">
                <a:solidFill>
                  <a:prstClr val="black"/>
                </a:solidFill>
              </a:rPr>
              <a:t>T: Peer </a:t>
            </a:r>
            <a:r>
              <a:rPr lang="hu-HU" b="1" u="sng" kern="0" dirty="0" err="1">
                <a:solidFill>
                  <a:prstClr val="black"/>
                </a:solidFill>
              </a:rPr>
              <a:t>Review</a:t>
            </a:r>
            <a:r>
              <a:rPr lang="hu-HU" b="1" u="sng" kern="0" dirty="0">
                <a:solidFill>
                  <a:prstClr val="black"/>
                </a:solidFill>
              </a:rPr>
              <a:t> helyszíni látogatás: 4-5 nap</a:t>
            </a:r>
          </a:p>
          <a:p>
            <a:pPr marL="457200" lvl="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b="1" kern="0" dirty="0">
                <a:solidFill>
                  <a:prstClr val="black"/>
                </a:solidFill>
              </a:rPr>
              <a:t>T + 1 hét: Peer </a:t>
            </a:r>
            <a:r>
              <a:rPr lang="hu-HU" b="1" kern="0" dirty="0" err="1">
                <a:solidFill>
                  <a:prstClr val="black"/>
                </a:solidFill>
              </a:rPr>
              <a:t>Review</a:t>
            </a:r>
            <a:r>
              <a:rPr lang="hu-HU" b="1" kern="0" dirty="0">
                <a:solidFill>
                  <a:prstClr val="black"/>
                </a:solidFill>
              </a:rPr>
              <a:t> szakértői csoport vezetője megküldi az ajánlások listáját a KSH-nak és az Eurostat-</a:t>
            </a:r>
            <a:r>
              <a:rPr lang="hu-HU" b="1" kern="0" dirty="0" err="1">
                <a:solidFill>
                  <a:prstClr val="black"/>
                </a:solidFill>
              </a:rPr>
              <a:t>nak</a:t>
            </a:r>
            <a:r>
              <a:rPr lang="hu-HU" b="1" kern="0" dirty="0">
                <a:solidFill>
                  <a:prstClr val="black"/>
                </a:solidFill>
              </a:rPr>
              <a:t>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sz="2000" b="1" kern="0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sz="2000" kern="0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0" y="332656"/>
            <a:ext cx="12191999" cy="46429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</a:rPr>
              <a:t>Peer </a:t>
            </a:r>
            <a:r>
              <a:rPr lang="hu-HU" sz="2800" b="1" i="1" dirty="0" err="1">
                <a:solidFill>
                  <a:srgbClr val="002060"/>
                </a:solidFill>
                <a:latin typeface="Myriad "/>
              </a:rPr>
              <a:t>Review</a:t>
            </a:r>
            <a:r>
              <a:rPr lang="hu-HU" sz="2800" b="1" i="1" dirty="0">
                <a:solidFill>
                  <a:srgbClr val="002060"/>
                </a:solidFill>
                <a:latin typeface="Myriad "/>
              </a:rPr>
              <a:t> módszertan szerinti fontosabb határidők</a:t>
            </a:r>
          </a:p>
          <a:p>
            <a:pPr eaLnBrk="1" hangingPunct="1"/>
            <a:endParaRPr lang="hu-HU" sz="2800" b="1" i="1" dirty="0">
              <a:solidFill>
                <a:srgbClr val="002060"/>
              </a:solidFill>
              <a:latin typeface="Myriad 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117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013254" y="997565"/>
            <a:ext cx="9745362" cy="486287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b="1" kern="0" dirty="0"/>
              <a:t>T + 4 hét: </a:t>
            </a:r>
            <a:r>
              <a:rPr lang="hu-HU" sz="2000" kern="0" dirty="0"/>
              <a:t>Peer </a:t>
            </a:r>
            <a:r>
              <a:rPr lang="hu-HU" sz="2000" kern="0" dirty="0" err="1"/>
              <a:t>Review</a:t>
            </a:r>
            <a:r>
              <a:rPr lang="hu-HU" sz="2000" kern="0" dirty="0"/>
              <a:t> szakértői csoport vezetője megküldi a draft jelentést a cég számára formázás és nyelvi ellenőrzés céljából; </a:t>
            </a:r>
            <a:r>
              <a:rPr lang="hu-HU" sz="2000" b="1" kern="0" dirty="0"/>
              <a:t>2 napon belül a cég megküldi a draft jelentést a KSH részére. A megküldés dátumától számítva 4 hét áll rendelkezésre, hogy észrevételezzük a KSH és ONA jelentést</a:t>
            </a:r>
            <a:r>
              <a:rPr lang="hu-HU" sz="2000" kern="0" dirty="0"/>
              <a:t>: észrevételeket lehet tenni, a tárgyi tévedéseket javítani, illetve eltérő véleményt (diverging views) megfogalmazni.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T + 11 hét: 2 hét áll rendelkezésre a jelentés végső jóváhagyására mind KSH, mind Eurostat oldaláról; ez a jelentés publikálásával zárul.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b="1" kern="0" dirty="0"/>
              <a:t>T + 13 hét: KSH fejlesztési intézkedéseinek megfogalmazási határideje </a:t>
            </a:r>
            <a:r>
              <a:rPr lang="hu-HU" sz="2000" kern="0" dirty="0"/>
              <a:t>(8 hét áll rendelkezésre)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000" kern="0" dirty="0"/>
              <a:t>T + 26 hét: fejlesztési intézkedések végső jóváhagyása mind KSH, mind Eurostat oldaláról; ez a fejlesztési intézkedések publikálásával zárul.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sz="2000" kern="0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sz="2000" kern="0" dirty="0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0" y="332656"/>
            <a:ext cx="12191999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</a:rPr>
              <a:t>Peer </a:t>
            </a:r>
            <a:r>
              <a:rPr lang="hu-HU" sz="2800" b="1" i="1" dirty="0" err="1">
                <a:solidFill>
                  <a:srgbClr val="002060"/>
                </a:solidFill>
                <a:latin typeface="Myriad "/>
              </a:rPr>
              <a:t>Review</a:t>
            </a:r>
            <a:r>
              <a:rPr lang="hu-HU" sz="2800" b="1" i="1" dirty="0">
                <a:solidFill>
                  <a:srgbClr val="002060"/>
                </a:solidFill>
                <a:latin typeface="Myriad "/>
              </a:rPr>
              <a:t> módszertan szerinti fő határidők</a:t>
            </a:r>
          </a:p>
        </p:txBody>
      </p:sp>
    </p:spTree>
    <p:extLst>
      <p:ext uri="{BB962C8B-B14F-4D97-AF65-F5344CB8AC3E}">
        <p14:creationId xmlns:p14="http://schemas.microsoft.com/office/powerpoint/2010/main" val="1899069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202725" y="974685"/>
            <a:ext cx="9786551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hu-HU" b="1" kern="0" dirty="0"/>
              <a:t>A. HSSz tájékoztatása, bevonása a Peer Review előtti, alatti és utáni időszakban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2021. Q2 – 2022. Q2: tájékoztatási jellegű kommunikáció valamennyi NSKT tag felé; 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2021. Q2 – 2022. Q2: ONA körre külön menetrend, kiválasztás és teendők meghatározása az érintett körrel közösen fog történni, előzetes felkészülés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2022. Q2 – 2023. Q1: éles felkészülés a helyszíni látogatásra, kérdőív kitöltés, dokumentáció begyűjtése, napirend egyeztetése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2023. Q1: a Peer </a:t>
            </a:r>
            <a:r>
              <a:rPr lang="hu-HU" kern="0" dirty="0" err="1"/>
              <a:t>Review</a:t>
            </a:r>
            <a:r>
              <a:rPr lang="hu-HU" kern="0" dirty="0"/>
              <a:t> dátuma: 2023. március 20-24.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2023. Q1 – 2023. Q2: utókommunikáció: ajánlások, arra épülő fejlesztések, stratégiai illesztés, stb.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kern="0" dirty="0"/>
          </a:p>
          <a:p>
            <a:pPr lvl="1">
              <a:spcBef>
                <a:spcPts val="1200"/>
              </a:spcBef>
            </a:pPr>
            <a:endParaRPr lang="hu-HU" kern="0" dirty="0"/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kern="0" dirty="0"/>
          </a:p>
          <a:p>
            <a:pPr lvl="1">
              <a:spcBef>
                <a:spcPts val="1200"/>
              </a:spcBef>
            </a:pPr>
            <a:endParaRPr lang="hu-HU" kern="0" dirty="0"/>
          </a:p>
          <a:p>
            <a:pPr lvl="1">
              <a:spcBef>
                <a:spcPts val="1200"/>
              </a:spcBef>
            </a:pPr>
            <a:endParaRPr lang="hu-HU" kern="0" dirty="0"/>
          </a:p>
          <a:p>
            <a:pPr lvl="1">
              <a:spcBef>
                <a:spcPts val="1200"/>
              </a:spcBef>
            </a:pPr>
            <a:endParaRPr lang="hu-HU" kern="0" dirty="0"/>
          </a:p>
          <a:p>
            <a:pPr lvl="1">
              <a:spcBef>
                <a:spcPts val="1200"/>
              </a:spcBef>
            </a:pPr>
            <a:endParaRPr lang="hu-HU" kern="0" dirty="0"/>
          </a:p>
          <a:p>
            <a:pPr lvl="1">
              <a:spcBef>
                <a:spcPts val="1200"/>
              </a:spcBef>
            </a:pPr>
            <a:endParaRPr lang="hu-HU" kern="0" dirty="0"/>
          </a:p>
          <a:p>
            <a:pPr lvl="1">
              <a:spcBef>
                <a:spcPts val="1200"/>
              </a:spcBef>
            </a:pPr>
            <a:endParaRPr lang="hu-HU" kern="0" dirty="0"/>
          </a:p>
          <a:p>
            <a:pPr lvl="1">
              <a:spcBef>
                <a:spcPts val="1200"/>
              </a:spcBef>
            </a:pPr>
            <a:endParaRPr lang="hu-HU" kern="0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0" y="332656"/>
            <a:ext cx="12191999" cy="75723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hu-HU" sz="2800" b="1" i="1" dirty="0">
                <a:solidFill>
                  <a:srgbClr val="002060"/>
                </a:solidFill>
                <a:latin typeface="Myriad "/>
              </a:rPr>
              <a:t>Hivatalos Statisztikai Szolgálat felkészülése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19450" y="277693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4274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Elérhetőségeink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hu-HU" dirty="0"/>
              <a:t>KSH Statisztikai koordinációs osztálya fogja össze a feladatot</a:t>
            </a:r>
          </a:p>
          <a:p>
            <a:r>
              <a:rPr lang="hu-HU" dirty="0">
                <a:hlinkClick r:id="rId2"/>
              </a:rPr>
              <a:t>akkreditacio@</a:t>
            </a:r>
            <a:r>
              <a:rPr lang="hu-HU" dirty="0" err="1">
                <a:hlinkClick r:id="rId2"/>
              </a:rPr>
              <a:t>ksh.hu</a:t>
            </a:r>
            <a:endParaRPr lang="hu-HU" dirty="0"/>
          </a:p>
          <a:p>
            <a:endParaRPr lang="hu-HU" dirty="0"/>
          </a:p>
          <a:p>
            <a:r>
              <a:rPr lang="hu-HU" dirty="0"/>
              <a:t>Nemzeti koordinátor: Dr. Nagy Eszter, a KSH Statisztikai koordinációs és jogi főosztályának vezetője</a:t>
            </a:r>
          </a:p>
          <a:p>
            <a:r>
              <a:rPr lang="hu-HU" dirty="0">
                <a:hlinkClick r:id="rId3"/>
              </a:rPr>
              <a:t>Eszter.Nagy@ksh.hu</a:t>
            </a:r>
            <a:r>
              <a:rPr lang="hu-HU" dirty="0"/>
              <a:t> 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/>
              <a:t>Módszertani anyagok elérhetősége:</a:t>
            </a:r>
          </a:p>
          <a:p>
            <a:r>
              <a:rPr lang="hu-HU" dirty="0">
                <a:hlinkClick r:id="rId4"/>
              </a:rPr>
              <a:t>https://ec.europa.eu/eurostat/web/quality/peer-reviews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0677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86642-3790-4BD3-AF6A-971A76FA336E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5" name="Tartalom helye 2"/>
          <p:cNvSpPr>
            <a:spLocks noGrp="1"/>
          </p:cNvSpPr>
          <p:nvPr/>
        </p:nvSpPr>
        <p:spPr bwMode="auto">
          <a:xfrm>
            <a:off x="-57665" y="836712"/>
            <a:ext cx="12249665" cy="5812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lvl="1" algn="ctr">
              <a:buFontTx/>
              <a:buNone/>
              <a:defRPr/>
            </a:pPr>
            <a:r>
              <a:rPr lang="hu-HU" sz="3600" dirty="0"/>
              <a:t>Köszönöm a figyelmet!</a:t>
            </a:r>
          </a:p>
          <a:p>
            <a:pPr>
              <a:defRPr/>
            </a:pPr>
            <a:endParaRPr lang="hu-HU" dirty="0"/>
          </a:p>
          <a:p>
            <a:pPr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6861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11374"/>
            <a:ext cx="12249664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Peer Review célja</a:t>
            </a:r>
          </a:p>
        </p:txBody>
      </p:sp>
      <p:sp>
        <p:nvSpPr>
          <p:cNvPr id="4" name="Téglalap 3"/>
          <p:cNvSpPr/>
          <p:nvPr/>
        </p:nvSpPr>
        <p:spPr>
          <a:xfrm>
            <a:off x="37071" y="459684"/>
            <a:ext cx="12117859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hu-HU" sz="2000" kern="0" dirty="0"/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Az Európai Statisztika Gyakorlati Kódexére épülő Peer </a:t>
            </a:r>
            <a:r>
              <a:rPr lang="hu-HU" kern="0" dirty="0" err="1"/>
              <a:t>Review</a:t>
            </a:r>
            <a:r>
              <a:rPr lang="hu-HU" kern="0" dirty="0"/>
              <a:t> során a Kódexnek való megfelelés értékelése, fejlesztési célok kitűzése a jobb megfelelés elősegítése céljából;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A hivatalos statisztikába vetett bizalom erősítése;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Transzparencia javítása;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Döntéshozó, főbb </a:t>
            </a:r>
            <a:r>
              <a:rPr lang="hu-HU" kern="0" dirty="0" err="1"/>
              <a:t>stakeholder-ek</a:t>
            </a:r>
            <a:r>
              <a:rPr lang="hu-HU" kern="0" dirty="0"/>
              <a:t> jobb bevonása a hivatalos statisztika témáiba; általában a felhasználói igények bevonásának és visszamérésének erősítése;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Támogatás szerzése olyan témákhoz, amelyek végrehajtása, megvalósítása a KSH, vagy a </a:t>
            </a:r>
            <a:r>
              <a:rPr lang="hu-HU" kern="0" dirty="0" err="1"/>
              <a:t>HSSz</a:t>
            </a:r>
            <a:r>
              <a:rPr lang="hu-HU" kern="0" dirty="0"/>
              <a:t> hatókörén kívül esik;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Fókuszban az </a:t>
            </a:r>
            <a:r>
              <a:rPr lang="hu-HU" b="1" i="1" kern="0" dirty="0"/>
              <a:t>innováció, modernizáció, koordináció, az adminisztratív és a magánkézben lévő adatforrások felhasználása statisztikai célokra</a:t>
            </a:r>
            <a:r>
              <a:rPr lang="hu-HU" kern="0" dirty="0"/>
              <a:t>; </a:t>
            </a:r>
          </a:p>
          <a:p>
            <a:pPr lvl="1">
              <a:spcBef>
                <a:spcPts val="1200"/>
              </a:spcBef>
            </a:pPr>
            <a:endParaRPr lang="hu-HU" sz="2000" kern="0" dirty="0"/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sz="2000" kern="0" dirty="0"/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u-HU" sz="2000" kern="0" dirty="0"/>
          </a:p>
        </p:txBody>
      </p:sp>
    </p:spTree>
    <p:extLst>
      <p:ext uri="{BB962C8B-B14F-4D97-AF65-F5344CB8AC3E}">
        <p14:creationId xmlns:p14="http://schemas.microsoft.com/office/powerpoint/2010/main" val="332486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0" y="332656"/>
            <a:ext cx="12192000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Peer Review működési alapvetései</a:t>
            </a:r>
          </a:p>
        </p:txBody>
      </p:sp>
      <p:sp>
        <p:nvSpPr>
          <p:cNvPr id="4" name="Téglalap 3"/>
          <p:cNvSpPr/>
          <p:nvPr/>
        </p:nvSpPr>
        <p:spPr>
          <a:xfrm>
            <a:off x="1157416" y="1412774"/>
            <a:ext cx="987716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A 3. Peer Review szellemisége, célja alapvetően a 2. Peer Review-hoz hasonló lesz.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Audit-szerű megközelítés (audit-like approach) marad: önértékelés bizonyítékokkal + alapdokumentumok és legfontosabb szakmai összefoglalók angolul + szakértői audit + párbeszéd + fejlesztési intézkedések (improvement actions) és azok monitoringja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A Peer Review felépítése: </a:t>
            </a:r>
          </a:p>
          <a:p>
            <a:pPr marL="1371600" lvl="2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hu-HU" kern="0" dirty="0"/>
              <a:t>önértékelő kérdőívek (NSI / ONA), alapdokumentumok (core documents), angol összefoglalók készítése és megküldése a Peer Review előtt, illetve biztosítása a Peer Review alatt;</a:t>
            </a:r>
          </a:p>
          <a:p>
            <a:pPr marL="1371600" lvl="2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hu-HU" kern="0" dirty="0"/>
              <a:t>ezt követő helyszíni látogatás (Covid19 miatt kérdéses), az alapján ajánlások, jelentés és fejlesztési intézkedések megfogalmazása, konszenzusra törekvés az NSI és az Eurostat között;</a:t>
            </a:r>
          </a:p>
          <a:p>
            <a:pPr marL="1371600" lvl="2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hu-HU" kern="0" dirty="0"/>
              <a:t>ezt követő rendszeres monitoring.</a:t>
            </a:r>
          </a:p>
        </p:txBody>
      </p:sp>
    </p:spTree>
    <p:extLst>
      <p:ext uri="{BB962C8B-B14F-4D97-AF65-F5344CB8AC3E}">
        <p14:creationId xmlns:p14="http://schemas.microsoft.com/office/powerpoint/2010/main" val="855856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41A27-4A62-4F03-AA70-B625D5F96857}" type="slidenum">
              <a:rPr lang="hu-HU" altLang="hu-HU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hu-HU" altLang="hu-HU">
              <a:solidFill>
                <a:srgbClr val="000000"/>
              </a:solidFill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0" y="332656"/>
            <a:ext cx="12191999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 Peer Review működési alapvetései</a:t>
            </a:r>
          </a:p>
        </p:txBody>
      </p:sp>
      <p:sp>
        <p:nvSpPr>
          <p:cNvPr id="4" name="Téglalap 3"/>
          <p:cNvSpPr/>
          <p:nvPr/>
        </p:nvSpPr>
        <p:spPr>
          <a:xfrm>
            <a:off x="1165654" y="1412777"/>
            <a:ext cx="986069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kern="0" dirty="0"/>
              <a:t>De! Vannak eltérések is: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Erősebb egységesítési szándék a háttérdokumentumokkal (fejlesztési intézkedések megfogalmazása, workshop-ok, stb.)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Önértékelő kérdőívek </a:t>
            </a:r>
            <a:r>
              <a:rPr lang="hu-HU" i="1" kern="0" dirty="0" err="1"/>
              <a:t>SWOT-alapúak</a:t>
            </a:r>
            <a:r>
              <a:rPr lang="hu-HU" i="1" kern="0" dirty="0"/>
              <a:t>,</a:t>
            </a:r>
            <a:r>
              <a:rPr lang="hu-HU" kern="0" dirty="0"/>
              <a:t> sokkal standardizáltabbak, mint a 2. körben. Megváltozó értékelési skála: az implementációs szintet kell értékelni: „fully”, „broadly”, „partly”, „not implemented”. NSI/Eurostat esetén nincs „not relevant/not applicable” kategória.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Figyelembe veszi az előző PR óta történt előrehaladást, fejlődést, az akkor megfogalmazott fejlesztési intézkedések teljesülését.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Sokkal erősebb kommunikációs vonal.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hu-HU" kern="0" dirty="0"/>
              <a:t>A PR helyszíni látogatás dátuma: </a:t>
            </a:r>
            <a:r>
              <a:rPr lang="hu-HU" b="1" kern="0" dirty="0"/>
              <a:t>2023 március 20-24.</a:t>
            </a:r>
            <a:endParaRPr lang="hu-HU" sz="2000" kern="0" dirty="0"/>
          </a:p>
        </p:txBody>
      </p:sp>
    </p:spTree>
    <p:extLst>
      <p:ext uri="{BB962C8B-B14F-4D97-AF65-F5344CB8AC3E}">
        <p14:creationId xmlns:p14="http://schemas.microsoft.com/office/powerpoint/2010/main" val="264467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41A27-4A62-4F03-AA70-B625D5F96857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0" y="332656"/>
            <a:ext cx="12191999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 Az ONA-k szerepe a Peer </a:t>
            </a:r>
            <a:r>
              <a:rPr kumimoji="0" lang="hu-HU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Review</a:t>
            </a: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-ban</a:t>
            </a:r>
          </a:p>
        </p:txBody>
      </p:sp>
      <p:sp>
        <p:nvSpPr>
          <p:cNvPr id="4" name="Téglalap 3"/>
          <p:cNvSpPr/>
          <p:nvPr/>
        </p:nvSpPr>
        <p:spPr>
          <a:xfrm>
            <a:off x="1165654" y="1412777"/>
            <a:ext cx="98606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Korábbinál jelentősen hangsúlyosabb szerep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kern="0" dirty="0">
                <a:solidFill>
                  <a:prstClr val="black"/>
                </a:solidFill>
                <a:latin typeface="Calibri" panose="020F0502020204030204"/>
              </a:rPr>
              <a:t>Alapvetés: ONA-</a:t>
            </a:r>
            <a:r>
              <a:rPr lang="hu-HU" kern="0" dirty="0" err="1">
                <a:solidFill>
                  <a:prstClr val="black"/>
                </a:solidFill>
                <a:latin typeface="Calibri" panose="020F0502020204030204"/>
              </a:rPr>
              <a:t>kat</a:t>
            </a:r>
            <a:r>
              <a:rPr lang="hu-HU" kern="0" dirty="0">
                <a:solidFill>
                  <a:prstClr val="black"/>
                </a:solidFill>
                <a:latin typeface="Calibri" panose="020F0502020204030204"/>
              </a:rPr>
              <a:t> ugyanolyan kötelezettségek terhelik a </a:t>
            </a:r>
            <a:r>
              <a:rPr lang="hu-HU" kern="0" dirty="0" err="1">
                <a:solidFill>
                  <a:prstClr val="black"/>
                </a:solidFill>
                <a:latin typeface="Calibri" panose="020F0502020204030204"/>
              </a:rPr>
              <a:t>CoP-nek</a:t>
            </a:r>
            <a:r>
              <a:rPr lang="hu-HU" kern="0" dirty="0">
                <a:solidFill>
                  <a:prstClr val="black"/>
                </a:solidFill>
                <a:latin typeface="Calibri" panose="020F0502020204030204"/>
              </a:rPr>
              <a:t> való megfelelés tekintetében, mint a statisztikai hivatalokat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Mivel több országban nagy a számosságuk, ezért csak szűkebb kört tudnak értékelni (3-6 szervezet/ország)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kern="0" dirty="0">
                <a:solidFill>
                  <a:prstClr val="black"/>
                </a:solidFill>
                <a:latin typeface="Calibri" panose="020F0502020204030204"/>
              </a:rPr>
              <a:t>A helyszíni látogatáson aktívabb szerepet szánnak az ONA-</a:t>
            </a:r>
            <a:r>
              <a:rPr lang="hu-HU" kern="0" dirty="0" err="1">
                <a:solidFill>
                  <a:prstClr val="black"/>
                </a:solidFill>
                <a:latin typeface="Calibri" panose="020F0502020204030204"/>
              </a:rPr>
              <a:t>knak</a:t>
            </a:r>
            <a:r>
              <a:rPr lang="hu-HU" kern="0" dirty="0">
                <a:solidFill>
                  <a:prstClr val="black"/>
                </a:solidFill>
                <a:latin typeface="Calibri" panose="020F0502020204030204"/>
              </a:rPr>
              <a:t>, ezért is lett hosszabb a látogatás is egy nappal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kérdőív rövidebb, csak elvek szintjén kell választ adni, nem indikátor mélységben (opcionálisan a hosszabb is kitölthető, de itt figyelemmel kell lenni a szakértők terheire is)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kern="0" dirty="0">
                <a:solidFill>
                  <a:prstClr val="black"/>
                </a:solidFill>
                <a:latin typeface="Calibri" panose="020F0502020204030204"/>
              </a:rPr>
              <a:t>A kérdőív kitöltése az ONA felelőssége, de a kiküldést, áttekintést a statisztikai hivatal végzi.</a:t>
            </a:r>
            <a:endParaRPr kumimoji="0" lang="hu-HU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kern="0" dirty="0">
                <a:solidFill>
                  <a:prstClr val="black"/>
                </a:solidFill>
                <a:latin typeface="Calibri" panose="020F0502020204030204"/>
              </a:rPr>
              <a:t>A jelentésben kaphatnak az egyes szervezetek közvetlenül nekik címzett ajánlásokat, melyekre a statisztikai hivatallal egyeztetve külön fejlesztési intézkedést kell megfogalmazni, melyek teljesülését a statisztikai hivatal </a:t>
            </a:r>
            <a:r>
              <a:rPr lang="hu-HU" kern="0" dirty="0" err="1">
                <a:solidFill>
                  <a:prstClr val="black"/>
                </a:solidFill>
                <a:latin typeface="Calibri" panose="020F0502020204030204"/>
              </a:rPr>
              <a:t>monitorozza</a:t>
            </a:r>
            <a:r>
              <a:rPr lang="hu-HU" kern="0" dirty="0">
                <a:solidFill>
                  <a:prstClr val="black"/>
                </a:solidFill>
                <a:latin typeface="Calibri" panose="020F0502020204030204"/>
              </a:rPr>
              <a:t>, és jelenti le majd az Eurostat felé.</a:t>
            </a:r>
            <a:endParaRPr kumimoji="0" lang="hu-HU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hu-HU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206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EC6E1-F1C1-444D-8DA3-0621314F7D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267134" y="11616"/>
            <a:ext cx="96199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A résztvevő </a:t>
            </a:r>
            <a:r>
              <a:rPr kumimoji="0" lang="hu-HU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ONA-k</a:t>
            </a: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 kiválasztásának eljárása, kritériumai</a:t>
            </a:r>
          </a:p>
        </p:txBody>
      </p:sp>
      <p:sp>
        <p:nvSpPr>
          <p:cNvPr id="4" name="Téglalap 3"/>
          <p:cNvSpPr/>
          <p:nvPr/>
        </p:nvSpPr>
        <p:spPr>
          <a:xfrm>
            <a:off x="542668" y="463321"/>
            <a:ext cx="11106665" cy="6580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ONA-k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PR-ban való részvétele rendkívül előnyös. Egyrészt elősegíti a HSSZ közötti szorosabb együttműködés kialakítását, másrészt növeli a résztvevő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ONA-k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tudatosságát az ES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CoP-ban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és az Európai Statisztikák előállításában betöltött szerepükben.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ONA-k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végső kiválasztása az NSI feladata, az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Eurostat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és az NSI-k által közösen kidolgozott és előre meghatározott kritériumok alapján.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Az NSI-k feladata továbbá, hogy a kiválasztási kritériumok számáról és minőségéről döntsenek, valamint a döntés módszeréről.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Minden NSI 3-6 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ONA-t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választ; az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ONA-k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pontos számát azonban rugalmasan kell kezelni, a számuk a minimum 3 alatt is lehet, vagy valamivel meghaladhatja a maximum 6-ot.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A kiválasztott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ONA-k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végleges száma a hazai statisztikai rendszer függvénye.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5-6 hónappal a PR előtt az NSI-nek magyarázó jegyzetet kell küldenie az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Eurostatnak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 hogy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Tájékoztassa az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Eurostatot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a PR-ban résztvevő kiválasztott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ONA-król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Magyarázza el a kiválasztás folyamatát, és az alábbi kritériumok alkalmazását a kiválasztási folyamatában, valamint indokolja a kiválasztott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ONA-kat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Indoklást adjon, amennyiben a kiválasztott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ONA-k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száma 3 alatt, vagy 6 felett van.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2022. szeptemberében kell elküldeni a kiválasztott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ONA-k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listáját az indoklási jegyzettel az ESSC 2022. októberi ülésére.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106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EC6E1-F1C1-444D-8DA3-0621314F7D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242576" y="11616"/>
            <a:ext cx="9705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A résztvevő </a:t>
            </a:r>
            <a:r>
              <a:rPr kumimoji="0" lang="hu-HU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ONA-k</a:t>
            </a: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n-ea"/>
                <a:cs typeface="+mn-cs"/>
              </a:rPr>
              <a:t> kiválasztásának eljárása, kritériumai</a:t>
            </a:r>
          </a:p>
        </p:txBody>
      </p:sp>
      <p:sp>
        <p:nvSpPr>
          <p:cNvPr id="4" name="Téglalap 3"/>
          <p:cNvSpPr/>
          <p:nvPr/>
        </p:nvSpPr>
        <p:spPr>
          <a:xfrm>
            <a:off x="416011" y="463322"/>
            <a:ext cx="11359978" cy="4998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 alábbi 4 kritériumot megemlítik az ESS Bizottságának a </a:t>
            </a:r>
            <a:r>
              <a:rPr kumimoji="0" lang="hu-HU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 következő fordulójának általános módszertana 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c. dokumentumában, továbbá az ESS Bizottsága 2019. októberi ülésén elfogadta, és megerősítette azokat, mint alapot a PR-ban résztvevő </a:t>
            </a:r>
            <a:r>
              <a:rPr kumimoji="0" lang="hu-H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ONA-k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kiválasztásában.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végleges kiválasztás az NSI-k hatásköre, és a javasolt kritériumok csak irányelvek.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javasolt kritériumok önmagukban és kombinálva is használhatóak, és kvantitatív és/vagy kvalitatív mutatókként mérhetőek: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C1: </a:t>
            </a:r>
            <a:r>
              <a:rPr kumimoji="0" lang="hu-H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Fontossága az európai statisztikákban az európai statisztikák előállításának százalékos küszöbével mérve,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C2: Fontossága az európai statisztikákban jelentőségüket mérve,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C3: Az ONA mennyire felel meg a Kódexnek,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C4: Az ONA fontossága az NSI szempontjából;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561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41A27-4A62-4F03-AA70-B625D5F96857}" type="slidenum">
              <a:rPr kumimoji="0" lang="hu-HU" altLang="hu-H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hu-HU" altLang="hu-H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38898" y="1258284"/>
            <a:ext cx="11714205" cy="455509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Jelenleg az alábbi szervek minősülnek </a:t>
            </a:r>
            <a:r>
              <a:rPr kumimoji="0" lang="hu-HU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ONA-nak</a:t>
            </a: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HSSZ szervei közül: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Magyar Energetikai és Közmű-szabályozási Hivatal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Innovációs és Technológiai Minisztérium 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Agrárminisztérium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AKI </a:t>
            </a:r>
            <a:r>
              <a:rPr kumimoji="0" lang="hu-HU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Agrárközgazdasági</a:t>
            </a: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Intézet Nonprofit Korlátolt Felelősségű Társaság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Belügyminisztérium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Emberi Erőforrások Minisztériuma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Magyar Nemzeti Bank, mint a hivatalos statisztikák egyik fő felhasználója tud majd megjelenni a PR folyamatban, külön ONA-ként nem.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2022. októberéig megküldeni az </a:t>
            </a:r>
            <a:r>
              <a:rPr kumimoji="0" lang="hu-HU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Eurostatnak</a:t>
            </a: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kiválasztott </a:t>
            </a:r>
            <a:r>
              <a:rPr kumimoji="0" lang="hu-HU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ONA-k</a:t>
            </a: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listáját indoklással együtt.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B. ONA önkitöltés támogatása; bevont </a:t>
            </a:r>
            <a:r>
              <a:rPr kumimoji="0" lang="hu-HU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HSSz</a:t>
            </a:r>
            <a:r>
              <a:rPr kumimoji="0" lang="hu-H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tagok felkészítése az SAQ kitöltésére és a helyszíni látogatásra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2022. Q2 – 2023. Q1: kiválasztott </a:t>
            </a:r>
            <a:r>
              <a:rPr kumimoji="0" lang="hu-HU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ONA-körrel</a:t>
            </a:r>
            <a:r>
              <a:rPr kumimoji="0" lang="hu-HU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közös intenzív felkészülési időszak; részletek kidolgozandók.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0" y="332656"/>
            <a:ext cx="12191999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A hazai </a:t>
            </a:r>
            <a:r>
              <a:rPr kumimoji="0" lang="hu-HU" sz="2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"/>
                <a:ea typeface="+mj-ea"/>
                <a:cs typeface="+mj-cs"/>
              </a:rPr>
              <a:t>ONA-k</a:t>
            </a:r>
            <a:endParaRPr kumimoji="0" lang="hu-HU" sz="2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yriad 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3181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1" y="11374"/>
            <a:ext cx="12249664" cy="6842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A Peer </a:t>
            </a:r>
            <a:r>
              <a:rPr lang="hu-HU" sz="2800" b="1" i="1" dirty="0" err="1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Review</a:t>
            </a:r>
            <a:r>
              <a:rPr lang="hu-HU" sz="2800" b="1" i="1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 szakértői csoport összetétele és kiválasztása</a:t>
            </a:r>
          </a:p>
        </p:txBody>
      </p:sp>
      <p:sp>
        <p:nvSpPr>
          <p:cNvPr id="4" name="Téglalap 3"/>
          <p:cNvSpPr/>
          <p:nvPr/>
        </p:nvSpPr>
        <p:spPr>
          <a:xfrm>
            <a:off x="641928" y="452581"/>
            <a:ext cx="10908145" cy="5701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A PR szakértői csoportja négy főből áll, akik közül legalább egy fő külső szakértő, egy fő pedig az </a:t>
            </a:r>
            <a:r>
              <a:rPr lang="hu-H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Eurostat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 szakértője. A PR szakértői csoport összetételében biztosítja a kompetenciák, tudás és készségek kiegyensúlyozott kombinációját.</a:t>
            </a:r>
          </a:p>
          <a:p>
            <a:pPr marL="228600">
              <a:spcAft>
                <a:spcPts val="800"/>
              </a:spcAft>
            </a:pP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Elvárások a négy szakértő felé: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Felsővezetői tapasztalat NSI-ben/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ONA-ban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Az NSI felépítésének és működésének az ismerete;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A statisztikák stratégiai fejlődésének ismerete hazai, európai és nemzetközi szinten;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Az ESS legújabb fejlesztéseinek az ismerete;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Szakértelem statisztikai és modernizációs intézkedésekben;</a:t>
            </a: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Aktív bevonódás az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ESS-re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vonatkozó intézkedésekbe.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 A fent említett követelményeket figyelembe véve összeállításra került a Magyarországhoz delegált PR szakértői csoport: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Egy felsővezető egy NSI-től, aki a PR szakértői csoport elnöke (vezető szakértője): </a:t>
            </a: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Mr. </a:t>
            </a:r>
            <a:r>
              <a:rPr lang="hu-HU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Nico</a:t>
            </a: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Weydert</a:t>
            </a: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(LU)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Egy külső (az </a:t>
            </a:r>
            <a:r>
              <a:rPr lang="hu-H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ESS-hez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 tartozó) szakértő: </a:t>
            </a: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Mr. Kari </a:t>
            </a:r>
            <a:r>
              <a:rPr lang="hu-HU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Djerf</a:t>
            </a: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(FI)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Egy szakértő egy tagállami </a:t>
            </a:r>
            <a:r>
              <a:rPr lang="hu-H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NSI-ból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Mr. </a:t>
            </a:r>
            <a:r>
              <a:rPr lang="hu-HU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Kees</a:t>
            </a: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Zeelenberg</a:t>
            </a: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(NL)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Egy szakértő az </a:t>
            </a:r>
            <a:r>
              <a:rPr lang="hu-H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Eurostatból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Helena</a:t>
            </a: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Ottoson</a:t>
            </a:r>
            <a:r>
              <a:rPr lang="hu-H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hu-HU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259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81B3D9-2814-4C34-AE69-A758932FB0FE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4898</TotalTime>
  <Words>1702</Words>
  <Application>Microsoft Office PowerPoint</Application>
  <PresentationFormat>Szélesvásznú</PresentationFormat>
  <Paragraphs>150</Paragraphs>
  <Slides>15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Myriad </vt:lpstr>
      <vt:lpstr>Symbol</vt:lpstr>
      <vt:lpstr>Times New Roman</vt:lpstr>
      <vt:lpstr>Wingdings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Elérhetőségeink</vt:lpstr>
      <vt:lpstr>PowerPoint-bemutató</vt:lpstr>
    </vt:vector>
  </TitlesOfParts>
  <Company>KSH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Nagy Eszter dr.</cp:lastModifiedBy>
  <cp:revision>125</cp:revision>
  <dcterms:created xsi:type="dcterms:W3CDTF">2017-03-01T09:38:02Z</dcterms:created>
  <dcterms:modified xsi:type="dcterms:W3CDTF">2021-06-16T06:32:08Z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