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56" r:id="rId6"/>
    <p:sldId id="260" r:id="rId7"/>
    <p:sldId id="274" r:id="rId8"/>
    <p:sldId id="294" r:id="rId9"/>
    <p:sldId id="290" r:id="rId10"/>
    <p:sldId id="289" r:id="rId11"/>
    <p:sldId id="291" r:id="rId12"/>
    <p:sldId id="292" r:id="rId13"/>
    <p:sldId id="266" r:id="rId14"/>
    <p:sldId id="284" r:id="rId15"/>
    <p:sldId id="282" r:id="rId16"/>
    <p:sldId id="288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mecz Gabriella dr." initials="NGd" lastIdx="4" clrIdx="0">
    <p:extLst>
      <p:ext uri="{19B8F6BF-5375-455C-9EA6-DF929625EA0E}">
        <p15:presenceInfo xmlns:p15="http://schemas.microsoft.com/office/powerpoint/2012/main" userId="Nemecz Gabriella dr." providerId="None"/>
      </p:ext>
    </p:extLst>
  </p:cmAuthor>
  <p:cmAuthor id="2" name="Mezősiné Rózsár Erika" initials="MRE" lastIdx="1" clrIdx="1">
    <p:extLst>
      <p:ext uri="{19B8F6BF-5375-455C-9EA6-DF929625EA0E}">
        <p15:presenceInfo xmlns:p15="http://schemas.microsoft.com/office/powerpoint/2012/main" userId="Mezősiné Rózsár Er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b&#337;v&#237;tettmax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Igazgatas\2021\OSAP\OSAP%202022%20TERVEZ&#201;S\EL&#336;TERJESZT&#201;SEK\VEZET&#336;I%20TEST&#220;LET%20SZEPTEMBER\Diagrammok\&#193;br&#225;k_Munkaf&#252;zet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b&#337;v&#237;tettmax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820227979146674E-2"/>
          <c:y val="0.10354477611940298"/>
          <c:w val="0.83187973220321199"/>
          <c:h val="0.7929104477611940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298981100510223"/>
          <c:y val="1.2802615032052546E-2"/>
          <c:w val="0.49086688081853752"/>
          <c:h val="0.91929610838661346"/>
        </c:manualLayout>
      </c:layout>
      <c:barChart>
        <c:barDir val="bar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6432544"/>
        <c:axId val="236747000"/>
      </c:barChart>
      <c:catAx>
        <c:axId val="236432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6747000"/>
        <c:crosses val="autoZero"/>
        <c:auto val="1"/>
        <c:lblAlgn val="ctr"/>
        <c:lblOffset val="100"/>
        <c:noMultiLvlLbl val="0"/>
      </c:catAx>
      <c:valAx>
        <c:axId val="2367470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64325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Munka1!$L$1:$L$17</c:f>
              <c:strCache>
                <c:ptCount val="17"/>
                <c:pt idx="0">
                  <c:v>Ágazati gazdaságstatisztika</c:v>
                </c:pt>
                <c:pt idx="1">
                  <c:v>Gazdasági szervezetek statisztikája</c:v>
                </c:pt>
                <c:pt idx="2">
                  <c:v>Egészségügy, baleset</c:v>
                </c:pt>
                <c:pt idx="3">
                  <c:v>Árak</c:v>
                </c:pt>
                <c:pt idx="4">
                  <c:v>Kultúra,sport</c:v>
                </c:pt>
                <c:pt idx="5">
                  <c:v>Szociális-ellátás</c:v>
                </c:pt>
                <c:pt idx="6">
                  <c:v>Igazságszolgáltatás</c:v>
                </c:pt>
                <c:pt idx="7">
                  <c:v>Lakás, kommunális ellátás</c:v>
                </c:pt>
                <c:pt idx="8">
                  <c:v>Környezet</c:v>
                </c:pt>
                <c:pt idx="9">
                  <c:v>Gazdasági számlák</c:v>
                </c:pt>
                <c:pt idx="10">
                  <c:v>Külkereskedelem és fizetési mérleg</c:v>
                </c:pt>
                <c:pt idx="11">
                  <c:v>Oktatás</c:v>
                </c:pt>
                <c:pt idx="12">
                  <c:v>Technológia és tudomány</c:v>
                </c:pt>
                <c:pt idx="13">
                  <c:v>Területi statisztika</c:v>
                </c:pt>
                <c:pt idx="14">
                  <c:v>Munkaerő</c:v>
                </c:pt>
                <c:pt idx="15">
                  <c:v>Népesség, népmozgalom</c:v>
                </c:pt>
                <c:pt idx="16">
                  <c:v>Kormányzati pénzügyek, költségvetés és közszektor</c:v>
                </c:pt>
              </c:strCache>
            </c:strRef>
          </c:cat>
          <c:val>
            <c:numRef>
              <c:f>Munka1!$M$1:$M$17</c:f>
              <c:numCache>
                <c:formatCode>General</c:formatCode>
                <c:ptCount val="17"/>
                <c:pt idx="0">
                  <c:v>59</c:v>
                </c:pt>
                <c:pt idx="1">
                  <c:v>37</c:v>
                </c:pt>
                <c:pt idx="2">
                  <c:v>16</c:v>
                </c:pt>
                <c:pt idx="3">
                  <c:v>14</c:v>
                </c:pt>
                <c:pt idx="4">
                  <c:v>13</c:v>
                </c:pt>
                <c:pt idx="5">
                  <c:v>12</c:v>
                </c:pt>
                <c:pt idx="6">
                  <c:v>12</c:v>
                </c:pt>
                <c:pt idx="7">
                  <c:v>11</c:v>
                </c:pt>
                <c:pt idx="8">
                  <c:v>9</c:v>
                </c:pt>
                <c:pt idx="9">
                  <c:v>7</c:v>
                </c:pt>
                <c:pt idx="10">
                  <c:v>6</c:v>
                </c:pt>
                <c:pt idx="11">
                  <c:v>5</c:v>
                </c:pt>
                <c:pt idx="12">
                  <c:v>4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6B-4327-B223-53C4AB2BAE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158152"/>
        <c:axId val="236158536"/>
      </c:barChart>
      <c:catAx>
        <c:axId val="236158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6158536"/>
        <c:crosses val="autoZero"/>
        <c:auto val="1"/>
        <c:lblAlgn val="ctr"/>
        <c:lblOffset val="100"/>
        <c:noMultiLvlLbl val="0"/>
      </c:catAx>
      <c:valAx>
        <c:axId val="236158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6158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3046928"/>
        <c:axId val="233046536"/>
      </c:barChart>
      <c:catAx>
        <c:axId val="233046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3046536"/>
        <c:crosses val="autoZero"/>
        <c:auto val="1"/>
        <c:lblAlgn val="ctr"/>
        <c:lblOffset val="100"/>
        <c:noMultiLvlLbl val="0"/>
      </c:catAx>
      <c:valAx>
        <c:axId val="233046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304692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2022.09.28.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2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64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1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10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42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87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27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628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0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2022.09.28.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2022.09.28.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2022.09.28.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2022.09.28.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2022.09.28.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2022.09.28.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2022.09.28.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00334" y="6208411"/>
            <a:ext cx="2379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rgbClr val="002060"/>
                </a:solidFill>
              </a:rPr>
              <a:t>2022.09</a:t>
            </a:r>
            <a:r>
              <a:rPr lang="hu-HU" sz="1200" b="1" dirty="0"/>
              <a:t>.29.</a:t>
            </a:r>
            <a:endParaRPr lang="hu-HU" sz="1200" b="1" i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1600200" y="2134909"/>
            <a:ext cx="1059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altLang="hu-HU" sz="3000" b="1" dirty="0">
                <a:solidFill>
                  <a:srgbClr val="002060"/>
                </a:solidFill>
              </a:rPr>
              <a:t>Az Országos Statisztikai Adatfelvételi Programba (OSAP)</a:t>
            </a:r>
          </a:p>
          <a:p>
            <a:pPr algn="ctr"/>
            <a:r>
              <a:rPr lang="hu-HU" altLang="hu-HU" sz="3000" b="1" dirty="0">
                <a:solidFill>
                  <a:srgbClr val="002060"/>
                </a:solidFill>
              </a:rPr>
              <a:t> tartozó elsődleges és másodlagos adatforrások</a:t>
            </a:r>
            <a:endParaRPr lang="hu-HU" sz="3000" b="1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505450" y="5315714"/>
            <a:ext cx="2781300" cy="46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>
                <a:solidFill>
                  <a:srgbClr val="002060"/>
                </a:solidFill>
              </a:rPr>
              <a:t>Dr. Nagy Eszter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a Nemzeti Statisztikai Koordinációs Testület ülésére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>
            <a:normAutofit/>
          </a:bodyPr>
          <a:lstStyle/>
          <a:p>
            <a:r>
              <a:rPr 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III. Önkéntes adatgyűjtések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59244"/>
            <a:ext cx="10515600" cy="4631981"/>
          </a:xfrm>
        </p:spPr>
        <p:txBody>
          <a:bodyPr>
            <a:normAutofit/>
          </a:bodyPr>
          <a:lstStyle/>
          <a:p>
            <a:r>
              <a:rPr lang="hu-HU" sz="1800" dirty="0">
                <a:solidFill>
                  <a:srgbClr val="002060"/>
                </a:solidFill>
              </a:rPr>
              <a:t>A KSH által 2023. évre tervezett önkéntes adatgyűjtések száma: 11 db</a:t>
            </a:r>
          </a:p>
          <a:p>
            <a:r>
              <a:rPr lang="hu-HU" sz="1800" dirty="0">
                <a:solidFill>
                  <a:srgbClr val="002060"/>
                </a:solidFill>
              </a:rPr>
              <a:t>Módosuló: 6 db adatgyűjtés</a:t>
            </a:r>
          </a:p>
          <a:p>
            <a:r>
              <a:rPr lang="hu-HU" sz="1800" dirty="0">
                <a:solidFill>
                  <a:srgbClr val="002060"/>
                </a:solidFill>
              </a:rPr>
              <a:t>Szünetel: 3 db adatgyűjtés („2440 PIAAC adatfelvétel”, 8008 „Időmérleg próbafelvétel”, „8032 PIAAC próbafelvétel”)</a:t>
            </a:r>
          </a:p>
          <a:p>
            <a:endParaRPr lang="hu-HU" sz="1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32152052"/>
              </p:ext>
            </p:extLst>
          </p:nvPr>
        </p:nvGraphicFramePr>
        <p:xfrm>
          <a:off x="2238375" y="3511549"/>
          <a:ext cx="569806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Kép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4" y="2724150"/>
            <a:ext cx="9286875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274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9832" y="268117"/>
            <a:ext cx="10515600" cy="590464"/>
          </a:xfrm>
        </p:spPr>
        <p:txBody>
          <a:bodyPr>
            <a:normAutofit/>
          </a:bodyPr>
          <a:lstStyle/>
          <a:p>
            <a:r>
              <a:rPr 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IV. További 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37968"/>
            <a:ext cx="10515600" cy="5138995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rgbClr val="002060"/>
                </a:solidFill>
              </a:rPr>
              <a:t>OSAP Kormány előterjesztés összeállítása, (NSKT, OST ülést követően</a:t>
            </a:r>
            <a:r>
              <a:rPr lang="hu-HU" sz="2400">
                <a:solidFill>
                  <a:srgbClr val="002060"/>
                </a:solidFill>
              </a:rPr>
              <a:t>), véleményeztetési </a:t>
            </a:r>
            <a:r>
              <a:rPr lang="hu-HU" sz="2400" dirty="0">
                <a:solidFill>
                  <a:srgbClr val="002060"/>
                </a:solidFill>
              </a:rPr>
              <a:t>eljárás lefolytatása</a:t>
            </a:r>
          </a:p>
          <a:p>
            <a:r>
              <a:rPr lang="hu-HU" sz="2400" dirty="0">
                <a:solidFill>
                  <a:srgbClr val="002060"/>
                </a:solidFill>
              </a:rPr>
              <a:t>HSSZ egymás közti adatátvételeinek aktualizálása (október) </a:t>
            </a:r>
          </a:p>
          <a:p>
            <a:r>
              <a:rPr lang="hu-HU" sz="2400" dirty="0">
                <a:solidFill>
                  <a:srgbClr val="002060"/>
                </a:solidFill>
              </a:rPr>
              <a:t>OSAP teljesülés elemzés egyeztetése, közzététel (október)</a:t>
            </a:r>
          </a:p>
          <a:p>
            <a:r>
              <a:rPr lang="hu-HU" sz="2400" dirty="0">
                <a:solidFill>
                  <a:srgbClr val="002060"/>
                </a:solidFill>
              </a:rPr>
              <a:t>2022 december közepén a végleges Program közzététele a KSH honlapján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586" y="3492844"/>
            <a:ext cx="3746027" cy="25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76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Köszönöm a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954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591368" y="1150056"/>
            <a:ext cx="7805712" cy="76014"/>
          </a:xfrm>
        </p:spPr>
        <p:txBody>
          <a:bodyPr>
            <a:normAutofit fontScale="90000"/>
          </a:bodyPr>
          <a:lstStyle/>
          <a:p>
            <a:r>
              <a:rPr lang="hu-HU" altLang="hu-HU" sz="36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I. Kormányrendeleti tartalom és változásai</a:t>
            </a:r>
            <a:br>
              <a:rPr lang="hu-HU" altLang="hu-HU" b="1" dirty="0">
                <a:latin typeface="Calibri" panose="020F0502020204030204" pitchFamily="34" charset="0"/>
              </a:rPr>
            </a:br>
            <a:br>
              <a:rPr lang="hu-HU" dirty="0"/>
            </a:br>
            <a:endParaRPr lang="hu-HU" dirty="0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1368" y="1662687"/>
            <a:ext cx="10762431" cy="1872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hu-HU" sz="2200" b="1" dirty="0">
                <a:solidFill>
                  <a:srgbClr val="002060"/>
                </a:solidFill>
              </a:rPr>
              <a:t>Az OSAP Korm. rendelet 2023. évre tervezett adatgyűjtéseinek száma: 213 db, a statisztikai célú adatátvételek száma: 8 db. </a:t>
            </a:r>
            <a:endParaRPr lang="hu-HU" sz="3900" dirty="0">
              <a:solidFill>
                <a:srgbClr val="002060"/>
              </a:solidFill>
            </a:endParaRPr>
          </a:p>
          <a:p>
            <a:endParaRPr lang="hu-HU" sz="16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566984" y="2776151"/>
            <a:ext cx="360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hu-HU" sz="2400" b="1" dirty="0">
                <a:solidFill>
                  <a:srgbClr val="002060"/>
                </a:solidFill>
              </a:rPr>
              <a:t>Adatfelvételek 2022-2023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128497"/>
              </p:ext>
            </p:extLst>
          </p:nvPr>
        </p:nvGraphicFramePr>
        <p:xfrm>
          <a:off x="3402227" y="3534895"/>
          <a:ext cx="3890004" cy="2533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9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OSAP Korm. rendelet tartalma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2022. év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2023. év (terv)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Adatgyűjtés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213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Adatátvétel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18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6075" y="225083"/>
            <a:ext cx="10381735" cy="921728"/>
          </a:xfrm>
        </p:spPr>
        <p:txBody>
          <a:bodyPr>
            <a:normAutofit fontScale="90000"/>
          </a:bodyPr>
          <a:lstStyle/>
          <a:p>
            <a:r>
              <a:rPr lang="nn-NO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Az OSAP Korm. rendeleti tartalmak megoszlása szakstatisztikai területek szerint</a:t>
            </a:r>
            <a:endParaRPr lang="hu-HU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6293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7771AFE-7D4A-45F8-889F-E8CC9925B05C}"/>
              </a:ext>
            </a:extLst>
          </p:cNvPr>
          <p:cNvGraphicFramePr/>
          <p:nvPr/>
        </p:nvGraphicFramePr>
        <p:xfrm>
          <a:off x="2856230" y="1146810"/>
          <a:ext cx="6479540" cy="4564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6A1E7BD-E346-4B93-B8BA-4F4B24753A60}"/>
              </a:ext>
            </a:extLst>
          </p:cNvPr>
          <p:cNvGraphicFramePr/>
          <p:nvPr/>
        </p:nvGraphicFramePr>
        <p:xfrm>
          <a:off x="2856230" y="1774825"/>
          <a:ext cx="6479540" cy="330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4780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EDB192-7F6E-45BC-BA8E-C84A5176C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/>
              </a:rPr>
              <a:t>Az OSAP felülvizsgálat főbb szempontjai</a:t>
            </a:r>
            <a:endParaRPr lang="hu-HU" sz="24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0876B4-9DA7-466A-9859-AE5FF414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hu-HU" dirty="0"/>
              <a:t>A Hivatalos Statisztikai Szolgálat Szerveit (HSSz) kértük vizsgálják meg valamennyi, a HSSz által már kezelt – de a szakterület által még esetlegesen nem használt - és még nem a kezelésünkben lévő más adatforrás felhasználásának lehetőségét az adatszolgáltatói terhek csökkentése céljából; </a:t>
            </a:r>
          </a:p>
          <a:p>
            <a:pPr lvl="0" algn="just"/>
            <a:r>
              <a:rPr lang="hu-HU" dirty="0"/>
              <a:t>Az adatfelvételek kérdőíveit tegyék az adatszolgáltatók részére felhasználóbaráttá, a kérdéseket közérthetőbbé, javasoljanak módosításokat, figyelemmel a felhasználói visszajelzésekre, feldolgozási tapasztalatokra. A közérthetőségi javítások során vegyék figyelembe, hogy azok esetlegesen más szempontból ne járuljanak hozzá az adatszolgáltatói teher növeléséhez.</a:t>
            </a:r>
          </a:p>
          <a:p>
            <a:pPr lvl="0" algn="just"/>
            <a:r>
              <a:rPr lang="hu-HU" dirty="0"/>
              <a:t>Kértük, tekintsék át az elmúlt évben teljesített adatkéréseket, felhasználói igényeket és ezeket lehetőség szerint vegyék figyelembe.</a:t>
            </a:r>
          </a:p>
          <a:p>
            <a:pPr lvl="0"/>
            <a:r>
              <a:rPr lang="hu-HU" dirty="0"/>
              <a:t>A vonatkozó hazai és uniós jogszabályváltozásokra is legyenek figyelemmel.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BBACE41-5CD4-4A79-A343-4374BAFF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0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5982" y="-59313"/>
            <a:ext cx="10515600" cy="1325563"/>
          </a:xfrm>
        </p:spPr>
        <p:txBody>
          <a:bodyPr>
            <a:normAutofit/>
          </a:bodyPr>
          <a:lstStyle/>
          <a:p>
            <a:r>
              <a:rPr lang="hu-HU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Változások - Szünetelő, megszűnő és beolvadó adatfelvételek:</a:t>
            </a:r>
            <a:br>
              <a:rPr lang="hu-HU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4109" y="1108364"/>
            <a:ext cx="10919691" cy="5394035"/>
          </a:xfrm>
        </p:spPr>
        <p:txBody>
          <a:bodyPr>
            <a:normAutofit fontScale="32500" lnSpcReduction="20000"/>
          </a:bodyPr>
          <a:lstStyle/>
          <a:p>
            <a:r>
              <a:rPr lang="hu-HU" sz="4800" b="1" u="sng" dirty="0"/>
              <a:t>Központi Statisztikai Hivatal:</a:t>
            </a:r>
            <a:endParaRPr lang="hu-HU" sz="4800" dirty="0"/>
          </a:p>
          <a:p>
            <a:pPr marL="0" indent="0">
              <a:buNone/>
            </a:pPr>
            <a:r>
              <a:rPr lang="hu-HU" sz="4000" b="1" dirty="0"/>
              <a:t>       </a:t>
            </a:r>
            <a:r>
              <a:rPr lang="hu-HU" sz="4000" b="1" u="sng" dirty="0"/>
              <a:t> Szüneteltetésre kerülnek</a:t>
            </a:r>
            <a:r>
              <a:rPr lang="hu-HU" sz="4000" b="1" dirty="0"/>
              <a:t> (2022-ben szerepeltek az </a:t>
            </a:r>
            <a:r>
              <a:rPr lang="hu-HU" sz="4000" b="1" dirty="0" err="1"/>
              <a:t>OSAP-ban</a:t>
            </a:r>
            <a:r>
              <a:rPr lang="hu-HU" sz="4000" b="1" dirty="0"/>
              <a:t>, de 2023-ban nem kerülnek végrehajtásra)</a:t>
            </a:r>
            <a:r>
              <a:rPr lang="hu-HU" sz="4000" dirty="0"/>
              <a:t>: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1082 „Földterület és vetésterület, június 1.</a:t>
            </a:r>
            <a:r>
              <a:rPr lang="hu-HU" sz="4000" dirty="0"/>
              <a:t>” 2023-ban része lesz a Gazdaságszerkezeti összeírásnak (2242).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2016 „A nem költségvetési formában működő egészségügyi szolgáltatók bevételei és kiadásai</a:t>
            </a:r>
            <a:r>
              <a:rPr lang="hu-HU" sz="4000" dirty="0"/>
              <a:t>” adatgyűjtés kétévenként kerül elrendelésre.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2132 „Jelentés a vállalkozások innovációs tevékenységéről”</a:t>
            </a:r>
            <a:r>
              <a:rPr lang="hu-HU" sz="4000" dirty="0"/>
              <a:t> adatgyűjtés uniós jogszabály alapján kétévenként kerül elrendelésre.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2218 „Egyéni gazdaságok júniusi összeírása</a:t>
            </a:r>
            <a:r>
              <a:rPr lang="hu-HU" sz="4000" dirty="0"/>
              <a:t>” - 2023-ban része lesz a Gazdaságszerkezeti összeírásnak (2243). 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2417 „Egyéni gazdaságok júniusi összeírása (kiemelt egyéni gazdaságok)”</a:t>
            </a:r>
            <a:r>
              <a:rPr lang="hu-HU" sz="4000" dirty="0"/>
              <a:t>- 2023-ban része lesz a Gazdaságszerkezeti összeírásnak (2243).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2439 „Az üzleti funkciók nemzetközi kiszervezésének feltérképezése, 2022” - </a:t>
            </a:r>
            <a:r>
              <a:rPr lang="hu-HU" sz="4000" dirty="0"/>
              <a:t>többévenkénti, 2023-ban nem indokolt elrendelni.</a:t>
            </a:r>
          </a:p>
          <a:p>
            <a:pPr marL="0" indent="0">
              <a:buNone/>
            </a:pPr>
            <a:r>
              <a:rPr lang="hu-HU" sz="4000" b="1" dirty="0"/>
              <a:t>       </a:t>
            </a:r>
            <a:r>
              <a:rPr lang="hu-HU" sz="4000" b="1" u="sng" dirty="0"/>
              <a:t>Megszűnő adatgyűjtések:</a:t>
            </a:r>
            <a:endParaRPr lang="hu-HU" sz="4000" dirty="0"/>
          </a:p>
          <a:p>
            <a:pPr>
              <a:spcBef>
                <a:spcPts val="600"/>
              </a:spcBef>
            </a:pPr>
            <a:r>
              <a:rPr lang="hu-HU" sz="4000" b="1" dirty="0"/>
              <a:t> </a:t>
            </a:r>
            <a:r>
              <a:rPr lang="hu-HU" sz="4000" dirty="0"/>
              <a:t>  </a:t>
            </a:r>
            <a:r>
              <a:rPr lang="hu-HU" sz="4000" b="1" dirty="0"/>
              <a:t>1036 „Jelentés a kereskedelmi szálláshelyekről” -</a:t>
            </a:r>
            <a:r>
              <a:rPr lang="hu-HU" sz="4000" dirty="0"/>
              <a:t> a Magyar Turisztikai Ügynökség és a KSH közötti együttműködési megállapodás alapján megszüntethető, a 2494. sz „Nemzeti Turisztikai Adatszolgáltató Központ (NTAK) szálláshely adatai” adatátvétel adatait használják fel.</a:t>
            </a:r>
            <a:r>
              <a:rPr lang="hu-HU" sz="4000" b="1" dirty="0"/>
              <a:t> </a:t>
            </a:r>
            <a:endParaRPr lang="hu-HU" sz="4000" dirty="0"/>
          </a:p>
          <a:p>
            <a:pPr>
              <a:spcBef>
                <a:spcPts val="600"/>
              </a:spcBef>
            </a:pPr>
            <a:r>
              <a:rPr lang="hu-HU" sz="4000" b="1" dirty="0"/>
              <a:t>1710 „Bejelentési és módosító lap a gazdasági szervezetek névjegyzékének összeállításához”</a:t>
            </a:r>
            <a:r>
              <a:rPr lang="hu-HU" sz="4000" dirty="0"/>
              <a:t> - az adatok az egyablakos rendszeren keresztül beérkeznek.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1761: „Jelentés a magánszálláshelyekről és az egyéb szálláshelyekről” - </a:t>
            </a:r>
            <a:r>
              <a:rPr lang="hu-HU" sz="4000" dirty="0"/>
              <a:t>a Magyar Turisztikai Ügynökség és a KSH közötti együttműködési megállapodás alapján megszüntethető, helyette a 2494. sz „Nemzeti Turisztikai Adatszolgáltató Központ (NTAK) szálláshely adatai” adatátvételt használják fel.</a:t>
            </a:r>
          </a:p>
          <a:p>
            <a:pPr>
              <a:spcBef>
                <a:spcPts val="600"/>
              </a:spcBef>
            </a:pPr>
            <a:r>
              <a:rPr lang="hu-HU" sz="4000" b="1" dirty="0"/>
              <a:t>1845 „Éves gazdaságstatisztikai jelentés” -</a:t>
            </a:r>
            <a:r>
              <a:rPr lang="hu-HU" sz="4000" dirty="0"/>
              <a:t> adminisztrációs tehercsökkentés érdekében megszüntethető (2022-es vonatkozási évre még lekérdezésre kerül).</a:t>
            </a:r>
            <a:r>
              <a:rPr lang="hu-HU" sz="4000" b="1" dirty="0"/>
              <a:t> </a:t>
            </a:r>
          </a:p>
          <a:p>
            <a:pPr>
              <a:spcBef>
                <a:spcPts val="600"/>
              </a:spcBef>
            </a:pPr>
            <a:endParaRPr lang="hu-HU" sz="4000" dirty="0"/>
          </a:p>
          <a:p>
            <a:pPr marL="0" indent="0">
              <a:buNone/>
            </a:pPr>
            <a:r>
              <a:rPr lang="hu-HU" sz="4800" b="1" dirty="0"/>
              <a:t>      </a:t>
            </a:r>
            <a:r>
              <a:rPr lang="hu-HU" sz="4800" b="1" u="sng" dirty="0"/>
              <a:t> A Hivatalos Statisztikai Szolgálat -KSH-n kívüli tagjai:</a:t>
            </a:r>
            <a:r>
              <a:rPr lang="hu-HU" sz="4800" b="1" dirty="0"/>
              <a:t> </a:t>
            </a:r>
            <a:endParaRPr lang="hu-HU" sz="4800" dirty="0"/>
          </a:p>
          <a:p>
            <a:pPr marL="0" indent="0">
              <a:buNone/>
            </a:pPr>
            <a:r>
              <a:rPr lang="hu-HU" sz="4800" b="1" dirty="0"/>
              <a:t>      </a:t>
            </a:r>
            <a:r>
              <a:rPr lang="hu-HU" sz="4000" b="1" u="sng" dirty="0"/>
              <a:t>Megszűnő adatgyűjtések:</a:t>
            </a:r>
            <a:endParaRPr lang="hu-HU" sz="4000" dirty="0"/>
          </a:p>
          <a:p>
            <a:r>
              <a:rPr lang="hu-HU" sz="4000" b="1" dirty="0"/>
              <a:t>Legfőbb Ügyészség: 1522 „Ügyészségi ügyforgalmi statisztika” </a:t>
            </a:r>
            <a:r>
              <a:rPr lang="hu-HU" sz="4000" dirty="0"/>
              <a:t>-adminisztratív adatforrásokból kiváltható. </a:t>
            </a:r>
          </a:p>
          <a:p>
            <a:r>
              <a:rPr lang="hu-HU" sz="4000" b="1" dirty="0"/>
              <a:t>AKI Agrárközgazdasági Intézet Nonprofit Kft. (AKI): 2336 „Mezőgazdasági termelés és vízfelhasználás” -</a:t>
            </a:r>
            <a:r>
              <a:rPr lang="hu-HU" sz="4000" dirty="0"/>
              <a:t>az AKI az adatigényei biztosítására a KSH és a NÉBIH adatait fogja használni, ennek érdekében a KSH kiegészíti meglévő, négy adatgyűjtését</a:t>
            </a:r>
            <a:r>
              <a:rPr lang="hu-HU" sz="4000" b="1" dirty="0"/>
              <a:t>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85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100" b="1" dirty="0">
                <a:solidFill>
                  <a:srgbClr val="002060"/>
                </a:solidFill>
                <a:latin typeface="Calibri" panose="020F0502020204030204" pitchFamily="34" charset="0"/>
              </a:rPr>
              <a:t>Változások - Új vagy újból végrehajtásra kerülő adatfelvételek </a:t>
            </a:r>
            <a:br>
              <a:rPr lang="hu-HU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5782" y="1551709"/>
            <a:ext cx="11083636" cy="5169766"/>
          </a:xfrm>
        </p:spPr>
        <p:txBody>
          <a:bodyPr>
            <a:normAutofit fontScale="55000" lnSpcReduction="20000"/>
          </a:bodyPr>
          <a:lstStyle/>
          <a:p>
            <a:r>
              <a:rPr lang="hu-HU" b="1" u="sng" dirty="0"/>
              <a:t>Központi Statisztikai Hivatal:</a:t>
            </a:r>
            <a:endParaRPr lang="hu-HU" dirty="0"/>
          </a:p>
          <a:p>
            <a:r>
              <a:rPr lang="hu-HU" b="1" dirty="0"/>
              <a:t>1670 „Jelentés az információs és kommunikációs eszközök, illetve technológiák állományáról és felhasználásáról” </a:t>
            </a:r>
            <a:r>
              <a:rPr lang="hu-HU" dirty="0"/>
              <a:t>adatgyűjtés többévenkénti gyakoriságú, 2022-ben szünetelő volt, hazai adatigény miatt 2023. évben való elrendelése indokolt.</a:t>
            </a:r>
          </a:p>
          <a:p>
            <a:r>
              <a:rPr lang="hu-HU" b="1" dirty="0"/>
              <a:t>2242 „Gazdaságszerkezeti összeírás, 2023. (gazdasági szervezetek)”</a:t>
            </a:r>
            <a:r>
              <a:rPr lang="hu-HU" dirty="0"/>
              <a:t> adatgyűjtés többévenkénti gyakoriságú, legutóbb 2016. évben volt elrendelve, uniós jogszabály 2023. évben való elrendelése indokolt.</a:t>
            </a:r>
          </a:p>
          <a:p>
            <a:r>
              <a:rPr lang="hu-HU" b="1" dirty="0"/>
              <a:t>2243 „Gazdaságszerkezeti összeírás, 2023. (egyéni gazdaságok)”</a:t>
            </a:r>
            <a:r>
              <a:rPr lang="hu-HU" dirty="0"/>
              <a:t> adatgyűjtés többévenkénti gyakoriságú, 2023. évben uniós jogszabály alapján szükséges elrendelni.</a:t>
            </a:r>
          </a:p>
          <a:p>
            <a:r>
              <a:rPr lang="hu-HU" b="1" dirty="0"/>
              <a:t>2374 „Gazdaságszerkezeti Összeírás, 2023. (kiemelt egyéni gazdaságok)” </a:t>
            </a:r>
            <a:r>
              <a:rPr lang="hu-HU" dirty="0"/>
              <a:t> adatgyűjtés többévenkénti gyakoriságú, 2023. évben uniós jogszabály alapján szükséges elrendelni.</a:t>
            </a:r>
          </a:p>
          <a:p>
            <a:r>
              <a:rPr lang="hu-HU" b="1" dirty="0"/>
              <a:t>2561 „Az E-tanúsítás adatbázisból az épületek energetikai jellemzőinek átvétele” </a:t>
            </a:r>
            <a:r>
              <a:rPr lang="hu-HU" dirty="0"/>
              <a:t> </a:t>
            </a:r>
            <a:r>
              <a:rPr lang="hu-HU" u="sng" dirty="0"/>
              <a:t>új adatátvétel; </a:t>
            </a:r>
            <a:r>
              <a:rPr lang="hu-HU" dirty="0"/>
              <a:t>az épületállomány energetikai minősége, a kibocsátási adatok becslése környezetstatisztikai igény mely klímastratégiák alkotásához szükséges. Emellett a piacra kerülő használt és új lakások energetikai állapota a lakásárak alakulásának megfigyelésében nélkülözhetetlen.</a:t>
            </a:r>
          </a:p>
          <a:p>
            <a:r>
              <a:rPr lang="hu-HU" b="1" dirty="0"/>
              <a:t>2562 „Havi jelentés a szakosodott egységek gazdasági teljesítményéről”</a:t>
            </a:r>
            <a:r>
              <a:rPr lang="hu-HU" dirty="0"/>
              <a:t> </a:t>
            </a:r>
            <a:r>
              <a:rPr lang="hu-HU" u="sng" dirty="0"/>
              <a:t>új adatgyűjtés </a:t>
            </a:r>
            <a:r>
              <a:rPr lang="hu-HU" dirty="0"/>
              <a:t>nemzetközi adatszolgáltatási kötelezettség teljesítése érdekében megvalósuló havi szintű adatgyűjtés.</a:t>
            </a:r>
          </a:p>
          <a:p>
            <a:pPr marL="0" indent="0">
              <a:buNone/>
            </a:pPr>
            <a:r>
              <a:rPr lang="hu-HU" b="1" dirty="0"/>
              <a:t>     </a:t>
            </a:r>
            <a:r>
              <a:rPr lang="hu-HU" b="1" u="sng" dirty="0"/>
              <a:t>A Hivatalos Statisztikai Szolgálat -KSH-n kívüli tagjainál:</a:t>
            </a:r>
            <a:endParaRPr lang="hu-HU" dirty="0"/>
          </a:p>
          <a:p>
            <a:r>
              <a:rPr lang="hu-HU" b="1" u="sng" dirty="0"/>
              <a:t>AKI Agrárközgazdasági Intézet Nonprofit Kft.</a:t>
            </a:r>
            <a:endParaRPr lang="hu-HU" dirty="0"/>
          </a:p>
          <a:p>
            <a:r>
              <a:rPr lang="hu-HU" b="1" dirty="0"/>
              <a:t>2555 „Biológiai termésnövelők forgalmazása” </a:t>
            </a:r>
            <a:r>
              <a:rPr lang="hu-HU" u="sng" dirty="0"/>
              <a:t>új adatgyűjtés </a:t>
            </a:r>
            <a:r>
              <a:rPr lang="hu-HU" dirty="0"/>
              <a:t>elrendelésére hazai felhasználói adatigények miatt szükséges, nem áll rendelkezésre megfelelő adminisztratív adatforrás.</a:t>
            </a:r>
          </a:p>
          <a:p>
            <a:r>
              <a:rPr lang="hu-HU" b="1" dirty="0"/>
              <a:t>2556 „Állattartó gazdaságok takarmányfelhasználása” </a:t>
            </a:r>
            <a:r>
              <a:rPr lang="hu-HU" u="sng" dirty="0"/>
              <a:t>új adatgyűjtés</a:t>
            </a:r>
            <a:r>
              <a:rPr lang="hu-HU" dirty="0"/>
              <a:t> szintén hazai adatigény miatt szükséges, nem áll rendelkezésre megfelelő adminisztratív adatforrás, hivatalos adat.</a:t>
            </a:r>
          </a:p>
          <a:p>
            <a:r>
              <a:rPr lang="hu-HU" b="1" dirty="0"/>
              <a:t>2385 „Élelmiszeripari kapacitásfelmérés”</a:t>
            </a:r>
            <a:r>
              <a:rPr lang="hu-HU" dirty="0"/>
              <a:t> című adatgyűjtés </a:t>
            </a:r>
            <a:r>
              <a:rPr lang="hu-HU" u="sng" dirty="0"/>
              <a:t>többévenkénti gyakorisággal </a:t>
            </a:r>
            <a:r>
              <a:rPr lang="hu-HU" dirty="0"/>
              <a:t>fordul elő, ezért most újra szükséges az elrendelése.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5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Adatszolgáltatói tehercsökkenés – a KSH adatfelvételeknél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hu-HU" dirty="0"/>
              <a:t>Más adatforrás felhasználása miatt a kérdőív adathelyeinek törlése: 1032 (új kérdés is bekerül), 1117 sz. adatgyűjtés</a:t>
            </a:r>
          </a:p>
          <a:p>
            <a:pPr lvl="0"/>
            <a:r>
              <a:rPr lang="hu-HU" dirty="0"/>
              <a:t>az adatfelvételek kérdőíveit az adatszolgáltatók részére felhasználóbaráttá, a kérdéseket közérthetőbbé tették: 1840 (adathely törlése és bővítése is) 2445, 2523</a:t>
            </a:r>
          </a:p>
          <a:p>
            <a:r>
              <a:rPr lang="hu-HU" dirty="0"/>
              <a:t>Adatkérések, felhasználói igények, feldolgozási tapasztalatok figyelembe vétele: </a:t>
            </a:r>
          </a:p>
          <a:p>
            <a:pPr marL="0" indent="0">
              <a:buNone/>
            </a:pPr>
            <a:r>
              <a:rPr lang="hu-HU" dirty="0"/>
              <a:t>1017, 1021, 1072, 1074, 1087, 1092,1094,1165, 1764, 2210, 2236 sz. adatgyűjtések(adatminőség javítása) </a:t>
            </a:r>
          </a:p>
          <a:p>
            <a:pPr marL="0" indent="0">
              <a:buNone/>
            </a:pPr>
            <a:r>
              <a:rPr lang="hu-HU" dirty="0"/>
              <a:t>1019, 1117, 1202, 1203, 1206, 1207, 1208, 1209, 1775, 2257 sz. adatgyűjtések(adminisztrációs terhek csökkentése), </a:t>
            </a:r>
          </a:p>
          <a:p>
            <a:pPr marL="0" indent="0">
              <a:buNone/>
            </a:pPr>
            <a:r>
              <a:rPr lang="hu-HU" dirty="0"/>
              <a:t>1119, 1652, 1653, 2120, 2253, 2254, 2445 sz. adatgyűjtések(kérdések aktualizálása), </a:t>
            </a:r>
          </a:p>
          <a:p>
            <a:pPr marL="0" indent="0">
              <a:buNone/>
            </a:pPr>
            <a:r>
              <a:rPr lang="hu-HU" dirty="0"/>
              <a:t>1076, 1077, 1078,1081, 1405, 2009, 2239, 2414 sz. adatgyűjtések(igények pontosabb kiszolgálása).</a:t>
            </a:r>
          </a:p>
          <a:p>
            <a:pPr lvl="0"/>
            <a:r>
              <a:rPr lang="hu-HU" dirty="0"/>
              <a:t>A kérdőív nem hasznosuló adathelyei törlésre kerülnek: 1092, 1119, 1405 (és új adathelyek is) 1764, 2157, 2236, 2239, 2445, 2236 sz. adatgyűjtések</a:t>
            </a:r>
          </a:p>
          <a:p>
            <a:pPr lvl="0"/>
            <a:r>
              <a:rPr lang="hu-HU" dirty="0"/>
              <a:t>Szakterületet jellemző technológiai változások követése miatt: 2521, 2522, 2523 (bővítés is), 2524 sz. adatgyűjtések</a:t>
            </a:r>
          </a:p>
          <a:p>
            <a:pPr lvl="0"/>
            <a:r>
              <a:rPr lang="hu-HU" dirty="0"/>
              <a:t>Gyakoriság csökken: 1087 (évenként kétszeri helyett évenként egyszeri) sz. adatgyűjtés</a:t>
            </a:r>
          </a:p>
          <a:p>
            <a:r>
              <a:rPr lang="hu-HU" dirty="0"/>
              <a:t>Megszűnik 4 adatgyűjtés (1036, 1761, 1710, 1845) és szünetel 6 adatgyűjtés (1082, 2016, 2132, 2218, 2417, 2439).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75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500" b="1" dirty="0">
                <a:solidFill>
                  <a:srgbClr val="002060"/>
                </a:solidFill>
                <a:latin typeface="Calibri" panose="020F0502020204030204"/>
              </a:rPr>
              <a:t>Adatszolgáltatói tehercsökkenés - a HSSz adatfelvételeknél </a:t>
            </a:r>
            <a:endParaRPr lang="hu-HU" sz="25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u-HU" dirty="0"/>
              <a:t>Adathelyek törlésre kerültek 1229, 8049, 8050, 8051, 2335 sz. adatgyűjtéseknél</a:t>
            </a:r>
          </a:p>
          <a:p>
            <a:pPr algn="just"/>
            <a:r>
              <a:rPr lang="hu-HU" dirty="0"/>
              <a:t>Az adatfelvételek kérdőíveit az adatszolgáltatók részére felhasználóbaráttá, a kérdéseket közérthetőbbé tették figyelemmel a felhasználói visszajelzésekre, feldolgozási tapasztalatokra. 1410, 1447 (kérdések megbontása, adatminőség javítása) sz. adatgyűjtéseknél</a:t>
            </a:r>
          </a:p>
          <a:p>
            <a:r>
              <a:rPr lang="hu-HU" dirty="0"/>
              <a:t>1438  sz. adatgyűjtés(igények pontosabb kiszolgálása)</a:t>
            </a:r>
          </a:p>
          <a:p>
            <a:r>
              <a:rPr lang="hu-HU" dirty="0"/>
              <a:t>1249, 1270, 2387, 1282 sz.adatgyűjtés(adathely törlése és bővítése is),</a:t>
            </a:r>
          </a:p>
          <a:p>
            <a:r>
              <a:rPr lang="hu-HU" dirty="0"/>
              <a:t>1498 sz. adatgyűjtés(adminisztrációs terhek csökkentése)</a:t>
            </a:r>
          </a:p>
          <a:p>
            <a:r>
              <a:rPr lang="hu-HU" dirty="0"/>
              <a:t>1282 sz. adatgyűjtés (nem hasznosuló adathelyek törlésre kerülnek). </a:t>
            </a:r>
          </a:p>
          <a:p>
            <a:r>
              <a:rPr lang="hu-HU" dirty="0"/>
              <a:t>Adathelyek csökkentése hazai és uniós jogszabályváltozások miatt: 8049, 8051,</a:t>
            </a:r>
          </a:p>
          <a:p>
            <a:pPr marL="0" indent="0">
              <a:buNone/>
            </a:pPr>
            <a:r>
              <a:rPr lang="hu-HU" dirty="0"/>
              <a:t>   az 1438 adatgyűjtésnél (itt bővítés is) </a:t>
            </a:r>
          </a:p>
          <a:p>
            <a:r>
              <a:rPr lang="hu-HU"/>
              <a:t>Szakterületet </a:t>
            </a:r>
            <a:r>
              <a:rPr lang="hu-HU" dirty="0"/>
              <a:t>jellemző technológiai változások követése miatt: 2521, 2522, 2523, 2524, 8049, 8050, 8051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2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143" y="145028"/>
            <a:ext cx="7618198" cy="568411"/>
          </a:xfrm>
        </p:spPr>
        <p:txBody>
          <a:bodyPr>
            <a:normAutofit/>
          </a:bodyPr>
          <a:lstStyle/>
          <a:p>
            <a:r>
              <a:rPr lang="hu-HU" alt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II. Kormányrendeleten kívüli adatátvételek</a:t>
            </a:r>
            <a:endParaRPr lang="hu-HU" sz="2800" u="sng" dirty="0">
              <a:solidFill>
                <a:srgbClr val="002060"/>
              </a:solidFill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214184" y="815547"/>
            <a:ext cx="9847304" cy="609600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>
                <a:solidFill>
                  <a:srgbClr val="002060"/>
                </a:solidFill>
              </a:rPr>
              <a:t>Az OSAP Korm. rendeleten kívüli 2022. évre tervezett adatátvételeinek száma: </a:t>
            </a:r>
            <a:r>
              <a:rPr lang="hu-HU" sz="1800" b="1" dirty="0">
                <a:solidFill>
                  <a:srgbClr val="002060"/>
                </a:solidFill>
              </a:rPr>
              <a:t>302 db</a:t>
            </a:r>
            <a:r>
              <a:rPr lang="hu-HU" sz="1800" dirty="0">
                <a:solidFill>
                  <a:srgbClr val="002060"/>
                </a:solidFill>
              </a:rPr>
              <a:t>, ebből a </a:t>
            </a:r>
            <a:r>
              <a:rPr lang="hu-HU" sz="1800" dirty="0" err="1">
                <a:solidFill>
                  <a:srgbClr val="002060"/>
                </a:solidFill>
              </a:rPr>
              <a:t>HSSz</a:t>
            </a:r>
            <a:r>
              <a:rPr lang="hu-HU" sz="1800" dirty="0">
                <a:solidFill>
                  <a:srgbClr val="002060"/>
                </a:solidFill>
              </a:rPr>
              <a:t> szerveinek elrendelésébe tartozik </a:t>
            </a:r>
            <a:r>
              <a:rPr lang="hu-HU" sz="1800" b="1" dirty="0">
                <a:solidFill>
                  <a:srgbClr val="002060"/>
                </a:solidFill>
              </a:rPr>
              <a:t>41 db</a:t>
            </a:r>
            <a:r>
              <a:rPr lang="hu-HU" sz="1800" dirty="0">
                <a:solidFill>
                  <a:srgbClr val="002060"/>
                </a:solidFill>
              </a:rPr>
              <a:t>, a KSH elrendelésébe tartozik </a:t>
            </a:r>
            <a:r>
              <a:rPr lang="hu-HU" sz="1800" b="1" dirty="0">
                <a:solidFill>
                  <a:srgbClr val="002060"/>
                </a:solidFill>
              </a:rPr>
              <a:t>261 db</a:t>
            </a:r>
            <a:r>
              <a:rPr lang="hu-HU" sz="1800" dirty="0">
                <a:solidFill>
                  <a:srgbClr val="002060"/>
                </a:solidFill>
              </a:rPr>
              <a:t>.  </a:t>
            </a:r>
          </a:p>
          <a:p>
            <a:endParaRPr lang="hu-HU" dirty="0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8303"/>
              </p:ext>
            </p:extLst>
          </p:nvPr>
        </p:nvGraphicFramePr>
        <p:xfrm>
          <a:off x="519442" y="1569764"/>
          <a:ext cx="5530612" cy="4267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85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2022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2023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KSH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261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>
                          <a:effectLst/>
                        </a:rPr>
                        <a:t>HSSz</a:t>
                      </a:r>
                      <a:r>
                        <a:rPr lang="hu-HU" sz="1800" dirty="0">
                          <a:effectLst/>
                        </a:rPr>
                        <a:t> KSH-n kívüli tagjai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Népmozgalmi adatfelvételek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Megszűnő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Szünetelő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6201720" y="2535185"/>
            <a:ext cx="55371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>
              <a:solidFill>
                <a:srgbClr val="002060"/>
              </a:solidFill>
            </a:endParaRPr>
          </a:p>
          <a:p>
            <a:r>
              <a:rPr lang="hu-HU" dirty="0">
                <a:solidFill>
                  <a:srgbClr val="002060"/>
                </a:solidFill>
              </a:rPr>
              <a:t>Szünetelő adatátvételek:</a:t>
            </a:r>
          </a:p>
          <a:p>
            <a:pPr lvl="0"/>
            <a:r>
              <a:rPr lang="hu-HU" dirty="0">
                <a:solidFill>
                  <a:srgbClr val="002060"/>
                </a:solidFill>
              </a:rPr>
              <a:t>2233	Fogvatartotti jelentés (hosszabb ideje szünetel)</a:t>
            </a:r>
          </a:p>
          <a:p>
            <a:pPr lvl="0"/>
            <a:r>
              <a:rPr lang="hu-HU" dirty="0">
                <a:solidFill>
                  <a:srgbClr val="002060"/>
                </a:solidFill>
              </a:rPr>
              <a:t>2267	Alapadatok a fizikai és szellemi foglalkozásúak munkaidőmérlegéhez a Központosított </a:t>
            </a:r>
            <a:r>
              <a:rPr lang="hu-HU" dirty="0" err="1">
                <a:solidFill>
                  <a:srgbClr val="002060"/>
                </a:solidFill>
              </a:rPr>
              <a:t>illetményszámfejtési</a:t>
            </a:r>
            <a:r>
              <a:rPr lang="hu-HU" dirty="0">
                <a:solidFill>
                  <a:srgbClr val="002060"/>
                </a:solidFill>
              </a:rPr>
              <a:t> rendszerben lévő szervezetekről (hosszabb ideje szünetel)</a:t>
            </a:r>
          </a:p>
          <a:p>
            <a:pPr lvl="0"/>
            <a:r>
              <a:rPr lang="hu-HU" dirty="0">
                <a:solidFill>
                  <a:srgbClr val="002060"/>
                </a:solidFill>
              </a:rPr>
              <a:t>2278	Postai irányítószámok (hosszabb ideje szünetel)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7836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. egyéni sém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ED7D3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81B3D9-2814-4C34-AE69-A758932FB0FE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1447</Words>
  <Application>Microsoft Office PowerPoint</Application>
  <PresentationFormat>Szélesvásznú</PresentationFormat>
  <Paragraphs>137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Myriad </vt:lpstr>
      <vt:lpstr>Times New Roman</vt:lpstr>
      <vt:lpstr>Office-téma</vt:lpstr>
      <vt:lpstr>1_Office-téma</vt:lpstr>
      <vt:lpstr>PowerPoint-bemutató</vt:lpstr>
      <vt:lpstr>I. Kormányrendeleti tartalom és változásai  </vt:lpstr>
      <vt:lpstr>Az OSAP Korm. rendeleti tartalmak megoszlása szakstatisztikai területek szerint</vt:lpstr>
      <vt:lpstr>Az OSAP felülvizsgálat főbb szempontjai</vt:lpstr>
      <vt:lpstr>Változások - Szünetelő, megszűnő és beolvadó adatfelvételek: </vt:lpstr>
      <vt:lpstr>Változások - Új vagy újból végrehajtásra kerülő adatfelvételek  </vt:lpstr>
      <vt:lpstr>Adatszolgáltatói tehercsökkenés – a KSH adatfelvételeknél </vt:lpstr>
      <vt:lpstr>Adatszolgáltatói tehercsökkenés - a HSSz adatfelvételeknél </vt:lpstr>
      <vt:lpstr>II. Kormányrendeleten kívüli adatátvételek</vt:lpstr>
      <vt:lpstr>III. Önkéntes adatgyűjtések</vt:lpstr>
      <vt:lpstr>IV. További lépések</vt:lpstr>
      <vt:lpstr>Köszönöm a figyelmet!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Nagy Eszter dr.</cp:lastModifiedBy>
  <cp:revision>286</cp:revision>
  <dcterms:created xsi:type="dcterms:W3CDTF">2017-03-01T09:38:02Z</dcterms:created>
  <dcterms:modified xsi:type="dcterms:W3CDTF">2022-09-29T08:32:55Z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