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74" r:id="rId7"/>
    <p:sldId id="275" r:id="rId8"/>
    <p:sldId id="278" r:id="rId9"/>
    <p:sldId id="283" r:id="rId10"/>
    <p:sldId id="279" r:id="rId11"/>
    <p:sldId id="280" r:id="rId12"/>
    <p:sldId id="285" r:id="rId13"/>
    <p:sldId id="281" r:id="rId14"/>
    <p:sldId id="282" r:id="rId15"/>
    <p:sldId id="286" r:id="rId16"/>
    <p:sldId id="287" r:id="rId17"/>
    <p:sldId id="284" r:id="rId18"/>
    <p:sldId id="273" r:id="rId19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ki&#233;rt&#233;kel&#233;s\bm2018_v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B&#337;v&#237;tettmax_20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1\OSAP_TELJES&#220;L&#201;S_2019\D&#243;ri\Kiertekeles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dirty="0"/>
              <a:t>Az OSAP tartalma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'OSAP tartalma'!$A$2</c:f>
              <c:strCache>
                <c:ptCount val="1"/>
                <c:pt idx="0">
                  <c:v>Kormányrendelet által elrendelt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tartalma'!$B$1:$E$1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'OSAP tartalma'!$B$2:$E$2</c:f>
              <c:numCache>
                <c:formatCode>General</c:formatCode>
                <c:ptCount val="4"/>
                <c:pt idx="0">
                  <c:v>265</c:v>
                </c:pt>
                <c:pt idx="1">
                  <c:v>240</c:v>
                </c:pt>
                <c:pt idx="2">
                  <c:v>229</c:v>
                </c:pt>
                <c:pt idx="3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68-41C4-A411-5ACB5FC75FF3}"/>
            </c:ext>
          </c:extLst>
        </c:ser>
        <c:ser>
          <c:idx val="1"/>
          <c:order val="1"/>
          <c:tx>
            <c:strRef>
              <c:f>'OSAP tartalma'!$A$3</c:f>
              <c:strCache>
                <c:ptCount val="1"/>
                <c:pt idx="0">
                  <c:v>Statisztikai törvény által elrendelt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tartalma'!$B$1:$E$1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'OSAP tartalma'!$B$3:$E$3</c:f>
              <c:numCache>
                <c:formatCode>General</c:formatCode>
                <c:ptCount val="4"/>
                <c:pt idx="0">
                  <c:v>187</c:v>
                </c:pt>
                <c:pt idx="1">
                  <c:v>190</c:v>
                </c:pt>
                <c:pt idx="2">
                  <c:v>207</c:v>
                </c:pt>
                <c:pt idx="3">
                  <c:v>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68-41C4-A411-5ACB5FC75FF3}"/>
            </c:ext>
          </c:extLst>
        </c:ser>
        <c:ser>
          <c:idx val="2"/>
          <c:order val="2"/>
          <c:tx>
            <c:strRef>
              <c:f>'OSAP tartalma'!$A$4</c:f>
              <c:strCache>
                <c:ptCount val="1"/>
                <c:pt idx="0">
                  <c:v>Egyéb jogszabály által elrendelt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tartalma'!$B$1:$E$1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'OSAP tartalma'!$B$4:$E$4</c:f>
              <c:numCache>
                <c:formatCode>General</c:formatCode>
                <c:ptCount val="4"/>
                <c:pt idx="0">
                  <c:v>65</c:v>
                </c:pt>
                <c:pt idx="1">
                  <c:v>74</c:v>
                </c:pt>
                <c:pt idx="2">
                  <c:v>84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68-41C4-A411-5ACB5FC75FF3}"/>
            </c:ext>
          </c:extLst>
        </c:ser>
        <c:ser>
          <c:idx val="3"/>
          <c:order val="3"/>
          <c:tx>
            <c:strRef>
              <c:f>'OSAP tartalma'!$A$5</c:f>
              <c:strCache>
                <c:ptCount val="1"/>
                <c:pt idx="0">
                  <c:v>Külön elrendelés nélküli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tartalma'!$B$1:$E$1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'OSAP tartalma'!$B$5:$E$5</c:f>
              <c:numCache>
                <c:formatCode>General</c:formatCode>
                <c:ptCount val="4"/>
                <c:pt idx="0">
                  <c:v>14</c:v>
                </c:pt>
                <c:pt idx="1">
                  <c:v>32</c:v>
                </c:pt>
                <c:pt idx="2">
                  <c:v>35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68-41C4-A411-5ACB5FC75FF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46395808"/>
        <c:axId val="1950600224"/>
      </c:barChart>
      <c:catAx>
        <c:axId val="1946395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50600224"/>
        <c:crosses val="autoZero"/>
        <c:auto val="1"/>
        <c:lblAlgn val="ctr"/>
        <c:lblOffset val="100"/>
        <c:noMultiLvlLbl val="0"/>
      </c:catAx>
      <c:valAx>
        <c:axId val="195060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4639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10-4912-AECB-1DCBD6FBBF9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10-4912-AECB-1DCBD6FBBF9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10-4912-AECB-1DCBD6FBBF9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810-4912-AECB-1DCBD6FBBF9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810-4912-AECB-1DCBD6FBBF9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810-4912-AECB-1DCBD6FBBF9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810-4912-AECB-1DCBD6FBBF9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810-4912-AECB-1DCBD6FBBF9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810-4912-AECB-1DCBD6FBBF9F}"/>
              </c:ext>
            </c:extLst>
          </c:dPt>
          <c:dLbls>
            <c:dLbl>
              <c:idx val="0"/>
              <c:layout>
                <c:manualLayout>
                  <c:x val="0.15933412604042807"/>
                  <c:y val="1.768737563564006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10-4912-AECB-1DCBD6FBBF9F}"/>
                </c:ext>
              </c:extLst>
            </c:dLbl>
            <c:dLbl>
              <c:idx val="1"/>
              <c:layout>
                <c:manualLayout>
                  <c:x val="0.13793103448275862"/>
                  <c:y val="0.2210921954455007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10-4912-AECB-1DCBD6FBBF9F}"/>
                </c:ext>
              </c:extLst>
            </c:dLbl>
            <c:dLbl>
              <c:idx val="2"/>
              <c:layout>
                <c:manualLayout>
                  <c:x val="5.9453032104637427E-2"/>
                  <c:y val="0.1503426929029405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10-4912-AECB-1DCBD6FBBF9F}"/>
                </c:ext>
              </c:extLst>
            </c:dLbl>
            <c:dLbl>
              <c:idx val="3"/>
              <c:layout>
                <c:manualLayout>
                  <c:x val="0.14506539833531509"/>
                  <c:y val="-2.21092195445500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10-4912-AECB-1DCBD6FBBF9F}"/>
                </c:ext>
              </c:extLst>
            </c:dLbl>
            <c:dLbl>
              <c:idx val="5"/>
              <c:layout>
                <c:manualLayout>
                  <c:x val="-7.1343638525564829E-2"/>
                  <c:y val="6.19058147247402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810-4912-AECB-1DCBD6FBBF9F}"/>
                </c:ext>
              </c:extLst>
            </c:dLbl>
            <c:dLbl>
              <c:idx val="6"/>
              <c:layout>
                <c:manualLayout>
                  <c:x val="-6.1831153388822849E-2"/>
                  <c:y val="0.1591863807207605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810-4912-AECB-1DCBD6FBBF9F}"/>
                </c:ext>
              </c:extLst>
            </c:dLbl>
            <c:dLbl>
              <c:idx val="7"/>
              <c:layout>
                <c:manualLayout>
                  <c:x val="-0.25208085612366232"/>
                  <c:y val="0.2166703515365907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810-4912-AECB-1DCBD6FBBF9F}"/>
                </c:ext>
              </c:extLst>
            </c:dLbl>
            <c:dLbl>
              <c:idx val="8"/>
              <c:layout>
                <c:manualLayout>
                  <c:x val="-0.23543400713436391"/>
                  <c:y val="2.21092195445500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810-4912-AECB-1DCBD6FBBF9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'9. kérdés'!$B$2:$B$10</c:f>
              <c:strCache>
                <c:ptCount val="9"/>
                <c:pt idx="0">
                  <c:v>Más szakstat szerv. belül</c:v>
                </c:pt>
                <c:pt idx="1">
                  <c:v>Más szakstat, HSSz más szervezete</c:v>
                </c:pt>
                <c:pt idx="2">
                  <c:v>Nemzetközi stat szerv</c:v>
                </c:pt>
                <c:pt idx="3">
                  <c:v>Közigazgatás</c:v>
                </c:pt>
                <c:pt idx="4">
                  <c:v>Média</c:v>
                </c:pt>
                <c:pt idx="5">
                  <c:v>Vállalkozások</c:v>
                </c:pt>
                <c:pt idx="6">
                  <c:v>Kutatók</c:v>
                </c:pt>
                <c:pt idx="7">
                  <c:v>Diákok</c:v>
                </c:pt>
                <c:pt idx="8">
                  <c:v>Magánszemélyek</c:v>
                </c:pt>
              </c:strCache>
            </c:strRef>
          </c:cat>
          <c:val>
            <c:numRef>
              <c:f>'9. kérdés'!$C$2:$C$10</c:f>
              <c:numCache>
                <c:formatCode>General</c:formatCode>
                <c:ptCount val="9"/>
                <c:pt idx="0">
                  <c:v>38</c:v>
                </c:pt>
                <c:pt idx="1">
                  <c:v>57</c:v>
                </c:pt>
                <c:pt idx="2">
                  <c:v>48</c:v>
                </c:pt>
                <c:pt idx="3">
                  <c:v>105</c:v>
                </c:pt>
                <c:pt idx="4">
                  <c:v>58</c:v>
                </c:pt>
                <c:pt idx="5">
                  <c:v>43</c:v>
                </c:pt>
                <c:pt idx="6">
                  <c:v>59</c:v>
                </c:pt>
                <c:pt idx="7">
                  <c:v>43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810-4912-AECB-1DCBD6FBBF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70-4D11-81D3-CB616095CA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70-4D11-81D3-CB616095CA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70-4D11-81D3-CB616095CA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70-4D11-81D3-CB616095CAA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670-4D11-81D3-CB616095CAA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670-4D11-81D3-CB616095CA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670-4D11-81D3-CB616095CAA7}"/>
              </c:ext>
            </c:extLst>
          </c:dPt>
          <c:dLbls>
            <c:dLbl>
              <c:idx val="0"/>
              <c:layout>
                <c:manualLayout>
                  <c:x val="0.15701566951566942"/>
                  <c:y val="0.3000341761369538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98425196850393"/>
                      <c:h val="0.19381889763779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670-4D11-81D3-CB616095CAA7}"/>
                </c:ext>
              </c:extLst>
            </c:dLbl>
            <c:dLbl>
              <c:idx val="1"/>
              <c:layout>
                <c:manualLayout>
                  <c:x val="6.1111111111111109E-2"/>
                  <c:y val="0.1481481481481481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70-4D11-81D3-CB616095CAA7}"/>
                </c:ext>
              </c:extLst>
            </c:dLbl>
            <c:dLbl>
              <c:idx val="2"/>
              <c:layout>
                <c:manualLayout>
                  <c:x val="-7.5000000000000025E-2"/>
                  <c:y val="-4.62962962962962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70-4D11-81D3-CB616095CAA7}"/>
                </c:ext>
              </c:extLst>
            </c:dLbl>
            <c:dLbl>
              <c:idx val="3"/>
              <c:layout>
                <c:manualLayout>
                  <c:x val="-8.8888888888888906E-2"/>
                  <c:y val="8.796296296296296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70-4D11-81D3-CB616095CAA7}"/>
                </c:ext>
              </c:extLst>
            </c:dLbl>
            <c:dLbl>
              <c:idx val="4"/>
              <c:layout>
                <c:manualLayout>
                  <c:x val="-4.5868945868945868E-2"/>
                  <c:y val="0.2108741404026343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/>
                      <a:t>Ellenőrzés</a:t>
                    </a:r>
                    <a:r>
                      <a:rPr lang="en-US" baseline="0" dirty="0"/>
                      <a:t>
</a:t>
                    </a:r>
                    <a:fld id="{D6037A14-9456-4AA2-9BE5-79C5A4241D8B}" type="PERCENTAGE">
                      <a:rPr lang="en-US" baseline="0"/>
                      <a:pPr/>
                      <a:t>[SZÁZALÉK]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06386701662292"/>
                      <c:h val="0.1660411198600174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670-4D11-81D3-CB616095CAA7}"/>
                </c:ext>
              </c:extLst>
            </c:dLbl>
            <c:dLbl>
              <c:idx val="5"/>
              <c:layout>
                <c:manualLayout>
                  <c:x val="-0.21153846153846154"/>
                  <c:y val="5.351557143747532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97615923009624"/>
                      <c:h val="0.19381889763779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670-4D11-81D3-CB616095CAA7}"/>
                </c:ext>
              </c:extLst>
            </c:dLbl>
            <c:dLbl>
              <c:idx val="6"/>
              <c:layout>
                <c:manualLayout>
                  <c:x val="0.32428774928774928"/>
                  <c:y val="4.291255479608584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670-4D11-81D3-CB616095CAA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'10. kérdés'!$B$2:$B$8</c:f>
              <c:strCache>
                <c:ptCount val="7"/>
                <c:pt idx="0">
                  <c:v>Adatok frissítése</c:v>
                </c:pt>
                <c:pt idx="1">
                  <c:v>Editálás</c:v>
                </c:pt>
                <c:pt idx="2">
                  <c:v>Validálás</c:v>
                </c:pt>
                <c:pt idx="3">
                  <c:v>Pótlás</c:v>
                </c:pt>
                <c:pt idx="4">
                  <c:v>Minőség ellenőrzés</c:v>
                </c:pt>
                <c:pt idx="5">
                  <c:v>Hibák számítása</c:v>
                </c:pt>
                <c:pt idx="6">
                  <c:v>Egyéb</c:v>
                </c:pt>
              </c:strCache>
            </c:strRef>
          </c:cat>
          <c:val>
            <c:numRef>
              <c:f>'10. kérdés'!$C$2:$C$8</c:f>
              <c:numCache>
                <c:formatCode>General</c:formatCode>
                <c:ptCount val="7"/>
                <c:pt idx="0">
                  <c:v>55</c:v>
                </c:pt>
                <c:pt idx="1">
                  <c:v>104</c:v>
                </c:pt>
                <c:pt idx="2">
                  <c:v>91</c:v>
                </c:pt>
                <c:pt idx="3">
                  <c:v>12</c:v>
                </c:pt>
                <c:pt idx="4">
                  <c:v>84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670-4D11-81D3-CB616095C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>
      <a:solidFill>
        <a:schemeClr val="bg2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A KSH rendszerében lezajlott adatkérések, negyedévek szerint,2017-2021-ban (db)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Munka3!$B$199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Munka3!$B$200:$B$203</c:f>
              <c:numCache>
                <c:formatCode>General</c:formatCode>
                <c:ptCount val="4"/>
                <c:pt idx="0">
                  <c:v>539</c:v>
                </c:pt>
                <c:pt idx="1">
                  <c:v>482</c:v>
                </c:pt>
                <c:pt idx="2">
                  <c:v>527</c:v>
                </c:pt>
                <c:pt idx="3">
                  <c:v>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22-4ED3-8B50-39FD149C3516}"/>
            </c:ext>
          </c:extLst>
        </c:ser>
        <c:ser>
          <c:idx val="1"/>
          <c:order val="1"/>
          <c:tx>
            <c:strRef>
              <c:f>Munka3!$C$199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Munka3!$C$200:$C$203</c:f>
              <c:numCache>
                <c:formatCode>General</c:formatCode>
                <c:ptCount val="4"/>
                <c:pt idx="0">
                  <c:v>738</c:v>
                </c:pt>
                <c:pt idx="1">
                  <c:v>558</c:v>
                </c:pt>
                <c:pt idx="2">
                  <c:v>554</c:v>
                </c:pt>
                <c:pt idx="3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22-4ED3-8B50-39FD149C3516}"/>
            </c:ext>
          </c:extLst>
        </c:ser>
        <c:ser>
          <c:idx val="2"/>
          <c:order val="2"/>
          <c:tx>
            <c:strRef>
              <c:f>Munka3!$D$199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Munka3!$D$200:$D$203</c:f>
              <c:numCache>
                <c:formatCode>General</c:formatCode>
                <c:ptCount val="4"/>
                <c:pt idx="0">
                  <c:v>653</c:v>
                </c:pt>
                <c:pt idx="1">
                  <c:v>484</c:v>
                </c:pt>
                <c:pt idx="2">
                  <c:v>431</c:v>
                </c:pt>
                <c:pt idx="3">
                  <c:v>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22-4ED3-8B50-39FD149C3516}"/>
            </c:ext>
          </c:extLst>
        </c:ser>
        <c:ser>
          <c:idx val="3"/>
          <c:order val="3"/>
          <c:tx>
            <c:strRef>
              <c:f>Munka3!$E$199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Munka3!$E$200:$E$203</c:f>
              <c:numCache>
                <c:formatCode>General</c:formatCode>
                <c:ptCount val="4"/>
                <c:pt idx="0">
                  <c:v>505</c:v>
                </c:pt>
                <c:pt idx="1">
                  <c:v>419</c:v>
                </c:pt>
                <c:pt idx="2">
                  <c:v>376</c:v>
                </c:pt>
                <c:pt idx="3">
                  <c:v>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22-4ED3-8B50-39FD149C3516}"/>
            </c:ext>
          </c:extLst>
        </c:ser>
        <c:ser>
          <c:idx val="4"/>
          <c:order val="4"/>
          <c:tx>
            <c:strRef>
              <c:f>Munka3!$F$199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Munka3!$F$200:$F$203</c:f>
              <c:numCache>
                <c:formatCode>General</c:formatCode>
                <c:ptCount val="4"/>
                <c:pt idx="0">
                  <c:v>608</c:v>
                </c:pt>
                <c:pt idx="1">
                  <c:v>448</c:v>
                </c:pt>
                <c:pt idx="2">
                  <c:v>380</c:v>
                </c:pt>
                <c:pt idx="3">
                  <c:v>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22-4ED3-8B50-39FD149C35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83496"/>
        <c:axId val="7683920"/>
      </c:barChart>
      <c:catAx>
        <c:axId val="7683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683920"/>
        <c:crosses val="autoZero"/>
        <c:auto val="1"/>
        <c:lblAlgn val="ctr"/>
        <c:lblOffset val="100"/>
        <c:noMultiLvlLbl val="0"/>
      </c:catAx>
      <c:valAx>
        <c:axId val="768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683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Munka3!$B$223</c:f>
              <c:strCache>
                <c:ptCount val="1"/>
                <c:pt idx="0">
                  <c:v>HSSZ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Munka3!$A$224:$A$226</c:f>
              <c:strCache>
                <c:ptCount val="3"/>
                <c:pt idx="0">
                  <c:v>Elektronikus formában</c:v>
                </c:pt>
                <c:pt idx="1">
                  <c:v>Kész termék közzétele, megküldése</c:v>
                </c:pt>
                <c:pt idx="2">
                  <c:v>Konzultáció</c:v>
                </c:pt>
              </c:strCache>
            </c:strRef>
          </c:cat>
          <c:val>
            <c:numRef>
              <c:f>Munka3!$B$224:$B$226</c:f>
              <c:numCache>
                <c:formatCode>General</c:formatCode>
                <c:ptCount val="3"/>
                <c:pt idx="0">
                  <c:v>32</c:v>
                </c:pt>
                <c:pt idx="1">
                  <c:v>69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AF-4F21-99D9-5409C12578F2}"/>
            </c:ext>
          </c:extLst>
        </c:ser>
        <c:ser>
          <c:idx val="1"/>
          <c:order val="1"/>
          <c:tx>
            <c:strRef>
              <c:f>Munka3!$C$223</c:f>
              <c:strCache>
                <c:ptCount val="1"/>
                <c:pt idx="0">
                  <c:v>KSH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Munka3!$A$224:$A$226</c:f>
              <c:strCache>
                <c:ptCount val="3"/>
                <c:pt idx="0">
                  <c:v>Elektronikus formában</c:v>
                </c:pt>
                <c:pt idx="1">
                  <c:v>Kész termék közzétele, megküldése</c:v>
                </c:pt>
                <c:pt idx="2">
                  <c:v>Konzultáció</c:v>
                </c:pt>
              </c:strCache>
            </c:strRef>
          </c:cat>
          <c:val>
            <c:numRef>
              <c:f>Munka3!$C$224:$C$226</c:f>
              <c:numCache>
                <c:formatCode>General</c:formatCode>
                <c:ptCount val="3"/>
                <c:pt idx="0">
                  <c:v>161</c:v>
                </c:pt>
                <c:pt idx="1">
                  <c:v>92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AF-4F21-99D9-5409C12578F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62873152"/>
        <c:axId val="530219512"/>
      </c:barChart>
      <c:catAx>
        <c:axId val="6628731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Visszacsatolás formája</a:t>
                </a:r>
              </a:p>
            </c:rich>
          </c:tx>
          <c:layout>
            <c:manualLayout>
              <c:xMode val="edge"/>
              <c:yMode val="edge"/>
              <c:x val="0.45870715888774771"/>
              <c:y val="0.877183064151762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30219512"/>
        <c:crosses val="autoZero"/>
        <c:auto val="1"/>
        <c:lblAlgn val="ctr"/>
        <c:lblOffset val="100"/>
        <c:noMultiLvlLbl val="0"/>
      </c:catAx>
      <c:valAx>
        <c:axId val="530219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Esetszám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6287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400" b="0" i="0" u="none" strike="noStrike" baseline="0">
                <a:effectLst/>
              </a:rPr>
              <a:t>A KSH adatfevételeinek alakulása, 2010-2021 (db)</a:t>
            </a:r>
            <a:endParaRPr lang="hu-H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Munka3!$A$121</c:f>
              <c:strCache>
                <c:ptCount val="1"/>
                <c:pt idx="0">
                  <c:v>Adatátvételek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Munka3!$B$120:$M$120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Munka3!$B$121:$M$121</c:f>
              <c:numCache>
                <c:formatCode>General</c:formatCode>
                <c:ptCount val="12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74</c:v>
                </c:pt>
                <c:pt idx="4">
                  <c:v>78</c:v>
                </c:pt>
                <c:pt idx="5">
                  <c:v>78</c:v>
                </c:pt>
                <c:pt idx="6">
                  <c:v>82</c:v>
                </c:pt>
                <c:pt idx="7">
                  <c:v>76</c:v>
                </c:pt>
                <c:pt idx="8">
                  <c:v>216</c:v>
                </c:pt>
                <c:pt idx="9">
                  <c:v>241</c:v>
                </c:pt>
                <c:pt idx="10">
                  <c:v>265</c:v>
                </c:pt>
                <c:pt idx="11">
                  <c:v>267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E1-40B2-A2F9-8C18F4317599}"/>
            </c:ext>
          </c:extLst>
        </c:ser>
        <c:ser>
          <c:idx val="2"/>
          <c:order val="2"/>
          <c:tx>
            <c:strRef>
              <c:f>Munka3!$A$123</c:f>
              <c:strCache>
                <c:ptCount val="1"/>
                <c:pt idx="0">
                  <c:v>Adatgyűjtések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Munka3!$B$120:$M$120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Munka3!$B$123:$M$123</c:f>
              <c:numCache>
                <c:formatCode>General</c:formatCode>
                <c:ptCount val="12"/>
                <c:pt idx="0">
                  <c:v>142</c:v>
                </c:pt>
                <c:pt idx="1">
                  <c:v>138</c:v>
                </c:pt>
                <c:pt idx="2">
                  <c:v>138</c:v>
                </c:pt>
                <c:pt idx="3">
                  <c:v>126</c:v>
                </c:pt>
                <c:pt idx="4">
                  <c:v>128</c:v>
                </c:pt>
                <c:pt idx="5">
                  <c:v>128</c:v>
                </c:pt>
                <c:pt idx="6">
                  <c:v>132</c:v>
                </c:pt>
                <c:pt idx="7">
                  <c:v>133</c:v>
                </c:pt>
                <c:pt idx="8">
                  <c:v>163</c:v>
                </c:pt>
                <c:pt idx="9">
                  <c:v>154</c:v>
                </c:pt>
                <c:pt idx="10">
                  <c:v>157</c:v>
                </c:pt>
                <c:pt idx="11">
                  <c:v>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E1-40B2-A2F9-8C18F431759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430528576"/>
        <c:axId val="1918495648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Munka3!$A$122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Munka3!$B$120:$M$120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Munka3!$B$122:$M$122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0BE1-40B2-A2F9-8C18F4317599}"/>
                  </c:ext>
                </c:extLst>
              </c15:ser>
            </c15:filteredLineSeries>
          </c:ext>
        </c:extLst>
      </c:lineChart>
      <c:catAx>
        <c:axId val="1430528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layout>
            <c:manualLayout>
              <c:xMode val="edge"/>
              <c:yMode val="edge"/>
              <c:x val="0.50411132983377083"/>
              <c:y val="0.782036307961504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18495648"/>
        <c:crosses val="autoZero"/>
        <c:auto val="1"/>
        <c:lblAlgn val="ctr"/>
        <c:lblOffset val="100"/>
        <c:noMultiLvlLbl val="0"/>
      </c:catAx>
      <c:valAx>
        <c:axId val="191849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30528576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300"/>
              <a:t>A HSSZ (KSH-n kívüli) tagjainak adatfelvételeinek alakulása 2010-2021 (db)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Munka3!$A$135</c:f>
              <c:strCache>
                <c:ptCount val="1"/>
                <c:pt idx="0">
                  <c:v>Adatátvételek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Munka3!$B$134:$M$134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Munka3!$B$135:$M$135</c:f>
              <c:numCache>
                <c:formatCode>General</c:formatCode>
                <c:ptCount val="12"/>
                <c:pt idx="0">
                  <c:v>22</c:v>
                </c:pt>
                <c:pt idx="1">
                  <c:v>18</c:v>
                </c:pt>
                <c:pt idx="2">
                  <c:v>17</c:v>
                </c:pt>
                <c:pt idx="3">
                  <c:v>20</c:v>
                </c:pt>
                <c:pt idx="4">
                  <c:v>22</c:v>
                </c:pt>
                <c:pt idx="5">
                  <c:v>19</c:v>
                </c:pt>
                <c:pt idx="6">
                  <c:v>20</c:v>
                </c:pt>
                <c:pt idx="7">
                  <c:v>19</c:v>
                </c:pt>
                <c:pt idx="8">
                  <c:v>30</c:v>
                </c:pt>
                <c:pt idx="9">
                  <c:v>32</c:v>
                </c:pt>
                <c:pt idx="10">
                  <c:v>42</c:v>
                </c:pt>
                <c:pt idx="11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64-46F7-90AC-B8CA95B3D03E}"/>
            </c:ext>
          </c:extLst>
        </c:ser>
        <c:ser>
          <c:idx val="2"/>
          <c:order val="2"/>
          <c:tx>
            <c:strRef>
              <c:f>Munka3!$A$137</c:f>
              <c:strCache>
                <c:ptCount val="1"/>
                <c:pt idx="0">
                  <c:v>Adatgyűjtések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Munka3!$B$134:$M$134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Munka3!$B$137:$M$137</c:f>
              <c:numCache>
                <c:formatCode>General</c:formatCode>
                <c:ptCount val="12"/>
                <c:pt idx="0">
                  <c:v>150</c:v>
                </c:pt>
                <c:pt idx="1">
                  <c:v>147</c:v>
                </c:pt>
                <c:pt idx="2">
                  <c:v>139</c:v>
                </c:pt>
                <c:pt idx="3">
                  <c:v>136</c:v>
                </c:pt>
                <c:pt idx="4">
                  <c:v>129</c:v>
                </c:pt>
                <c:pt idx="5">
                  <c:v>138</c:v>
                </c:pt>
                <c:pt idx="6">
                  <c:v>140</c:v>
                </c:pt>
                <c:pt idx="7">
                  <c:v>139</c:v>
                </c:pt>
                <c:pt idx="8">
                  <c:v>92</c:v>
                </c:pt>
                <c:pt idx="9">
                  <c:v>105</c:v>
                </c:pt>
                <c:pt idx="10">
                  <c:v>91</c:v>
                </c:pt>
                <c:pt idx="11">
                  <c:v>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64-46F7-90AC-B8CA95B3D03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17455232"/>
        <c:axId val="140151376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Munka3!$A$136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Munka3!$B$134:$M$134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Munka3!$B$136:$M$136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8764-46F7-90AC-B8CA95B3D03E}"/>
                  </c:ext>
                </c:extLst>
              </c15:ser>
            </c15:filteredLineSeries>
          </c:ext>
        </c:extLst>
      </c:lineChart>
      <c:catAx>
        <c:axId val="1917455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0151376"/>
        <c:crosses val="autoZero"/>
        <c:auto val="1"/>
        <c:lblAlgn val="ctr"/>
        <c:lblOffset val="100"/>
        <c:noMultiLvlLbl val="0"/>
      </c:catAx>
      <c:valAx>
        <c:axId val="14015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17455232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A</a:t>
            </a:r>
            <a:r>
              <a:rPr lang="hu-HU" baseline="0"/>
              <a:t> HSSZ  szervek adatfelvételeinek megoszlása, 2021</a:t>
            </a:r>
            <a:endParaRPr lang="hu-H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A5F-41E8-B13D-676C0061F3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A5F-41E8-B13D-676C0061F38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A5F-41E8-B13D-676C0061F38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A5F-41E8-B13D-676C0061F38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A5F-41E8-B13D-676C0061F38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A5F-41E8-B13D-676C0061F38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A5F-41E8-B13D-676C0061F38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A5F-41E8-B13D-676C0061F38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0A5F-41E8-B13D-676C0061F38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0A5F-41E8-B13D-676C0061F38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Munka4!$A$4:$A$13</c:f>
              <c:strCache>
                <c:ptCount val="10"/>
                <c:pt idx="0">
                  <c:v>Agrárminisztérium</c:v>
                </c:pt>
                <c:pt idx="1">
                  <c:v>Belügyminisztérium</c:v>
                </c:pt>
                <c:pt idx="2">
                  <c:v>Emberi Erőforrások Minisztériuma  </c:v>
                </c:pt>
                <c:pt idx="3">
                  <c:v>Igazságügyi Minisztérium  </c:v>
                </c:pt>
                <c:pt idx="4">
                  <c:v>Innovációs és Technológiai Minisztérium</c:v>
                </c:pt>
                <c:pt idx="5">
                  <c:v>Legfőbb Ügyészség</c:v>
                </c:pt>
                <c:pt idx="6">
                  <c:v>Magyar Energetikai és Közmű-szabályozási Hivatal</c:v>
                </c:pt>
                <c:pt idx="7">
                  <c:v>Magyar Nemzeti Bank</c:v>
                </c:pt>
                <c:pt idx="8">
                  <c:v>Miniszterelnökség</c:v>
                </c:pt>
                <c:pt idx="9">
                  <c:v>Országos Bírósági Hivatal</c:v>
                </c:pt>
              </c:strCache>
            </c:strRef>
          </c:cat>
          <c:val>
            <c:numRef>
              <c:f>Munka4!$B$4:$B$13</c:f>
              <c:numCache>
                <c:formatCode>General</c:formatCode>
                <c:ptCount val="10"/>
                <c:pt idx="0">
                  <c:v>10</c:v>
                </c:pt>
                <c:pt idx="1">
                  <c:v>8</c:v>
                </c:pt>
                <c:pt idx="2">
                  <c:v>34</c:v>
                </c:pt>
                <c:pt idx="3">
                  <c:v>7</c:v>
                </c:pt>
                <c:pt idx="4">
                  <c:v>32</c:v>
                </c:pt>
                <c:pt idx="5">
                  <c:v>3</c:v>
                </c:pt>
                <c:pt idx="6">
                  <c:v>6</c:v>
                </c:pt>
                <c:pt idx="7">
                  <c:v>4</c:v>
                </c:pt>
                <c:pt idx="8">
                  <c:v>5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A5F-41E8-B13D-676C0061F38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Munka3!$B$140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Munka3!$B$141:$B$149</c:f>
              <c:numCache>
                <c:formatCode>General</c:formatCode>
                <c:ptCount val="9"/>
                <c:pt idx="0">
                  <c:v>36</c:v>
                </c:pt>
                <c:pt idx="1">
                  <c:v>68</c:v>
                </c:pt>
                <c:pt idx="2">
                  <c:v>46</c:v>
                </c:pt>
                <c:pt idx="3">
                  <c:v>14</c:v>
                </c:pt>
                <c:pt idx="4">
                  <c:v>18</c:v>
                </c:pt>
                <c:pt idx="5">
                  <c:v>32</c:v>
                </c:pt>
                <c:pt idx="6">
                  <c:v>23</c:v>
                </c:pt>
                <c:pt idx="7">
                  <c:v>14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22-4BB9-9460-360FE9F67615}"/>
            </c:ext>
          </c:extLst>
        </c:ser>
        <c:ser>
          <c:idx val="1"/>
          <c:order val="1"/>
          <c:tx>
            <c:strRef>
              <c:f>Munka3!$C$140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Munka3!$C$141:$C$149</c:f>
              <c:numCache>
                <c:formatCode>General</c:formatCode>
                <c:ptCount val="9"/>
                <c:pt idx="0">
                  <c:v>34</c:v>
                </c:pt>
                <c:pt idx="1">
                  <c:v>68</c:v>
                </c:pt>
                <c:pt idx="2">
                  <c:v>53</c:v>
                </c:pt>
                <c:pt idx="3">
                  <c:v>15</c:v>
                </c:pt>
                <c:pt idx="4">
                  <c:v>17</c:v>
                </c:pt>
                <c:pt idx="5">
                  <c:v>40</c:v>
                </c:pt>
                <c:pt idx="6">
                  <c:v>25</c:v>
                </c:pt>
                <c:pt idx="7">
                  <c:v>24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22-4BB9-9460-360FE9F67615}"/>
            </c:ext>
          </c:extLst>
        </c:ser>
        <c:ser>
          <c:idx val="2"/>
          <c:order val="2"/>
          <c:tx>
            <c:strRef>
              <c:f>Munka3!$D$140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Munka3!$D$141:$D$149</c:f>
              <c:numCache>
                <c:formatCode>General</c:formatCode>
                <c:ptCount val="9"/>
                <c:pt idx="0">
                  <c:v>29</c:v>
                </c:pt>
                <c:pt idx="1">
                  <c:v>53</c:v>
                </c:pt>
                <c:pt idx="2">
                  <c:v>45</c:v>
                </c:pt>
                <c:pt idx="3">
                  <c:v>15</c:v>
                </c:pt>
                <c:pt idx="4">
                  <c:v>18</c:v>
                </c:pt>
                <c:pt idx="5">
                  <c:v>39</c:v>
                </c:pt>
                <c:pt idx="6">
                  <c:v>21</c:v>
                </c:pt>
                <c:pt idx="7">
                  <c:v>17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22-4BB9-9460-360FE9F67615}"/>
            </c:ext>
          </c:extLst>
        </c:ser>
        <c:ser>
          <c:idx val="3"/>
          <c:order val="3"/>
          <c:tx>
            <c:strRef>
              <c:f>Munka3!$E$140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Munka3!$E$141:$E$149</c:f>
              <c:numCache>
                <c:formatCode>General</c:formatCode>
                <c:ptCount val="9"/>
                <c:pt idx="0">
                  <c:v>29</c:v>
                </c:pt>
                <c:pt idx="1">
                  <c:v>47</c:v>
                </c:pt>
                <c:pt idx="2">
                  <c:v>38</c:v>
                </c:pt>
                <c:pt idx="3">
                  <c:v>16</c:v>
                </c:pt>
                <c:pt idx="4">
                  <c:v>15</c:v>
                </c:pt>
                <c:pt idx="5">
                  <c:v>46</c:v>
                </c:pt>
                <c:pt idx="6">
                  <c:v>28</c:v>
                </c:pt>
                <c:pt idx="7">
                  <c:v>21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22-4BB9-9460-360FE9F67615}"/>
            </c:ext>
          </c:extLst>
        </c:ser>
        <c:ser>
          <c:idx val="4"/>
          <c:order val="4"/>
          <c:tx>
            <c:strRef>
              <c:f>Munka3!$F$140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Munka3!$F$141:$F$149</c:f>
              <c:numCache>
                <c:formatCode>General</c:formatCode>
                <c:ptCount val="9"/>
                <c:pt idx="0">
                  <c:v>29</c:v>
                </c:pt>
                <c:pt idx="1">
                  <c:v>47</c:v>
                </c:pt>
                <c:pt idx="2">
                  <c:v>38</c:v>
                </c:pt>
                <c:pt idx="3">
                  <c:v>15</c:v>
                </c:pt>
                <c:pt idx="4">
                  <c:v>14</c:v>
                </c:pt>
                <c:pt idx="5">
                  <c:v>45</c:v>
                </c:pt>
                <c:pt idx="6">
                  <c:v>28</c:v>
                </c:pt>
                <c:pt idx="7">
                  <c:v>21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22-4BB9-9460-360FE9F67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7522944"/>
        <c:axId val="247685728"/>
      </c:barChart>
      <c:catAx>
        <c:axId val="1947522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Adatszolgáltatói</a:t>
                </a:r>
                <a:r>
                  <a:rPr lang="hu-HU" baseline="0"/>
                  <a:t> kör</a:t>
                </a:r>
                <a:endParaRPr lang="hu-H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7685728"/>
        <c:crosses val="autoZero"/>
        <c:auto val="1"/>
        <c:lblAlgn val="ctr"/>
        <c:lblOffset val="100"/>
        <c:noMultiLvlLbl val="0"/>
      </c:catAx>
      <c:valAx>
        <c:axId val="24768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AGY</a:t>
                </a:r>
                <a:r>
                  <a:rPr lang="hu-HU" baseline="0"/>
                  <a:t> száma, darab</a:t>
                </a:r>
                <a:endParaRPr lang="hu-H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4752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B664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9E-4F17-90DE-1E74D7C95E06}"/>
              </c:ext>
            </c:extLst>
          </c:dPt>
          <c:dPt>
            <c:idx val="1"/>
            <c:bubble3D val="0"/>
            <c:spPr>
              <a:solidFill>
                <a:srgbClr val="86184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9E-4F17-90DE-1E74D7C95E06}"/>
              </c:ext>
            </c:extLst>
          </c:dPt>
          <c:dPt>
            <c:idx val="2"/>
            <c:bubble3D val="0"/>
            <c:spPr>
              <a:solidFill>
                <a:srgbClr val="8BA70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9E-4F17-90DE-1E74D7C95E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AÁ!$C$251:$C$253</c:f>
              <c:strCache>
                <c:ptCount val="3"/>
                <c:pt idx="0">
                  <c:v>Határidőre teljesített adatátvételek</c:v>
                </c:pt>
                <c:pt idx="1">
                  <c:v>Határidőre nem teljesített adatátvételek</c:v>
                </c:pt>
                <c:pt idx="2">
                  <c:v>Egyéltalán nem teljesített adatátvételek</c:v>
                </c:pt>
              </c:strCache>
            </c:strRef>
          </c:cat>
          <c:val>
            <c:numRef>
              <c:f>AÁ!$D$251:$D$253</c:f>
              <c:numCache>
                <c:formatCode>General</c:formatCode>
                <c:ptCount val="3"/>
                <c:pt idx="0">
                  <c:v>182</c:v>
                </c:pt>
                <c:pt idx="1">
                  <c:v>34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9E-4F17-90DE-1E74D7C95E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1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AA-4AEA-9AC4-E1F139C6FFB2}"/>
              </c:ext>
            </c:extLst>
          </c:dPt>
          <c:dPt>
            <c:idx val="1"/>
            <c:bubble3D val="0"/>
            <c:spPr>
              <a:solidFill>
                <a:srgbClr val="F36E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AA-4AEA-9AC4-E1F139C6FFB2}"/>
              </c:ext>
            </c:extLst>
          </c:dPt>
          <c:dPt>
            <c:idx val="2"/>
            <c:bubble3D val="0"/>
            <c:spPr>
              <a:solidFill>
                <a:srgbClr val="86184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3AA-4AEA-9AC4-E1F139C6FF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3AA-4AEA-9AC4-E1F139C6FF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3AA-4AEA-9AC4-E1F139C6FFB2}"/>
              </c:ext>
            </c:extLst>
          </c:dPt>
          <c:dPt>
            <c:idx val="5"/>
            <c:bubble3D val="0"/>
            <c:spPr>
              <a:solidFill>
                <a:srgbClr val="8BA70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3AA-4AEA-9AC4-E1F139C6FFB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3AA-4AEA-9AC4-E1F139C6FFB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3AA-4AEA-9AC4-E1F139C6FF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Munka1!$AK$537:$AK$544</c:f>
              <c:strCache>
                <c:ptCount val="8"/>
                <c:pt idx="0">
                  <c:v>Adatgyűjtés helyettesítés</c:v>
                </c:pt>
                <c:pt idx="1">
                  <c:v>Elemzés</c:v>
                </c:pt>
                <c:pt idx="2">
                  <c:v>Validálás</c:v>
                </c:pt>
                <c:pt idx="3">
                  <c:v>Ellenőrzés</c:v>
                </c:pt>
                <c:pt idx="4">
                  <c:v>Adatszolgáltatói kör kijelölése</c:v>
                </c:pt>
                <c:pt idx="5">
                  <c:v>Statisztikai regiszter akrualizálása</c:v>
                </c:pt>
                <c:pt idx="6">
                  <c:v>Becslés</c:v>
                </c:pt>
                <c:pt idx="7">
                  <c:v>Egyéb</c:v>
                </c:pt>
              </c:strCache>
            </c:strRef>
          </c:cat>
          <c:val>
            <c:numRef>
              <c:f>Munka1!$AL$537:$AL$544</c:f>
              <c:numCache>
                <c:formatCode>General</c:formatCode>
                <c:ptCount val="8"/>
                <c:pt idx="0">
                  <c:v>122</c:v>
                </c:pt>
                <c:pt idx="1">
                  <c:v>109</c:v>
                </c:pt>
                <c:pt idx="2">
                  <c:v>54</c:v>
                </c:pt>
                <c:pt idx="3">
                  <c:v>63</c:v>
                </c:pt>
                <c:pt idx="4">
                  <c:v>23</c:v>
                </c:pt>
                <c:pt idx="5">
                  <c:v>28</c:v>
                </c:pt>
                <c:pt idx="6">
                  <c:v>46</c:v>
                </c:pt>
                <c:pt idx="7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3AA-4AEA-9AC4-E1F139C6FF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1800" b="1" dirty="0">
                <a:effectLst/>
              </a:rPr>
              <a:t>Az online előállított statisztikai termékek publikálásának leggyakoribb módjai 2021-ben</a:t>
            </a:r>
            <a:endParaRPr lang="hu-HU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hu-H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Munka3!$B$172</c:f>
              <c:strCache>
                <c:ptCount val="1"/>
                <c:pt idx="0">
                  <c:v>HSSZ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Munka3!$A$173:$A$183</c:f>
              <c:strCache>
                <c:ptCount val="11"/>
                <c:pt idx="0">
                  <c:v>Táblázatok</c:v>
                </c:pt>
                <c:pt idx="1">
                  <c:v>Adatbázisok</c:v>
                </c:pt>
                <c:pt idx="2">
                  <c:v>Tudományos célú hozzáférési csatorna (kutatószoba)</c:v>
                </c:pt>
                <c:pt idx="3">
                  <c:v>Adattár típusú kiadványok</c:v>
                </c:pt>
                <c:pt idx="4">
                  <c:v>Szöveges szakmai elemzések</c:v>
                </c:pt>
                <c:pt idx="5">
                  <c:v>Módszertant leíró kiadványok</c:v>
                </c:pt>
                <c:pt idx="6">
                  <c:v>Osztályozások, nomenklatúrák</c:v>
                </c:pt>
                <c:pt idx="7">
                  <c:v>Térképek</c:v>
                </c:pt>
                <c:pt idx="8">
                  <c:v>Grafikonok</c:v>
                </c:pt>
                <c:pt idx="9">
                  <c:v>Infografikák</c:v>
                </c:pt>
                <c:pt idx="10">
                  <c:v>Önálló alkalmazások, app-ok</c:v>
                </c:pt>
              </c:strCache>
            </c:strRef>
          </c:cat>
          <c:val>
            <c:numRef>
              <c:f>Munka3!$B$173:$B$183</c:f>
              <c:numCache>
                <c:formatCode>General</c:formatCode>
                <c:ptCount val="11"/>
                <c:pt idx="0">
                  <c:v>108</c:v>
                </c:pt>
                <c:pt idx="1">
                  <c:v>35</c:v>
                </c:pt>
                <c:pt idx="2">
                  <c:v>13</c:v>
                </c:pt>
                <c:pt idx="3">
                  <c:v>53</c:v>
                </c:pt>
                <c:pt idx="4">
                  <c:v>57</c:v>
                </c:pt>
                <c:pt idx="5">
                  <c:v>41</c:v>
                </c:pt>
                <c:pt idx="6">
                  <c:v>9</c:v>
                </c:pt>
                <c:pt idx="7">
                  <c:v>18</c:v>
                </c:pt>
                <c:pt idx="8">
                  <c:v>37</c:v>
                </c:pt>
                <c:pt idx="9">
                  <c:v>7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3-431B-B0D3-3B67036EAE02}"/>
            </c:ext>
          </c:extLst>
        </c:ser>
        <c:ser>
          <c:idx val="1"/>
          <c:order val="1"/>
          <c:tx>
            <c:strRef>
              <c:f>Munka3!$C$172</c:f>
              <c:strCache>
                <c:ptCount val="1"/>
                <c:pt idx="0">
                  <c:v>KSH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Munka3!$A$173:$A$183</c:f>
              <c:strCache>
                <c:ptCount val="11"/>
                <c:pt idx="0">
                  <c:v>Táblázatok</c:v>
                </c:pt>
                <c:pt idx="1">
                  <c:v>Adatbázisok</c:v>
                </c:pt>
                <c:pt idx="2">
                  <c:v>Tudományos célú hozzáférési csatorna (kutatószoba)</c:v>
                </c:pt>
                <c:pt idx="3">
                  <c:v>Adattár típusú kiadványok</c:v>
                </c:pt>
                <c:pt idx="4">
                  <c:v>Szöveges szakmai elemzések</c:v>
                </c:pt>
                <c:pt idx="5">
                  <c:v>Módszertant leíró kiadványok</c:v>
                </c:pt>
                <c:pt idx="6">
                  <c:v>Osztályozások, nomenklatúrák</c:v>
                </c:pt>
                <c:pt idx="7">
                  <c:v>Térképek</c:v>
                </c:pt>
                <c:pt idx="8">
                  <c:v>Grafikonok</c:v>
                </c:pt>
                <c:pt idx="9">
                  <c:v>Infografikák</c:v>
                </c:pt>
                <c:pt idx="10">
                  <c:v>Önálló alkalmazások, app-ok</c:v>
                </c:pt>
              </c:strCache>
            </c:strRef>
          </c:cat>
          <c:val>
            <c:numRef>
              <c:f>Munka3!$C$173:$C$183</c:f>
              <c:numCache>
                <c:formatCode>General</c:formatCode>
                <c:ptCount val="11"/>
                <c:pt idx="0">
                  <c:v>251</c:v>
                </c:pt>
                <c:pt idx="1">
                  <c:v>168</c:v>
                </c:pt>
                <c:pt idx="2">
                  <c:v>45</c:v>
                </c:pt>
                <c:pt idx="3">
                  <c:v>200</c:v>
                </c:pt>
                <c:pt idx="4">
                  <c:v>152</c:v>
                </c:pt>
                <c:pt idx="5">
                  <c:v>31</c:v>
                </c:pt>
                <c:pt idx="6">
                  <c:v>18</c:v>
                </c:pt>
                <c:pt idx="7">
                  <c:v>66</c:v>
                </c:pt>
                <c:pt idx="8">
                  <c:v>111</c:v>
                </c:pt>
                <c:pt idx="9">
                  <c:v>47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33-431B-B0D3-3B67036EAE0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19399424"/>
        <c:axId val="519399032"/>
      </c:barChart>
      <c:catAx>
        <c:axId val="5193994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Közlési</a:t>
                </a:r>
                <a:r>
                  <a:rPr lang="hu-HU" baseline="0"/>
                  <a:t> formák</a:t>
                </a:r>
                <a:endParaRPr lang="hu-H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19399032"/>
        <c:crosses val="autoZero"/>
        <c:auto val="1"/>
        <c:lblAlgn val="ctr"/>
        <c:lblOffset val="100"/>
        <c:noMultiLvlLbl val="0"/>
      </c:catAx>
      <c:valAx>
        <c:axId val="519399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1939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0A-4461-A632-538426ACD92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0A-4461-A632-538426ACD92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0A-4461-A632-538426ACD92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0A-4461-A632-538426ACD92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F0A-4461-A632-538426ACD92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F0A-4461-A632-538426ACD92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F0A-4461-A632-538426ACD92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F0A-4461-A632-538426ACD92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F0A-4461-A632-538426ACD9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'6. kérdés'!$F$3:$F$11</c:f>
              <c:strCache>
                <c:ptCount val="9"/>
                <c:pt idx="0">
                  <c:v>Közigazgatás</c:v>
                </c:pt>
                <c:pt idx="1">
                  <c:v>Versenyszféra</c:v>
                </c:pt>
                <c:pt idx="2">
                  <c:v>Nonprofit szervezetek</c:v>
                </c:pt>
                <c:pt idx="3">
                  <c:v>Kutató, akadémiai intézmény</c:v>
                </c:pt>
                <c:pt idx="4">
                  <c:v>Oktatási intézmény, diák, hallgató</c:v>
                </c:pt>
                <c:pt idx="5">
                  <c:v>Média, sajtó</c:v>
                </c:pt>
                <c:pt idx="6">
                  <c:v>Nemzetközi szervezet</c:v>
                </c:pt>
                <c:pt idx="7">
                  <c:v>Magánszemély</c:v>
                </c:pt>
                <c:pt idx="8">
                  <c:v>Egyéb</c:v>
                </c:pt>
              </c:strCache>
            </c:strRef>
          </c:cat>
          <c:val>
            <c:numRef>
              <c:f>'6. kérdés'!$G$3:$G$11</c:f>
              <c:numCache>
                <c:formatCode>General</c:formatCode>
                <c:ptCount val="9"/>
                <c:pt idx="0">
                  <c:v>67</c:v>
                </c:pt>
                <c:pt idx="1">
                  <c:v>21</c:v>
                </c:pt>
                <c:pt idx="2">
                  <c:v>18</c:v>
                </c:pt>
                <c:pt idx="3">
                  <c:v>43</c:v>
                </c:pt>
                <c:pt idx="4">
                  <c:v>30</c:v>
                </c:pt>
                <c:pt idx="5">
                  <c:v>30</c:v>
                </c:pt>
                <c:pt idx="6">
                  <c:v>22</c:v>
                </c:pt>
                <c:pt idx="7">
                  <c:v>15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F0A-4461-A632-538426ACD9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38033160"/>
        <c:axId val="238032768"/>
      </c:barChart>
      <c:valAx>
        <c:axId val="238032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8033160"/>
        <c:crosses val="autoZero"/>
        <c:crossBetween val="between"/>
      </c:valAx>
      <c:catAx>
        <c:axId val="2380331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80327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C7DFD-8CDF-44EE-8244-48D0A9B7DEBE}" type="datetimeFigureOut">
              <a:rPr lang="hu-HU" smtClean="0"/>
              <a:t>2022.09.29.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639C6-3B4B-4111-8621-1F05030345D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0092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2022.09.29.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2022.09.29.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2022.09.29.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2022.09.29.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2022.09.29.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2022.09.29.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2022.09.29.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218142" y="6126033"/>
            <a:ext cx="249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  <a:latin typeface="Myriad "/>
              </a:rPr>
              <a:t>2022. szeptember 29.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200527" y="5210951"/>
            <a:ext cx="3397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>
                <a:solidFill>
                  <a:srgbClr val="002060"/>
                </a:solidFill>
                <a:latin typeface="Myriad "/>
              </a:rPr>
              <a:t>Dr. Zavagyák Andrea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/>
          </a:bodyPr>
          <a:lstStyle/>
          <a:p>
            <a:pPr eaLnBrk="1" hangingPunct="1"/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</a:t>
            </a:r>
          </a:p>
          <a:p>
            <a:pPr eaLnBrk="1" hangingPunct="1"/>
            <a:r>
              <a:rPr lang="hu-HU" sz="2000" b="1" dirty="0">
                <a:solidFill>
                  <a:srgbClr val="002060"/>
                </a:solidFill>
                <a:latin typeface="Myriad "/>
              </a:rPr>
              <a:t>a Nemzeti Statisztikai Koordinációs Testület részére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>
              <a:latin typeface="Calibri" panose="020F0502020204030204" pitchFamily="34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2976166" y="2035789"/>
            <a:ext cx="7846640" cy="1465349"/>
          </a:xfrm>
        </p:spPr>
        <p:txBody>
          <a:bodyPr>
            <a:normAutofit/>
          </a:bodyPr>
          <a:lstStyle/>
          <a:p>
            <a:r>
              <a:rPr lang="hu-HU" sz="3200" b="1" dirty="0">
                <a:solidFill>
                  <a:srgbClr val="002060"/>
                </a:solidFill>
              </a:rPr>
              <a:t>Tájékoztatás a 2021. évi</a:t>
            </a:r>
            <a:br>
              <a:rPr lang="hu-HU" sz="3200" b="1" dirty="0">
                <a:solidFill>
                  <a:srgbClr val="002060"/>
                </a:solidFill>
              </a:rPr>
            </a:br>
            <a:r>
              <a:rPr lang="hu-HU" sz="3200" b="1" dirty="0">
                <a:solidFill>
                  <a:srgbClr val="002060"/>
                </a:solidFill>
              </a:rPr>
              <a:t>Országos Statisztikai Adatfelvételi Program (OSAP) teljesüléséről</a:t>
            </a: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46685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előállított statisztikai adatállományok jellemző felhasználói a </a:t>
            </a:r>
            <a:r>
              <a:rPr lang="hu-HU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tagoknál (KSH nélkül), 2021-ben (%)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71387238"/>
              </p:ext>
            </p:extLst>
          </p:nvPr>
        </p:nvGraphicFramePr>
        <p:xfrm>
          <a:off x="1952626" y="1256346"/>
          <a:ext cx="8296274" cy="480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6933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07540" y="184151"/>
            <a:ext cx="10515600" cy="1016000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 minőség javítását segítő eszközök megoszlása 2021-ban (darab, %)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91784243"/>
              </p:ext>
            </p:extLst>
          </p:nvPr>
        </p:nvGraphicFramePr>
        <p:xfrm>
          <a:off x="1485900" y="1092200"/>
          <a:ext cx="8915400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72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07540" y="184151"/>
            <a:ext cx="10515600" cy="1016000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 KSH-hoz érkezett adatkérések száma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A2F052D4-99D9-408F-8CE8-E802D759022A}"/>
              </a:ext>
            </a:extLst>
          </p:cNvPr>
          <p:cNvSpPr txBox="1"/>
          <p:nvPr/>
        </p:nvSpPr>
        <p:spPr>
          <a:xfrm>
            <a:off x="674703" y="5956917"/>
            <a:ext cx="6232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HSSZ szerveknél 80 esetben megvalósult, 45 esetben nem valósult meg adatkérés az adatfelvételekből előállított adatokból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300-000010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406139"/>
              </p:ext>
            </p:extLst>
          </p:nvPr>
        </p:nvGraphicFramePr>
        <p:xfrm>
          <a:off x="1068860" y="941034"/>
          <a:ext cx="8237700" cy="4820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7237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Visszacsatolás az adatszolgáltatók/adatgazdák felé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167131"/>
              </p:ext>
            </p:extLst>
          </p:nvPr>
        </p:nvGraphicFramePr>
        <p:xfrm>
          <a:off x="656968" y="124897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4134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További teendők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r>
              <a:rPr lang="hu-HU" sz="2400" dirty="0">
                <a:solidFill>
                  <a:srgbClr val="002060"/>
                </a:solidFill>
              </a:rPr>
              <a:t>OSAP teljesülés elemzés egyeztetése a </a:t>
            </a:r>
            <a:r>
              <a:rPr lang="hu-HU" sz="2400" dirty="0" err="1">
                <a:solidFill>
                  <a:srgbClr val="002060"/>
                </a:solidFill>
              </a:rPr>
              <a:t>HSSZ-en</a:t>
            </a:r>
            <a:r>
              <a:rPr lang="hu-HU" sz="2400" dirty="0">
                <a:solidFill>
                  <a:srgbClr val="002060"/>
                </a:solidFill>
              </a:rPr>
              <a:t> belül, közzététel (október)</a:t>
            </a:r>
          </a:p>
          <a:p>
            <a:pPr marL="0" lvl="1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0"/>
            <a:r>
              <a:rPr lang="hu-HU" sz="2400" dirty="0">
                <a:solidFill>
                  <a:srgbClr val="002060"/>
                </a:solidFill>
              </a:rPr>
              <a:t>Írásbeli véleményezést követően kerül véglegesítésre, majd közzétesszük a KSH honlapján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2619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9843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4800" b="1" dirty="0">
                <a:solidFill>
                  <a:srgbClr val="002060"/>
                </a:solidFill>
              </a:rPr>
              <a:t>Köszönöm a figyelmet!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901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2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7" y="713439"/>
            <a:ext cx="1418692" cy="444360"/>
          </a:xfrm>
        </p:spPr>
        <p:txBody>
          <a:bodyPr/>
          <a:lstStyle/>
          <a:p>
            <a:r>
              <a:rPr lang="hu-HU" alt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Bevezető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493937" y="1263799"/>
            <a:ext cx="9238231" cy="4841726"/>
          </a:xfrm>
        </p:spPr>
        <p:txBody>
          <a:bodyPr>
            <a:normAutofit/>
          </a:bodyPr>
          <a:lstStyle/>
          <a:p>
            <a:pPr algn="just">
              <a:spcBef>
                <a:spcPts val="1800"/>
              </a:spcBef>
            </a:pPr>
            <a:r>
              <a:rPr lang="hu-HU" sz="1800" dirty="0">
                <a:solidFill>
                  <a:srgbClr val="002060"/>
                </a:solidFill>
              </a:rPr>
              <a:t>Az </a:t>
            </a:r>
            <a:r>
              <a:rPr lang="hu-HU" sz="1800" dirty="0" err="1">
                <a:solidFill>
                  <a:srgbClr val="002060"/>
                </a:solidFill>
              </a:rPr>
              <a:t>Stt</a:t>
            </a:r>
            <a:r>
              <a:rPr lang="hu-HU" sz="1800" dirty="0">
                <a:solidFill>
                  <a:srgbClr val="002060"/>
                </a:solidFill>
              </a:rPr>
              <a:t>. (és egyéb jogszabályok) alapján 2021-ben 554 élő adatfelvétel végrehajtását rendelte el az OSAP, ebből 245 adatgyűjtés és 309 adatátvétel volt</a:t>
            </a:r>
          </a:p>
          <a:p>
            <a:pPr algn="just">
              <a:spcBef>
                <a:spcPts val="1800"/>
              </a:spcBef>
            </a:pPr>
            <a:r>
              <a:rPr lang="hu-HU" sz="1800" dirty="0">
                <a:solidFill>
                  <a:srgbClr val="002060"/>
                </a:solidFill>
              </a:rPr>
              <a:t>Az adatfelvételek végrehajtása a legtöbb esetben megkezdődött a teljesülési kérdőívek visszaküldéséig, azonban a teljes adatelőállítási folyamat számos esetben nem ért véget, még különböző szakaszában tartott a kérdőív kitöltésekor</a:t>
            </a:r>
          </a:p>
          <a:p>
            <a:pPr algn="just">
              <a:spcBef>
                <a:spcPts val="1800"/>
              </a:spcBef>
            </a:pPr>
            <a:r>
              <a:rPr lang="hu-HU" sz="1800" dirty="0">
                <a:solidFill>
                  <a:srgbClr val="002060"/>
                </a:solidFill>
              </a:rPr>
              <a:t>Az előző évhez képest csak szerkezeti változás történt, látszódik az elmozdulás az adatátvételek irányába, azok számának növekedése miatt</a:t>
            </a:r>
          </a:p>
          <a:p>
            <a:pPr algn="just">
              <a:spcBef>
                <a:spcPts val="1800"/>
              </a:spcBef>
            </a:pPr>
            <a:r>
              <a:rPr lang="hu-HU" sz="1800" dirty="0">
                <a:solidFill>
                  <a:srgbClr val="002060"/>
                </a:solidFill>
                <a:latin typeface="Calibri" panose="020F0502020204030204" pitchFamily="34" charset="0"/>
              </a:rPr>
              <a:t>Tekintettel arra, hogy jelen tájékoztatás a 2021-es OSAP-</a:t>
            </a:r>
            <a:r>
              <a:rPr lang="hu-HU" sz="1800" dirty="0" err="1">
                <a:solidFill>
                  <a:srgbClr val="002060"/>
                </a:solidFill>
                <a:latin typeface="Calibri" panose="020F0502020204030204" pitchFamily="34" charset="0"/>
              </a:rPr>
              <a:t>ra</a:t>
            </a:r>
            <a:r>
              <a:rPr lang="hu-HU" sz="1800" dirty="0">
                <a:solidFill>
                  <a:srgbClr val="002060"/>
                </a:solidFill>
                <a:latin typeface="Calibri" panose="020F0502020204030204" pitchFamily="34" charset="0"/>
              </a:rPr>
              <a:t> vonatkozik, emiatt a HSSZ szerveket érintő idei változások itt még nem fognak megjelenni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550C9AE1-4503-4631-89B9-B0C5A86E6D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382054"/>
              </p:ext>
            </p:extLst>
          </p:nvPr>
        </p:nvGraphicFramePr>
        <p:xfrm>
          <a:off x="6324600" y="39782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20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3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6" y="713439"/>
            <a:ext cx="5183590" cy="444360"/>
          </a:xfrm>
        </p:spPr>
        <p:txBody>
          <a:bodyPr>
            <a:noAutofit/>
          </a:bodyPr>
          <a:lstStyle/>
          <a:p>
            <a:r>
              <a:rPr lang="hu-HU" alt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Adatgyűjtések és adatátvételek száma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1493935" y="1486818"/>
            <a:ext cx="8022597" cy="420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u-HU" altLang="hu-HU" sz="1600" dirty="0">
                <a:solidFill>
                  <a:srgbClr val="002060"/>
                </a:solidFill>
                <a:latin typeface="Calibri" panose="020F0502020204030204" pitchFamily="34" charset="0"/>
              </a:rPr>
              <a:t>OSAP 2021: 554 db adatfelvétel (245 db AGY, 309 db AÁ; ebből: 156 db KSH elrendelésében lévő AGY, 89 db a HSSZ elrendelésében, 267 db KSH elrendelésében lévő AÁ, 42 db a HSSZ elrendelésében)</a:t>
            </a:r>
          </a:p>
          <a:p>
            <a:pPr algn="just"/>
            <a:endParaRPr lang="hu-HU" altLang="hu-HU" sz="2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407FF447-70BD-4046-824F-82C99E1D8B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3574703"/>
              </p:ext>
            </p:extLst>
          </p:nvPr>
        </p:nvGraphicFramePr>
        <p:xfrm>
          <a:off x="1235476" y="249240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90C8F1D8-D1C5-49BC-BE42-081479E7F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317002"/>
              </p:ext>
            </p:extLst>
          </p:nvPr>
        </p:nvGraphicFramePr>
        <p:xfrm>
          <a:off x="6096000" y="249240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158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15" y="95860"/>
            <a:ext cx="10515600" cy="1325563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adatfelvételek megoszlása 2021-ban a HSSz KSH-n kívüli tagjai között (db)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BB55517-0093-423F-BFB9-227EF2F033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338671"/>
              </p:ext>
            </p:extLst>
          </p:nvPr>
        </p:nvGraphicFramePr>
        <p:xfrm>
          <a:off x="716983" y="1113036"/>
          <a:ext cx="10901102" cy="4337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116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3346" y="264807"/>
            <a:ext cx="11217442" cy="782837"/>
          </a:xfrm>
        </p:spPr>
        <p:txBody>
          <a:bodyPr>
            <a:normAutofit/>
          </a:bodyPr>
          <a:lstStyle/>
          <a:p>
            <a:pPr algn="ctr"/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Adatgyűjtések száma adatszolgáltatói kör nagysága szerint, 2017-2021 között (db)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D83AA4-FBF0-450D-953D-AB7FF2C3FC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123006"/>
              </p:ext>
            </p:extLst>
          </p:nvPr>
        </p:nvGraphicFramePr>
        <p:xfrm>
          <a:off x="1438183" y="1207363"/>
          <a:ext cx="8291743" cy="413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41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adatátvételeket érintő tényezők vizsgálata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1324" y="10803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sz="2400" u="sng" dirty="0">
                <a:solidFill>
                  <a:srgbClr val="002060"/>
                </a:solidFill>
              </a:rPr>
              <a:t>Adatátvételek beérkezési megoszlása: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6693615"/>
              </p:ext>
            </p:extLst>
          </p:nvPr>
        </p:nvGraphicFramePr>
        <p:xfrm>
          <a:off x="3120080" y="1736252"/>
          <a:ext cx="7071669" cy="441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86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adatátvételeket érintő tényezők vizsgálata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340895" y="1173256"/>
            <a:ext cx="101555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>
                <a:solidFill>
                  <a:srgbClr val="002060"/>
                </a:solidFill>
              </a:rPr>
              <a:t>Adminisztratív adatok felhasználásának célja:</a:t>
            </a:r>
          </a:p>
          <a:p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478469" y="2218809"/>
            <a:ext cx="3195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Az ábrán az adatátvételek felhasználásának céljait láthatjuk.  Az adatgyűjtés helyettesítésre az adatátvételek negyedét használják a </a:t>
            </a:r>
            <a:r>
              <a:rPr lang="hu-HU" dirty="0" err="1"/>
              <a:t>HSSz-ben</a:t>
            </a:r>
            <a:r>
              <a:rPr lang="hu-HU" dirty="0"/>
              <a:t>, elemzési célra 22%-át, ellenőrzési céllal az adatátvételek 13%-kát használták fel.</a:t>
            </a:r>
            <a:endParaRPr lang="hu-HU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81449932"/>
              </p:ext>
            </p:extLst>
          </p:nvPr>
        </p:nvGraphicFramePr>
        <p:xfrm>
          <a:off x="3757097" y="1660526"/>
          <a:ext cx="6965446" cy="4287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877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Publikálás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7187806" y="2846274"/>
            <a:ext cx="5159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ONLINE megjelenések erőfölénye tapasztalható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A vizualizációs eszközök közül kiemelkednek a grafikonos megoldások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A táblázatos forma évről-évre kiemelkedik</a:t>
            </a:r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309161"/>
              </p:ext>
            </p:extLst>
          </p:nvPr>
        </p:nvGraphicFramePr>
        <p:xfrm>
          <a:off x="340895" y="1046748"/>
          <a:ext cx="6846911" cy="455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779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7195" y="3074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u-HU" sz="2700" b="1" dirty="0">
                <a:solidFill>
                  <a:srgbClr val="002060"/>
                </a:solidFill>
                <a:latin typeface="Calibri" panose="020F0502020204030204" pitchFamily="34" charset="0"/>
              </a:rPr>
              <a:t>Tudományos vagy tájékoztatási célú adatkiadások átvevői a </a:t>
            </a:r>
            <a:r>
              <a:rPr lang="hu-HU" sz="27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sz="2700" b="1" dirty="0">
                <a:solidFill>
                  <a:srgbClr val="002060"/>
                </a:solidFill>
                <a:latin typeface="Calibri" panose="020F0502020204030204" pitchFamily="34" charset="0"/>
              </a:rPr>
              <a:t> további szerveinél, 2021-ben </a:t>
            </a:r>
            <a:r>
              <a:rPr lang="x-none" sz="3100" b="1" dirty="0">
                <a:solidFill>
                  <a:srgbClr val="002060"/>
                </a:solidFill>
              </a:rPr>
              <a:t> </a:t>
            </a:r>
            <a:br>
              <a:rPr lang="hu-HU" b="1" dirty="0">
                <a:solidFill>
                  <a:srgbClr val="FF0000"/>
                </a:solidFill>
              </a:rPr>
            </a:b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7666891" y="3078666"/>
            <a:ext cx="4525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002060"/>
                </a:solidFill>
              </a:rPr>
              <a:t>A KSH esetén az adatkiadások két leggyakoribb típusa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Táblázatos aggregált adatként (55%)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Egyedi kérésre, táblázatos formában (35%)</a:t>
            </a: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52388"/>
              </p:ext>
            </p:extLst>
          </p:nvPr>
        </p:nvGraphicFramePr>
        <p:xfrm>
          <a:off x="342900" y="1458082"/>
          <a:ext cx="7023100" cy="4510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639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81B3D9-2814-4C34-AE69-A758932FB0FE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4791</TotalTime>
  <Words>488</Words>
  <Application>Microsoft Office PowerPoint</Application>
  <PresentationFormat>Szélesvásznú</PresentationFormat>
  <Paragraphs>74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Myriad </vt:lpstr>
      <vt:lpstr>Office-téma</vt:lpstr>
      <vt:lpstr>Tájékoztatás a 2021. évi Országos Statisztikai Adatfelvételi Program (OSAP) teljesüléséről</vt:lpstr>
      <vt:lpstr>Bevezető</vt:lpstr>
      <vt:lpstr>Adatgyűjtések és adatátvételek száma</vt:lpstr>
      <vt:lpstr>Az adatfelvételek megoszlása 2021-ban a HSSz KSH-n kívüli tagjai között (db)</vt:lpstr>
      <vt:lpstr>Adatgyűjtések száma adatszolgáltatói kör nagysága szerint, 2017-2021 között (db)</vt:lpstr>
      <vt:lpstr>Az adatátvételeket érintő tényezők vizsgálata</vt:lpstr>
      <vt:lpstr>Az adatátvételeket érintő tényezők vizsgálata</vt:lpstr>
      <vt:lpstr>Publikálás</vt:lpstr>
      <vt:lpstr>Tudományos vagy tájékoztatási célú adatkiadások átvevői a HSSz további szerveinél, 2021-ben   </vt:lpstr>
      <vt:lpstr>Az előállított statisztikai adatállományok jellemző felhasználói a HSSz tagoknál (KSH nélkül), 2021-ben (%)</vt:lpstr>
      <vt:lpstr>A minőség javítását segítő eszközök megoszlása 2021-ban (darab, %)</vt:lpstr>
      <vt:lpstr>A KSH-hoz érkezett adatkérések száma</vt:lpstr>
      <vt:lpstr>Visszacsatolás az adatszolgáltatók/adatgazdák felé</vt:lpstr>
      <vt:lpstr>További teendők</vt:lpstr>
      <vt:lpstr>Köszönöm a figyelmet!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Zavagyák Andrea Dr.</cp:lastModifiedBy>
  <cp:revision>141</cp:revision>
  <cp:lastPrinted>2022-09-29T06:50:22Z</cp:lastPrinted>
  <dcterms:created xsi:type="dcterms:W3CDTF">2017-03-01T09:38:02Z</dcterms:created>
  <dcterms:modified xsi:type="dcterms:W3CDTF">2022-09-29T07:49:49Z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