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6" r:id="rId6"/>
    <p:sldId id="345" r:id="rId7"/>
    <p:sldId id="354" r:id="rId8"/>
    <p:sldId id="348" r:id="rId9"/>
    <p:sldId id="369" r:id="rId10"/>
    <p:sldId id="365" r:id="rId11"/>
    <p:sldId id="261" r:id="rId12"/>
    <p:sldId id="262" r:id="rId13"/>
    <p:sldId id="263" r:id="rId14"/>
    <p:sldId id="366" r:id="rId15"/>
    <p:sldId id="364" r:id="rId16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B2E22B-3962-4EF6-B1A6-B56AD8FC5866}" v="5" dt="2021-11-18T03:31:40.5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4" autoAdjust="0"/>
    <p:restoredTop sz="65889" autoAdjust="0"/>
  </p:normalViewPr>
  <p:slideViewPr>
    <p:cSldViewPr snapToGrid="0">
      <p:cViewPr varScale="1">
        <p:scale>
          <a:sx n="107" d="100"/>
          <a:sy n="107" d="100"/>
        </p:scale>
        <p:origin x="12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re Branyiczki" userId="2f2f66f42d17ed89" providerId="LiveId" clId="{0CB2E22B-3962-4EF6-B1A6-B56AD8FC5866}"/>
    <pc:docChg chg="undo redo custSel addSld delSld modSld">
      <pc:chgData name="Imre Branyiczki" userId="2f2f66f42d17ed89" providerId="LiveId" clId="{0CB2E22B-3962-4EF6-B1A6-B56AD8FC5866}" dt="2021-11-18T03:36:09.693" v="2104" actId="255"/>
      <pc:docMkLst>
        <pc:docMk/>
      </pc:docMkLst>
      <pc:sldChg chg="modSp mod">
        <pc:chgData name="Imre Branyiczki" userId="2f2f66f42d17ed89" providerId="LiveId" clId="{0CB2E22B-3962-4EF6-B1A6-B56AD8FC5866}" dt="2021-11-18T02:40:29.111" v="426" actId="20577"/>
        <pc:sldMkLst>
          <pc:docMk/>
          <pc:sldMk cId="3057713899" sldId="256"/>
        </pc:sldMkLst>
        <pc:spChg chg="mod">
          <ac:chgData name="Imre Branyiczki" userId="2f2f66f42d17ed89" providerId="LiveId" clId="{0CB2E22B-3962-4EF6-B1A6-B56AD8FC5866}" dt="2021-11-18T02:40:29.111" v="426" actId="20577"/>
          <ac:spMkLst>
            <pc:docMk/>
            <pc:sldMk cId="3057713899" sldId="256"/>
            <ac:spMk id="8" creationId="{00000000-0000-0000-0000-000000000000}"/>
          </ac:spMkLst>
        </pc:spChg>
      </pc:sldChg>
      <pc:sldChg chg="del">
        <pc:chgData name="Imre Branyiczki" userId="2f2f66f42d17ed89" providerId="LiveId" clId="{0CB2E22B-3962-4EF6-B1A6-B56AD8FC5866}" dt="2021-11-18T03:28:33.177" v="1802" actId="2696"/>
        <pc:sldMkLst>
          <pc:docMk/>
          <pc:sldMk cId="3429410013" sldId="260"/>
        </pc:sldMkLst>
      </pc:sldChg>
      <pc:sldChg chg="modSp mod">
        <pc:chgData name="Imre Branyiczki" userId="2f2f66f42d17ed89" providerId="LiveId" clId="{0CB2E22B-3962-4EF6-B1A6-B56AD8FC5866}" dt="2021-11-18T02:00:00.833" v="1" actId="1076"/>
        <pc:sldMkLst>
          <pc:docMk/>
          <pc:sldMk cId="1722170591" sldId="261"/>
        </pc:sldMkLst>
        <pc:spChg chg="mod">
          <ac:chgData name="Imre Branyiczki" userId="2f2f66f42d17ed89" providerId="LiveId" clId="{0CB2E22B-3962-4EF6-B1A6-B56AD8FC5866}" dt="2021-11-18T02:00:00.833" v="1" actId="1076"/>
          <ac:spMkLst>
            <pc:docMk/>
            <pc:sldMk cId="1722170591" sldId="261"/>
            <ac:spMk id="5" creationId="{00000000-0000-0000-0000-000000000000}"/>
          </ac:spMkLst>
        </pc:spChg>
      </pc:sldChg>
      <pc:sldChg chg="modSp mod">
        <pc:chgData name="Imre Branyiczki" userId="2f2f66f42d17ed89" providerId="LiveId" clId="{0CB2E22B-3962-4EF6-B1A6-B56AD8FC5866}" dt="2021-11-18T02:49:04.777" v="596" actId="20577"/>
        <pc:sldMkLst>
          <pc:docMk/>
          <pc:sldMk cId="430143913" sldId="262"/>
        </pc:sldMkLst>
        <pc:spChg chg="mod">
          <ac:chgData name="Imre Branyiczki" userId="2f2f66f42d17ed89" providerId="LiveId" clId="{0CB2E22B-3962-4EF6-B1A6-B56AD8FC5866}" dt="2021-11-18T02:49:04.777" v="596" actId="20577"/>
          <ac:spMkLst>
            <pc:docMk/>
            <pc:sldMk cId="430143913" sldId="262"/>
            <ac:spMk id="3" creationId="{00000000-0000-0000-0000-000000000000}"/>
          </ac:spMkLst>
        </pc:spChg>
        <pc:spChg chg="mod">
          <ac:chgData name="Imre Branyiczki" userId="2f2f66f42d17ed89" providerId="LiveId" clId="{0CB2E22B-3962-4EF6-B1A6-B56AD8FC5866}" dt="2021-11-18T02:00:31.648" v="3" actId="114"/>
          <ac:spMkLst>
            <pc:docMk/>
            <pc:sldMk cId="430143913" sldId="262"/>
            <ac:spMk id="5" creationId="{00000000-0000-0000-0000-000000000000}"/>
          </ac:spMkLst>
        </pc:spChg>
      </pc:sldChg>
      <pc:sldChg chg="addSp delSp modSp mod">
        <pc:chgData name="Imre Branyiczki" userId="2f2f66f42d17ed89" providerId="LiveId" clId="{0CB2E22B-3962-4EF6-B1A6-B56AD8FC5866}" dt="2021-11-18T02:45:26.375" v="495" actId="255"/>
        <pc:sldMkLst>
          <pc:docMk/>
          <pc:sldMk cId="2191474638" sldId="263"/>
        </pc:sldMkLst>
        <pc:spChg chg="mod">
          <ac:chgData name="Imre Branyiczki" userId="2f2f66f42d17ed89" providerId="LiveId" clId="{0CB2E22B-3962-4EF6-B1A6-B56AD8FC5866}" dt="2021-11-18T02:16:55.036" v="59" actId="1076"/>
          <ac:spMkLst>
            <pc:docMk/>
            <pc:sldMk cId="2191474638" sldId="263"/>
            <ac:spMk id="3" creationId="{00000000-0000-0000-0000-000000000000}"/>
          </ac:spMkLst>
        </pc:spChg>
        <pc:spChg chg="mod">
          <ac:chgData name="Imre Branyiczki" userId="2f2f66f42d17ed89" providerId="LiveId" clId="{0CB2E22B-3962-4EF6-B1A6-B56AD8FC5866}" dt="2021-11-18T02:45:26.375" v="495" actId="255"/>
          <ac:spMkLst>
            <pc:docMk/>
            <pc:sldMk cId="2191474638" sldId="263"/>
            <ac:spMk id="5" creationId="{00000000-0000-0000-0000-000000000000}"/>
          </ac:spMkLst>
        </pc:spChg>
        <pc:spChg chg="add del mod">
          <ac:chgData name="Imre Branyiczki" userId="2f2f66f42d17ed89" providerId="LiveId" clId="{0CB2E22B-3962-4EF6-B1A6-B56AD8FC5866}" dt="2021-11-18T02:17:30.692" v="63" actId="22"/>
          <ac:spMkLst>
            <pc:docMk/>
            <pc:sldMk cId="2191474638" sldId="263"/>
            <ac:spMk id="17" creationId="{3366FF6F-3857-436C-AF61-D9C43486BF7E}"/>
          </ac:spMkLst>
        </pc:spChg>
      </pc:sldChg>
      <pc:sldChg chg="del">
        <pc:chgData name="Imre Branyiczki" userId="2f2f66f42d17ed89" providerId="LiveId" clId="{0CB2E22B-3962-4EF6-B1A6-B56AD8FC5866}" dt="2021-11-18T02:06:20.176" v="34" actId="2696"/>
        <pc:sldMkLst>
          <pc:docMk/>
          <pc:sldMk cId="1344588587" sldId="264"/>
        </pc:sldMkLst>
      </pc:sldChg>
      <pc:sldChg chg="modSp mod">
        <pc:chgData name="Imre Branyiczki" userId="2f2f66f42d17ed89" providerId="LiveId" clId="{0CB2E22B-3962-4EF6-B1A6-B56AD8FC5866}" dt="2021-11-18T03:25:27.542" v="1797" actId="1076"/>
        <pc:sldMkLst>
          <pc:docMk/>
          <pc:sldMk cId="0" sldId="348"/>
        </pc:sldMkLst>
        <pc:spChg chg="mod">
          <ac:chgData name="Imre Branyiczki" userId="2f2f66f42d17ed89" providerId="LiveId" clId="{0CB2E22B-3962-4EF6-B1A6-B56AD8FC5866}" dt="2021-11-18T02:53:59.397" v="628" actId="14100"/>
          <ac:spMkLst>
            <pc:docMk/>
            <pc:sldMk cId="0" sldId="348"/>
            <ac:spMk id="3" creationId="{00000000-0000-0000-0000-000000000000}"/>
          </ac:spMkLst>
        </pc:spChg>
        <pc:spChg chg="mod">
          <ac:chgData name="Imre Branyiczki" userId="2f2f66f42d17ed89" providerId="LiveId" clId="{0CB2E22B-3962-4EF6-B1A6-B56AD8FC5866}" dt="2021-11-18T03:25:09.726" v="1794" actId="20577"/>
          <ac:spMkLst>
            <pc:docMk/>
            <pc:sldMk cId="0" sldId="348"/>
            <ac:spMk id="6" creationId="{F6260F1A-9282-4FA8-9AC9-C957FF46D5FD}"/>
          </ac:spMkLst>
        </pc:spChg>
        <pc:spChg chg="mod">
          <ac:chgData name="Imre Branyiczki" userId="2f2f66f42d17ed89" providerId="LiveId" clId="{0CB2E22B-3962-4EF6-B1A6-B56AD8FC5866}" dt="2021-11-18T03:25:15.653" v="1795" actId="1076"/>
          <ac:spMkLst>
            <pc:docMk/>
            <pc:sldMk cId="0" sldId="348"/>
            <ac:spMk id="8" creationId="{62AA18B6-BC4C-452D-AEF2-E666D3E3615A}"/>
          </ac:spMkLst>
        </pc:spChg>
        <pc:spChg chg="mod">
          <ac:chgData name="Imre Branyiczki" userId="2f2f66f42d17ed89" providerId="LiveId" clId="{0CB2E22B-3962-4EF6-B1A6-B56AD8FC5866}" dt="2021-11-18T03:25:27.542" v="1797" actId="1076"/>
          <ac:spMkLst>
            <pc:docMk/>
            <pc:sldMk cId="0" sldId="348"/>
            <ac:spMk id="9" creationId="{197287F5-4165-4038-8A5B-F17E5B396C50}"/>
          </ac:spMkLst>
        </pc:spChg>
      </pc:sldChg>
      <pc:sldChg chg="addSp delSp modSp mod">
        <pc:chgData name="Imre Branyiczki" userId="2f2f66f42d17ed89" providerId="LiveId" clId="{0CB2E22B-3962-4EF6-B1A6-B56AD8FC5866}" dt="2021-11-18T02:13:59.824" v="56" actId="478"/>
        <pc:sldMkLst>
          <pc:docMk/>
          <pc:sldMk cId="0" sldId="354"/>
        </pc:sldMkLst>
        <pc:spChg chg="add del mod">
          <ac:chgData name="Imre Branyiczki" userId="2f2f66f42d17ed89" providerId="LiveId" clId="{0CB2E22B-3962-4EF6-B1A6-B56AD8FC5866}" dt="2021-11-18T02:13:59.824" v="56" actId="478"/>
          <ac:spMkLst>
            <pc:docMk/>
            <pc:sldMk cId="0" sldId="354"/>
            <ac:spMk id="2" creationId="{CE1D1153-A8AC-4C47-BD43-A36D7ED15E20}"/>
          </ac:spMkLst>
        </pc:spChg>
        <pc:spChg chg="mod">
          <ac:chgData name="Imre Branyiczki" userId="2f2f66f42d17ed89" providerId="LiveId" clId="{0CB2E22B-3962-4EF6-B1A6-B56AD8FC5866}" dt="2021-11-18T02:11:56.141" v="47" actId="692"/>
          <ac:spMkLst>
            <pc:docMk/>
            <pc:sldMk cId="0" sldId="354"/>
            <ac:spMk id="7" creationId="{08981486-9C79-4BCD-A058-76B13F3B582A}"/>
          </ac:spMkLst>
        </pc:spChg>
        <pc:spChg chg="mod">
          <ac:chgData name="Imre Branyiczki" userId="2f2f66f42d17ed89" providerId="LiveId" clId="{0CB2E22B-3962-4EF6-B1A6-B56AD8FC5866}" dt="2021-11-18T02:13:55.053" v="54" actId="14100"/>
          <ac:spMkLst>
            <pc:docMk/>
            <pc:sldMk cId="0" sldId="354"/>
            <ac:spMk id="15" creationId="{6318440E-9EC5-44A8-829B-ED77D61E8856}"/>
          </ac:spMkLst>
        </pc:spChg>
      </pc:sldChg>
      <pc:sldChg chg="modSp mod">
        <pc:chgData name="Imre Branyiczki" userId="2f2f66f42d17ed89" providerId="LiveId" clId="{0CB2E22B-3962-4EF6-B1A6-B56AD8FC5866}" dt="2021-11-18T02:08:44.382" v="40" actId="207"/>
        <pc:sldMkLst>
          <pc:docMk/>
          <pc:sldMk cId="0" sldId="364"/>
        </pc:sldMkLst>
        <pc:spChg chg="mod">
          <ac:chgData name="Imre Branyiczki" userId="2f2f66f42d17ed89" providerId="LiveId" clId="{0CB2E22B-3962-4EF6-B1A6-B56AD8FC5866}" dt="2021-11-18T02:08:44.382" v="40" actId="207"/>
          <ac:spMkLst>
            <pc:docMk/>
            <pc:sldMk cId="0" sldId="364"/>
            <ac:spMk id="3" creationId="{1086F8F8-36DA-4FCD-A9EB-7448D14F5F3F}"/>
          </ac:spMkLst>
        </pc:spChg>
      </pc:sldChg>
      <pc:sldChg chg="modSp mod">
        <pc:chgData name="Imre Branyiczki" userId="2f2f66f42d17ed89" providerId="LiveId" clId="{0CB2E22B-3962-4EF6-B1A6-B56AD8FC5866}" dt="2021-11-18T02:29:25.859" v="333" actId="6549"/>
        <pc:sldMkLst>
          <pc:docMk/>
          <pc:sldMk cId="1782044806" sldId="365"/>
        </pc:sldMkLst>
        <pc:spChg chg="mod">
          <ac:chgData name="Imre Branyiczki" userId="2f2f66f42d17ed89" providerId="LiveId" clId="{0CB2E22B-3962-4EF6-B1A6-B56AD8FC5866}" dt="2021-11-18T02:29:25.859" v="333" actId="6549"/>
          <ac:spMkLst>
            <pc:docMk/>
            <pc:sldMk cId="1782044806" sldId="365"/>
            <ac:spMk id="3" creationId="{00000000-0000-0000-0000-000000000000}"/>
          </ac:spMkLst>
        </pc:spChg>
      </pc:sldChg>
      <pc:sldChg chg="modSp mod">
        <pc:chgData name="Imre Branyiczki" userId="2f2f66f42d17ed89" providerId="LiveId" clId="{0CB2E22B-3962-4EF6-B1A6-B56AD8FC5866}" dt="2021-11-18T03:36:09.693" v="2104" actId="255"/>
        <pc:sldMkLst>
          <pc:docMk/>
          <pc:sldMk cId="4025293385" sldId="366"/>
        </pc:sldMkLst>
        <pc:spChg chg="mod">
          <ac:chgData name="Imre Branyiczki" userId="2f2f66f42d17ed89" providerId="LiveId" clId="{0CB2E22B-3962-4EF6-B1A6-B56AD8FC5866}" dt="2021-11-18T02:49:51.401" v="598" actId="20577"/>
          <ac:spMkLst>
            <pc:docMk/>
            <pc:sldMk cId="4025293385" sldId="366"/>
            <ac:spMk id="2" creationId="{4C8DABCA-E83B-4891-BDC4-F27E6ABF5302}"/>
          </ac:spMkLst>
        </pc:spChg>
        <pc:spChg chg="mod">
          <ac:chgData name="Imre Branyiczki" userId="2f2f66f42d17ed89" providerId="LiveId" clId="{0CB2E22B-3962-4EF6-B1A6-B56AD8FC5866}" dt="2021-11-18T03:36:09.693" v="2104" actId="255"/>
          <ac:spMkLst>
            <pc:docMk/>
            <pc:sldMk cId="4025293385" sldId="366"/>
            <ac:spMk id="3" creationId="{7BE4AAEE-EDB1-40E2-8F94-C60D91F29ED2}"/>
          </ac:spMkLst>
        </pc:spChg>
      </pc:sldChg>
      <pc:sldChg chg="add del">
        <pc:chgData name="Imre Branyiczki" userId="2f2f66f42d17ed89" providerId="LiveId" clId="{0CB2E22B-3962-4EF6-B1A6-B56AD8FC5866}" dt="2021-11-18T03:28:27.854" v="1801" actId="2890"/>
        <pc:sldMkLst>
          <pc:docMk/>
          <pc:sldMk cId="1381338352" sldId="3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57CE9-CEBC-4099-B69E-0C5C242EB4BA}" type="datetimeFigureOut">
              <a:rPr lang="hu-HU" smtClean="0"/>
              <a:t>2021.11.24.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7CDD-2476-4EAA-B86A-97793EB4BEA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3561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2021.11.24.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6916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8300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377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>
            <a:extLst>
              <a:ext uri="{FF2B5EF4-FFF2-40B4-BE49-F238E27FC236}">
                <a16:creationId xmlns="" xmlns:a16="http://schemas.microsoft.com/office/drawing/2014/main" id="{5A33319A-D1E5-4BA5-9CD5-1C1A7609C2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Jegyzetek helye 2">
            <a:extLst>
              <a:ext uri="{FF2B5EF4-FFF2-40B4-BE49-F238E27FC236}">
                <a16:creationId xmlns="" xmlns:a16="http://schemas.microsoft.com/office/drawing/2014/main" id="{5B993A79-A357-41D9-9942-65A49DFE1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14340" name="Dia számának helye 3">
            <a:extLst>
              <a:ext uri="{FF2B5EF4-FFF2-40B4-BE49-F238E27FC236}">
                <a16:creationId xmlns="" xmlns:a16="http://schemas.microsoft.com/office/drawing/2014/main" id="{164C23ED-85F6-4152-B95B-D48C342953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E4D9F0-5679-4C92-BCA8-D712A716ECE4}" type="slidenum">
              <a:rPr lang="hu-HU" altLang="hu-HU"/>
              <a:pPr/>
              <a:t>3</a:t>
            </a:fld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193349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587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1483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8164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96094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9009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438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2021.11.24.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2021.11.24.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2021.11.24.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2021.11.24.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2021.11.24.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2021.11.24.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2021.11.24.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4227686" y="5601530"/>
            <a:ext cx="4952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</a:rPr>
              <a:t>OST és NSKT </a:t>
            </a:r>
            <a:r>
              <a:rPr lang="hu-HU" dirty="0">
                <a:solidFill>
                  <a:srgbClr val="002060"/>
                </a:solidFill>
              </a:rPr>
              <a:t>ülés</a:t>
            </a:r>
            <a:r>
              <a:rPr lang="hu-HU" dirty="0" smtClean="0">
                <a:solidFill>
                  <a:srgbClr val="002060"/>
                </a:solidFill>
              </a:rPr>
              <a:t>,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>2021</a:t>
            </a:r>
            <a:r>
              <a:rPr lang="hu-HU" dirty="0">
                <a:solidFill>
                  <a:srgbClr val="002060"/>
                </a:solidFill>
              </a:rPr>
              <a:t>. november 24.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600200" y="2430736"/>
            <a:ext cx="1059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+mj-lt"/>
              </a:rPr>
              <a:t>A népmozgalmi </a:t>
            </a:r>
            <a:r>
              <a:rPr lang="hu-HU" sz="3600" b="1" dirty="0">
                <a:solidFill>
                  <a:srgbClr val="002060"/>
                </a:solidFill>
                <a:latin typeface="+mj-lt"/>
              </a:rPr>
              <a:t>statisztikai adatgyűjtések </a:t>
            </a:r>
          </a:p>
          <a:p>
            <a:pPr algn="ctr"/>
            <a:r>
              <a:rPr lang="hu-HU" sz="3600" b="1" dirty="0" smtClean="0">
                <a:solidFill>
                  <a:srgbClr val="002060"/>
                </a:solidFill>
                <a:latin typeface="+mj-lt"/>
              </a:rPr>
              <a:t>elektronizálása</a:t>
            </a:r>
            <a:endParaRPr lang="hu-HU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1600200" y="4385465"/>
            <a:ext cx="105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>
                <a:solidFill>
                  <a:srgbClr val="002060"/>
                </a:solidFill>
              </a:rPr>
              <a:t>Kovács Marcell, KSH Népszámlálási és népesedés statisztikai főosztály </a:t>
            </a: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7098" y="968562"/>
            <a:ext cx="11397803" cy="5138671"/>
          </a:xfrm>
        </p:spPr>
        <p:txBody>
          <a:bodyPr/>
          <a:lstStyle/>
          <a:p>
            <a:endParaRPr lang="hu-HU" dirty="0"/>
          </a:p>
          <a:p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50" y="202130"/>
            <a:ext cx="1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 err="1">
                <a:solidFill>
                  <a:srgbClr val="002060"/>
                </a:solidFill>
                <a:latin typeface="+mj-lt"/>
              </a:rPr>
              <a:t>eHVB</a:t>
            </a:r>
            <a:r>
              <a:rPr lang="hu-HU" sz="3600" b="1" dirty="0">
                <a:solidFill>
                  <a:srgbClr val="002060"/>
                </a:solidFill>
                <a:latin typeface="+mj-lt"/>
              </a:rPr>
              <a:t> rendszer 2022. március 1-jétől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3209946" y="1393538"/>
            <a:ext cx="5407373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Elektronikus Halottvizsgálati bizonyítványt kiállító rendszer (</a:t>
            </a:r>
            <a:r>
              <a:rPr lang="hu-HU" dirty="0" err="1">
                <a:solidFill>
                  <a:srgbClr val="002060"/>
                </a:solidFill>
              </a:rPr>
              <a:t>eHVB</a:t>
            </a:r>
            <a:r>
              <a:rPr lang="hu-HU" dirty="0">
                <a:solidFill>
                  <a:srgbClr val="002060"/>
                </a:solidFill>
              </a:rPr>
              <a:t> </a:t>
            </a:r>
            <a:r>
              <a:rPr lang="hu-HU" dirty="0" err="1">
                <a:solidFill>
                  <a:srgbClr val="002060"/>
                </a:solidFill>
              </a:rPr>
              <a:t>rendszer</a:t>
            </a:r>
            <a:r>
              <a:rPr lang="hu-HU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750312" y="3908223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Anyakönyvvezető</a:t>
            </a:r>
            <a:r>
              <a:rPr lang="hu-HU" dirty="0" smtClean="0">
                <a:solidFill>
                  <a:srgbClr val="002060"/>
                </a:solidFill>
              </a:rPr>
              <a:t> (Elektronikus </a:t>
            </a:r>
            <a:r>
              <a:rPr lang="hu-HU" dirty="0">
                <a:solidFill>
                  <a:srgbClr val="002060"/>
                </a:solidFill>
              </a:rPr>
              <a:t>Anyakönyvi </a:t>
            </a:r>
            <a:r>
              <a:rPr lang="hu-HU" dirty="0" smtClean="0">
                <a:solidFill>
                  <a:srgbClr val="002060"/>
                </a:solidFill>
              </a:rPr>
              <a:t>rendszer)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8564902" y="3908223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KSH</a:t>
            </a:r>
            <a:endParaRPr lang="hu-HU" b="1" dirty="0">
              <a:solidFill>
                <a:srgbClr val="002060"/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714171" y="1892076"/>
            <a:ext cx="21196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Anyakönyvezéshez szükséges adatok átadása </a:t>
            </a:r>
          </a:p>
          <a:p>
            <a:pPr algn="ctr"/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EESZT </a:t>
            </a:r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szolgáltatással</a:t>
            </a:r>
            <a:endParaRPr lang="hu-H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3714927" y="2725760"/>
            <a:ext cx="21018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Anyakönyvezés után keletkező és a </a:t>
            </a:r>
            <a:r>
              <a:rPr lang="hu-HU" sz="1600" b="1" dirty="0" err="1">
                <a:solidFill>
                  <a:schemeClr val="accent5">
                    <a:lumMod val="50000"/>
                  </a:schemeClr>
                </a:solidFill>
              </a:rPr>
              <a:t>validált</a:t>
            </a:r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 adatok átadása</a:t>
            </a:r>
          </a:p>
          <a:p>
            <a:pPr algn="ctr"/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EESZT </a:t>
            </a:r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szolgáltatással</a:t>
            </a:r>
            <a:endParaRPr lang="hu-H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6193876" y="2664881"/>
            <a:ext cx="23557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err="1" smtClean="0">
                <a:solidFill>
                  <a:schemeClr val="accent5">
                    <a:lumMod val="50000"/>
                  </a:schemeClr>
                </a:solidFill>
              </a:rPr>
              <a:t>eHVB</a:t>
            </a:r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 adattartalom küldése</a:t>
            </a:r>
            <a:endParaRPr lang="hu-HU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hu-HU" sz="1600" b="1" dirty="0">
                <a:solidFill>
                  <a:schemeClr val="accent5">
                    <a:lumMod val="50000"/>
                  </a:schemeClr>
                </a:solidFill>
              </a:rPr>
              <a:t>szinkron KKSZB szolgáltatással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9023172" y="1493444"/>
            <a:ext cx="244748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Valós idejű haláloki ellenőrzés</a:t>
            </a:r>
          </a:p>
          <a:p>
            <a:pPr algn="ctr"/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 és pontosítás kérése, valamint a feldolgozott haláloki adatok átadása</a:t>
            </a:r>
          </a:p>
          <a:p>
            <a:pPr algn="ctr"/>
            <a:r>
              <a:rPr lang="hu-HU" sz="1600" b="1" dirty="0" smtClean="0">
                <a:solidFill>
                  <a:schemeClr val="accent5">
                    <a:lumMod val="50000"/>
                  </a:schemeClr>
                </a:solidFill>
              </a:rPr>
              <a:t> szinkron KKSZB szolgáltatással</a:t>
            </a:r>
            <a:endParaRPr lang="hu-H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8273656">
            <a:off x="2627706" y="2670700"/>
            <a:ext cx="674620" cy="36560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7" name="Jobbra nyíl 16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19187679">
            <a:off x="2995262" y="2778275"/>
            <a:ext cx="674620" cy="36560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1" name="Jobbra nyíl 20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2745161">
            <a:off x="8274229" y="2759090"/>
            <a:ext cx="674620" cy="36560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4" name="Jobbra nyíl 23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13676471">
            <a:off x="8628737" y="2650537"/>
            <a:ext cx="674620" cy="365600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4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4C8DABCA-E83B-4891-BDC4-F27E6ABF5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2452" y="221691"/>
            <a:ext cx="10121348" cy="698362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002060"/>
                </a:solidFill>
              </a:rPr>
              <a:t>Várható </a:t>
            </a:r>
            <a:r>
              <a:rPr lang="hu-HU" sz="3600" b="1" dirty="0">
                <a:solidFill>
                  <a:srgbClr val="002060"/>
                </a:solidFill>
              </a:rPr>
              <a:t>eredmények, további fejlesztések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7BE4AAEE-EDB1-40E2-8F94-C60D91F29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685" y="1177077"/>
            <a:ext cx="9782833" cy="4958108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>
                <a:solidFill>
                  <a:srgbClr val="002060"/>
                </a:solidFill>
              </a:rPr>
              <a:t>Államigazgatási eljárások hatékonyabbá tétele, hozzátartozói ügyintézési idő csökkentése</a:t>
            </a:r>
          </a:p>
          <a:p>
            <a:r>
              <a:rPr lang="hu-HU" sz="2400" dirty="0">
                <a:solidFill>
                  <a:srgbClr val="002060"/>
                </a:solidFill>
              </a:rPr>
              <a:t>Papíralapú dokumentáció kiváltása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Postázási költség megszüntetése</a:t>
            </a:r>
          </a:p>
          <a:p>
            <a:r>
              <a:rPr lang="hu-HU" sz="2400" dirty="0" smtClean="0">
                <a:solidFill>
                  <a:srgbClr val="002060"/>
                </a:solidFill>
              </a:rPr>
              <a:t>Az adatszolgáltatói </a:t>
            </a:r>
            <a:r>
              <a:rPr lang="hu-HU" sz="2400" dirty="0">
                <a:solidFill>
                  <a:srgbClr val="002060"/>
                </a:solidFill>
              </a:rPr>
              <a:t>terhek csökkentése, az adatszolgáltatókkal történő adatjavítás/kapcsolattartás egyszerűsödése</a:t>
            </a:r>
          </a:p>
          <a:p>
            <a:r>
              <a:rPr lang="hu-HU" sz="2400" dirty="0">
                <a:solidFill>
                  <a:srgbClr val="002060"/>
                </a:solidFill>
              </a:rPr>
              <a:t>Gyorsaság, </a:t>
            </a:r>
            <a:r>
              <a:rPr lang="hu-HU" sz="2400" dirty="0" smtClean="0">
                <a:solidFill>
                  <a:srgbClr val="002060"/>
                </a:solidFill>
              </a:rPr>
              <a:t>időszerűség, </a:t>
            </a:r>
            <a:r>
              <a:rPr lang="hu-HU" sz="2400" dirty="0">
                <a:solidFill>
                  <a:srgbClr val="002060"/>
                </a:solidFill>
              </a:rPr>
              <a:t>naprakész, minőségi statisztikai </a:t>
            </a:r>
            <a:r>
              <a:rPr lang="hu-HU" sz="2400" dirty="0" smtClean="0">
                <a:solidFill>
                  <a:srgbClr val="002060"/>
                </a:solidFill>
              </a:rPr>
              <a:t>adatok</a:t>
            </a:r>
          </a:p>
          <a:p>
            <a:r>
              <a:rPr lang="hu-HU" sz="2400" dirty="0" smtClean="0">
                <a:solidFill>
                  <a:srgbClr val="002060"/>
                </a:solidFill>
              </a:rPr>
              <a:t>További </a:t>
            </a:r>
            <a:r>
              <a:rPr lang="hu-HU" sz="2400" dirty="0">
                <a:solidFill>
                  <a:srgbClr val="002060"/>
                </a:solidFill>
              </a:rPr>
              <a:t>fejlesztések</a:t>
            </a:r>
          </a:p>
          <a:p>
            <a:pPr lvl="1"/>
            <a:r>
              <a:rPr lang="hu-HU" dirty="0">
                <a:solidFill>
                  <a:srgbClr val="002060"/>
                </a:solidFill>
              </a:rPr>
              <a:t>2022-től a bejegyzett élettársi kapcsolat létesítés statisztikai kérdőív elektronikus </a:t>
            </a:r>
            <a:r>
              <a:rPr lang="hu-HU" dirty="0" smtClean="0">
                <a:solidFill>
                  <a:srgbClr val="002060"/>
                </a:solidFill>
              </a:rPr>
              <a:t>továbbítása</a:t>
            </a:r>
            <a:endParaRPr lang="hu-HU" dirty="0">
              <a:solidFill>
                <a:srgbClr val="002060"/>
              </a:solidFill>
            </a:endParaRPr>
          </a:p>
          <a:p>
            <a:pPr lvl="1"/>
            <a:r>
              <a:rPr lang="hu-HU" dirty="0">
                <a:solidFill>
                  <a:srgbClr val="002060"/>
                </a:solidFill>
              </a:rPr>
              <a:t>Következő fejlesztési terv a válási statisztikai lap elektronizálása az érintett partnerek bevonásával (ME, OBH, BM) </a:t>
            </a:r>
          </a:p>
          <a:p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Köszönet </a:t>
            </a:r>
            <a:r>
              <a:rPr lang="hu-HU" sz="2400" b="1" dirty="0">
                <a:solidFill>
                  <a:schemeClr val="accent5">
                    <a:lumMod val="50000"/>
                  </a:schemeClr>
                </a:solidFill>
              </a:rPr>
              <a:t>a statisztikai adatgyűjtések elektronizálásban közreműködő </a:t>
            </a:r>
            <a:r>
              <a:rPr lang="hu-HU" sz="2400" b="1" dirty="0" smtClean="0">
                <a:solidFill>
                  <a:schemeClr val="accent5">
                    <a:lumMod val="50000"/>
                  </a:schemeClr>
                </a:solidFill>
              </a:rPr>
              <a:t>szervezeteknek! </a:t>
            </a:r>
            <a:endParaRPr lang="hu-H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252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1086F8F8-36DA-4FCD-A9EB-7448D14F5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8880" y="1878013"/>
            <a:ext cx="7160895" cy="2589484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endParaRPr lang="hu-HU" altLang="hu-HU" sz="4400" dirty="0"/>
          </a:p>
          <a:p>
            <a:pPr marL="0" algn="ctr">
              <a:buFontTx/>
              <a:buNone/>
              <a:defRPr/>
            </a:pPr>
            <a:r>
              <a:rPr lang="hu-HU" altLang="hu-HU" sz="4000" b="1" dirty="0">
                <a:solidFill>
                  <a:srgbClr val="002060"/>
                </a:solidFill>
                <a:latin typeface="+mj-lt"/>
              </a:rPr>
              <a:t>Köszönöm a figyelmet!</a:t>
            </a:r>
          </a:p>
          <a:p>
            <a:pPr marL="0" algn="ctr">
              <a:buNone/>
              <a:defRPr/>
            </a:pPr>
            <a:r>
              <a:rPr lang="hu-HU" dirty="0">
                <a:solidFill>
                  <a:srgbClr val="002060"/>
                </a:solidFill>
              </a:rPr>
              <a:t>marcell.kovacs@ksh.hu</a:t>
            </a:r>
          </a:p>
          <a:p>
            <a:pPr marL="0" algn="ctr">
              <a:buFontTx/>
              <a:buNone/>
              <a:defRPr/>
            </a:pPr>
            <a:endParaRPr lang="hu-HU" altLang="hu-HU" sz="4000" b="1" dirty="0">
              <a:solidFill>
                <a:srgbClr val="002060"/>
              </a:solidFill>
              <a:latin typeface="Myriad "/>
            </a:endParaRPr>
          </a:p>
          <a:p>
            <a:pPr marL="0" algn="ctr">
              <a:buFontTx/>
              <a:buNone/>
              <a:defRPr/>
            </a:pPr>
            <a:endParaRPr lang="hu-HU" altLang="hu-HU" sz="4000" b="1" dirty="0">
              <a:solidFill>
                <a:srgbClr val="002060"/>
              </a:solidFill>
              <a:latin typeface="Myriad "/>
            </a:endParaRPr>
          </a:p>
          <a:p>
            <a:pPr>
              <a:buFontTx/>
              <a:buNone/>
              <a:defRPr/>
            </a:pPr>
            <a:endParaRPr lang="en-GB" dirty="0"/>
          </a:p>
          <a:p>
            <a:pPr>
              <a:buFontTx/>
              <a:buNone/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79174" y="1258577"/>
            <a:ext cx="8034901" cy="4676058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</a:pPr>
            <a:r>
              <a:rPr lang="hu-HU" altLang="hu-HU" sz="2200" dirty="0" smtClean="0">
                <a:solidFill>
                  <a:srgbClr val="002060"/>
                </a:solidFill>
              </a:rPr>
              <a:t>Születés (a születéssel és az újszülöttel </a:t>
            </a:r>
            <a:r>
              <a:rPr lang="hu-HU" altLang="hu-HU" sz="2200" dirty="0">
                <a:solidFill>
                  <a:srgbClr val="002060"/>
                </a:solidFill>
              </a:rPr>
              <a:t>kapcsolatos adatok, anya, apa demográfiai </a:t>
            </a:r>
            <a:r>
              <a:rPr lang="hu-HU" altLang="hu-HU" sz="2200" dirty="0" smtClean="0">
                <a:solidFill>
                  <a:srgbClr val="002060"/>
                </a:solidFill>
              </a:rPr>
              <a:t>jellemzői)</a:t>
            </a:r>
            <a:endParaRPr lang="hu-HU" altLang="hu-HU" sz="2200" dirty="0">
              <a:solidFill>
                <a:srgbClr val="002060"/>
              </a:solidFill>
            </a:endParaRPr>
          </a:p>
          <a:p>
            <a:pPr>
              <a:lnSpc>
                <a:spcPct val="95000"/>
              </a:lnSpc>
            </a:pPr>
            <a:r>
              <a:rPr lang="hu-HU" altLang="hu-HU" sz="2200" dirty="0" smtClean="0">
                <a:solidFill>
                  <a:srgbClr val="002060"/>
                </a:solidFill>
              </a:rPr>
              <a:t>Halálozás (a halálozással kapcsolatos adatok, az elhunyt demográfiai jellemzői)</a:t>
            </a:r>
            <a:endParaRPr lang="hu-HU" altLang="hu-HU" sz="2200" dirty="0">
              <a:solidFill>
                <a:srgbClr val="002060"/>
              </a:solidFill>
            </a:endParaRPr>
          </a:p>
          <a:p>
            <a:pPr>
              <a:lnSpc>
                <a:spcPct val="95000"/>
              </a:lnSpc>
            </a:pPr>
            <a:r>
              <a:rPr lang="hu-HU" altLang="hu-HU" sz="2200" dirty="0" smtClean="0">
                <a:solidFill>
                  <a:srgbClr val="002060"/>
                </a:solidFill>
              </a:rPr>
              <a:t>Házasságkötés/bejegyzett </a:t>
            </a:r>
            <a:r>
              <a:rPr lang="hu-HU" altLang="hu-HU" sz="2200" dirty="0">
                <a:solidFill>
                  <a:srgbClr val="002060"/>
                </a:solidFill>
              </a:rPr>
              <a:t>élettársi </a:t>
            </a:r>
            <a:r>
              <a:rPr lang="hu-HU" altLang="hu-HU" sz="2200" dirty="0" smtClean="0">
                <a:solidFill>
                  <a:srgbClr val="002060"/>
                </a:solidFill>
              </a:rPr>
              <a:t>kapcsolat létesítése (az eseménnyel kapcsolatos adatok, a férj, feleség demográfiai jellemzői)</a:t>
            </a:r>
            <a:endParaRPr lang="hu-HU" altLang="hu-HU" sz="2200" dirty="0">
              <a:solidFill>
                <a:srgbClr val="002060"/>
              </a:solidFill>
            </a:endParaRPr>
          </a:p>
          <a:p>
            <a:pPr>
              <a:lnSpc>
                <a:spcPct val="95000"/>
              </a:lnSpc>
            </a:pPr>
            <a:r>
              <a:rPr lang="hu-HU" altLang="hu-HU" sz="2200" dirty="0" smtClean="0">
                <a:solidFill>
                  <a:srgbClr val="002060"/>
                </a:solidFill>
              </a:rPr>
              <a:t>Válás/bejegyzett </a:t>
            </a:r>
            <a:r>
              <a:rPr lang="hu-HU" altLang="hu-HU" sz="2200" dirty="0">
                <a:solidFill>
                  <a:srgbClr val="002060"/>
                </a:solidFill>
              </a:rPr>
              <a:t>élettársi </a:t>
            </a:r>
            <a:r>
              <a:rPr lang="hu-HU" altLang="hu-HU" sz="2200" dirty="0" smtClean="0">
                <a:solidFill>
                  <a:srgbClr val="002060"/>
                </a:solidFill>
              </a:rPr>
              <a:t>kapcsolat felbontása (</a:t>
            </a:r>
            <a:r>
              <a:rPr lang="hu-HU" altLang="hu-HU" sz="2200" dirty="0">
                <a:solidFill>
                  <a:srgbClr val="002060"/>
                </a:solidFill>
              </a:rPr>
              <a:t>az eseménnyel kapcsolatos adatok, </a:t>
            </a:r>
            <a:r>
              <a:rPr lang="hu-HU" altLang="hu-HU" sz="2200" dirty="0" smtClean="0">
                <a:solidFill>
                  <a:srgbClr val="002060"/>
                </a:solidFill>
              </a:rPr>
              <a:t>az elvált felek </a:t>
            </a:r>
            <a:r>
              <a:rPr lang="hu-HU" altLang="hu-HU" sz="2200" dirty="0">
                <a:solidFill>
                  <a:srgbClr val="002060"/>
                </a:solidFill>
              </a:rPr>
              <a:t>demográfiai jellemzői)</a:t>
            </a:r>
          </a:p>
          <a:p>
            <a:pPr lvl="2">
              <a:lnSpc>
                <a:spcPct val="95000"/>
              </a:lnSpc>
            </a:pPr>
            <a:endParaRPr lang="hu-HU" altLang="hu-HU" sz="2200" dirty="0">
              <a:solidFill>
                <a:srgbClr val="002060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hu-HU" altLang="hu-HU" sz="2200" dirty="0" smtClean="0">
                <a:solidFill>
                  <a:srgbClr val="002060"/>
                </a:solidFill>
              </a:rPr>
              <a:t>Személyes adatok &gt; A hivatalos </a:t>
            </a:r>
            <a:r>
              <a:rPr lang="hu-HU" altLang="hu-HU" sz="2200" dirty="0">
                <a:solidFill>
                  <a:srgbClr val="002060"/>
                </a:solidFill>
              </a:rPr>
              <a:t>statisztikáról szóló 2016. évi CLV. </a:t>
            </a:r>
            <a:r>
              <a:rPr lang="hu-HU" altLang="hu-HU" sz="2200" dirty="0" smtClean="0">
                <a:solidFill>
                  <a:srgbClr val="002060"/>
                </a:solidFill>
              </a:rPr>
              <a:t>törvény írja elő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250" y="202130"/>
            <a:ext cx="1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+mj-lt"/>
              </a:rPr>
              <a:t>Népmozgalmi </a:t>
            </a:r>
            <a:r>
              <a:rPr lang="hu-HU" sz="3600" b="1" dirty="0" smtClean="0">
                <a:solidFill>
                  <a:srgbClr val="002060"/>
                </a:solidFill>
                <a:latin typeface="+mj-lt"/>
              </a:rPr>
              <a:t>statisztikai adatgyűjtések</a:t>
            </a:r>
            <a:endParaRPr lang="hu-HU" sz="3600" b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77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B902F93F-C85B-447C-94AC-BE53542C9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2562" y="72918"/>
            <a:ext cx="7486876" cy="96488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altLang="hu-HU" sz="3600" b="1" dirty="0">
                <a:solidFill>
                  <a:srgbClr val="002060"/>
                </a:solidFill>
                <a:ea typeface="+mn-ea"/>
                <a:cs typeface="+mn-cs"/>
              </a:rPr>
              <a:t>Adatforrások</a:t>
            </a:r>
            <a:r>
              <a:rPr lang="hu-HU" altLang="hu-H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hu-HU" altLang="hu-HU" sz="3600" b="1" dirty="0">
                <a:solidFill>
                  <a:srgbClr val="002060"/>
                </a:solidFill>
                <a:ea typeface="+mn-ea"/>
                <a:cs typeface="+mn-cs"/>
              </a:rPr>
              <a:t>adatszolgáltatók</a:t>
            </a:r>
            <a:endParaRPr lang="hu-HU" sz="3600" b="1" dirty="0">
              <a:solidFill>
                <a:srgbClr val="002060"/>
              </a:solidFill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57334661-0809-404E-9C1B-7E8C34F93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087" y="1243745"/>
            <a:ext cx="10426336" cy="437051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sz="2400" dirty="0" smtClean="0">
                <a:solidFill>
                  <a:srgbClr val="002060"/>
                </a:solidFill>
              </a:rPr>
              <a:t>Születés </a:t>
            </a:r>
            <a:r>
              <a:rPr lang="hu-HU" sz="2400" dirty="0">
                <a:solidFill>
                  <a:srgbClr val="002060"/>
                </a:solidFill>
              </a:rPr>
              <a:t>– </a:t>
            </a:r>
            <a:r>
              <a:rPr lang="hu-HU" sz="2400" dirty="0" smtClean="0">
                <a:solidFill>
                  <a:srgbClr val="002060"/>
                </a:solidFill>
              </a:rPr>
              <a:t>kórházak/orvosok         anyakönyvvezetők</a:t>
            </a:r>
            <a:endParaRPr lang="hu-HU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hu-HU" sz="2400" dirty="0" smtClean="0">
                <a:solidFill>
                  <a:srgbClr val="002060"/>
                </a:solidFill>
              </a:rPr>
              <a:t>Halálozás </a:t>
            </a:r>
            <a:r>
              <a:rPr lang="hu-HU" sz="2400" dirty="0">
                <a:solidFill>
                  <a:srgbClr val="002060"/>
                </a:solidFill>
              </a:rPr>
              <a:t>– </a:t>
            </a:r>
            <a:r>
              <a:rPr lang="hu-HU" sz="2400" dirty="0" smtClean="0">
                <a:solidFill>
                  <a:srgbClr val="002060"/>
                </a:solidFill>
              </a:rPr>
              <a:t>kórházak/</a:t>
            </a:r>
            <a:r>
              <a:rPr lang="hu-HU" altLang="hu-HU" sz="2400" dirty="0" err="1" smtClean="0">
                <a:solidFill>
                  <a:srgbClr val="002060"/>
                </a:solidFill>
              </a:rPr>
              <a:t>halottvizsgálati</a:t>
            </a:r>
            <a:r>
              <a:rPr lang="hu-HU" altLang="hu-HU" sz="2400" dirty="0" smtClean="0">
                <a:solidFill>
                  <a:srgbClr val="002060"/>
                </a:solidFill>
              </a:rPr>
              <a:t> bizonyítványt kiállító orvosok</a:t>
            </a:r>
            <a:br>
              <a:rPr lang="hu-HU" altLang="hu-HU" sz="2400" dirty="0" smtClean="0">
                <a:solidFill>
                  <a:srgbClr val="002060"/>
                </a:solidFill>
              </a:rPr>
            </a:br>
            <a:r>
              <a:rPr lang="hu-HU" altLang="hu-HU" sz="2400" dirty="0" smtClean="0">
                <a:solidFill>
                  <a:srgbClr val="002060"/>
                </a:solidFill>
              </a:rPr>
              <a:t>           </a:t>
            </a:r>
            <a:r>
              <a:rPr lang="hu-HU" sz="2400" dirty="0" smtClean="0">
                <a:solidFill>
                  <a:srgbClr val="002060"/>
                </a:solidFill>
              </a:rPr>
              <a:t>anyakönyvvezetők</a:t>
            </a:r>
            <a:endParaRPr lang="hu-HU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hu-HU" sz="2400" dirty="0" smtClean="0">
                <a:solidFill>
                  <a:srgbClr val="002060"/>
                </a:solidFill>
              </a:rPr>
              <a:t>Házasságkötés</a:t>
            </a:r>
            <a:r>
              <a:rPr lang="hu-HU" sz="2400" dirty="0">
                <a:solidFill>
                  <a:srgbClr val="002060"/>
                </a:solidFill>
              </a:rPr>
              <a:t>, </a:t>
            </a:r>
            <a:r>
              <a:rPr lang="hu-HU" sz="2400" dirty="0" smtClean="0">
                <a:solidFill>
                  <a:srgbClr val="002060"/>
                </a:solidFill>
              </a:rPr>
              <a:t>bejegyzett </a:t>
            </a:r>
            <a:r>
              <a:rPr lang="hu-HU" sz="2400" dirty="0">
                <a:solidFill>
                  <a:srgbClr val="002060"/>
                </a:solidFill>
              </a:rPr>
              <a:t>élettársi kapcsolat létesítése – anyakönyvvezetők</a:t>
            </a:r>
          </a:p>
          <a:p>
            <a:pPr>
              <a:defRPr/>
            </a:pPr>
            <a:r>
              <a:rPr lang="hu-HU" sz="2400" dirty="0" smtClean="0">
                <a:solidFill>
                  <a:srgbClr val="002060"/>
                </a:solidFill>
              </a:rPr>
              <a:t>Válás </a:t>
            </a:r>
            <a:r>
              <a:rPr lang="hu-HU" sz="2400" dirty="0">
                <a:solidFill>
                  <a:srgbClr val="002060"/>
                </a:solidFill>
              </a:rPr>
              <a:t>– </a:t>
            </a:r>
            <a:r>
              <a:rPr lang="hu-HU" sz="2400" dirty="0" smtClean="0">
                <a:solidFill>
                  <a:srgbClr val="002060"/>
                </a:solidFill>
              </a:rPr>
              <a:t>bíróságok          anyakönyvvezetők</a:t>
            </a:r>
            <a:endParaRPr lang="hu-HU" sz="240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hu-HU" sz="2400" dirty="0">
                <a:solidFill>
                  <a:srgbClr val="002060"/>
                </a:solidFill>
              </a:rPr>
              <a:t>Bejegyzett élettársi kapcsolat felbontása, megszüntetése </a:t>
            </a:r>
            <a:r>
              <a:rPr lang="hu-HU" sz="2400" dirty="0" smtClean="0">
                <a:solidFill>
                  <a:srgbClr val="002060"/>
                </a:solidFill>
              </a:rPr>
              <a:t>–</a:t>
            </a:r>
            <a:br>
              <a:rPr lang="hu-HU" sz="2400" dirty="0" smtClean="0">
                <a:solidFill>
                  <a:srgbClr val="002060"/>
                </a:solidFill>
              </a:rPr>
            </a:br>
            <a:r>
              <a:rPr lang="hu-HU" sz="2400" dirty="0" smtClean="0">
                <a:solidFill>
                  <a:srgbClr val="002060"/>
                </a:solidFill>
              </a:rPr>
              <a:t>bíróságok/közjegyzők          anyakönyvvezetők  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4" name="Jobbra nyíl 3"/>
          <p:cNvSpPr/>
          <p:nvPr/>
        </p:nvSpPr>
        <p:spPr>
          <a:xfrm>
            <a:off x="5208492" y="1317812"/>
            <a:ext cx="394447" cy="26894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Jobbra nyíl 4"/>
          <p:cNvSpPr/>
          <p:nvPr/>
        </p:nvSpPr>
        <p:spPr>
          <a:xfrm>
            <a:off x="3899643" y="3021106"/>
            <a:ext cx="394447" cy="26894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Jobbra nyíl 5"/>
          <p:cNvSpPr/>
          <p:nvPr/>
        </p:nvSpPr>
        <p:spPr>
          <a:xfrm>
            <a:off x="4356848" y="3814487"/>
            <a:ext cx="394447" cy="26894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Jobbra nyíl 6"/>
          <p:cNvSpPr/>
          <p:nvPr/>
        </p:nvSpPr>
        <p:spPr>
          <a:xfrm>
            <a:off x="1802751" y="2107382"/>
            <a:ext cx="394447" cy="268941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">
            <a:extLst>
              <a:ext uri="{FF2B5EF4-FFF2-40B4-BE49-F238E27FC236}">
                <a16:creationId xmlns="" xmlns:a16="http://schemas.microsoft.com/office/drawing/2014/main" id="{40C13F47-FA33-43C5-83C6-7FAEC0D7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8149" y="260351"/>
            <a:ext cx="8464731" cy="841375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hu-H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21" name="Cím 1">
            <a:extLst>
              <a:ext uri="{FF2B5EF4-FFF2-40B4-BE49-F238E27FC236}">
                <a16:creationId xmlns="" xmlns:a16="http://schemas.microsoft.com/office/drawing/2014/main" id="{40C13F47-FA33-43C5-83C6-7FAEC0D78AB9}"/>
              </a:ext>
            </a:extLst>
          </p:cNvPr>
          <p:cNvSpPr txBox="1">
            <a:spLocks/>
          </p:cNvSpPr>
          <p:nvPr/>
        </p:nvSpPr>
        <p:spPr>
          <a:xfrm>
            <a:off x="2017056" y="72562"/>
            <a:ext cx="8441921" cy="87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hu-HU" sz="3600" b="1" dirty="0" smtClean="0">
                <a:solidFill>
                  <a:srgbClr val="002060"/>
                </a:solidFill>
                <a:ea typeface="+mn-ea"/>
                <a:cs typeface="+mn-cs"/>
              </a:rPr>
              <a:t>Népmozgalmi </a:t>
            </a:r>
            <a:r>
              <a:rPr lang="hu-HU" sz="3600" b="1" dirty="0">
                <a:solidFill>
                  <a:srgbClr val="002060"/>
                </a:solidFill>
                <a:ea typeface="+mn-ea"/>
                <a:cs typeface="+mn-cs"/>
              </a:rPr>
              <a:t>adatgyűjtési rendszer </a:t>
            </a:r>
            <a:r>
              <a:rPr lang="hu-HU" sz="3600" b="1" dirty="0" smtClean="0">
                <a:solidFill>
                  <a:srgbClr val="002060"/>
                </a:solidFill>
                <a:ea typeface="+mn-ea"/>
                <a:cs typeface="+mn-cs"/>
              </a:rPr>
              <a:t>2020-ig  </a:t>
            </a:r>
            <a:endParaRPr lang="hu-HU" sz="3600" b="1" dirty="0">
              <a:solidFill>
                <a:srgbClr val="002060"/>
              </a:solidFill>
              <a:ea typeface="+mn-ea"/>
              <a:cs typeface="+mn-cs"/>
            </a:endParaRPr>
          </a:p>
        </p:txBody>
      </p:sp>
      <p:grpSp>
        <p:nvGrpSpPr>
          <p:cNvPr id="12" name="Csoportba foglalás 11"/>
          <p:cNvGrpSpPr/>
          <p:nvPr/>
        </p:nvGrpSpPr>
        <p:grpSpPr>
          <a:xfrm>
            <a:off x="1327202" y="1329962"/>
            <a:ext cx="9400246" cy="4093684"/>
            <a:chOff x="744494" y="1105843"/>
            <a:chExt cx="9400246" cy="4093684"/>
          </a:xfrm>
        </p:grpSpPr>
        <p:sp>
          <p:nvSpPr>
            <p:cNvPr id="15" name="Jobbra nyíl 15">
              <a:extLst>
                <a:ext uri="{FF2B5EF4-FFF2-40B4-BE49-F238E27FC236}">
                  <a16:creationId xmlns="" xmlns:a16="http://schemas.microsoft.com/office/drawing/2014/main" id="{6318440E-9EC5-44A8-829B-ED77D61E8856}"/>
                </a:ext>
              </a:extLst>
            </p:cNvPr>
            <p:cNvSpPr/>
            <p:nvPr/>
          </p:nvSpPr>
          <p:spPr bwMode="auto">
            <a:xfrm rot="5400000">
              <a:off x="936450" y="2094918"/>
              <a:ext cx="449737" cy="348844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>
                <a:defRPr/>
              </a:pPr>
              <a:endParaRPr lang="hu-HU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Szövegdoboz 2"/>
            <p:cNvSpPr txBox="1"/>
            <p:nvPr/>
          </p:nvSpPr>
          <p:spPr>
            <a:xfrm>
              <a:off x="4713786" y="3383168"/>
              <a:ext cx="12869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>
                  <a:solidFill>
                    <a:srgbClr val="002060"/>
                  </a:solidFill>
                </a:rPr>
                <a:t>Papír alapú kérdőív, postai úton</a:t>
              </a:r>
            </a:p>
          </p:txBody>
        </p:sp>
        <p:sp>
          <p:nvSpPr>
            <p:cNvPr id="22" name="Szövegdoboz 21"/>
            <p:cNvSpPr txBox="1"/>
            <p:nvPr/>
          </p:nvSpPr>
          <p:spPr>
            <a:xfrm>
              <a:off x="1400080" y="2044472"/>
              <a:ext cx="3248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>
                  <a:solidFill>
                    <a:srgbClr val="002060"/>
                  </a:solidFill>
                </a:rPr>
                <a:t>Papír alapú kérdőív, postai úton</a:t>
              </a:r>
              <a:endParaRPr lang="hu-HU" dirty="0">
                <a:solidFill>
                  <a:srgbClr val="002060"/>
                </a:solidFill>
              </a:endParaRPr>
            </a:p>
          </p:txBody>
        </p:sp>
        <p:sp>
          <p:nvSpPr>
            <p:cNvPr id="24" name="Jobbra nyíl 15">
              <a:extLst>
                <a:ext uri="{FF2B5EF4-FFF2-40B4-BE49-F238E27FC236}">
                  <a16:creationId xmlns="" xmlns:a16="http://schemas.microsoft.com/office/drawing/2014/main" id="{6318440E-9EC5-44A8-829B-ED77D61E8856}"/>
                </a:ext>
              </a:extLst>
            </p:cNvPr>
            <p:cNvSpPr/>
            <p:nvPr/>
          </p:nvSpPr>
          <p:spPr bwMode="auto">
            <a:xfrm>
              <a:off x="4921783" y="2837930"/>
              <a:ext cx="960627" cy="441808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>
                <a:defRPr/>
              </a:pPr>
              <a:endParaRPr lang="hu-HU" b="1" dirty="0">
                <a:solidFill>
                  <a:schemeClr val="bg1"/>
                </a:solidFill>
              </a:endParaRPr>
            </a:p>
          </p:txBody>
        </p:sp>
        <p:sp>
          <p:nvSpPr>
            <p:cNvPr id="2" name="Lekerekített téglalap 1"/>
            <p:cNvSpPr/>
            <p:nvPr/>
          </p:nvSpPr>
          <p:spPr>
            <a:xfrm>
              <a:off x="744496" y="1105843"/>
              <a:ext cx="3949700" cy="8215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55650">
                <a:lnSpc>
                  <a:spcPct val="114000"/>
                </a:lnSpc>
                <a:defRPr/>
              </a:pPr>
              <a:r>
                <a:rPr lang="hu-HU" dirty="0">
                  <a:solidFill>
                    <a:srgbClr val="002060"/>
                  </a:solidFill>
                </a:rPr>
                <a:t>Adatszolgáltatók (1</a:t>
              </a:r>
              <a:r>
                <a:rPr lang="hu-HU" dirty="0" smtClean="0">
                  <a:solidFill>
                    <a:srgbClr val="002060"/>
                  </a:solidFill>
                </a:rPr>
                <a:t>):</a:t>
              </a:r>
              <a:br>
                <a:rPr lang="hu-HU" dirty="0" smtClean="0">
                  <a:solidFill>
                    <a:srgbClr val="002060"/>
                  </a:solidFill>
                </a:rPr>
              </a:br>
              <a:r>
                <a:rPr lang="hu-HU" dirty="0" smtClean="0">
                  <a:solidFill>
                    <a:srgbClr val="002060"/>
                  </a:solidFill>
                </a:rPr>
                <a:t>kórházak/orvosok </a:t>
              </a:r>
              <a:endParaRPr lang="hu-HU" dirty="0">
                <a:solidFill>
                  <a:srgbClr val="002060"/>
                </a:solidFill>
              </a:endParaRPr>
            </a:p>
          </p:txBody>
        </p:sp>
        <p:sp>
          <p:nvSpPr>
            <p:cNvPr id="27" name="Lekerekített téglalap 26"/>
            <p:cNvSpPr/>
            <p:nvPr/>
          </p:nvSpPr>
          <p:spPr>
            <a:xfrm>
              <a:off x="744494" y="2593982"/>
              <a:ext cx="3949700" cy="821572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55650">
                <a:lnSpc>
                  <a:spcPct val="114000"/>
                </a:lnSpc>
                <a:defRPr/>
              </a:pPr>
              <a:r>
                <a:rPr lang="hu-HU" dirty="0">
                  <a:solidFill>
                    <a:srgbClr val="002060"/>
                  </a:solidFill>
                </a:rPr>
                <a:t>Adatszolgáltatók (2): az esemény helye szerint illetékes </a:t>
              </a:r>
              <a:r>
                <a:rPr lang="hu-HU" dirty="0" smtClean="0">
                  <a:solidFill>
                    <a:srgbClr val="002060"/>
                  </a:solidFill>
                </a:rPr>
                <a:t>anyakönyvvezető</a:t>
              </a:r>
              <a:endParaRPr lang="hu-HU" dirty="0">
                <a:solidFill>
                  <a:srgbClr val="002060"/>
                </a:solidFill>
              </a:endParaRPr>
            </a:p>
          </p:txBody>
        </p:sp>
        <p:grpSp>
          <p:nvGrpSpPr>
            <p:cNvPr id="8" name="Csoportba foglalás 7"/>
            <p:cNvGrpSpPr/>
            <p:nvPr/>
          </p:nvGrpSpPr>
          <p:grpSpPr>
            <a:xfrm>
              <a:off x="6195040" y="2638801"/>
              <a:ext cx="3949700" cy="2560726"/>
              <a:chOff x="6195040" y="2585013"/>
              <a:chExt cx="3949700" cy="2560726"/>
            </a:xfrm>
          </p:grpSpPr>
          <p:sp>
            <p:nvSpPr>
              <p:cNvPr id="28" name="Lekerekített téglalap 27"/>
              <p:cNvSpPr/>
              <p:nvPr/>
            </p:nvSpPr>
            <p:spPr>
              <a:xfrm>
                <a:off x="6195040" y="2585013"/>
                <a:ext cx="3949700" cy="2560726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755650">
                  <a:lnSpc>
                    <a:spcPct val="114000"/>
                  </a:lnSpc>
                  <a:defRPr/>
                </a:pPr>
                <a:r>
                  <a:rPr lang="hu-HU" dirty="0">
                    <a:solidFill>
                      <a:srgbClr val="002060"/>
                    </a:solidFill>
                  </a:rPr>
                  <a:t>KSH</a:t>
                </a:r>
              </a:p>
              <a:p>
                <a:pPr algn="ctr" defTabSz="755650">
                  <a:lnSpc>
                    <a:spcPct val="114000"/>
                  </a:lnSpc>
                  <a:defRPr/>
                </a:pPr>
                <a:r>
                  <a:rPr lang="hu-HU" dirty="0" smtClean="0">
                    <a:solidFill>
                      <a:srgbClr val="002060"/>
                    </a:solidFill>
                  </a:rPr>
                  <a:t>érkeztetés</a:t>
                </a:r>
                <a:r>
                  <a:rPr lang="hu-HU" dirty="0">
                    <a:solidFill>
                      <a:srgbClr val="002060"/>
                    </a:solidFill>
                  </a:rPr>
                  <a:t>, teljesség ellenőrzés, rögzítés, kódolás, </a:t>
                </a:r>
                <a:r>
                  <a:rPr lang="hu-HU" dirty="0" smtClean="0">
                    <a:solidFill>
                      <a:srgbClr val="002060"/>
                    </a:solidFill>
                  </a:rPr>
                  <a:t>adatjavítás</a:t>
                </a:r>
              </a:p>
              <a:p>
                <a:pPr algn="ctr" defTabSz="755650">
                  <a:lnSpc>
                    <a:spcPct val="114000"/>
                  </a:lnSpc>
                  <a:defRPr/>
                </a:pPr>
                <a:endParaRPr lang="hu-HU" dirty="0">
                  <a:solidFill>
                    <a:srgbClr val="002060"/>
                  </a:solidFill>
                </a:endParaRPr>
              </a:p>
              <a:p>
                <a:pPr algn="ctr" defTabSz="755650">
                  <a:lnSpc>
                    <a:spcPct val="114000"/>
                  </a:lnSpc>
                  <a:defRPr/>
                </a:pPr>
                <a:endParaRPr lang="hu-HU" dirty="0" smtClean="0">
                  <a:solidFill>
                    <a:srgbClr val="002060"/>
                  </a:solidFill>
                </a:endParaRPr>
              </a:p>
              <a:p>
                <a:pPr algn="ctr" defTabSz="755650">
                  <a:lnSpc>
                    <a:spcPct val="114000"/>
                  </a:lnSpc>
                  <a:defRPr/>
                </a:pPr>
                <a:r>
                  <a:rPr lang="hu-HU" dirty="0">
                    <a:solidFill>
                      <a:srgbClr val="002060"/>
                    </a:solidFill>
                  </a:rPr>
                  <a:t>adatszolgáltatás, </a:t>
                </a:r>
                <a:r>
                  <a:rPr lang="hu-HU" dirty="0" smtClean="0">
                    <a:solidFill>
                      <a:srgbClr val="002060"/>
                    </a:solidFill>
                  </a:rPr>
                  <a:t>tájékoztatás</a:t>
                </a:r>
                <a:endParaRPr lang="hu-HU" sz="1200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29" name="Jobbra nyíl 15">
                <a:extLst>
                  <a:ext uri="{FF2B5EF4-FFF2-40B4-BE49-F238E27FC236}">
                    <a16:creationId xmlns="" xmlns:a16="http://schemas.microsoft.com/office/drawing/2014/main" id="{6318440E-9EC5-44A8-829B-ED77D61E8856}"/>
                  </a:ext>
                </a:extLst>
              </p:cNvPr>
              <p:cNvSpPr/>
              <p:nvPr/>
            </p:nvSpPr>
            <p:spPr bwMode="auto">
              <a:xfrm rot="5400000">
                <a:off x="7928102" y="4012359"/>
                <a:ext cx="483575" cy="348844"/>
              </a:xfrm>
              <a:prstGeom prst="rightArrow">
                <a:avLst/>
              </a:pr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>
                  <a:defRPr/>
                </a:pPr>
                <a:endParaRPr lang="hu-HU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Jobbra nyíl 15">
              <a:extLst>
                <a:ext uri="{FF2B5EF4-FFF2-40B4-BE49-F238E27FC236}">
                  <a16:creationId xmlns="" xmlns:a16="http://schemas.microsoft.com/office/drawing/2014/main" id="{6318440E-9EC5-44A8-829B-ED77D61E8856}"/>
                </a:ext>
              </a:extLst>
            </p:cNvPr>
            <p:cNvSpPr/>
            <p:nvPr/>
          </p:nvSpPr>
          <p:spPr bwMode="auto">
            <a:xfrm rot="5400000">
              <a:off x="905074" y="2063542"/>
              <a:ext cx="512490" cy="348844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>
                <a:defRPr/>
              </a:pPr>
              <a:endParaRPr lang="hu-HU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6">
            <a:extLst>
              <a:ext uri="{FF2B5EF4-FFF2-40B4-BE49-F238E27FC236}">
                <a16:creationId xmlns="" xmlns:a16="http://schemas.microsoft.com/office/drawing/2014/main" id="{F6260F1A-9282-4FA8-9AC9-C957FF46D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668" y="1252367"/>
            <a:ext cx="10435701" cy="5247045"/>
          </a:xfrm>
        </p:spPr>
        <p:txBody>
          <a:bodyPr>
            <a:noAutofit/>
          </a:bodyPr>
          <a:lstStyle/>
          <a:p>
            <a:pPr marL="285750" lvl="1">
              <a:spcBef>
                <a:spcPts val="1000"/>
              </a:spcBef>
              <a:defRPr/>
            </a:pPr>
            <a:r>
              <a:rPr lang="hu-HU" sz="2000" b="1" dirty="0" smtClean="0">
                <a:solidFill>
                  <a:srgbClr val="002060"/>
                </a:solidFill>
              </a:rPr>
              <a:t>2014</a:t>
            </a:r>
            <a:r>
              <a:rPr lang="hu-HU" sz="2000" b="1" dirty="0">
                <a:solidFill>
                  <a:srgbClr val="002060"/>
                </a:solidFill>
              </a:rPr>
              <a:t>. július 1-jétől </a:t>
            </a:r>
            <a:r>
              <a:rPr lang="hu-HU" sz="2000" b="1" dirty="0" smtClean="0">
                <a:solidFill>
                  <a:srgbClr val="002060"/>
                </a:solidFill>
              </a:rPr>
              <a:t>Elektronikus </a:t>
            </a:r>
            <a:r>
              <a:rPr lang="hu-HU" sz="2000" b="1" dirty="0">
                <a:solidFill>
                  <a:srgbClr val="002060"/>
                </a:solidFill>
              </a:rPr>
              <a:t>anyakönyvi </a:t>
            </a:r>
            <a:r>
              <a:rPr lang="hu-HU" sz="2000" b="1" dirty="0" smtClean="0">
                <a:solidFill>
                  <a:srgbClr val="002060"/>
                </a:solidFill>
              </a:rPr>
              <a:t>rendszer </a:t>
            </a:r>
            <a:r>
              <a:rPr lang="hu-HU" sz="2000" dirty="0">
                <a:solidFill>
                  <a:srgbClr val="002060"/>
                </a:solidFill>
              </a:rPr>
              <a:t>(EAK)</a:t>
            </a:r>
          </a:p>
          <a:p>
            <a:pPr marL="285750" lvl="1">
              <a:spcBef>
                <a:spcPts val="1000"/>
              </a:spcBef>
              <a:buNone/>
              <a:defRPr/>
            </a:pPr>
            <a:endParaRPr lang="hu-HU" sz="2000" dirty="0">
              <a:solidFill>
                <a:srgbClr val="002060"/>
              </a:solidFill>
            </a:endParaRPr>
          </a:p>
          <a:p>
            <a:pPr marL="285750" lvl="1">
              <a:spcBef>
                <a:spcPts val="1000"/>
              </a:spcBef>
              <a:defRPr/>
            </a:pPr>
            <a:endParaRPr lang="hu-HU" sz="2000" dirty="0">
              <a:solidFill>
                <a:srgbClr val="002060"/>
              </a:solidFill>
            </a:endParaRPr>
          </a:p>
          <a:p>
            <a:pPr marL="342900" lvl="1" indent="-342900">
              <a:buNone/>
              <a:defRPr/>
            </a:pPr>
            <a:endParaRPr lang="hu-HU" sz="2000" dirty="0">
              <a:solidFill>
                <a:srgbClr val="002060"/>
              </a:solidFill>
            </a:endParaRPr>
          </a:p>
          <a:p>
            <a:pPr marL="342900" lvl="1" indent="-342900">
              <a:defRPr/>
            </a:pPr>
            <a:endParaRPr lang="hu-HU" sz="2000" b="1" dirty="0" smtClean="0">
              <a:solidFill>
                <a:srgbClr val="002060"/>
              </a:solidFill>
            </a:endParaRPr>
          </a:p>
          <a:p>
            <a:pPr marL="342900" lvl="1" indent="-342900">
              <a:defRPr/>
            </a:pPr>
            <a:r>
              <a:rPr lang="hu-HU" sz="2000" b="1" dirty="0" smtClean="0">
                <a:solidFill>
                  <a:srgbClr val="002060"/>
                </a:solidFill>
              </a:rPr>
              <a:t>2016 </a:t>
            </a:r>
            <a:r>
              <a:rPr lang="hu-HU" sz="2000" b="1" dirty="0">
                <a:solidFill>
                  <a:srgbClr val="002060"/>
                </a:solidFill>
              </a:rPr>
              <a:t>óta </a:t>
            </a:r>
            <a:r>
              <a:rPr lang="hu-HU" sz="2000" dirty="0">
                <a:solidFill>
                  <a:srgbClr val="002060"/>
                </a:solidFill>
              </a:rPr>
              <a:t>a statisztikai törvényben meghatározott adatok egy része az </a:t>
            </a:r>
            <a:r>
              <a:rPr lang="hu-HU" sz="2000" dirty="0" smtClean="0">
                <a:solidFill>
                  <a:srgbClr val="002060"/>
                </a:solidFill>
              </a:rPr>
              <a:t>Elektronikus </a:t>
            </a:r>
            <a:r>
              <a:rPr lang="hu-HU" sz="2000" dirty="0">
                <a:solidFill>
                  <a:srgbClr val="002060"/>
                </a:solidFill>
              </a:rPr>
              <a:t>anyakönyvi rendszerből kerül átvételre</a:t>
            </a:r>
          </a:p>
          <a:p>
            <a:pPr marL="342900" lvl="1" indent="-342900">
              <a:defRPr/>
            </a:pPr>
            <a:r>
              <a:rPr lang="hu-HU" sz="2000" b="1" dirty="0">
                <a:solidFill>
                  <a:srgbClr val="002060"/>
                </a:solidFill>
              </a:rPr>
              <a:t>2020-ban</a:t>
            </a:r>
            <a:r>
              <a:rPr lang="hu-HU" sz="2000" dirty="0">
                <a:solidFill>
                  <a:srgbClr val="002060"/>
                </a:solidFill>
              </a:rPr>
              <a:t> </a:t>
            </a:r>
            <a:r>
              <a:rPr lang="hu-HU" sz="2000" b="1" dirty="0">
                <a:solidFill>
                  <a:srgbClr val="002060"/>
                </a:solidFill>
              </a:rPr>
              <a:t>BM </a:t>
            </a:r>
            <a:r>
              <a:rPr lang="hu-HU" sz="2000" b="1" dirty="0" smtClean="0">
                <a:solidFill>
                  <a:srgbClr val="002060"/>
                </a:solidFill>
              </a:rPr>
              <a:t>vezetésével megvalósuló projektek </a:t>
            </a:r>
            <a:r>
              <a:rPr lang="hu-HU" sz="2000" dirty="0">
                <a:solidFill>
                  <a:srgbClr val="002060"/>
                </a:solidFill>
              </a:rPr>
              <a:t>az egyes eljárások egyszerűsítése és elektronizálása érdekében szükséges törvénymódosításokról szóló 2019. évi CXVI. törvény (Egyszerűsítési tv.) </a:t>
            </a:r>
            <a:r>
              <a:rPr lang="hu-HU" sz="2000" dirty="0" smtClean="0">
                <a:solidFill>
                  <a:srgbClr val="002060"/>
                </a:solidFill>
              </a:rPr>
              <a:t>kapcsán</a:t>
            </a:r>
          </a:p>
          <a:p>
            <a:pPr marL="342900" lvl="1" indent="-342900">
              <a:defRPr/>
            </a:pPr>
            <a:endParaRPr lang="hu-HU" sz="2000" dirty="0" smtClean="0"/>
          </a:p>
          <a:p>
            <a:pPr marL="342900" lvl="1" indent="-342900">
              <a:defRPr/>
            </a:pPr>
            <a:endParaRPr lang="hu-HU" sz="2000" dirty="0"/>
          </a:p>
          <a:p>
            <a:pPr marL="342900" lvl="1" indent="-342900">
              <a:defRPr/>
            </a:pPr>
            <a:endParaRPr lang="hu-HU" sz="2000" dirty="0" smtClean="0"/>
          </a:p>
          <a:p>
            <a:pPr marL="342900" lvl="1" indent="-342900">
              <a:defRPr/>
            </a:pPr>
            <a:endParaRPr lang="hu-HU" sz="2000" dirty="0"/>
          </a:p>
          <a:p>
            <a:pPr marL="342900" lvl="1" indent="-342900">
              <a:defRPr/>
            </a:pPr>
            <a:endParaRPr lang="hu-HU" sz="2000" dirty="0">
              <a:solidFill>
                <a:srgbClr val="002060"/>
              </a:solidFill>
            </a:endParaRPr>
          </a:p>
          <a:p>
            <a:pPr marL="0" lvl="1" indent="0">
              <a:buNone/>
              <a:defRPr/>
            </a:pPr>
            <a:endParaRPr lang="hu-HU" sz="2000" dirty="0">
              <a:solidFill>
                <a:srgbClr val="002060"/>
              </a:solidFill>
            </a:endParaRPr>
          </a:p>
        </p:txBody>
      </p:sp>
      <p:sp>
        <p:nvSpPr>
          <p:cNvPr id="11" name="Jobbra nyíl 10">
            <a:extLst>
              <a:ext uri="{FF2B5EF4-FFF2-40B4-BE49-F238E27FC236}">
                <a16:creationId xmlns="" xmlns:a16="http://schemas.microsoft.com/office/drawing/2014/main" id="{62AA18B6-BC4C-452D-AEF2-E666D3E3615A}"/>
              </a:ext>
            </a:extLst>
          </p:cNvPr>
          <p:cNvSpPr/>
          <p:nvPr/>
        </p:nvSpPr>
        <p:spPr>
          <a:xfrm rot="5400000">
            <a:off x="5858697" y="1656245"/>
            <a:ext cx="389441" cy="407895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602779" y="199556"/>
            <a:ext cx="10970656" cy="760413"/>
          </a:xfrm>
        </p:spPr>
        <p:txBody>
          <a:bodyPr>
            <a:no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ea typeface="+mn-ea"/>
                <a:cs typeface="+mn-cs"/>
              </a:rPr>
              <a:t>Elektronizálás, adminisztratív nyilvántartások felhasználása</a:t>
            </a:r>
          </a:p>
        </p:txBody>
      </p:sp>
      <p:sp>
        <p:nvSpPr>
          <p:cNvPr id="2" name="Lekerekített téglalap 1"/>
          <p:cNvSpPr/>
          <p:nvPr/>
        </p:nvSpPr>
        <p:spPr>
          <a:xfrm>
            <a:off x="3232256" y="2117161"/>
            <a:ext cx="5912528" cy="8435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  <a:t>Adminisztratív </a:t>
            </a:r>
            <a:r>
              <a:rPr lang="hu-HU" sz="2000" dirty="0">
                <a:solidFill>
                  <a:schemeClr val="accent5">
                    <a:lumMod val="50000"/>
                  </a:schemeClr>
                </a:solidFill>
              </a:rPr>
              <a:t>nyilvántartásból </a:t>
            </a:r>
            <a:r>
              <a:rPr lang="hu-HU" sz="2000" dirty="0" smtClean="0">
                <a:solidFill>
                  <a:schemeClr val="accent5">
                    <a:lumMod val="50000"/>
                  </a:schemeClr>
                </a:solidFill>
              </a:rPr>
              <a:t>statisztikai </a:t>
            </a:r>
            <a:r>
              <a:rPr lang="hu-HU" sz="2000" dirty="0">
                <a:solidFill>
                  <a:schemeClr val="accent5">
                    <a:lumMod val="50000"/>
                  </a:schemeClr>
                </a:solidFill>
              </a:rPr>
              <a:t>célú adatátvétel kialakítása a teljesség ellenőrzéséhez</a:t>
            </a:r>
          </a:p>
        </p:txBody>
      </p:sp>
      <p:sp>
        <p:nvSpPr>
          <p:cNvPr id="10" name="Lekerekített téglalap 9"/>
          <p:cNvSpPr/>
          <p:nvPr/>
        </p:nvSpPr>
        <p:spPr>
          <a:xfrm>
            <a:off x="3232255" y="4878288"/>
            <a:ext cx="5912528" cy="8435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 indent="-342900" algn="ctr">
              <a:defRPr/>
            </a:pPr>
            <a:r>
              <a:rPr lang="hu-HU" sz="2000" dirty="0" smtClean="0">
                <a:solidFill>
                  <a:srgbClr val="002060"/>
                </a:solidFill>
              </a:rPr>
              <a:t>Születési</a:t>
            </a:r>
            <a:r>
              <a:rPr lang="hu-HU" sz="2000" dirty="0">
                <a:solidFill>
                  <a:srgbClr val="002060"/>
                </a:solidFill>
              </a:rPr>
              <a:t>, házassági, halálozási statisztikai lapok teljes tartalmának elektronikus kitöltése, továbbítása</a:t>
            </a:r>
          </a:p>
        </p:txBody>
      </p:sp>
      <p:sp>
        <p:nvSpPr>
          <p:cNvPr id="12" name="Jobbra nyíl 11">
            <a:extLst>
              <a:ext uri="{FF2B5EF4-FFF2-40B4-BE49-F238E27FC236}">
                <a16:creationId xmlns="" xmlns:a16="http://schemas.microsoft.com/office/drawing/2014/main" id="{62AA18B6-BC4C-452D-AEF2-E666D3E3615A}"/>
              </a:ext>
            </a:extLst>
          </p:cNvPr>
          <p:cNvSpPr/>
          <p:nvPr/>
        </p:nvSpPr>
        <p:spPr>
          <a:xfrm rot="5400000">
            <a:off x="5849730" y="4426336"/>
            <a:ext cx="389441" cy="407895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">
            <a:extLst>
              <a:ext uri="{FF2B5EF4-FFF2-40B4-BE49-F238E27FC236}">
                <a16:creationId xmlns="" xmlns:a16="http://schemas.microsoft.com/office/drawing/2014/main" id="{40C13F47-FA33-43C5-83C6-7FAEC0D78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8149" y="260351"/>
            <a:ext cx="8464731" cy="841375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hu-H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21" name="Cím 1">
            <a:extLst>
              <a:ext uri="{FF2B5EF4-FFF2-40B4-BE49-F238E27FC236}">
                <a16:creationId xmlns="" xmlns:a16="http://schemas.microsoft.com/office/drawing/2014/main" id="{40C13F47-FA33-43C5-83C6-7FAEC0D78AB9}"/>
              </a:ext>
            </a:extLst>
          </p:cNvPr>
          <p:cNvSpPr txBox="1">
            <a:spLocks/>
          </p:cNvSpPr>
          <p:nvPr/>
        </p:nvSpPr>
        <p:spPr>
          <a:xfrm>
            <a:off x="2097741" y="72562"/>
            <a:ext cx="8441921" cy="872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hu-HU" sz="3600" b="1" dirty="0" smtClean="0">
                <a:solidFill>
                  <a:srgbClr val="002060"/>
                </a:solidFill>
                <a:ea typeface="+mn-ea"/>
                <a:cs typeface="+mn-cs"/>
              </a:rPr>
              <a:t>Népmozgalmi </a:t>
            </a:r>
            <a:r>
              <a:rPr lang="hu-HU" sz="3600" b="1" dirty="0">
                <a:solidFill>
                  <a:srgbClr val="002060"/>
                </a:solidFill>
                <a:ea typeface="+mn-ea"/>
                <a:cs typeface="+mn-cs"/>
              </a:rPr>
              <a:t>adatgyűjtési rendszer 2021-től  </a:t>
            </a:r>
          </a:p>
        </p:txBody>
      </p:sp>
      <p:sp>
        <p:nvSpPr>
          <p:cNvPr id="15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5400000">
            <a:off x="1519158" y="2319037"/>
            <a:ext cx="449737" cy="348844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2" name="Szövegdoboz 21"/>
          <p:cNvSpPr txBox="1"/>
          <p:nvPr/>
        </p:nvSpPr>
        <p:spPr>
          <a:xfrm>
            <a:off x="1982788" y="2152046"/>
            <a:ext cx="360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0000"/>
                </a:solidFill>
              </a:rPr>
              <a:t>EESZT szolgáltatáson keresztül </a:t>
            </a:r>
            <a:r>
              <a:rPr lang="hu-HU" dirty="0" err="1" smtClean="0">
                <a:solidFill>
                  <a:srgbClr val="FF0000"/>
                </a:solidFill>
              </a:rPr>
              <a:t>KKSZB-n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történő adattovábbítás</a:t>
            </a:r>
          </a:p>
        </p:txBody>
      </p:sp>
      <p:sp>
        <p:nvSpPr>
          <p:cNvPr id="24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>
            <a:off x="5504491" y="2873784"/>
            <a:ext cx="960627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1327204" y="1329962"/>
            <a:ext cx="3949700" cy="8215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5650">
              <a:lnSpc>
                <a:spcPct val="114000"/>
              </a:lnSpc>
              <a:defRPr/>
            </a:pPr>
            <a:r>
              <a:rPr lang="hu-HU" dirty="0">
                <a:solidFill>
                  <a:srgbClr val="002060"/>
                </a:solidFill>
              </a:rPr>
              <a:t>Adatszolgáltatók (1</a:t>
            </a:r>
            <a:r>
              <a:rPr lang="hu-HU" dirty="0" smtClean="0">
                <a:solidFill>
                  <a:srgbClr val="002060"/>
                </a:solidFill>
              </a:rPr>
              <a:t>):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>kórházak/orvosok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27" name="Lekerekített téglalap 26"/>
          <p:cNvSpPr/>
          <p:nvPr/>
        </p:nvSpPr>
        <p:spPr>
          <a:xfrm>
            <a:off x="1327202" y="2818101"/>
            <a:ext cx="3949700" cy="10305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55650">
              <a:lnSpc>
                <a:spcPct val="114000"/>
              </a:lnSpc>
              <a:defRPr/>
            </a:pPr>
            <a:r>
              <a:rPr lang="hu-HU" dirty="0">
                <a:solidFill>
                  <a:srgbClr val="002060"/>
                </a:solidFill>
              </a:rPr>
              <a:t>Adatszolgáltatók (2): az esemény helye szerint illetékes </a:t>
            </a:r>
            <a:r>
              <a:rPr lang="hu-HU" dirty="0" smtClean="0">
                <a:solidFill>
                  <a:srgbClr val="002060"/>
                </a:solidFill>
              </a:rPr>
              <a:t>anyakönyvvezető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FF0000"/>
                </a:solidFill>
              </a:rPr>
              <a:t>az EAK </a:t>
            </a:r>
            <a:r>
              <a:rPr lang="hu-HU" dirty="0">
                <a:solidFill>
                  <a:srgbClr val="FF0000"/>
                </a:solidFill>
              </a:rPr>
              <a:t>rendszeren keresztül</a:t>
            </a:r>
            <a:endParaRPr lang="hu-HU" dirty="0">
              <a:solidFill>
                <a:srgbClr val="002060"/>
              </a:solidFill>
            </a:endParaRPr>
          </a:p>
        </p:txBody>
      </p:sp>
      <p:grpSp>
        <p:nvGrpSpPr>
          <p:cNvPr id="8" name="Csoportba foglalás 7"/>
          <p:cNvGrpSpPr/>
          <p:nvPr/>
        </p:nvGrpSpPr>
        <p:grpSpPr>
          <a:xfrm>
            <a:off x="6777748" y="2862920"/>
            <a:ext cx="3949700" cy="2560726"/>
            <a:chOff x="6195040" y="2585013"/>
            <a:chExt cx="3949700" cy="2560726"/>
          </a:xfrm>
        </p:grpSpPr>
        <p:sp>
          <p:nvSpPr>
            <p:cNvPr id="28" name="Lekerekített téglalap 27"/>
            <p:cNvSpPr/>
            <p:nvPr/>
          </p:nvSpPr>
          <p:spPr>
            <a:xfrm>
              <a:off x="6195040" y="2585013"/>
              <a:ext cx="3949700" cy="2560726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755650">
                <a:lnSpc>
                  <a:spcPct val="114000"/>
                </a:lnSpc>
                <a:defRPr/>
              </a:pPr>
              <a:r>
                <a:rPr lang="hu-HU" dirty="0">
                  <a:solidFill>
                    <a:srgbClr val="002060"/>
                  </a:solidFill>
                </a:rPr>
                <a:t>KSH</a:t>
              </a:r>
            </a:p>
            <a:p>
              <a:pPr algn="ctr" defTabSz="755650">
                <a:lnSpc>
                  <a:spcPct val="114000"/>
                </a:lnSpc>
                <a:defRPr/>
              </a:pPr>
              <a:r>
                <a:rPr lang="hu-HU" dirty="0" smtClean="0">
                  <a:solidFill>
                    <a:srgbClr val="002060"/>
                  </a:solidFill>
                </a:rPr>
                <a:t>érkeztetés</a:t>
              </a:r>
              <a:r>
                <a:rPr lang="hu-HU" dirty="0">
                  <a:solidFill>
                    <a:srgbClr val="002060"/>
                  </a:solidFill>
                </a:rPr>
                <a:t>, teljesség ellenőrzés, </a:t>
              </a:r>
              <a:r>
                <a:rPr lang="hu-HU" strike="sngStrike" dirty="0">
                  <a:solidFill>
                    <a:srgbClr val="FF0000"/>
                  </a:solidFill>
                </a:rPr>
                <a:t>rögzítés,</a:t>
              </a:r>
              <a:r>
                <a:rPr lang="hu-HU" dirty="0">
                  <a:solidFill>
                    <a:srgbClr val="FF0000"/>
                  </a:solidFill>
                </a:rPr>
                <a:t> </a:t>
              </a:r>
              <a:r>
                <a:rPr lang="hu-HU" dirty="0">
                  <a:solidFill>
                    <a:srgbClr val="002060"/>
                  </a:solidFill>
                </a:rPr>
                <a:t>kódolás, </a:t>
              </a:r>
              <a:r>
                <a:rPr lang="hu-HU" dirty="0" smtClean="0">
                  <a:solidFill>
                    <a:srgbClr val="002060"/>
                  </a:solidFill>
                </a:rPr>
                <a:t>adatjavítás</a:t>
              </a:r>
            </a:p>
            <a:p>
              <a:pPr algn="ctr" defTabSz="755650">
                <a:lnSpc>
                  <a:spcPct val="114000"/>
                </a:lnSpc>
                <a:defRPr/>
              </a:pPr>
              <a:endParaRPr lang="hu-HU" dirty="0">
                <a:solidFill>
                  <a:srgbClr val="002060"/>
                </a:solidFill>
              </a:endParaRPr>
            </a:p>
            <a:p>
              <a:pPr algn="ctr" defTabSz="755650">
                <a:lnSpc>
                  <a:spcPct val="114000"/>
                </a:lnSpc>
                <a:defRPr/>
              </a:pPr>
              <a:endParaRPr lang="hu-HU" dirty="0" smtClean="0">
                <a:solidFill>
                  <a:srgbClr val="002060"/>
                </a:solidFill>
              </a:endParaRPr>
            </a:p>
            <a:p>
              <a:pPr algn="ctr" defTabSz="755650">
                <a:lnSpc>
                  <a:spcPct val="114000"/>
                </a:lnSpc>
                <a:defRPr/>
              </a:pPr>
              <a:r>
                <a:rPr lang="hu-HU" dirty="0">
                  <a:solidFill>
                    <a:srgbClr val="002060"/>
                  </a:solidFill>
                </a:rPr>
                <a:t>adatszolgáltatás, </a:t>
              </a:r>
              <a:r>
                <a:rPr lang="hu-HU" dirty="0" smtClean="0">
                  <a:solidFill>
                    <a:srgbClr val="002060"/>
                  </a:solidFill>
                </a:rPr>
                <a:t>tájékoztatás</a:t>
              </a:r>
              <a:endParaRPr lang="hu-HU" sz="1200" dirty="0">
                <a:solidFill>
                  <a:srgbClr val="002060"/>
                </a:solidFill>
              </a:endParaRPr>
            </a:p>
          </p:txBody>
        </p:sp>
        <p:sp>
          <p:nvSpPr>
            <p:cNvPr id="29" name="Jobbra nyíl 15">
              <a:extLst>
                <a:ext uri="{FF2B5EF4-FFF2-40B4-BE49-F238E27FC236}">
                  <a16:creationId xmlns="" xmlns:a16="http://schemas.microsoft.com/office/drawing/2014/main" id="{6318440E-9EC5-44A8-829B-ED77D61E8856}"/>
                </a:ext>
              </a:extLst>
            </p:cNvPr>
            <p:cNvSpPr/>
            <p:nvPr/>
          </p:nvSpPr>
          <p:spPr bwMode="auto">
            <a:xfrm rot="5400000">
              <a:off x="7928102" y="4012359"/>
              <a:ext cx="483575" cy="348844"/>
            </a:xfrm>
            <a:prstGeom prst="rightArrow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anchor="ctr"/>
            <a:lstStyle/>
            <a:p>
              <a:pPr algn="ctr">
                <a:defRPr/>
              </a:pPr>
              <a:endParaRPr lang="hu-H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5400000">
            <a:off x="1487782" y="2287661"/>
            <a:ext cx="512490" cy="348844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350281" y="3714857"/>
            <a:ext cx="12869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 smtClean="0">
                <a:solidFill>
                  <a:srgbClr val="FF0000"/>
                </a:solidFill>
              </a:rPr>
              <a:t>KKSZB-n</a:t>
            </a:r>
            <a:r>
              <a:rPr lang="hu-HU" dirty="0" smtClean="0">
                <a:solidFill>
                  <a:srgbClr val="FF0000"/>
                </a:solidFill>
              </a:rPr>
              <a:t> </a:t>
            </a:r>
            <a:r>
              <a:rPr lang="hu-HU" dirty="0">
                <a:solidFill>
                  <a:srgbClr val="FF0000"/>
                </a:solidFill>
              </a:rPr>
              <a:t>keresztül kétirányú kapcsolat</a:t>
            </a:r>
          </a:p>
        </p:txBody>
      </p:sp>
      <p:sp>
        <p:nvSpPr>
          <p:cNvPr id="17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-10800000">
            <a:off x="5475192" y="3233219"/>
            <a:ext cx="960627" cy="44180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19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0185" y="1061884"/>
            <a:ext cx="9055369" cy="4762127"/>
          </a:xfrm>
        </p:spPr>
        <p:txBody>
          <a:bodyPr>
            <a:noAutofit/>
          </a:bodyPr>
          <a:lstStyle/>
          <a:p>
            <a:pPr algn="just"/>
            <a:r>
              <a:rPr lang="hu-HU" sz="2200" dirty="0" smtClean="0">
                <a:solidFill>
                  <a:srgbClr val="002060"/>
                </a:solidFill>
              </a:rPr>
              <a:t>Adatköreit, kitöltésének általános szabályait és a halálozással kapcsolatos egyéb rendelkezéseket a </a:t>
            </a:r>
            <a:r>
              <a:rPr lang="hu-HU" sz="2200" dirty="0" err="1" smtClean="0">
                <a:solidFill>
                  <a:srgbClr val="002060"/>
                </a:solidFill>
              </a:rPr>
              <a:t>halottvizsgálatról</a:t>
            </a:r>
            <a:r>
              <a:rPr lang="hu-HU" sz="2200" dirty="0" smtClean="0">
                <a:solidFill>
                  <a:srgbClr val="002060"/>
                </a:solidFill>
              </a:rPr>
              <a:t> és a halottakkal kapcsolatos eljárásról szóló 351/2013 (X.4.) Kormányrendelet írja elő.</a:t>
            </a:r>
          </a:p>
          <a:p>
            <a:pPr algn="just">
              <a:lnSpc>
                <a:spcPct val="100000"/>
              </a:lnSpc>
            </a:pPr>
            <a:r>
              <a:rPr lang="hu-HU" sz="2200" dirty="0">
                <a:solidFill>
                  <a:srgbClr val="002060"/>
                </a:solidFill>
              </a:rPr>
              <a:t>Egyedi haláleset hivatalos nyilvántartására szolgál, </a:t>
            </a:r>
            <a:r>
              <a:rPr lang="hu-HU" sz="2200" dirty="0" smtClean="0">
                <a:solidFill>
                  <a:srgbClr val="002060"/>
                </a:solidFill>
              </a:rPr>
              <a:t>az egészségügyi intézmények, orvosok töltik ki.</a:t>
            </a:r>
            <a:endParaRPr lang="hu-HU" sz="2200" dirty="0">
              <a:solidFill>
                <a:srgbClr val="002060"/>
              </a:solidFill>
            </a:endParaRPr>
          </a:p>
          <a:p>
            <a:pPr algn="just"/>
            <a:r>
              <a:rPr lang="hu-HU" sz="2200" dirty="0" smtClean="0">
                <a:solidFill>
                  <a:srgbClr val="002060"/>
                </a:solidFill>
              </a:rPr>
              <a:t>A </a:t>
            </a:r>
            <a:r>
              <a:rPr lang="hu-HU" sz="2200" dirty="0">
                <a:solidFill>
                  <a:srgbClr val="002060"/>
                </a:solidFill>
              </a:rPr>
              <a:t>Halottvizsgálati bizonyítvány 6 példánya különböző célból kerül kiállításra</a:t>
            </a: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I. </a:t>
            </a:r>
            <a:r>
              <a:rPr lang="hu-HU" sz="2200" dirty="0">
                <a:solidFill>
                  <a:srgbClr val="002060"/>
                </a:solidFill>
              </a:rPr>
              <a:t>KSH példánya – statisztikai cél, </a:t>
            </a: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II. </a:t>
            </a:r>
            <a:r>
              <a:rPr lang="hu-HU" sz="2200" dirty="0">
                <a:solidFill>
                  <a:srgbClr val="002060"/>
                </a:solidFill>
              </a:rPr>
              <a:t>Anyakönyvi példány – anyakönyvezéshez halálok nélkül, </a:t>
            </a: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III. </a:t>
            </a:r>
            <a:r>
              <a:rPr lang="hu-HU" sz="2200" dirty="0">
                <a:solidFill>
                  <a:srgbClr val="002060"/>
                </a:solidFill>
              </a:rPr>
              <a:t>Hagyatéki példány – hagyatéki eljáráshoz halálok nélkül, </a:t>
            </a: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IV. </a:t>
            </a:r>
            <a:r>
              <a:rPr lang="hu-HU" sz="2200" dirty="0">
                <a:solidFill>
                  <a:srgbClr val="002060"/>
                </a:solidFill>
              </a:rPr>
              <a:t>A hozzátartozó (temetést intéző) példánya – temetés intézése, </a:t>
            </a: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V. </a:t>
            </a:r>
            <a:r>
              <a:rPr lang="hu-HU" altLang="hu-HU" sz="2200" dirty="0">
                <a:solidFill>
                  <a:srgbClr val="002060"/>
                </a:solidFill>
              </a:rPr>
              <a:t>A kiállító egészségügyi intézmény, orvos példánya</a:t>
            </a:r>
            <a:endParaRPr lang="hu-HU" sz="2200" dirty="0">
              <a:solidFill>
                <a:srgbClr val="002060"/>
              </a:solidFill>
            </a:endParaRPr>
          </a:p>
          <a:p>
            <a:pPr lvl="1" algn="just"/>
            <a:r>
              <a:rPr lang="hu-HU" sz="2200" dirty="0" smtClean="0">
                <a:solidFill>
                  <a:srgbClr val="002060"/>
                </a:solidFill>
              </a:rPr>
              <a:t>VI. </a:t>
            </a:r>
            <a:r>
              <a:rPr lang="hu-HU" sz="2200" dirty="0">
                <a:solidFill>
                  <a:srgbClr val="002060"/>
                </a:solidFill>
              </a:rPr>
              <a:t>Népegészségügyi feladatkörében eljáró szerv példánya. </a:t>
            </a:r>
            <a:endParaRPr lang="hu-HU" sz="22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hu-HU" sz="2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50" y="202130"/>
            <a:ext cx="1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+mj-lt"/>
              </a:rPr>
              <a:t>Halottvizsgálati bizonyítvány (HVB)</a:t>
            </a:r>
          </a:p>
        </p:txBody>
      </p:sp>
    </p:spTree>
    <p:extLst>
      <p:ext uri="{BB962C8B-B14F-4D97-AF65-F5344CB8AC3E}">
        <p14:creationId xmlns:p14="http://schemas.microsoft.com/office/powerpoint/2010/main" val="17820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81149" y="317727"/>
            <a:ext cx="119405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+mj-lt"/>
              </a:rPr>
              <a:t>Halottvizsgálati bizonyítvány </a:t>
            </a:r>
            <a:r>
              <a:rPr lang="hu-HU" sz="3600" b="1" dirty="0" smtClean="0">
                <a:solidFill>
                  <a:srgbClr val="002060"/>
                </a:solidFill>
                <a:latin typeface="+mj-lt"/>
              </a:rPr>
              <a:t>6 példányának </a:t>
            </a:r>
            <a:r>
              <a:rPr lang="hu-HU" sz="3600" b="1" dirty="0">
                <a:solidFill>
                  <a:srgbClr val="002060"/>
                </a:solidFill>
                <a:latin typeface="+mj-lt"/>
              </a:rPr>
              <a:t>továbbítása </a:t>
            </a:r>
            <a:r>
              <a:rPr lang="hu-HU" sz="3600" b="1" dirty="0" smtClean="0">
                <a:solidFill>
                  <a:srgbClr val="002060"/>
                </a:solidFill>
                <a:latin typeface="+mj-lt"/>
              </a:rPr>
              <a:t>(2021-ig)</a:t>
            </a:r>
            <a:endParaRPr lang="hu-HU" sz="36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3903702" y="1352676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Halál okát megállapító </a:t>
            </a:r>
            <a:r>
              <a:rPr lang="hu-HU" b="1" dirty="0">
                <a:solidFill>
                  <a:srgbClr val="002060"/>
                </a:solidFill>
              </a:rPr>
              <a:t>orvos</a:t>
            </a:r>
          </a:p>
          <a:p>
            <a:pPr algn="ctr"/>
            <a:r>
              <a:rPr lang="hu-HU" dirty="0">
                <a:solidFill>
                  <a:srgbClr val="002060"/>
                </a:solidFill>
              </a:rPr>
              <a:t>(V. példányt megtartja)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7242216" y="3074551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Haláleset helye szerint illetékes </a:t>
            </a:r>
            <a:r>
              <a:rPr lang="hu-HU" b="1" dirty="0">
                <a:solidFill>
                  <a:srgbClr val="002060"/>
                </a:solidFill>
              </a:rPr>
              <a:t>anyakönyvezető</a:t>
            </a:r>
          </a:p>
          <a:p>
            <a:pPr algn="ctr"/>
            <a:r>
              <a:rPr lang="hu-HU" dirty="0">
                <a:solidFill>
                  <a:srgbClr val="002060"/>
                </a:solidFill>
              </a:rPr>
              <a:t>(II. példányt megtartja)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580188" y="3073852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Holttest eltemettetésére kötelezett személy </a:t>
            </a:r>
          </a:p>
          <a:p>
            <a:pPr algn="ctr"/>
            <a:r>
              <a:rPr lang="hu-HU" dirty="0">
                <a:solidFill>
                  <a:srgbClr val="002060"/>
                </a:solidFill>
              </a:rPr>
              <a:t>(IV. példány)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3903702" y="3073852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Népegészségügyi feladatkörében eljáró szerv</a:t>
            </a:r>
          </a:p>
          <a:p>
            <a:pPr algn="ctr"/>
            <a:r>
              <a:rPr lang="hu-HU" dirty="0">
                <a:solidFill>
                  <a:srgbClr val="002060"/>
                </a:solidFill>
              </a:rPr>
              <a:t>(VI. példány)</a:t>
            </a:r>
          </a:p>
        </p:txBody>
      </p:sp>
      <p:sp>
        <p:nvSpPr>
          <p:cNvPr id="10" name="Lekerekített téglalap 9"/>
          <p:cNvSpPr/>
          <p:nvPr/>
        </p:nvSpPr>
        <p:spPr>
          <a:xfrm>
            <a:off x="8944023" y="4850121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rgbClr val="002060"/>
                </a:solidFill>
              </a:rPr>
              <a:t>KSH</a:t>
            </a:r>
            <a:endParaRPr lang="hu-HU" b="1" dirty="0">
              <a:solidFill>
                <a:srgbClr val="002060"/>
              </a:solidFill>
            </a:endParaRPr>
          </a:p>
          <a:p>
            <a:pPr algn="ctr"/>
            <a:r>
              <a:rPr lang="hu-HU" b="1" dirty="0">
                <a:solidFill>
                  <a:srgbClr val="002060"/>
                </a:solidFill>
              </a:rPr>
              <a:t>(I. példány)</a:t>
            </a:r>
          </a:p>
        </p:txBody>
      </p:sp>
      <p:sp>
        <p:nvSpPr>
          <p:cNvPr id="11" name="Lekerekített téglalap 10"/>
          <p:cNvSpPr/>
          <p:nvPr/>
        </p:nvSpPr>
        <p:spPr>
          <a:xfrm>
            <a:off x="5105783" y="4835779"/>
            <a:ext cx="2910626" cy="8242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rgbClr val="002060"/>
                </a:solidFill>
              </a:rPr>
              <a:t>Hagyatéki eljárás lefolytatására illetékes jegyző (III. példány)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8070587" y="2262760"/>
            <a:ext cx="2695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chemeClr val="accent5">
                    <a:lumMod val="50000"/>
                  </a:schemeClr>
                </a:solidFill>
              </a:rPr>
              <a:t>HVB I-III. példányainak továbbítása postai úton</a:t>
            </a:r>
          </a:p>
        </p:txBody>
      </p:sp>
      <p:sp>
        <p:nvSpPr>
          <p:cNvPr id="17" name="Szövegdoboz 16"/>
          <p:cNvSpPr txBox="1"/>
          <p:nvPr/>
        </p:nvSpPr>
        <p:spPr>
          <a:xfrm>
            <a:off x="5295588" y="2255924"/>
            <a:ext cx="1354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Postai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úton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1016872" y="2241104"/>
            <a:ext cx="2527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Személyes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átadás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2560943">
            <a:off x="7206689" y="2413566"/>
            <a:ext cx="610070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6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5400000">
            <a:off x="5063777" y="2410392"/>
            <a:ext cx="529227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29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8273656">
            <a:off x="2885701" y="2404599"/>
            <a:ext cx="610070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1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5400000">
            <a:off x="9259260" y="4158508"/>
            <a:ext cx="529227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2" name="Szövegdoboz 31"/>
          <p:cNvSpPr txBox="1"/>
          <p:nvPr/>
        </p:nvSpPr>
        <p:spPr>
          <a:xfrm>
            <a:off x="9473141" y="4030938"/>
            <a:ext cx="1354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Postai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úton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Jobbra nyíl 15">
            <a:extLst>
              <a:ext uri="{FF2B5EF4-FFF2-40B4-BE49-F238E27FC236}">
                <a16:creationId xmlns="" xmlns:a16="http://schemas.microsoft.com/office/drawing/2014/main" id="{6318440E-9EC5-44A8-829B-ED77D61E8856}"/>
              </a:ext>
            </a:extLst>
          </p:cNvPr>
          <p:cNvSpPr/>
          <p:nvPr/>
        </p:nvSpPr>
        <p:spPr bwMode="auto">
          <a:xfrm rot="8273656">
            <a:off x="7520452" y="4179610"/>
            <a:ext cx="610070" cy="441808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hu-HU" b="1" dirty="0">
              <a:solidFill>
                <a:schemeClr val="bg1"/>
              </a:solidFill>
            </a:endParaRPr>
          </a:p>
        </p:txBody>
      </p:sp>
      <p:sp>
        <p:nvSpPr>
          <p:cNvPr id="34" name="Szövegdoboz 33"/>
          <p:cNvSpPr txBox="1"/>
          <p:nvPr/>
        </p:nvSpPr>
        <p:spPr>
          <a:xfrm>
            <a:off x="6469964" y="4039903"/>
            <a:ext cx="1354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Postai</a:t>
            </a:r>
            <a:b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5">
                    <a:lumMod val="50000"/>
                  </a:schemeClr>
                </a:solidFill>
              </a:rPr>
              <a:t>úton</a:t>
            </a:r>
            <a:endParaRPr lang="hu-H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17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48870" y="1082115"/>
            <a:ext cx="9753601" cy="4843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2400" dirty="0">
                <a:solidFill>
                  <a:srgbClr val="002060"/>
                </a:solidFill>
              </a:rPr>
              <a:t>Az </a:t>
            </a:r>
            <a:r>
              <a:rPr lang="hu-HU" sz="2400" b="1" dirty="0">
                <a:solidFill>
                  <a:srgbClr val="002060"/>
                </a:solidFill>
              </a:rPr>
              <a:t>Országos Kórházi Főigazgatóság (OKFŐ) </a:t>
            </a:r>
            <a:r>
              <a:rPr lang="hu-HU" sz="2400" dirty="0">
                <a:solidFill>
                  <a:srgbClr val="002060"/>
                </a:solidFill>
              </a:rPr>
              <a:t>vezetésével megvalósuló </a:t>
            </a:r>
            <a:r>
              <a:rPr lang="hu-HU" sz="2400" dirty="0" smtClean="0">
                <a:solidFill>
                  <a:srgbClr val="002060"/>
                </a:solidFill>
              </a:rPr>
              <a:t>projekt </a:t>
            </a:r>
          </a:p>
          <a:p>
            <a:pPr marL="0" indent="0">
              <a:buNone/>
            </a:pPr>
            <a:r>
              <a:rPr lang="hu-HU" sz="2400" dirty="0" smtClean="0">
                <a:solidFill>
                  <a:srgbClr val="002060"/>
                </a:solidFill>
              </a:rPr>
              <a:t>Fokozatos </a:t>
            </a:r>
            <a:r>
              <a:rPr lang="hu-HU" sz="2400" dirty="0">
                <a:solidFill>
                  <a:srgbClr val="002060"/>
                </a:solidFill>
              </a:rPr>
              <a:t>bevezetés:</a:t>
            </a:r>
          </a:p>
          <a:p>
            <a:pPr marL="0" indent="0">
              <a:buNone/>
            </a:pPr>
            <a:r>
              <a:rPr lang="hu-HU" sz="2400" b="1" dirty="0">
                <a:solidFill>
                  <a:srgbClr val="002060"/>
                </a:solidFill>
              </a:rPr>
              <a:t>1</a:t>
            </a:r>
            <a:r>
              <a:rPr lang="hu-HU" sz="2400" b="1" dirty="0" smtClean="0">
                <a:solidFill>
                  <a:srgbClr val="002060"/>
                </a:solidFill>
              </a:rPr>
              <a:t>. </a:t>
            </a:r>
            <a:r>
              <a:rPr lang="hu-HU" sz="2400" b="1" dirty="0">
                <a:solidFill>
                  <a:srgbClr val="002060"/>
                </a:solidFill>
              </a:rPr>
              <a:t>2021. február 1-jétől</a:t>
            </a:r>
          </a:p>
          <a:p>
            <a:r>
              <a:rPr lang="hu-HU" sz="2400" dirty="0">
                <a:solidFill>
                  <a:srgbClr val="002060"/>
                </a:solidFill>
              </a:rPr>
              <a:t>Az elhalálozást </a:t>
            </a:r>
            <a:r>
              <a:rPr lang="hu-HU" sz="2400" dirty="0" smtClean="0">
                <a:solidFill>
                  <a:srgbClr val="002060"/>
                </a:solidFill>
              </a:rPr>
              <a:t>az orvos az </a:t>
            </a:r>
            <a:r>
              <a:rPr lang="hu-HU" sz="2400" dirty="0">
                <a:solidFill>
                  <a:srgbClr val="002060"/>
                </a:solidFill>
              </a:rPr>
              <a:t>Egészségügyi Szolgáltatási Tér (EESZT) útján jelenti </a:t>
            </a:r>
            <a:r>
              <a:rPr lang="hu-HU" sz="2400" dirty="0" smtClean="0">
                <a:solidFill>
                  <a:srgbClr val="002060"/>
                </a:solidFill>
              </a:rPr>
              <a:t>a hely </a:t>
            </a:r>
            <a:r>
              <a:rPr lang="hu-HU" sz="2400" dirty="0">
                <a:solidFill>
                  <a:srgbClr val="002060"/>
                </a:solidFill>
              </a:rPr>
              <a:t>szerint illetékes anyakönyvvezetőnek</a:t>
            </a:r>
          </a:p>
          <a:p>
            <a:r>
              <a:rPr lang="hu-HU" sz="2400" dirty="0">
                <a:solidFill>
                  <a:srgbClr val="002060"/>
                </a:solidFill>
              </a:rPr>
              <a:t>A jelenlegi papír alapú HVB </a:t>
            </a:r>
            <a:r>
              <a:rPr lang="hu-HU" sz="2400" dirty="0" smtClean="0">
                <a:solidFill>
                  <a:srgbClr val="002060"/>
                </a:solidFill>
              </a:rPr>
              <a:t>tovább működik, csak </a:t>
            </a:r>
            <a:r>
              <a:rPr lang="hu-HU" sz="2400" dirty="0">
                <a:solidFill>
                  <a:srgbClr val="002060"/>
                </a:solidFill>
              </a:rPr>
              <a:t>az anyakönyvezéshez szükséges adatok kerülnek be az </a:t>
            </a:r>
            <a:r>
              <a:rPr lang="hu-HU" sz="2400" dirty="0" err="1">
                <a:solidFill>
                  <a:srgbClr val="002060"/>
                </a:solidFill>
              </a:rPr>
              <a:t>eHVB</a:t>
            </a:r>
            <a:r>
              <a:rPr lang="hu-HU" sz="2400" dirty="0">
                <a:solidFill>
                  <a:srgbClr val="002060"/>
                </a:solidFill>
              </a:rPr>
              <a:t> rendszerbe</a:t>
            </a:r>
          </a:p>
          <a:p>
            <a:pPr marL="0" indent="0">
              <a:buNone/>
            </a:pPr>
            <a:r>
              <a:rPr lang="hu-HU" sz="2400" b="1" dirty="0">
                <a:solidFill>
                  <a:srgbClr val="002060"/>
                </a:solidFill>
              </a:rPr>
              <a:t>2</a:t>
            </a:r>
            <a:r>
              <a:rPr lang="hu-HU" sz="2400" b="1" dirty="0" smtClean="0">
                <a:solidFill>
                  <a:srgbClr val="002060"/>
                </a:solidFill>
              </a:rPr>
              <a:t>. </a:t>
            </a:r>
            <a:r>
              <a:rPr lang="hu-HU" sz="2400" b="1" dirty="0">
                <a:solidFill>
                  <a:srgbClr val="002060"/>
                </a:solidFill>
              </a:rPr>
              <a:t>2022. március 1-jétől</a:t>
            </a:r>
          </a:p>
          <a:p>
            <a:r>
              <a:rPr lang="hu-HU" sz="2400" dirty="0" smtClean="0">
                <a:solidFill>
                  <a:srgbClr val="002060"/>
                </a:solidFill>
              </a:rPr>
              <a:t>Az orvos a </a:t>
            </a:r>
            <a:r>
              <a:rPr lang="hu-HU" sz="2400" dirty="0">
                <a:solidFill>
                  <a:srgbClr val="002060"/>
                </a:solidFill>
              </a:rPr>
              <a:t>teljes </a:t>
            </a:r>
            <a:r>
              <a:rPr lang="hu-HU" sz="2400" dirty="0" smtClean="0">
                <a:solidFill>
                  <a:srgbClr val="002060"/>
                </a:solidFill>
              </a:rPr>
              <a:t>HVB-t </a:t>
            </a:r>
            <a:r>
              <a:rPr lang="hu-HU" sz="2400" dirty="0">
                <a:solidFill>
                  <a:srgbClr val="002060"/>
                </a:solidFill>
              </a:rPr>
              <a:t>elektronikus dokumentumként rögzíti az </a:t>
            </a:r>
            <a:r>
              <a:rPr lang="hu-HU" sz="2400" dirty="0" err="1">
                <a:solidFill>
                  <a:srgbClr val="002060"/>
                </a:solidFill>
              </a:rPr>
              <a:t>eHVB</a:t>
            </a:r>
            <a:r>
              <a:rPr lang="hu-HU" sz="2400" dirty="0">
                <a:solidFill>
                  <a:srgbClr val="002060"/>
                </a:solidFill>
              </a:rPr>
              <a:t> rendszerbe</a:t>
            </a:r>
          </a:p>
          <a:p>
            <a:r>
              <a:rPr lang="hu-HU" sz="2400" dirty="0">
                <a:solidFill>
                  <a:srgbClr val="002060"/>
                </a:solidFill>
              </a:rPr>
              <a:t>A temetésre kötelezett személy IV. példányán kívül a többi elektronikusan kerül továbbításra</a:t>
            </a:r>
          </a:p>
          <a:p>
            <a:r>
              <a:rPr lang="hu-HU" sz="2400" dirty="0">
                <a:solidFill>
                  <a:srgbClr val="002060"/>
                </a:solidFill>
              </a:rPr>
              <a:t>A KSH az anyakönyvvezető által ellenőrzött és kiegészített HVB teljes adattartalmát elektronikusan az </a:t>
            </a:r>
            <a:r>
              <a:rPr lang="hu-HU" sz="2400" dirty="0" err="1">
                <a:solidFill>
                  <a:srgbClr val="002060"/>
                </a:solidFill>
              </a:rPr>
              <a:t>eHVB</a:t>
            </a:r>
            <a:r>
              <a:rPr lang="hu-HU" sz="2400" dirty="0">
                <a:solidFill>
                  <a:srgbClr val="002060"/>
                </a:solidFill>
              </a:rPr>
              <a:t> rendszerből kapja KKSZB szolgáltatás útján</a:t>
            </a:r>
          </a:p>
          <a:p>
            <a:r>
              <a:rPr lang="hu-HU" sz="2400" dirty="0" smtClean="0">
                <a:solidFill>
                  <a:srgbClr val="002060"/>
                </a:solidFill>
              </a:rPr>
              <a:t>Kétirányú kapcsolat, </a:t>
            </a:r>
            <a:r>
              <a:rPr lang="hu-HU" sz="2400" dirty="0">
                <a:solidFill>
                  <a:srgbClr val="002060"/>
                </a:solidFill>
              </a:rPr>
              <a:t>az adatfogadás mellett a haláloki adatok orvos-szakmai ellenőrzése és a feldolgozott adatok átadása is elektronikusan </a:t>
            </a:r>
            <a:r>
              <a:rPr lang="hu-HU" sz="2400" dirty="0" smtClean="0">
                <a:solidFill>
                  <a:srgbClr val="002060"/>
                </a:solidFill>
              </a:rPr>
              <a:t>történik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250" y="202130"/>
            <a:ext cx="1219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002060"/>
                </a:solidFill>
                <a:latin typeface="+mj-lt"/>
              </a:rPr>
              <a:t>Halottvizsgálati bizonyítvány elektronizálása (</a:t>
            </a:r>
            <a:r>
              <a:rPr lang="hu-HU" sz="3600" b="1" dirty="0" err="1">
                <a:solidFill>
                  <a:srgbClr val="002060"/>
                </a:solidFill>
                <a:latin typeface="+mj-lt"/>
              </a:rPr>
              <a:t>eHVB</a:t>
            </a:r>
            <a:r>
              <a:rPr lang="hu-HU" sz="3600" b="1" dirty="0">
                <a:solidFill>
                  <a:srgbClr val="002060"/>
                </a:solidFill>
                <a:latin typeface="+mj-lt"/>
              </a:rPr>
              <a:t> rendszer)</a:t>
            </a:r>
          </a:p>
        </p:txBody>
      </p:sp>
    </p:spTree>
    <p:extLst>
      <p:ext uri="{BB962C8B-B14F-4D97-AF65-F5344CB8AC3E}">
        <p14:creationId xmlns:p14="http://schemas.microsoft.com/office/powerpoint/2010/main" val="4301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168DB-626E-474D-8A13-5A257AFB5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750</Words>
  <Application>Microsoft Office PowerPoint</Application>
  <PresentationFormat>Szélesvásznú</PresentationFormat>
  <Paragraphs>130</Paragraphs>
  <Slides>12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Myriad </vt:lpstr>
      <vt:lpstr>Office-téma</vt:lpstr>
      <vt:lpstr>PowerPoint bemutató</vt:lpstr>
      <vt:lpstr>PowerPoint bemutató</vt:lpstr>
      <vt:lpstr>Adatforrások, adatszolgáltatók</vt:lpstr>
      <vt:lpstr>  </vt:lpstr>
      <vt:lpstr>Elektronizálás, adminisztratív nyilvántartások felhasználása</vt:lpstr>
      <vt:lpstr>  </vt:lpstr>
      <vt:lpstr>PowerPoint bemutató</vt:lpstr>
      <vt:lpstr>PowerPoint bemutató</vt:lpstr>
      <vt:lpstr>PowerPoint bemutató</vt:lpstr>
      <vt:lpstr>PowerPoint bemutató</vt:lpstr>
      <vt:lpstr>Várható eredmények, további fejlesztések</vt:lpstr>
      <vt:lpstr>PowerPoint bemutató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Kovács Marcell</cp:lastModifiedBy>
  <cp:revision>92</cp:revision>
  <cp:lastPrinted>2021-11-18T16:15:14Z</cp:lastPrinted>
  <dcterms:created xsi:type="dcterms:W3CDTF">2017-03-01T09:38:02Z</dcterms:created>
  <dcterms:modified xsi:type="dcterms:W3CDTF">2021-11-24T12:19:50Z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