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83" r:id="rId6"/>
    <p:sldId id="258" r:id="rId7"/>
    <p:sldId id="284" r:id="rId8"/>
    <p:sldId id="282" r:id="rId9"/>
    <p:sldId id="281" r:id="rId10"/>
    <p:sldId id="285" r:id="rId11"/>
    <p:sldId id="271" r:id="rId12"/>
    <p:sldId id="286" r:id="rId13"/>
    <p:sldId id="287" r:id="rId14"/>
  </p:sldIdLst>
  <p:sldSz cx="12192000" cy="6858000"/>
  <p:notesSz cx="6797675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8" autoAdjust="0"/>
    <p:restoredTop sz="86306" autoAdjust="0"/>
  </p:normalViewPr>
  <p:slideViewPr>
    <p:cSldViewPr snapToGrid="0">
      <p:cViewPr varScale="1">
        <p:scale>
          <a:sx n="99" d="100"/>
          <a:sy n="99" d="100"/>
        </p:scale>
        <p:origin x="4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0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C7880F-B10F-46BA-A630-3C741985A1C0}" type="doc">
      <dgm:prSet loTypeId="urn:microsoft.com/office/officeart/2005/8/layout/arrow5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hu-HU"/>
        </a:p>
      </dgm:t>
    </dgm:pt>
    <dgm:pt modelId="{0E7EE5BC-E05A-4099-A22F-40E9683D26E9}">
      <dgm:prSet phldrT="[Szöveg]" custT="1"/>
      <dgm:spPr>
        <a:scene3d>
          <a:camera prst="orthographicFront">
            <a:rot lat="0" lon="0" rev="5400000"/>
          </a:camera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vert="vert"/>
        <a:lstStyle/>
        <a:p>
          <a:r>
            <a:rPr lang="hu-HU" sz="2000" b="1" dirty="0">
              <a:solidFill>
                <a:srgbClr val="002060"/>
              </a:solidFill>
            </a:rPr>
            <a:t>Minőségszemlélet</a:t>
          </a:r>
        </a:p>
      </dgm:t>
    </dgm:pt>
    <dgm:pt modelId="{F9CA2F50-69C4-4437-B9BA-CF40D8EDA643}" type="parTrans" cxnId="{80E4F4F2-D948-4AB6-9267-B13A926CBED8}">
      <dgm:prSet/>
      <dgm:spPr/>
      <dgm:t>
        <a:bodyPr/>
        <a:lstStyle/>
        <a:p>
          <a:endParaRPr lang="hu-HU" sz="2000" b="1">
            <a:solidFill>
              <a:srgbClr val="002060"/>
            </a:solidFill>
          </a:endParaRPr>
        </a:p>
      </dgm:t>
    </dgm:pt>
    <dgm:pt modelId="{2955AAB3-CD44-4ED0-BF83-AEF050098407}" type="sibTrans" cxnId="{80E4F4F2-D948-4AB6-9267-B13A926CBED8}">
      <dgm:prSet/>
      <dgm:spPr/>
      <dgm:t>
        <a:bodyPr/>
        <a:lstStyle/>
        <a:p>
          <a:endParaRPr lang="hu-HU" sz="2000" b="1">
            <a:solidFill>
              <a:srgbClr val="002060"/>
            </a:solidFill>
          </a:endParaRPr>
        </a:p>
      </dgm:t>
    </dgm:pt>
    <dgm:pt modelId="{56828BBE-76E9-4E62-A7D8-6B31E544A5B9}">
      <dgm:prSet phldrT="[Szöveg]" custT="1"/>
      <dgm:spPr>
        <a:scene3d>
          <a:camera prst="orthographicFront">
            <a:rot lat="0" lon="0" rev="1800000"/>
          </a:camera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hu-HU" sz="2000" b="1" dirty="0">
              <a:solidFill>
                <a:srgbClr val="002060"/>
              </a:solidFill>
            </a:rPr>
            <a:t>Hasznosság</a:t>
          </a:r>
        </a:p>
      </dgm:t>
    </dgm:pt>
    <dgm:pt modelId="{7BCF9B17-34AB-4C91-97E4-F4C56FC8FD51}" type="parTrans" cxnId="{AFD427FC-D117-48ED-BD85-B4347AFB9E99}">
      <dgm:prSet/>
      <dgm:spPr/>
      <dgm:t>
        <a:bodyPr/>
        <a:lstStyle/>
        <a:p>
          <a:endParaRPr lang="hu-HU" sz="2000" b="1">
            <a:solidFill>
              <a:srgbClr val="002060"/>
            </a:solidFill>
          </a:endParaRPr>
        </a:p>
      </dgm:t>
    </dgm:pt>
    <dgm:pt modelId="{BFB96036-7E62-4DAC-84A1-B4C8B5D1658A}" type="sibTrans" cxnId="{AFD427FC-D117-48ED-BD85-B4347AFB9E99}">
      <dgm:prSet/>
      <dgm:spPr/>
      <dgm:t>
        <a:bodyPr/>
        <a:lstStyle/>
        <a:p>
          <a:endParaRPr lang="hu-HU" sz="2000" b="1">
            <a:solidFill>
              <a:srgbClr val="002060"/>
            </a:solidFill>
          </a:endParaRPr>
        </a:p>
      </dgm:t>
    </dgm:pt>
    <dgm:pt modelId="{393EB2D2-EE14-47CA-8F8F-495B8B2B7076}">
      <dgm:prSet phldrT="[Szöveg]" custT="1"/>
      <dgm:spPr>
        <a:scene3d>
          <a:camera prst="orthographicFront">
            <a:rot lat="300000" lon="21593999" rev="19799999"/>
          </a:camera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hu-HU" sz="2000" b="1">
              <a:solidFill>
                <a:srgbClr val="002060"/>
              </a:solidFill>
            </a:rPr>
            <a:t>Innováció</a:t>
          </a:r>
          <a:endParaRPr lang="hu-HU" sz="2000" b="1" dirty="0">
            <a:solidFill>
              <a:srgbClr val="002060"/>
            </a:solidFill>
          </a:endParaRPr>
        </a:p>
      </dgm:t>
    </dgm:pt>
    <dgm:pt modelId="{88417F5B-57F8-459A-ACEE-860F39CE3C06}" type="parTrans" cxnId="{AE301FE5-F987-4FF7-9FA2-C0EFDC1C8DBA}">
      <dgm:prSet/>
      <dgm:spPr/>
      <dgm:t>
        <a:bodyPr/>
        <a:lstStyle/>
        <a:p>
          <a:endParaRPr lang="hu-HU" sz="2000" b="1">
            <a:solidFill>
              <a:srgbClr val="002060"/>
            </a:solidFill>
          </a:endParaRPr>
        </a:p>
      </dgm:t>
    </dgm:pt>
    <dgm:pt modelId="{DCF7654C-EEA1-43BB-8B62-3F322284BE90}" type="sibTrans" cxnId="{AE301FE5-F987-4FF7-9FA2-C0EFDC1C8DBA}">
      <dgm:prSet/>
      <dgm:spPr/>
      <dgm:t>
        <a:bodyPr/>
        <a:lstStyle/>
        <a:p>
          <a:endParaRPr lang="hu-HU" sz="2000" b="1">
            <a:solidFill>
              <a:srgbClr val="002060"/>
            </a:solidFill>
          </a:endParaRPr>
        </a:p>
      </dgm:t>
    </dgm:pt>
    <dgm:pt modelId="{AE8C005B-B001-46BE-A96A-BB23DF073C55}">
      <dgm:prSet phldrT="[Szöveg]" custT="1"/>
      <dgm:spPr>
        <a:scene3d>
          <a:camera prst="orthographicFront">
            <a:rot lat="0" lon="0" rev="5400000"/>
          </a:camera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 vert="vert"/>
        <a:lstStyle/>
        <a:p>
          <a:r>
            <a:rPr lang="hu-HU" sz="2000" b="1">
              <a:solidFill>
                <a:srgbClr val="002060"/>
              </a:solidFill>
            </a:rPr>
            <a:t>Hatékonyság</a:t>
          </a:r>
          <a:endParaRPr lang="hu-HU" sz="2000" b="1" dirty="0">
            <a:solidFill>
              <a:srgbClr val="002060"/>
            </a:solidFill>
          </a:endParaRPr>
        </a:p>
      </dgm:t>
    </dgm:pt>
    <dgm:pt modelId="{F874DCF2-F341-4483-8669-32A02100B81F}" type="parTrans" cxnId="{E94A8365-AA30-41C9-8A97-03779FEBA613}">
      <dgm:prSet/>
      <dgm:spPr/>
      <dgm:t>
        <a:bodyPr/>
        <a:lstStyle/>
        <a:p>
          <a:endParaRPr lang="hu-HU" sz="2000" b="1">
            <a:solidFill>
              <a:srgbClr val="002060"/>
            </a:solidFill>
          </a:endParaRPr>
        </a:p>
      </dgm:t>
    </dgm:pt>
    <dgm:pt modelId="{2EFC24D4-180C-48CB-B72B-337BDDA84A9D}" type="sibTrans" cxnId="{E94A8365-AA30-41C9-8A97-03779FEBA613}">
      <dgm:prSet/>
      <dgm:spPr/>
      <dgm:t>
        <a:bodyPr/>
        <a:lstStyle/>
        <a:p>
          <a:endParaRPr lang="hu-HU" sz="2000" b="1">
            <a:solidFill>
              <a:srgbClr val="002060"/>
            </a:solidFill>
          </a:endParaRPr>
        </a:p>
      </dgm:t>
    </dgm:pt>
    <dgm:pt modelId="{5337C639-11E3-4AE2-8782-59F5AC817C8E}">
      <dgm:prSet phldrT="[Szöveg]" custT="1"/>
      <dgm:spPr>
        <a:scene3d>
          <a:camera prst="orthographicFront">
            <a:rot lat="0" lon="0" rev="1800000"/>
          </a:camera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hu-HU" sz="2000" b="1" dirty="0">
              <a:solidFill>
                <a:srgbClr val="002060"/>
              </a:solidFill>
            </a:rPr>
            <a:t>Kompetenciafejlesztés</a:t>
          </a:r>
        </a:p>
      </dgm:t>
    </dgm:pt>
    <dgm:pt modelId="{4330F788-E652-479E-81DE-07BC3C6F69C2}" type="parTrans" cxnId="{9FE57457-577F-4A8D-AE83-A4300441F872}">
      <dgm:prSet/>
      <dgm:spPr/>
      <dgm:t>
        <a:bodyPr/>
        <a:lstStyle/>
        <a:p>
          <a:endParaRPr lang="hu-HU" sz="2000" b="1">
            <a:solidFill>
              <a:srgbClr val="002060"/>
            </a:solidFill>
          </a:endParaRPr>
        </a:p>
      </dgm:t>
    </dgm:pt>
    <dgm:pt modelId="{45137796-48B0-4705-821D-0C7F2FDEA9AC}" type="sibTrans" cxnId="{9FE57457-577F-4A8D-AE83-A4300441F872}">
      <dgm:prSet/>
      <dgm:spPr/>
      <dgm:t>
        <a:bodyPr/>
        <a:lstStyle/>
        <a:p>
          <a:endParaRPr lang="hu-HU" sz="2000" b="1">
            <a:solidFill>
              <a:srgbClr val="002060"/>
            </a:solidFill>
          </a:endParaRPr>
        </a:p>
      </dgm:t>
    </dgm:pt>
    <dgm:pt modelId="{B12C9B68-5C91-46A4-B32B-E98583B23678}">
      <dgm:prSet phldrT="[Szöveg]" custT="1"/>
      <dgm:spPr>
        <a:scene3d>
          <a:camera prst="orthographicFront">
            <a:rot lat="0" lon="0" rev="19799999"/>
          </a:camera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hu-HU" sz="2000" b="1" dirty="0">
              <a:solidFill>
                <a:srgbClr val="002060"/>
              </a:solidFill>
            </a:rPr>
            <a:t>Szerepvállalás, partnerség</a:t>
          </a:r>
        </a:p>
      </dgm:t>
    </dgm:pt>
    <dgm:pt modelId="{6A8D7C9A-CF68-4C1A-96DF-46E272FA5A0B}" type="parTrans" cxnId="{971249C9-B170-43A9-BECE-DDC356C28905}">
      <dgm:prSet/>
      <dgm:spPr/>
      <dgm:t>
        <a:bodyPr/>
        <a:lstStyle/>
        <a:p>
          <a:endParaRPr lang="hu-HU" sz="2000" b="1">
            <a:solidFill>
              <a:srgbClr val="002060"/>
            </a:solidFill>
          </a:endParaRPr>
        </a:p>
      </dgm:t>
    </dgm:pt>
    <dgm:pt modelId="{2E766681-B4F4-4DE1-827C-4D810BA9676B}" type="sibTrans" cxnId="{971249C9-B170-43A9-BECE-DDC356C28905}">
      <dgm:prSet/>
      <dgm:spPr/>
      <dgm:t>
        <a:bodyPr/>
        <a:lstStyle/>
        <a:p>
          <a:endParaRPr lang="hu-HU" sz="2000" b="1">
            <a:solidFill>
              <a:srgbClr val="002060"/>
            </a:solidFill>
          </a:endParaRPr>
        </a:p>
      </dgm:t>
    </dgm:pt>
    <dgm:pt modelId="{C992E064-18D7-4707-9F39-64C038D6DB72}" type="pres">
      <dgm:prSet presAssocID="{E4C7880F-B10F-46BA-A630-3C741985A1C0}" presName="diagram" presStyleCnt="0">
        <dgm:presLayoutVars>
          <dgm:dir val="rev"/>
          <dgm:resizeHandles val="exact"/>
        </dgm:presLayoutVars>
      </dgm:prSet>
      <dgm:spPr/>
    </dgm:pt>
    <dgm:pt modelId="{7028A794-6EC9-45FB-9965-90211F66D8AF}" type="pres">
      <dgm:prSet presAssocID="{0E7EE5BC-E05A-4099-A22F-40E9683D26E9}" presName="arrow" presStyleLbl="node1" presStyleIdx="0" presStyleCnt="6" custScaleX="92742" custScaleY="155807" custRadScaleRad="173556" custRadScaleInc="-109621">
        <dgm:presLayoutVars>
          <dgm:bulletEnabled val="1"/>
        </dgm:presLayoutVars>
      </dgm:prSet>
      <dgm:spPr/>
    </dgm:pt>
    <dgm:pt modelId="{E51F815F-44F7-4318-A4C2-F79612F64ADC}" type="pres">
      <dgm:prSet presAssocID="{56828BBE-76E9-4E62-A7D8-6B31E544A5B9}" presName="arrow" presStyleLbl="node1" presStyleIdx="1" presStyleCnt="6" custScaleX="92742" custScaleY="155807" custRadScaleRad="141783" custRadScaleInc="-53654">
        <dgm:presLayoutVars>
          <dgm:bulletEnabled val="1"/>
        </dgm:presLayoutVars>
      </dgm:prSet>
      <dgm:spPr/>
    </dgm:pt>
    <dgm:pt modelId="{D2E390DC-1B4A-447F-8715-F8ED3F39F2FF}" type="pres">
      <dgm:prSet presAssocID="{393EB2D2-EE14-47CA-8F8F-495B8B2B7076}" presName="arrow" presStyleLbl="node1" presStyleIdx="2" presStyleCnt="6" custScaleX="92742" custScaleY="155807" custRadScaleRad="172044" custRadScaleInc="6987">
        <dgm:presLayoutVars>
          <dgm:bulletEnabled val="1"/>
        </dgm:presLayoutVars>
      </dgm:prSet>
      <dgm:spPr/>
    </dgm:pt>
    <dgm:pt modelId="{1C4B4C5A-C481-455D-857A-C96B17874988}" type="pres">
      <dgm:prSet presAssocID="{AE8C005B-B001-46BE-A96A-BB23DF073C55}" presName="arrow" presStyleLbl="node1" presStyleIdx="3" presStyleCnt="6" custScaleX="92742" custScaleY="155807" custRadScaleRad="171281" custRadScaleInc="-190950">
        <dgm:presLayoutVars>
          <dgm:bulletEnabled val="1"/>
        </dgm:presLayoutVars>
      </dgm:prSet>
      <dgm:spPr/>
    </dgm:pt>
    <dgm:pt modelId="{4A55E690-3FFB-4319-B32F-46C9BFE7202B}" type="pres">
      <dgm:prSet presAssocID="{5337C639-11E3-4AE2-8782-59F5AC817C8E}" presName="arrow" presStyleLbl="node1" presStyleIdx="4" presStyleCnt="6" custScaleX="92742" custScaleY="155807" custRadScaleRad="138863" custRadScaleInc="-45822">
        <dgm:presLayoutVars>
          <dgm:bulletEnabled val="1"/>
        </dgm:presLayoutVars>
      </dgm:prSet>
      <dgm:spPr/>
    </dgm:pt>
    <dgm:pt modelId="{7E56567E-D69F-418E-9ACC-930BDF2DC7D5}" type="pres">
      <dgm:prSet presAssocID="{B12C9B68-5C91-46A4-B32B-E98583B23678}" presName="arrow" presStyleLbl="node1" presStyleIdx="5" presStyleCnt="6" custScaleX="92742" custScaleY="155807" custRadScaleRad="171945" custRadScaleInc="93062">
        <dgm:presLayoutVars>
          <dgm:bulletEnabled val="1"/>
        </dgm:presLayoutVars>
      </dgm:prSet>
      <dgm:spPr/>
    </dgm:pt>
  </dgm:ptLst>
  <dgm:cxnLst>
    <dgm:cxn modelId="{7C2CB704-02FA-46F4-900D-3466B3F2359E}" type="presOf" srcId="{0E7EE5BC-E05A-4099-A22F-40E9683D26E9}" destId="{7028A794-6EC9-45FB-9965-90211F66D8AF}" srcOrd="0" destOrd="0" presId="urn:microsoft.com/office/officeart/2005/8/layout/arrow5"/>
    <dgm:cxn modelId="{688D5907-BD9A-4D93-8D85-C98458A79755}" type="presOf" srcId="{B12C9B68-5C91-46A4-B32B-E98583B23678}" destId="{7E56567E-D69F-418E-9ACC-930BDF2DC7D5}" srcOrd="0" destOrd="0" presId="urn:microsoft.com/office/officeart/2005/8/layout/arrow5"/>
    <dgm:cxn modelId="{E94A8365-AA30-41C9-8A97-03779FEBA613}" srcId="{E4C7880F-B10F-46BA-A630-3C741985A1C0}" destId="{AE8C005B-B001-46BE-A96A-BB23DF073C55}" srcOrd="3" destOrd="0" parTransId="{F874DCF2-F341-4483-8669-32A02100B81F}" sibTransId="{2EFC24D4-180C-48CB-B72B-337BDDA84A9D}"/>
    <dgm:cxn modelId="{9FE57457-577F-4A8D-AE83-A4300441F872}" srcId="{E4C7880F-B10F-46BA-A630-3C741985A1C0}" destId="{5337C639-11E3-4AE2-8782-59F5AC817C8E}" srcOrd="4" destOrd="0" parTransId="{4330F788-E652-479E-81DE-07BC3C6F69C2}" sibTransId="{45137796-48B0-4705-821D-0C7F2FDEA9AC}"/>
    <dgm:cxn modelId="{9D3B2D7B-4A55-4F8C-9411-0EE2EDCCFDF0}" type="presOf" srcId="{E4C7880F-B10F-46BA-A630-3C741985A1C0}" destId="{C992E064-18D7-4707-9F39-64C038D6DB72}" srcOrd="0" destOrd="0" presId="urn:microsoft.com/office/officeart/2005/8/layout/arrow5"/>
    <dgm:cxn modelId="{DE71EE7E-9906-42E2-94A8-E254B4739197}" type="presOf" srcId="{393EB2D2-EE14-47CA-8F8F-495B8B2B7076}" destId="{D2E390DC-1B4A-447F-8715-F8ED3F39F2FF}" srcOrd="0" destOrd="0" presId="urn:microsoft.com/office/officeart/2005/8/layout/arrow5"/>
    <dgm:cxn modelId="{BD8A39A5-48DE-4A89-A834-994990CDAE1E}" type="presOf" srcId="{5337C639-11E3-4AE2-8782-59F5AC817C8E}" destId="{4A55E690-3FFB-4319-B32F-46C9BFE7202B}" srcOrd="0" destOrd="0" presId="urn:microsoft.com/office/officeart/2005/8/layout/arrow5"/>
    <dgm:cxn modelId="{050B37B9-7874-438D-AC64-10ECCC353D01}" type="presOf" srcId="{AE8C005B-B001-46BE-A96A-BB23DF073C55}" destId="{1C4B4C5A-C481-455D-857A-C96B17874988}" srcOrd="0" destOrd="0" presId="urn:microsoft.com/office/officeart/2005/8/layout/arrow5"/>
    <dgm:cxn modelId="{EF456EBC-CC2D-4DCE-9E9D-CA5F62905CF5}" type="presOf" srcId="{56828BBE-76E9-4E62-A7D8-6B31E544A5B9}" destId="{E51F815F-44F7-4318-A4C2-F79612F64ADC}" srcOrd="0" destOrd="0" presId="urn:microsoft.com/office/officeart/2005/8/layout/arrow5"/>
    <dgm:cxn modelId="{971249C9-B170-43A9-BECE-DDC356C28905}" srcId="{E4C7880F-B10F-46BA-A630-3C741985A1C0}" destId="{B12C9B68-5C91-46A4-B32B-E98583B23678}" srcOrd="5" destOrd="0" parTransId="{6A8D7C9A-CF68-4C1A-96DF-46E272FA5A0B}" sibTransId="{2E766681-B4F4-4DE1-827C-4D810BA9676B}"/>
    <dgm:cxn modelId="{AE301FE5-F987-4FF7-9FA2-C0EFDC1C8DBA}" srcId="{E4C7880F-B10F-46BA-A630-3C741985A1C0}" destId="{393EB2D2-EE14-47CA-8F8F-495B8B2B7076}" srcOrd="2" destOrd="0" parTransId="{88417F5B-57F8-459A-ACEE-860F39CE3C06}" sibTransId="{DCF7654C-EEA1-43BB-8B62-3F322284BE90}"/>
    <dgm:cxn modelId="{80E4F4F2-D948-4AB6-9267-B13A926CBED8}" srcId="{E4C7880F-B10F-46BA-A630-3C741985A1C0}" destId="{0E7EE5BC-E05A-4099-A22F-40E9683D26E9}" srcOrd="0" destOrd="0" parTransId="{F9CA2F50-69C4-4437-B9BA-CF40D8EDA643}" sibTransId="{2955AAB3-CD44-4ED0-BF83-AEF050098407}"/>
    <dgm:cxn modelId="{AFD427FC-D117-48ED-BD85-B4347AFB9E99}" srcId="{E4C7880F-B10F-46BA-A630-3C741985A1C0}" destId="{56828BBE-76E9-4E62-A7D8-6B31E544A5B9}" srcOrd="1" destOrd="0" parTransId="{7BCF9B17-34AB-4C91-97E4-F4C56FC8FD51}" sibTransId="{BFB96036-7E62-4DAC-84A1-B4C8B5D1658A}"/>
    <dgm:cxn modelId="{22180798-AC87-4AEC-8F8C-F3F8926CE933}" type="presParOf" srcId="{C992E064-18D7-4707-9F39-64C038D6DB72}" destId="{7028A794-6EC9-45FB-9965-90211F66D8AF}" srcOrd="0" destOrd="0" presId="urn:microsoft.com/office/officeart/2005/8/layout/arrow5"/>
    <dgm:cxn modelId="{EF8029EB-F1A3-4DC4-9E75-FCCB3A43B1D5}" type="presParOf" srcId="{C992E064-18D7-4707-9F39-64C038D6DB72}" destId="{E51F815F-44F7-4318-A4C2-F79612F64ADC}" srcOrd="1" destOrd="0" presId="urn:microsoft.com/office/officeart/2005/8/layout/arrow5"/>
    <dgm:cxn modelId="{DC85E86F-278E-480A-BACA-67334FB072BC}" type="presParOf" srcId="{C992E064-18D7-4707-9F39-64C038D6DB72}" destId="{D2E390DC-1B4A-447F-8715-F8ED3F39F2FF}" srcOrd="2" destOrd="0" presId="urn:microsoft.com/office/officeart/2005/8/layout/arrow5"/>
    <dgm:cxn modelId="{AB64AFBE-0FE5-4D0B-8108-D03DE6D64F36}" type="presParOf" srcId="{C992E064-18D7-4707-9F39-64C038D6DB72}" destId="{1C4B4C5A-C481-455D-857A-C96B17874988}" srcOrd="3" destOrd="0" presId="urn:microsoft.com/office/officeart/2005/8/layout/arrow5"/>
    <dgm:cxn modelId="{B3DB1307-73A6-42A9-9CAC-C2F7D4AFD2BE}" type="presParOf" srcId="{C992E064-18D7-4707-9F39-64C038D6DB72}" destId="{4A55E690-3FFB-4319-B32F-46C9BFE7202B}" srcOrd="4" destOrd="0" presId="urn:microsoft.com/office/officeart/2005/8/layout/arrow5"/>
    <dgm:cxn modelId="{173CAD25-59DE-4494-899D-A6F48679C1B4}" type="presParOf" srcId="{C992E064-18D7-4707-9F39-64C038D6DB72}" destId="{7E56567E-D69F-418E-9ACC-930BDF2DC7D5}" srcOrd="5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8A794-6EC9-45FB-9965-90211F66D8AF}">
      <dsp:nvSpPr>
        <dsp:cNvPr id="0" name=""/>
        <dsp:cNvSpPr/>
      </dsp:nvSpPr>
      <dsp:spPr>
        <a:xfrm>
          <a:off x="649094" y="55377"/>
          <a:ext cx="2002380" cy="3364008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5400000"/>
          </a:camera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>
              <a:solidFill>
                <a:srgbClr val="002060"/>
              </a:solidFill>
            </a:rPr>
            <a:t>Minőségszemlélet</a:t>
          </a:r>
        </a:p>
      </dsp:txBody>
      <dsp:txXfrm>
        <a:off x="1149689" y="55377"/>
        <a:ext cx="1001190" cy="3013592"/>
      </dsp:txXfrm>
    </dsp:sp>
    <dsp:sp modelId="{E51F815F-44F7-4318-A4C2-F79612F64ADC}">
      <dsp:nvSpPr>
        <dsp:cNvPr id="0" name=""/>
        <dsp:cNvSpPr/>
      </dsp:nvSpPr>
      <dsp:spPr>
        <a:xfrm rot="18000000">
          <a:off x="1027252" y="1802363"/>
          <a:ext cx="2002380" cy="3364008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1800000"/>
          </a:camera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>
              <a:solidFill>
                <a:srgbClr val="002060"/>
              </a:solidFill>
            </a:rPr>
            <a:t>Hasznosság</a:t>
          </a:r>
        </a:p>
      </dsp:txBody>
      <dsp:txXfrm rot="5400000">
        <a:off x="369911" y="2896168"/>
        <a:ext cx="3013592" cy="1001190"/>
      </dsp:txXfrm>
    </dsp:sp>
    <dsp:sp modelId="{D2E390DC-1B4A-447F-8715-F8ED3F39F2FF}">
      <dsp:nvSpPr>
        <dsp:cNvPr id="0" name=""/>
        <dsp:cNvSpPr/>
      </dsp:nvSpPr>
      <dsp:spPr>
        <a:xfrm rot="14400000">
          <a:off x="726264" y="3331412"/>
          <a:ext cx="2002380" cy="3364008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300000" lon="21593999" rev="19799999"/>
          </a:camera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>
              <a:solidFill>
                <a:srgbClr val="002060"/>
              </a:solidFill>
            </a:rPr>
            <a:t>Innováció</a:t>
          </a:r>
          <a:endParaRPr lang="hu-HU" sz="2000" b="1" kern="1200" dirty="0">
            <a:solidFill>
              <a:srgbClr val="002060"/>
            </a:solidFill>
          </a:endParaRPr>
        </a:p>
      </dsp:txBody>
      <dsp:txXfrm rot="5400000">
        <a:off x="68923" y="4600425"/>
        <a:ext cx="3013592" cy="1001190"/>
      </dsp:txXfrm>
    </dsp:sp>
    <dsp:sp modelId="{1C4B4C5A-C481-455D-857A-C96B17874988}">
      <dsp:nvSpPr>
        <dsp:cNvPr id="0" name=""/>
        <dsp:cNvSpPr/>
      </dsp:nvSpPr>
      <dsp:spPr>
        <a:xfrm rot="10800000">
          <a:off x="7807193" y="55397"/>
          <a:ext cx="2002380" cy="3364008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5400000"/>
          </a:camera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>
              <a:solidFill>
                <a:srgbClr val="002060"/>
              </a:solidFill>
            </a:rPr>
            <a:t>Hatékonyság</a:t>
          </a:r>
          <a:endParaRPr lang="hu-HU" sz="2000" b="1" kern="1200" dirty="0">
            <a:solidFill>
              <a:srgbClr val="002060"/>
            </a:solidFill>
          </a:endParaRPr>
        </a:p>
      </dsp:txBody>
      <dsp:txXfrm rot="10800000">
        <a:off x="8307788" y="405813"/>
        <a:ext cx="1001190" cy="3013592"/>
      </dsp:txXfrm>
    </dsp:sp>
    <dsp:sp modelId="{4A55E690-3FFB-4319-B32F-46C9BFE7202B}">
      <dsp:nvSpPr>
        <dsp:cNvPr id="0" name=""/>
        <dsp:cNvSpPr/>
      </dsp:nvSpPr>
      <dsp:spPr>
        <a:xfrm rot="7200000">
          <a:off x="7418746" y="1817171"/>
          <a:ext cx="2002380" cy="3364008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1800000"/>
          </a:camera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>
              <a:solidFill>
                <a:srgbClr val="002060"/>
              </a:solidFill>
            </a:rPr>
            <a:t>Kompetenciafejlesztés</a:t>
          </a:r>
        </a:p>
      </dsp:txBody>
      <dsp:txXfrm rot="-5400000">
        <a:off x="7064875" y="3086184"/>
        <a:ext cx="3013592" cy="1001190"/>
      </dsp:txXfrm>
    </dsp:sp>
    <dsp:sp modelId="{7E56567E-D69F-418E-9ACC-930BDF2DC7D5}">
      <dsp:nvSpPr>
        <dsp:cNvPr id="0" name=""/>
        <dsp:cNvSpPr/>
      </dsp:nvSpPr>
      <dsp:spPr>
        <a:xfrm rot="3600000">
          <a:off x="7784047" y="3331412"/>
          <a:ext cx="2002380" cy="3364008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19799999"/>
          </a:camera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>
              <a:solidFill>
                <a:srgbClr val="002060"/>
              </a:solidFill>
            </a:rPr>
            <a:t>Szerepvállalás, partnerség</a:t>
          </a:r>
        </a:p>
      </dsp:txBody>
      <dsp:txXfrm rot="-5400000">
        <a:off x="7430176" y="4425217"/>
        <a:ext cx="3013592" cy="1001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D2CCD-64B8-4B25-9A5C-FFA66CB803A3}" type="datetimeFigureOut">
              <a:rPr lang="hu-HU" smtClean="0"/>
              <a:t>2023.05.30.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DD37A-9DA7-48AD-9B43-5B6377AD992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6093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2023.05.30.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0298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D99EE-0564-4806-9615-A234ECA07C22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5548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D99EE-0564-4806-9615-A234ECA07C22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5050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8889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0042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hu-HU" dirty="0">
                <a:solidFill>
                  <a:srgbClr val="002060"/>
                </a:solidFill>
              </a:rPr>
              <a:t>Minőségszemlélet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>
                <a:solidFill>
                  <a:srgbClr val="002060"/>
                </a:solidFill>
              </a:rPr>
              <a:t>A globális adatpiaci környezetben a hivatalos statisztika versenyelőnyét annak minősége adja. Az intézmény erősségeiben rejlő lehetőségek kiaknázása, a felhasználók hivatalos statisztika iránti bizalmának megerősítése, kiterjesztése érdekében a hivatal stratégiai célként kezeli a minőség kérdését, a </a:t>
            </a:r>
            <a:r>
              <a:rPr lang="hu-HU" b="1" dirty="0">
                <a:solidFill>
                  <a:srgbClr val="002060"/>
                </a:solidFill>
              </a:rPr>
              <a:t>minőségszemlélet</a:t>
            </a:r>
            <a:r>
              <a:rPr lang="hu-HU" dirty="0">
                <a:solidFill>
                  <a:srgbClr val="002060"/>
                </a:solidFill>
              </a:rPr>
              <a:t> érvényesítését a működés valamennyi szintjén.</a:t>
            </a:r>
          </a:p>
          <a:p>
            <a:pPr marL="228600" indent="-228600">
              <a:buAutoNum type="arabicPeriod"/>
            </a:pPr>
            <a:endParaRPr lang="hu-HU" dirty="0">
              <a:solidFill>
                <a:srgbClr val="002060"/>
              </a:solidFill>
            </a:endParaRPr>
          </a:p>
          <a:p>
            <a:pPr marL="228600" indent="-228600">
              <a:buFont typeface="+mj-lt"/>
              <a:buAutoNum type="arabicPeriod" startAt="2"/>
            </a:pPr>
            <a:r>
              <a:rPr lang="hu-HU" dirty="0">
                <a:solidFill>
                  <a:srgbClr val="002060"/>
                </a:solidFill>
              </a:rPr>
              <a:t>Hasznosság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hu-HU" dirty="0">
                <a:solidFill>
                  <a:srgbClr val="002060"/>
                </a:solidFill>
              </a:rPr>
              <a:t>A KSH által nyilvánosságra hozott statisztikai információk hitelesek, és iránytűként szolgálnak a társadalmi, gazdasági döntésekhez, azok legfontosabb </a:t>
            </a:r>
            <a:r>
              <a:rPr lang="hu-HU" dirty="0" err="1">
                <a:solidFill>
                  <a:srgbClr val="002060"/>
                </a:solidFill>
              </a:rPr>
              <a:t>forrásául</a:t>
            </a:r>
            <a:r>
              <a:rPr lang="hu-HU" dirty="0">
                <a:solidFill>
                  <a:srgbClr val="002060"/>
                </a:solidFill>
              </a:rPr>
              <a:t> szolgálnak. A KSH a felhasználói igényekhez rugalmasan alkalmazkodva, proaktív és közérthető ugyanakkor szakszerű kommunikációval támogatva kívánja tovább erősíteni </a:t>
            </a:r>
            <a:r>
              <a:rPr lang="hu-HU" b="1" dirty="0">
                <a:solidFill>
                  <a:srgbClr val="002060"/>
                </a:solidFill>
              </a:rPr>
              <a:t>a statisztikai információk hozzáférhetőségét, hasznosulását </a:t>
            </a:r>
            <a:r>
              <a:rPr lang="hu-HU" dirty="0">
                <a:solidFill>
                  <a:srgbClr val="002060"/>
                </a:solidFill>
              </a:rPr>
              <a:t>és a hivatalos statisztika elismertségét.</a:t>
            </a:r>
          </a:p>
          <a:p>
            <a:pPr marL="0" indent="0">
              <a:buFont typeface="+mj-lt"/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228600" indent="-228600">
              <a:buFont typeface="+mj-lt"/>
              <a:buAutoNum type="arabicPeriod" startAt="3"/>
            </a:pPr>
            <a:r>
              <a:rPr lang="hu-HU" dirty="0">
                <a:solidFill>
                  <a:srgbClr val="002060"/>
                </a:solidFill>
              </a:rPr>
              <a:t>Innováció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hu-HU" dirty="0">
                <a:solidFill>
                  <a:srgbClr val="002060"/>
                </a:solidFill>
              </a:rPr>
              <a:t>A KSH </a:t>
            </a:r>
            <a:r>
              <a:rPr lang="hu-HU" b="1" dirty="0">
                <a:solidFill>
                  <a:srgbClr val="002060"/>
                </a:solidFill>
              </a:rPr>
              <a:t>innovatív módszertani és technológiai megoldásokat </a:t>
            </a:r>
            <a:r>
              <a:rPr lang="hu-HU" dirty="0">
                <a:solidFill>
                  <a:srgbClr val="002060"/>
                </a:solidFill>
              </a:rPr>
              <a:t>fejleszt ki, amelyek robusztusságuk mellett lehetővé teszik nem csupán a változó igényekhez és trendekhez való gyors alkalmazkodást, hanem azok felismerését és előremutató lépések megtételét a minőség elvárt szintjének megtartása mellett.</a:t>
            </a:r>
          </a:p>
          <a:p>
            <a:pPr marL="0" indent="0">
              <a:buFont typeface="+mj-lt"/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228600" indent="-228600">
              <a:buFont typeface="+mj-lt"/>
              <a:buAutoNum type="arabicPeriod" startAt="4"/>
            </a:pPr>
            <a:r>
              <a:rPr lang="hu-HU" dirty="0">
                <a:solidFill>
                  <a:srgbClr val="002060"/>
                </a:solidFill>
              </a:rPr>
              <a:t>Hatékonyság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hu-HU" dirty="0">
                <a:solidFill>
                  <a:srgbClr val="002060"/>
                </a:solidFill>
              </a:rPr>
              <a:t>A KSH folyamatainak kialakításakor az elsődleges cél a </a:t>
            </a:r>
            <a:r>
              <a:rPr lang="hu-HU" b="1" dirty="0">
                <a:solidFill>
                  <a:srgbClr val="002060"/>
                </a:solidFill>
              </a:rPr>
              <a:t>hatékonyság</a:t>
            </a:r>
            <a:r>
              <a:rPr lang="hu-HU" dirty="0">
                <a:solidFill>
                  <a:srgbClr val="002060"/>
                </a:solidFill>
              </a:rPr>
              <a:t> biztosítása, az erőforrások ideális elosztása és rugalmas </a:t>
            </a:r>
            <a:r>
              <a:rPr lang="hu-HU" dirty="0" err="1">
                <a:solidFill>
                  <a:srgbClr val="002060"/>
                </a:solidFill>
              </a:rPr>
              <a:t>újracsoportosítása</a:t>
            </a:r>
            <a:r>
              <a:rPr lang="hu-HU" dirty="0">
                <a:solidFill>
                  <a:srgbClr val="002060"/>
                </a:solidFill>
              </a:rPr>
              <a:t>, amihez a lehető legteljesebb mértékben fel kell használni a digitális technológia adta lehetőségeket és az automatizált megoldásokat.</a:t>
            </a:r>
          </a:p>
          <a:p>
            <a:pPr marL="0" indent="0">
              <a:buFont typeface="+mj-lt"/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228600" indent="-228600">
              <a:buFont typeface="+mj-lt"/>
              <a:buAutoNum type="arabicPeriod" startAt="5"/>
            </a:pPr>
            <a:r>
              <a:rPr lang="hu-HU" dirty="0">
                <a:solidFill>
                  <a:srgbClr val="002060"/>
                </a:solidFill>
              </a:rPr>
              <a:t>Kompetenciafejlesztés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hu-HU" dirty="0">
                <a:solidFill>
                  <a:srgbClr val="002060"/>
                </a:solidFill>
              </a:rPr>
              <a:t>A rugalmas és hatékony működést szolgáló </a:t>
            </a:r>
            <a:r>
              <a:rPr lang="hu-HU" b="1" dirty="0">
                <a:solidFill>
                  <a:srgbClr val="002060"/>
                </a:solidFill>
              </a:rPr>
              <a:t>kompetenciák fejlesztésével </a:t>
            </a:r>
            <a:r>
              <a:rPr lang="hu-HU" dirty="0">
                <a:solidFill>
                  <a:srgbClr val="002060"/>
                </a:solidFill>
              </a:rPr>
              <a:t>valamennyi feladatkörben a megfelelő képességek biztosítják a jövő céljainak elérését, az innovatív megoldások iránti igények teljesítését.</a:t>
            </a:r>
          </a:p>
          <a:p>
            <a:pPr marL="0" indent="0">
              <a:buFont typeface="+mj-lt"/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228600" indent="-228600">
              <a:buFont typeface="+mj-lt"/>
              <a:buAutoNum type="arabicPeriod" startAt="6"/>
            </a:pPr>
            <a:r>
              <a:rPr lang="hu-HU" dirty="0">
                <a:solidFill>
                  <a:srgbClr val="002060"/>
                </a:solidFill>
              </a:rPr>
              <a:t>Szerepvállalás, partnerség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hu-HU" dirty="0">
                <a:solidFill>
                  <a:srgbClr val="002060"/>
                </a:solidFill>
              </a:rPr>
              <a:t>A KSH </a:t>
            </a:r>
            <a:r>
              <a:rPr lang="hu-HU" b="1" dirty="0">
                <a:solidFill>
                  <a:srgbClr val="002060"/>
                </a:solidFill>
              </a:rPr>
              <a:t>partneri kapcsolatokat </a:t>
            </a:r>
            <a:r>
              <a:rPr lang="hu-HU" dirty="0">
                <a:solidFill>
                  <a:srgbClr val="002060"/>
                </a:solidFill>
              </a:rPr>
              <a:t>alakít ki a hivatalos statisztika előállítóival, felhasználóival, közvetítőivel és az adatszolgáltatókkal. Aktív szerepet vállal a nemzetközi statisztikai módszertan fejlesztésében, valamint példamutató mértékben segíti a kevésbé fejlett statisztikai rendszerekkel rendelkező országokat a fejlődésben.</a:t>
            </a:r>
          </a:p>
          <a:p>
            <a:pPr marL="0" indent="0">
              <a:buFont typeface="+mj-lt"/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228600" indent="-228600">
              <a:buAutoNum type="arabicPeriod" startAt="6"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5708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3311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6 stratégiai célterület</a:t>
            </a:r>
          </a:p>
          <a:p>
            <a:r>
              <a:rPr lang="hu-HU" dirty="0"/>
              <a:t>32 hosszú távú cél</a:t>
            </a:r>
          </a:p>
          <a:p>
            <a:r>
              <a:rPr lang="hu-HU" dirty="0"/>
              <a:t>18 rövid távú, mérhető cél</a:t>
            </a:r>
          </a:p>
          <a:p>
            <a:r>
              <a:rPr lang="hu-HU" dirty="0"/>
              <a:t>32 átfogó fejlesztés, kapcsolódnak hozzá szakterület-specifikus intézkedések is</a:t>
            </a:r>
          </a:p>
          <a:p>
            <a:r>
              <a:rPr lang="hu-HU" dirty="0"/>
              <a:t>17 pilot kezdeményezés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1831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824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C0B9C-53EC-44BB-A2D7-A69659EF2179}" type="datetime1">
              <a:rPr lang="hu-HU" smtClean="0"/>
              <a:t>2023.05.30.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105A1-BD60-4C69-BFD7-D0AC254572C5}" type="datetime1">
              <a:rPr lang="hu-HU" smtClean="0"/>
              <a:t>2023.05.30.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3ED1-E4FD-493A-95D7-D9BBF3DF8A57}" type="datetime1">
              <a:rPr lang="hu-HU" smtClean="0"/>
              <a:t>2023.05.30.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429E-16D1-4E69-97F1-888DBDEF28DB}" type="datetime1">
              <a:rPr lang="hu-HU" smtClean="0"/>
              <a:t>2023.05.30.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7E38-4FCC-48DF-8839-3E505EF93C7F}" type="datetime1">
              <a:rPr lang="hu-HU" smtClean="0"/>
              <a:t>2023.05.30.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9CEC-2390-407B-9877-7BCB0E10A70B}" type="datetime1">
              <a:rPr lang="hu-HU" smtClean="0"/>
              <a:t>2023.05.30.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C9ECC-BB10-4200-964E-7C93DCA5088C}" type="datetime1">
              <a:rPr lang="hu-HU" smtClean="0"/>
              <a:t>2023.05.30.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967D8-0D2D-4C43-A1D7-89B42BC0B7D7}" type="datetime1">
              <a:rPr lang="hu-HU" smtClean="0"/>
              <a:t>2023.05.30.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9074-CEC4-45AF-9433-B043E6315CC0}" type="datetime1">
              <a:rPr lang="hu-HU" smtClean="0"/>
              <a:t>2023.05.30.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3D9E-35F2-45EA-B57C-47647C33C740}" type="datetime1">
              <a:rPr lang="hu-HU" smtClean="0"/>
              <a:t>2023.05.30.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DB801-7C6B-4197-B387-D5055894B516}" type="datetime1">
              <a:rPr lang="hu-HU" smtClean="0"/>
              <a:t>2023.05.30.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8F077-10F9-4628-B712-07EE28952D29}" type="datetime1">
              <a:rPr lang="hu-HU" smtClean="0"/>
              <a:t>2023.05.30.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ksh.hu/docs/bemutatkozas/hun/strategia_2030.pd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h.hu/docs/bemutatkozas/hun/strategia_2030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fi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3504193" y="3033161"/>
            <a:ext cx="6757874" cy="791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ts val="600"/>
              </a:spcAft>
            </a:pPr>
            <a:r>
              <a:rPr lang="hu-HU" sz="4400" b="1" cap="all" dirty="0">
                <a:solidFill>
                  <a:srgbClr val="0020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KSH Stratégia, 2030</a:t>
            </a:r>
          </a:p>
        </p:txBody>
      </p:sp>
      <p:sp>
        <p:nvSpPr>
          <p:cNvPr id="7" name="Rectangle 16"/>
          <p:cNvSpPr txBox="1">
            <a:spLocks noChangeArrowheads="1"/>
          </p:cNvSpPr>
          <p:nvPr/>
        </p:nvSpPr>
        <p:spPr bwMode="auto">
          <a:xfrm>
            <a:off x="1587230" y="5610832"/>
            <a:ext cx="10591800" cy="819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u-HU" sz="2000" b="1" kern="0" dirty="0">
                <a:solidFill>
                  <a:srgbClr val="002060"/>
                </a:solidFill>
                <a:ea typeface="+mj-ea"/>
                <a:cs typeface="+mj-cs"/>
              </a:rPr>
              <a:t>OST–NSKT</a:t>
            </a:r>
          </a:p>
          <a:p>
            <a:pPr algn="ctr">
              <a:defRPr/>
            </a:pPr>
            <a:r>
              <a:rPr lang="hu-HU" sz="2000" kern="0" dirty="0">
                <a:solidFill>
                  <a:srgbClr val="002060"/>
                </a:solidFill>
                <a:ea typeface="+mj-ea"/>
                <a:cs typeface="+mj-cs"/>
              </a:rPr>
              <a:t>Budapest, 2023. május 31.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90B6CC64-9633-47DC-B334-ACB96DFA394B}"/>
              </a:ext>
            </a:extLst>
          </p:cNvPr>
          <p:cNvSpPr txBox="1"/>
          <p:nvPr/>
        </p:nvSpPr>
        <p:spPr>
          <a:xfrm>
            <a:off x="2522886" y="4277189"/>
            <a:ext cx="8720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hlinkClick r:id="rId4"/>
              </a:rPr>
              <a:t>https://www.ksh.hu/docs/bemutatkozas/hun/strategia_2030.pdf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5D200FA-82F8-465C-B9DF-5423E750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hu-HU" sz="4400" b="1" dirty="0">
                <a:solidFill>
                  <a:srgbClr val="002060"/>
                </a:solidFill>
                <a:latin typeface="+mn-lt"/>
              </a:rPr>
              <a:t>Köszönöm a figyelmet!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59A3376-E652-49C4-B0B7-EAFFC8BC0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10</a:t>
            </a:fld>
            <a:endParaRPr lang="hu-HU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F31B6423-B487-4640-8F69-CBF33490E4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42640" y="4121112"/>
            <a:ext cx="10515600" cy="1500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hlinkClick r:id="rId3"/>
              </a:rPr>
              <a:t>https://www.ksh.hu/docs/bemutatkozas/hun/strategia_2030.pdf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3477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hu-HU" b="1" dirty="0">
                <a:solidFill>
                  <a:srgbClr val="002060"/>
                </a:solidFill>
                <a:latin typeface="+mn-lt"/>
              </a:rPr>
              <a:t>Honnan indultunk?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68918"/>
            <a:ext cx="10515600" cy="4608045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hu-HU" b="1" dirty="0">
                <a:solidFill>
                  <a:srgbClr val="002060"/>
                </a:solidFill>
              </a:rPr>
              <a:t> </a:t>
            </a:r>
            <a:r>
              <a:rPr lang="hu-HU" dirty="0">
                <a:solidFill>
                  <a:srgbClr val="002060"/>
                </a:solidFill>
              </a:rPr>
              <a:t>Stratégia, 2020 vívmányai</a:t>
            </a:r>
          </a:p>
          <a:p>
            <a:pPr lvl="1"/>
            <a:r>
              <a:rPr lang="hu-HU" b="1" dirty="0">
                <a:solidFill>
                  <a:srgbClr val="002060"/>
                </a:solidFill>
              </a:rPr>
              <a:t> </a:t>
            </a:r>
            <a:r>
              <a:rPr lang="hu-HU" dirty="0">
                <a:solidFill>
                  <a:srgbClr val="002060"/>
                </a:solidFill>
              </a:rPr>
              <a:t>Felhasználói igényeknek való jobb megfelelés</a:t>
            </a:r>
          </a:p>
          <a:p>
            <a:pPr lvl="1"/>
            <a:r>
              <a:rPr lang="hu-HU" dirty="0">
                <a:solidFill>
                  <a:srgbClr val="002060"/>
                </a:solidFill>
              </a:rPr>
              <a:t>Adatvédelem egyensúlyban az adathozzáféréssel</a:t>
            </a:r>
          </a:p>
          <a:p>
            <a:pPr lvl="1"/>
            <a:r>
              <a:rPr lang="hu-HU" dirty="0">
                <a:solidFill>
                  <a:srgbClr val="002060"/>
                </a:solidFill>
              </a:rPr>
              <a:t>Adatok és szolgáltatások minőségmenedzsmentje</a:t>
            </a:r>
          </a:p>
          <a:p>
            <a:pPr lvl="1"/>
            <a:r>
              <a:rPr lang="hu-HU" dirty="0">
                <a:solidFill>
                  <a:srgbClr val="002060"/>
                </a:solidFill>
              </a:rPr>
              <a:t>Hatékonyabb szervezeti működés (pl. standardizálás)</a:t>
            </a:r>
          </a:p>
          <a:p>
            <a:pPr lvl="1"/>
            <a:r>
              <a:rPr lang="hu-HU" dirty="0">
                <a:solidFill>
                  <a:srgbClr val="002060"/>
                </a:solidFill>
              </a:rPr>
              <a:t>Partneri kapcsolatok (intézményi, adatszolgáltatókkal)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Új adatökoszisztéma, új adatpiaci környezet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Adatok döntést megalapozó szerepe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Adatösszekapcsolás, adatok </a:t>
            </a:r>
            <a:r>
              <a:rPr lang="hu-HU" dirty="0" err="1">
                <a:solidFill>
                  <a:srgbClr val="002060"/>
                </a:solidFill>
              </a:rPr>
              <a:t>újrahasznosításának</a:t>
            </a:r>
            <a:r>
              <a:rPr lang="hu-HU" dirty="0">
                <a:solidFill>
                  <a:srgbClr val="002060"/>
                </a:solidFill>
              </a:rPr>
              <a:t> lehetőségei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Gyorsan változó környezet bizonytalanságai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Új elvárások statisztikai hivatalokkal szemben</a:t>
            </a:r>
          </a:p>
          <a:p>
            <a:endParaRPr lang="hu-HU" dirty="0">
              <a:solidFill>
                <a:srgbClr val="002060"/>
              </a:solidFill>
            </a:endParaRPr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4D7A58EB-2EF8-4066-ADAE-638A0FFD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382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81777"/>
          </a:xfrm>
        </p:spPr>
        <p:txBody>
          <a:bodyPr/>
          <a:lstStyle/>
          <a:p>
            <a:r>
              <a:rPr lang="hu-HU" b="1" dirty="0">
                <a:solidFill>
                  <a:srgbClr val="002060"/>
                </a:solidFill>
                <a:latin typeface="+mn-lt"/>
              </a:rPr>
              <a:t>Küldetés – Vízió – Értékek – Stratégia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325563"/>
            <a:ext cx="7664035" cy="4851400"/>
          </a:xfrm>
        </p:spPr>
        <p:txBody>
          <a:bodyPr>
            <a:normAutofit fontScale="92500"/>
          </a:bodyPr>
          <a:lstStyle/>
          <a:p>
            <a:pPr algn="just">
              <a:buFont typeface="Symbol" panose="05050102010706020507" pitchFamily="18" charset="2"/>
              <a:buChar char="®"/>
            </a:pPr>
            <a:r>
              <a:rPr lang="hu-HU" b="1" dirty="0">
                <a:solidFill>
                  <a:srgbClr val="002060"/>
                </a:solidFill>
              </a:rPr>
              <a:t>Küldetés</a:t>
            </a:r>
            <a:r>
              <a:rPr lang="hu-HU" dirty="0">
                <a:solidFill>
                  <a:srgbClr val="002060"/>
                </a:solidFill>
              </a:rPr>
              <a:t> – A Központi Statisztikai Hivatal küldetése, hogy hiteles és megbízható adatokkal és elemzésekkel támogassa a tényeken alapuló döntéshozatalt, a tudományos kutatást és a társadalom szereplői közötti párbeszédet.</a:t>
            </a:r>
          </a:p>
          <a:p>
            <a:pPr>
              <a:buFont typeface="Symbol" panose="05050102010706020507" pitchFamily="18" charset="2"/>
              <a:buChar char="®"/>
            </a:pPr>
            <a:r>
              <a:rPr lang="hu-HU" b="1" dirty="0">
                <a:solidFill>
                  <a:srgbClr val="002060"/>
                </a:solidFill>
              </a:rPr>
              <a:t>Értékek</a:t>
            </a:r>
            <a:r>
              <a:rPr lang="hu-HU" dirty="0">
                <a:solidFill>
                  <a:srgbClr val="002060"/>
                </a:solidFill>
              </a:rPr>
              <a:t> – Az erősségeinkre építünk, úgy mint szakértelem, adat- és tudásközpont, ügyfélközpontúság stb.</a:t>
            </a:r>
          </a:p>
          <a:p>
            <a:pPr algn="just">
              <a:buFont typeface="Symbol" panose="05050102010706020507" pitchFamily="18" charset="2"/>
              <a:buChar char="®"/>
            </a:pPr>
            <a:r>
              <a:rPr lang="hu-HU" b="1" dirty="0">
                <a:solidFill>
                  <a:srgbClr val="002060"/>
                </a:solidFill>
              </a:rPr>
              <a:t>Vízió</a:t>
            </a:r>
            <a:r>
              <a:rPr lang="hu-HU" dirty="0">
                <a:solidFill>
                  <a:srgbClr val="002060"/>
                </a:solidFill>
              </a:rPr>
              <a:t> – 2030-ban a KSH Magyarország legfontosabb információs csomópontja, amely nemzetközi színtéren is a TOP10-ek klubjába tartozik.</a:t>
            </a:r>
          </a:p>
          <a:p>
            <a:pPr>
              <a:buFont typeface="Symbol" panose="05050102010706020507" pitchFamily="18" charset="2"/>
              <a:buChar char="®"/>
            </a:pPr>
            <a:r>
              <a:rPr lang="hu-HU" b="1" dirty="0">
                <a:solidFill>
                  <a:srgbClr val="002060"/>
                </a:solidFill>
              </a:rPr>
              <a:t>Stratégia</a:t>
            </a:r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4D7A58EB-2EF8-4066-ADAE-638A0FFD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  <p:grpSp>
        <p:nvGrpSpPr>
          <p:cNvPr id="5" name="Group 364" descr="horizontal stacked boxes">
            <a:extLst>
              <a:ext uri="{FF2B5EF4-FFF2-40B4-BE49-F238E27FC236}">
                <a16:creationId xmlns:a16="http://schemas.microsoft.com/office/drawing/2014/main" id="{AF1AEA75-4868-44AF-A02F-B801E264F028}"/>
              </a:ext>
            </a:extLst>
          </p:cNvPr>
          <p:cNvGrpSpPr/>
          <p:nvPr/>
        </p:nvGrpSpPr>
        <p:grpSpPr>
          <a:xfrm rot="-5400000">
            <a:off x="7928732" y="2006290"/>
            <a:ext cx="4495374" cy="2845421"/>
            <a:chOff x="3397253" y="7137402"/>
            <a:chExt cx="2960688" cy="1470025"/>
          </a:xfrm>
        </p:grpSpPr>
        <p:sp>
          <p:nvSpPr>
            <p:cNvPr id="6" name="Freeform 108">
              <a:extLst>
                <a:ext uri="{FF2B5EF4-FFF2-40B4-BE49-F238E27FC236}">
                  <a16:creationId xmlns:a16="http://schemas.microsoft.com/office/drawing/2014/main" id="{39D4DEC5-10D9-461E-9B99-52918FFC37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69572" y="7137402"/>
              <a:ext cx="776288" cy="1470025"/>
            </a:xfrm>
            <a:custGeom>
              <a:avLst/>
              <a:gdLst>
                <a:gd name="T0" fmla="*/ 0 w 489"/>
                <a:gd name="T1" fmla="*/ 462 h 926"/>
                <a:gd name="T2" fmla="*/ 246 w 489"/>
                <a:gd name="T3" fmla="*/ 926 h 926"/>
                <a:gd name="T4" fmla="*/ 489 w 489"/>
                <a:gd name="T5" fmla="*/ 462 h 926"/>
                <a:gd name="T6" fmla="*/ 246 w 489"/>
                <a:gd name="T7" fmla="*/ 0 h 926"/>
                <a:gd name="T8" fmla="*/ 0 w 489"/>
                <a:gd name="T9" fmla="*/ 462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9" h="926">
                  <a:moveTo>
                    <a:pt x="0" y="462"/>
                  </a:moveTo>
                  <a:lnTo>
                    <a:pt x="246" y="926"/>
                  </a:lnTo>
                  <a:lnTo>
                    <a:pt x="489" y="462"/>
                  </a:lnTo>
                  <a:lnTo>
                    <a:pt x="246" y="0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112">
              <a:extLst>
                <a:ext uri="{FF2B5EF4-FFF2-40B4-BE49-F238E27FC236}">
                  <a16:creationId xmlns:a16="http://schemas.microsoft.com/office/drawing/2014/main" id="{C604647F-B4BB-495C-A380-821D6B5F9B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3" y="7870827"/>
              <a:ext cx="1165225" cy="736600"/>
            </a:xfrm>
            <a:custGeom>
              <a:avLst/>
              <a:gdLst>
                <a:gd name="T0" fmla="*/ 734 w 734"/>
                <a:gd name="T1" fmla="*/ 464 h 464"/>
                <a:gd name="T2" fmla="*/ 488 w 734"/>
                <a:gd name="T3" fmla="*/ 0 h 464"/>
                <a:gd name="T4" fmla="*/ 0 w 734"/>
                <a:gd name="T5" fmla="*/ 0 h 464"/>
                <a:gd name="T6" fmla="*/ 244 w 734"/>
                <a:gd name="T7" fmla="*/ 464 h 464"/>
                <a:gd name="T8" fmla="*/ 734 w 734"/>
                <a:gd name="T9" fmla="*/ 464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4" h="464">
                  <a:moveTo>
                    <a:pt x="734" y="464"/>
                  </a:moveTo>
                  <a:lnTo>
                    <a:pt x="488" y="0"/>
                  </a:lnTo>
                  <a:lnTo>
                    <a:pt x="0" y="0"/>
                  </a:lnTo>
                  <a:lnTo>
                    <a:pt x="244" y="464"/>
                  </a:lnTo>
                  <a:lnTo>
                    <a:pt x="734" y="46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14">
              <a:extLst>
                <a:ext uri="{FF2B5EF4-FFF2-40B4-BE49-F238E27FC236}">
                  <a16:creationId xmlns:a16="http://schemas.microsoft.com/office/drawing/2014/main" id="{36B5BD1F-57E5-40BC-B74D-0B51F6384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3" y="7137402"/>
              <a:ext cx="1165225" cy="733425"/>
            </a:xfrm>
            <a:custGeom>
              <a:avLst/>
              <a:gdLst>
                <a:gd name="T0" fmla="*/ 0 w 734"/>
                <a:gd name="T1" fmla="*/ 462 h 462"/>
                <a:gd name="T2" fmla="*/ 244 w 734"/>
                <a:gd name="T3" fmla="*/ 0 h 462"/>
                <a:gd name="T4" fmla="*/ 734 w 734"/>
                <a:gd name="T5" fmla="*/ 0 h 462"/>
                <a:gd name="T6" fmla="*/ 488 w 734"/>
                <a:gd name="T7" fmla="*/ 462 h 462"/>
                <a:gd name="T8" fmla="*/ 0 w 734"/>
                <a:gd name="T9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4" h="462">
                  <a:moveTo>
                    <a:pt x="0" y="462"/>
                  </a:moveTo>
                  <a:lnTo>
                    <a:pt x="244" y="0"/>
                  </a:lnTo>
                  <a:lnTo>
                    <a:pt x="734" y="0"/>
                  </a:lnTo>
                  <a:lnTo>
                    <a:pt x="488" y="462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120">
              <a:extLst>
                <a:ext uri="{FF2B5EF4-FFF2-40B4-BE49-F238E27FC236}">
                  <a16:creationId xmlns:a16="http://schemas.microsoft.com/office/drawing/2014/main" id="{E82EEB8F-FB51-4A9B-8DDA-A251A58661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945860" y="7305677"/>
              <a:ext cx="600075" cy="1130300"/>
            </a:xfrm>
            <a:custGeom>
              <a:avLst/>
              <a:gdLst>
                <a:gd name="T0" fmla="*/ 0 w 378"/>
                <a:gd name="T1" fmla="*/ 356 h 712"/>
                <a:gd name="T2" fmla="*/ 188 w 378"/>
                <a:gd name="T3" fmla="*/ 712 h 712"/>
                <a:gd name="T4" fmla="*/ 378 w 378"/>
                <a:gd name="T5" fmla="*/ 356 h 712"/>
                <a:gd name="T6" fmla="*/ 188 w 378"/>
                <a:gd name="T7" fmla="*/ 0 h 712"/>
                <a:gd name="T8" fmla="*/ 0 w 378"/>
                <a:gd name="T9" fmla="*/ 356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8" h="712">
                  <a:moveTo>
                    <a:pt x="0" y="356"/>
                  </a:moveTo>
                  <a:lnTo>
                    <a:pt x="188" y="712"/>
                  </a:lnTo>
                  <a:lnTo>
                    <a:pt x="378" y="356"/>
                  </a:lnTo>
                  <a:lnTo>
                    <a:pt x="188" y="0"/>
                  </a:lnTo>
                  <a:lnTo>
                    <a:pt x="0" y="35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24">
              <a:extLst>
                <a:ext uri="{FF2B5EF4-FFF2-40B4-BE49-F238E27FC236}">
                  <a16:creationId xmlns:a16="http://schemas.microsoft.com/office/drawing/2014/main" id="{F36F3CB7-0F93-4709-B7C1-60E0EC61F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52928" y="7870827"/>
              <a:ext cx="893763" cy="565150"/>
            </a:xfrm>
            <a:custGeom>
              <a:avLst/>
              <a:gdLst>
                <a:gd name="T0" fmla="*/ 563 w 563"/>
                <a:gd name="T1" fmla="*/ 356 h 356"/>
                <a:gd name="T2" fmla="*/ 375 w 563"/>
                <a:gd name="T3" fmla="*/ 0 h 356"/>
                <a:gd name="T4" fmla="*/ 0 w 563"/>
                <a:gd name="T5" fmla="*/ 0 h 356"/>
                <a:gd name="T6" fmla="*/ 188 w 563"/>
                <a:gd name="T7" fmla="*/ 356 h 356"/>
                <a:gd name="T8" fmla="*/ 563 w 563"/>
                <a:gd name="T9" fmla="*/ 356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3" h="356">
                  <a:moveTo>
                    <a:pt x="563" y="356"/>
                  </a:moveTo>
                  <a:lnTo>
                    <a:pt x="375" y="0"/>
                  </a:lnTo>
                  <a:lnTo>
                    <a:pt x="0" y="0"/>
                  </a:lnTo>
                  <a:lnTo>
                    <a:pt x="188" y="356"/>
                  </a:lnTo>
                  <a:lnTo>
                    <a:pt x="563" y="35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26">
              <a:extLst>
                <a:ext uri="{FF2B5EF4-FFF2-40B4-BE49-F238E27FC236}">
                  <a16:creationId xmlns:a16="http://schemas.microsoft.com/office/drawing/2014/main" id="{DA549CEB-59C2-440F-9B69-F540F9AAF7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52928" y="7305677"/>
              <a:ext cx="893763" cy="565150"/>
            </a:xfrm>
            <a:custGeom>
              <a:avLst/>
              <a:gdLst>
                <a:gd name="T0" fmla="*/ 0 w 563"/>
                <a:gd name="T1" fmla="*/ 356 h 356"/>
                <a:gd name="T2" fmla="*/ 188 w 563"/>
                <a:gd name="T3" fmla="*/ 0 h 356"/>
                <a:gd name="T4" fmla="*/ 563 w 563"/>
                <a:gd name="T5" fmla="*/ 0 h 356"/>
                <a:gd name="T6" fmla="*/ 375 w 563"/>
                <a:gd name="T7" fmla="*/ 356 h 356"/>
                <a:gd name="T8" fmla="*/ 0 w 563"/>
                <a:gd name="T9" fmla="*/ 356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3" h="356">
                  <a:moveTo>
                    <a:pt x="0" y="356"/>
                  </a:moveTo>
                  <a:lnTo>
                    <a:pt x="188" y="0"/>
                  </a:lnTo>
                  <a:lnTo>
                    <a:pt x="563" y="0"/>
                  </a:lnTo>
                  <a:lnTo>
                    <a:pt x="375" y="356"/>
                  </a:lnTo>
                  <a:lnTo>
                    <a:pt x="0" y="35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32">
              <a:extLst>
                <a:ext uri="{FF2B5EF4-FFF2-40B4-BE49-F238E27FC236}">
                  <a16:creationId xmlns:a16="http://schemas.microsoft.com/office/drawing/2014/main" id="{988FFE7A-855B-482E-9B56-43357793CA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42760" y="7435852"/>
              <a:ext cx="457200" cy="869950"/>
            </a:xfrm>
            <a:custGeom>
              <a:avLst/>
              <a:gdLst>
                <a:gd name="T0" fmla="*/ 0 w 288"/>
                <a:gd name="T1" fmla="*/ 274 h 548"/>
                <a:gd name="T2" fmla="*/ 144 w 288"/>
                <a:gd name="T3" fmla="*/ 548 h 548"/>
                <a:gd name="T4" fmla="*/ 288 w 288"/>
                <a:gd name="T5" fmla="*/ 274 h 548"/>
                <a:gd name="T6" fmla="*/ 144 w 288"/>
                <a:gd name="T7" fmla="*/ 0 h 548"/>
                <a:gd name="T8" fmla="*/ 0 w 288"/>
                <a:gd name="T9" fmla="*/ 27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548">
                  <a:moveTo>
                    <a:pt x="0" y="274"/>
                  </a:moveTo>
                  <a:lnTo>
                    <a:pt x="144" y="548"/>
                  </a:lnTo>
                  <a:lnTo>
                    <a:pt x="288" y="274"/>
                  </a:lnTo>
                  <a:lnTo>
                    <a:pt x="144" y="0"/>
                  </a:lnTo>
                  <a:lnTo>
                    <a:pt x="0" y="27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36">
              <a:extLst>
                <a:ext uri="{FF2B5EF4-FFF2-40B4-BE49-F238E27FC236}">
                  <a16:creationId xmlns:a16="http://schemas.microsoft.com/office/drawing/2014/main" id="{415C2680-4110-4221-B3C3-4348202ED5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766" y="7870827"/>
              <a:ext cx="688975" cy="434975"/>
            </a:xfrm>
            <a:custGeom>
              <a:avLst/>
              <a:gdLst>
                <a:gd name="T0" fmla="*/ 434 w 434"/>
                <a:gd name="T1" fmla="*/ 274 h 274"/>
                <a:gd name="T2" fmla="*/ 290 w 434"/>
                <a:gd name="T3" fmla="*/ 0 h 274"/>
                <a:gd name="T4" fmla="*/ 0 w 434"/>
                <a:gd name="T5" fmla="*/ 0 h 274"/>
                <a:gd name="T6" fmla="*/ 144 w 434"/>
                <a:gd name="T7" fmla="*/ 274 h 274"/>
                <a:gd name="T8" fmla="*/ 434 w 434"/>
                <a:gd name="T9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4" h="274">
                  <a:moveTo>
                    <a:pt x="434" y="274"/>
                  </a:moveTo>
                  <a:lnTo>
                    <a:pt x="290" y="0"/>
                  </a:lnTo>
                  <a:lnTo>
                    <a:pt x="0" y="0"/>
                  </a:lnTo>
                  <a:lnTo>
                    <a:pt x="144" y="274"/>
                  </a:lnTo>
                  <a:lnTo>
                    <a:pt x="434" y="27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38">
              <a:extLst>
                <a:ext uri="{FF2B5EF4-FFF2-40B4-BE49-F238E27FC236}">
                  <a16:creationId xmlns:a16="http://schemas.microsoft.com/office/drawing/2014/main" id="{1155C15E-729B-4FEA-BE40-DA928E985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766" y="7435852"/>
              <a:ext cx="688975" cy="434975"/>
            </a:xfrm>
            <a:custGeom>
              <a:avLst/>
              <a:gdLst>
                <a:gd name="T0" fmla="*/ 0 w 434"/>
                <a:gd name="T1" fmla="*/ 274 h 274"/>
                <a:gd name="T2" fmla="*/ 144 w 434"/>
                <a:gd name="T3" fmla="*/ 0 h 274"/>
                <a:gd name="T4" fmla="*/ 434 w 434"/>
                <a:gd name="T5" fmla="*/ 0 h 274"/>
                <a:gd name="T6" fmla="*/ 290 w 434"/>
                <a:gd name="T7" fmla="*/ 274 h 274"/>
                <a:gd name="T8" fmla="*/ 0 w 434"/>
                <a:gd name="T9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4" h="274">
                  <a:moveTo>
                    <a:pt x="0" y="274"/>
                  </a:moveTo>
                  <a:lnTo>
                    <a:pt x="144" y="0"/>
                  </a:lnTo>
                  <a:lnTo>
                    <a:pt x="434" y="0"/>
                  </a:lnTo>
                  <a:lnTo>
                    <a:pt x="290" y="274"/>
                  </a:lnTo>
                  <a:lnTo>
                    <a:pt x="0" y="27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44">
              <a:extLst>
                <a:ext uri="{FF2B5EF4-FFF2-40B4-BE49-F238E27FC236}">
                  <a16:creationId xmlns:a16="http://schemas.microsoft.com/office/drawing/2014/main" id="{4B37EE5C-A9CA-45A2-9A92-ED9161A501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999960" y="7537452"/>
              <a:ext cx="355600" cy="669925"/>
            </a:xfrm>
            <a:custGeom>
              <a:avLst/>
              <a:gdLst>
                <a:gd name="T0" fmla="*/ 0 w 224"/>
                <a:gd name="T1" fmla="*/ 210 h 422"/>
                <a:gd name="T2" fmla="*/ 112 w 224"/>
                <a:gd name="T3" fmla="*/ 422 h 422"/>
                <a:gd name="T4" fmla="*/ 224 w 224"/>
                <a:gd name="T5" fmla="*/ 210 h 422"/>
                <a:gd name="T6" fmla="*/ 112 w 224"/>
                <a:gd name="T7" fmla="*/ 0 h 422"/>
                <a:gd name="T8" fmla="*/ 0 w 224"/>
                <a:gd name="T9" fmla="*/ 21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422">
                  <a:moveTo>
                    <a:pt x="0" y="210"/>
                  </a:moveTo>
                  <a:lnTo>
                    <a:pt x="112" y="422"/>
                  </a:lnTo>
                  <a:lnTo>
                    <a:pt x="224" y="210"/>
                  </a:lnTo>
                  <a:lnTo>
                    <a:pt x="112" y="0"/>
                  </a:lnTo>
                  <a:lnTo>
                    <a:pt x="0" y="21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48">
              <a:extLst>
                <a:ext uri="{FF2B5EF4-FFF2-40B4-BE49-F238E27FC236}">
                  <a16:creationId xmlns:a16="http://schemas.microsoft.com/office/drawing/2014/main" id="{0A768ACE-1958-46D4-A5D2-AD01AC6C0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6" y="7870827"/>
              <a:ext cx="530225" cy="336550"/>
            </a:xfrm>
            <a:custGeom>
              <a:avLst/>
              <a:gdLst>
                <a:gd name="T0" fmla="*/ 334 w 334"/>
                <a:gd name="T1" fmla="*/ 212 h 212"/>
                <a:gd name="T2" fmla="*/ 222 w 334"/>
                <a:gd name="T3" fmla="*/ 0 h 212"/>
                <a:gd name="T4" fmla="*/ 0 w 334"/>
                <a:gd name="T5" fmla="*/ 0 h 212"/>
                <a:gd name="T6" fmla="*/ 110 w 334"/>
                <a:gd name="T7" fmla="*/ 212 h 212"/>
                <a:gd name="T8" fmla="*/ 334 w 334"/>
                <a:gd name="T9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4" h="212">
                  <a:moveTo>
                    <a:pt x="334" y="212"/>
                  </a:moveTo>
                  <a:lnTo>
                    <a:pt x="222" y="0"/>
                  </a:lnTo>
                  <a:lnTo>
                    <a:pt x="0" y="0"/>
                  </a:lnTo>
                  <a:lnTo>
                    <a:pt x="110" y="212"/>
                  </a:lnTo>
                  <a:lnTo>
                    <a:pt x="334" y="2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50">
              <a:extLst>
                <a:ext uri="{FF2B5EF4-FFF2-40B4-BE49-F238E27FC236}">
                  <a16:creationId xmlns:a16="http://schemas.microsoft.com/office/drawing/2014/main" id="{44344AAC-BD00-4F4B-95D8-47EB973FC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6" y="7537452"/>
              <a:ext cx="530225" cy="333375"/>
            </a:xfrm>
            <a:custGeom>
              <a:avLst/>
              <a:gdLst>
                <a:gd name="T0" fmla="*/ 0 w 334"/>
                <a:gd name="T1" fmla="*/ 210 h 210"/>
                <a:gd name="T2" fmla="*/ 110 w 334"/>
                <a:gd name="T3" fmla="*/ 0 h 210"/>
                <a:gd name="T4" fmla="*/ 334 w 334"/>
                <a:gd name="T5" fmla="*/ 0 h 210"/>
                <a:gd name="T6" fmla="*/ 222 w 334"/>
                <a:gd name="T7" fmla="*/ 210 h 210"/>
                <a:gd name="T8" fmla="*/ 0 w 334"/>
                <a:gd name="T9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4" h="210">
                  <a:moveTo>
                    <a:pt x="0" y="210"/>
                  </a:moveTo>
                  <a:lnTo>
                    <a:pt x="110" y="0"/>
                  </a:lnTo>
                  <a:lnTo>
                    <a:pt x="334" y="0"/>
                  </a:lnTo>
                  <a:lnTo>
                    <a:pt x="222" y="210"/>
                  </a:lnTo>
                  <a:lnTo>
                    <a:pt x="0" y="21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16">
              <a:extLst>
                <a:ext uri="{FF2B5EF4-FFF2-40B4-BE49-F238E27FC236}">
                  <a16:creationId xmlns:a16="http://schemas.microsoft.com/office/drawing/2014/main" id="{8D0E588A-FBE5-40A6-9629-E3C645571C4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326012" y="7600172"/>
              <a:ext cx="914032" cy="541310"/>
            </a:xfrm>
            <a:custGeom>
              <a:avLst/>
              <a:gdLst>
                <a:gd name="T0" fmla="*/ 734 w 734"/>
                <a:gd name="T1" fmla="*/ 0 h 462"/>
                <a:gd name="T2" fmla="*/ 244 w 734"/>
                <a:gd name="T3" fmla="*/ 0 h 462"/>
                <a:gd name="T4" fmla="*/ 0 w 734"/>
                <a:gd name="T5" fmla="*/ 462 h 462"/>
                <a:gd name="T6" fmla="*/ 488 w 734"/>
                <a:gd name="T7" fmla="*/ 462 h 462"/>
                <a:gd name="T8" fmla="*/ 734 w 734"/>
                <a:gd name="T9" fmla="*/ 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4" h="462">
                  <a:moveTo>
                    <a:pt x="734" y="0"/>
                  </a:moveTo>
                  <a:lnTo>
                    <a:pt x="244" y="0"/>
                  </a:lnTo>
                  <a:lnTo>
                    <a:pt x="0" y="462"/>
                  </a:lnTo>
                  <a:lnTo>
                    <a:pt x="488" y="462"/>
                  </a:lnTo>
                  <a:lnTo>
                    <a:pt x="734" y="0"/>
                  </a:lnTo>
                  <a:close/>
                </a:path>
              </a:pathLst>
            </a:custGeom>
            <a:solidFill>
              <a:schemeClr val="bg2">
                <a:lumMod val="75000"/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hu-HU" sz="2400" b="1" dirty="0">
                  <a:solidFill>
                    <a:srgbClr val="002060"/>
                  </a:solidFill>
                </a:rPr>
                <a:t>Küldetés</a:t>
              </a:r>
              <a:endParaRPr lang="en-US" sz="2400" b="1" dirty="0">
                <a:solidFill>
                  <a:srgbClr val="002060"/>
                </a:solidFill>
              </a:endParaRPr>
            </a:p>
          </p:txBody>
        </p:sp>
        <p:sp>
          <p:nvSpPr>
            <p:cNvPr id="19" name="Freeform 128">
              <a:extLst>
                <a:ext uri="{FF2B5EF4-FFF2-40B4-BE49-F238E27FC236}">
                  <a16:creationId xmlns:a16="http://schemas.microsoft.com/office/drawing/2014/main" id="{8B5AB553-87DA-43B6-BF21-386037EA54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52928" y="7305677"/>
              <a:ext cx="893763" cy="565150"/>
            </a:xfrm>
            <a:custGeom>
              <a:avLst/>
              <a:gdLst>
                <a:gd name="T0" fmla="*/ 563 w 563"/>
                <a:gd name="T1" fmla="*/ 0 h 356"/>
                <a:gd name="T2" fmla="*/ 188 w 563"/>
                <a:gd name="T3" fmla="*/ 0 h 356"/>
                <a:gd name="T4" fmla="*/ 188 w 563"/>
                <a:gd name="T5" fmla="*/ 0 h 356"/>
                <a:gd name="T6" fmla="*/ 0 w 563"/>
                <a:gd name="T7" fmla="*/ 356 h 356"/>
                <a:gd name="T8" fmla="*/ 375 w 563"/>
                <a:gd name="T9" fmla="*/ 356 h 356"/>
                <a:gd name="T10" fmla="*/ 563 w 563"/>
                <a:gd name="T11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3" h="356">
                  <a:moveTo>
                    <a:pt x="563" y="0"/>
                  </a:moveTo>
                  <a:lnTo>
                    <a:pt x="188" y="0"/>
                  </a:lnTo>
                  <a:lnTo>
                    <a:pt x="188" y="0"/>
                  </a:lnTo>
                  <a:lnTo>
                    <a:pt x="0" y="356"/>
                  </a:lnTo>
                  <a:lnTo>
                    <a:pt x="375" y="356"/>
                  </a:lnTo>
                  <a:lnTo>
                    <a:pt x="563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40">
              <a:extLst>
                <a:ext uri="{FF2B5EF4-FFF2-40B4-BE49-F238E27FC236}">
                  <a16:creationId xmlns:a16="http://schemas.microsoft.com/office/drawing/2014/main" id="{67208D0B-1378-4ED2-88DC-640AE0AB5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766" y="7435852"/>
              <a:ext cx="688975" cy="434975"/>
            </a:xfrm>
            <a:custGeom>
              <a:avLst/>
              <a:gdLst>
                <a:gd name="T0" fmla="*/ 434 w 434"/>
                <a:gd name="T1" fmla="*/ 0 h 274"/>
                <a:gd name="T2" fmla="*/ 146 w 434"/>
                <a:gd name="T3" fmla="*/ 0 h 274"/>
                <a:gd name="T4" fmla="*/ 144 w 434"/>
                <a:gd name="T5" fmla="*/ 0 h 274"/>
                <a:gd name="T6" fmla="*/ 0 w 434"/>
                <a:gd name="T7" fmla="*/ 274 h 274"/>
                <a:gd name="T8" fmla="*/ 290 w 434"/>
                <a:gd name="T9" fmla="*/ 274 h 274"/>
                <a:gd name="T10" fmla="*/ 434 w 434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4" h="274">
                  <a:moveTo>
                    <a:pt x="434" y="0"/>
                  </a:moveTo>
                  <a:lnTo>
                    <a:pt x="146" y="0"/>
                  </a:lnTo>
                  <a:lnTo>
                    <a:pt x="144" y="0"/>
                  </a:lnTo>
                  <a:lnTo>
                    <a:pt x="0" y="274"/>
                  </a:lnTo>
                  <a:lnTo>
                    <a:pt x="290" y="274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52">
              <a:extLst>
                <a:ext uri="{FF2B5EF4-FFF2-40B4-BE49-F238E27FC236}">
                  <a16:creationId xmlns:a16="http://schemas.microsoft.com/office/drawing/2014/main" id="{8913E0D5-094F-4266-8EE3-17CE44C2E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6" y="7537452"/>
              <a:ext cx="530225" cy="333375"/>
            </a:xfrm>
            <a:custGeom>
              <a:avLst/>
              <a:gdLst>
                <a:gd name="T0" fmla="*/ 334 w 334"/>
                <a:gd name="T1" fmla="*/ 0 h 210"/>
                <a:gd name="T2" fmla="*/ 112 w 334"/>
                <a:gd name="T3" fmla="*/ 0 h 210"/>
                <a:gd name="T4" fmla="*/ 110 w 334"/>
                <a:gd name="T5" fmla="*/ 0 h 210"/>
                <a:gd name="T6" fmla="*/ 0 w 334"/>
                <a:gd name="T7" fmla="*/ 210 h 210"/>
                <a:gd name="T8" fmla="*/ 222 w 334"/>
                <a:gd name="T9" fmla="*/ 210 h 210"/>
                <a:gd name="T10" fmla="*/ 334 w 334"/>
                <a:gd name="T11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4" h="210">
                  <a:moveTo>
                    <a:pt x="334" y="0"/>
                  </a:moveTo>
                  <a:lnTo>
                    <a:pt x="112" y="0"/>
                  </a:lnTo>
                  <a:lnTo>
                    <a:pt x="110" y="0"/>
                  </a:lnTo>
                  <a:lnTo>
                    <a:pt x="0" y="210"/>
                  </a:lnTo>
                  <a:lnTo>
                    <a:pt x="222" y="210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10">
              <a:extLst>
                <a:ext uri="{FF2B5EF4-FFF2-40B4-BE49-F238E27FC236}">
                  <a16:creationId xmlns:a16="http://schemas.microsoft.com/office/drawing/2014/main" id="{D5ACF6F4-1895-4CFF-B54D-034A54743D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953" y="7137402"/>
              <a:ext cx="479425" cy="1470025"/>
            </a:xfrm>
            <a:custGeom>
              <a:avLst/>
              <a:gdLst>
                <a:gd name="T0" fmla="*/ 246 w 302"/>
                <a:gd name="T1" fmla="*/ 0 h 926"/>
                <a:gd name="T2" fmla="*/ 0 w 302"/>
                <a:gd name="T3" fmla="*/ 462 h 926"/>
                <a:gd name="T4" fmla="*/ 246 w 302"/>
                <a:gd name="T5" fmla="*/ 926 h 926"/>
                <a:gd name="T6" fmla="*/ 302 w 302"/>
                <a:gd name="T7" fmla="*/ 818 h 926"/>
                <a:gd name="T8" fmla="*/ 114 w 302"/>
                <a:gd name="T9" fmla="*/ 462 h 926"/>
                <a:gd name="T10" fmla="*/ 136 w 302"/>
                <a:gd name="T11" fmla="*/ 462 h 926"/>
                <a:gd name="T12" fmla="*/ 114 w 302"/>
                <a:gd name="T13" fmla="*/ 462 h 926"/>
                <a:gd name="T14" fmla="*/ 302 w 302"/>
                <a:gd name="T15" fmla="*/ 106 h 926"/>
                <a:gd name="T16" fmla="*/ 246 w 302"/>
                <a:gd name="T17" fmla="*/ 0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2" h="926">
                  <a:moveTo>
                    <a:pt x="246" y="0"/>
                  </a:moveTo>
                  <a:lnTo>
                    <a:pt x="0" y="462"/>
                  </a:lnTo>
                  <a:lnTo>
                    <a:pt x="246" y="926"/>
                  </a:lnTo>
                  <a:lnTo>
                    <a:pt x="302" y="818"/>
                  </a:lnTo>
                  <a:lnTo>
                    <a:pt x="114" y="462"/>
                  </a:lnTo>
                  <a:lnTo>
                    <a:pt x="136" y="462"/>
                  </a:lnTo>
                  <a:lnTo>
                    <a:pt x="114" y="462"/>
                  </a:lnTo>
                  <a:lnTo>
                    <a:pt x="302" y="106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22">
              <a:extLst>
                <a:ext uri="{FF2B5EF4-FFF2-40B4-BE49-F238E27FC236}">
                  <a16:creationId xmlns:a16="http://schemas.microsoft.com/office/drawing/2014/main" id="{DC04FB15-17F0-4C85-B780-1A5FCAF784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948241" y="7305677"/>
              <a:ext cx="368300" cy="1130300"/>
            </a:xfrm>
            <a:custGeom>
              <a:avLst/>
              <a:gdLst>
                <a:gd name="T0" fmla="*/ 188 w 232"/>
                <a:gd name="T1" fmla="*/ 0 h 712"/>
                <a:gd name="T2" fmla="*/ 12 w 232"/>
                <a:gd name="T3" fmla="*/ 334 h 712"/>
                <a:gd name="T4" fmla="*/ 0 w 232"/>
                <a:gd name="T5" fmla="*/ 356 h 712"/>
                <a:gd name="T6" fmla="*/ 188 w 232"/>
                <a:gd name="T7" fmla="*/ 712 h 712"/>
                <a:gd name="T8" fmla="*/ 232 w 232"/>
                <a:gd name="T9" fmla="*/ 630 h 712"/>
                <a:gd name="T10" fmla="*/ 230 w 232"/>
                <a:gd name="T11" fmla="*/ 630 h 712"/>
                <a:gd name="T12" fmla="*/ 86 w 232"/>
                <a:gd name="T13" fmla="*/ 356 h 712"/>
                <a:gd name="T14" fmla="*/ 230 w 232"/>
                <a:gd name="T15" fmla="*/ 82 h 712"/>
                <a:gd name="T16" fmla="*/ 232 w 232"/>
                <a:gd name="T17" fmla="*/ 82 h 712"/>
                <a:gd name="T18" fmla="*/ 188 w 232"/>
                <a:gd name="T19" fmla="*/ 0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2" h="712">
                  <a:moveTo>
                    <a:pt x="188" y="0"/>
                  </a:moveTo>
                  <a:lnTo>
                    <a:pt x="12" y="334"/>
                  </a:lnTo>
                  <a:lnTo>
                    <a:pt x="0" y="356"/>
                  </a:lnTo>
                  <a:lnTo>
                    <a:pt x="188" y="712"/>
                  </a:lnTo>
                  <a:lnTo>
                    <a:pt x="232" y="630"/>
                  </a:lnTo>
                  <a:lnTo>
                    <a:pt x="230" y="630"/>
                  </a:lnTo>
                  <a:lnTo>
                    <a:pt x="86" y="356"/>
                  </a:lnTo>
                  <a:lnTo>
                    <a:pt x="230" y="82"/>
                  </a:lnTo>
                  <a:lnTo>
                    <a:pt x="232" y="82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34">
              <a:extLst>
                <a:ext uri="{FF2B5EF4-FFF2-40B4-BE49-F238E27FC236}">
                  <a16:creationId xmlns:a16="http://schemas.microsoft.com/office/drawing/2014/main" id="{61D3700D-AE06-4B91-AA1D-213075E408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45141" y="7435852"/>
              <a:ext cx="282575" cy="869950"/>
            </a:xfrm>
            <a:custGeom>
              <a:avLst/>
              <a:gdLst>
                <a:gd name="T0" fmla="*/ 144 w 178"/>
                <a:gd name="T1" fmla="*/ 0 h 548"/>
                <a:gd name="T2" fmla="*/ 0 w 178"/>
                <a:gd name="T3" fmla="*/ 272 h 548"/>
                <a:gd name="T4" fmla="*/ 0 w 178"/>
                <a:gd name="T5" fmla="*/ 274 h 548"/>
                <a:gd name="T6" fmla="*/ 144 w 178"/>
                <a:gd name="T7" fmla="*/ 548 h 548"/>
                <a:gd name="T8" fmla="*/ 178 w 178"/>
                <a:gd name="T9" fmla="*/ 486 h 548"/>
                <a:gd name="T10" fmla="*/ 176 w 178"/>
                <a:gd name="T11" fmla="*/ 486 h 548"/>
                <a:gd name="T12" fmla="*/ 66 w 178"/>
                <a:gd name="T13" fmla="*/ 274 h 548"/>
                <a:gd name="T14" fmla="*/ 176 w 178"/>
                <a:gd name="T15" fmla="*/ 64 h 548"/>
                <a:gd name="T16" fmla="*/ 178 w 178"/>
                <a:gd name="T17" fmla="*/ 64 h 548"/>
                <a:gd name="T18" fmla="*/ 144 w 178"/>
                <a:gd name="T19" fmla="*/ 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8" h="548">
                  <a:moveTo>
                    <a:pt x="144" y="0"/>
                  </a:moveTo>
                  <a:lnTo>
                    <a:pt x="0" y="272"/>
                  </a:lnTo>
                  <a:lnTo>
                    <a:pt x="0" y="274"/>
                  </a:lnTo>
                  <a:lnTo>
                    <a:pt x="144" y="548"/>
                  </a:lnTo>
                  <a:lnTo>
                    <a:pt x="178" y="486"/>
                  </a:lnTo>
                  <a:lnTo>
                    <a:pt x="176" y="486"/>
                  </a:lnTo>
                  <a:lnTo>
                    <a:pt x="66" y="274"/>
                  </a:lnTo>
                  <a:lnTo>
                    <a:pt x="176" y="64"/>
                  </a:lnTo>
                  <a:lnTo>
                    <a:pt x="178" y="6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46">
              <a:extLst>
                <a:ext uri="{FF2B5EF4-FFF2-40B4-BE49-F238E27FC236}">
                  <a16:creationId xmlns:a16="http://schemas.microsoft.com/office/drawing/2014/main" id="{0B634C33-D844-499B-B8A8-AA193A85266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463711" y="7655416"/>
              <a:ext cx="961842" cy="383013"/>
            </a:xfrm>
            <a:custGeom>
              <a:avLst/>
              <a:gdLst>
                <a:gd name="T0" fmla="*/ 112 w 224"/>
                <a:gd name="T1" fmla="*/ 0 h 422"/>
                <a:gd name="T2" fmla="*/ 0 w 224"/>
                <a:gd name="T3" fmla="*/ 210 h 422"/>
                <a:gd name="T4" fmla="*/ 0 w 224"/>
                <a:gd name="T5" fmla="*/ 210 h 422"/>
                <a:gd name="T6" fmla="*/ 112 w 224"/>
                <a:gd name="T7" fmla="*/ 422 h 422"/>
                <a:gd name="T8" fmla="*/ 224 w 224"/>
                <a:gd name="T9" fmla="*/ 210 h 422"/>
                <a:gd name="T10" fmla="*/ 112 w 224"/>
                <a:gd name="T11" fmla="*/ 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422">
                  <a:moveTo>
                    <a:pt x="112" y="0"/>
                  </a:moveTo>
                  <a:lnTo>
                    <a:pt x="0" y="210"/>
                  </a:lnTo>
                  <a:lnTo>
                    <a:pt x="0" y="210"/>
                  </a:lnTo>
                  <a:lnTo>
                    <a:pt x="112" y="422"/>
                  </a:lnTo>
                  <a:lnTo>
                    <a:pt x="224" y="21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hu-HU" sz="2400" b="1" dirty="0">
                  <a:solidFill>
                    <a:srgbClr val="002060"/>
                  </a:solidFill>
                </a:rPr>
                <a:t>Stratégia</a:t>
              </a:r>
              <a:endParaRPr lang="en-US" sz="2400" b="1" dirty="0">
                <a:solidFill>
                  <a:srgbClr val="002060"/>
                </a:solidFill>
              </a:endParaRPr>
            </a:p>
          </p:txBody>
        </p:sp>
        <p:sp>
          <p:nvSpPr>
            <p:cNvPr id="26" name="Freeform 107">
              <a:extLst>
                <a:ext uri="{FF2B5EF4-FFF2-40B4-BE49-F238E27FC236}">
                  <a16:creationId xmlns:a16="http://schemas.microsoft.com/office/drawing/2014/main" id="{41E787AC-B5E5-4EE5-A0EC-89456EB7EF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3" y="7137402"/>
              <a:ext cx="774700" cy="1470025"/>
            </a:xfrm>
            <a:custGeom>
              <a:avLst/>
              <a:gdLst>
                <a:gd name="T0" fmla="*/ 0 w 488"/>
                <a:gd name="T1" fmla="*/ 462 h 926"/>
                <a:gd name="T2" fmla="*/ 244 w 488"/>
                <a:gd name="T3" fmla="*/ 926 h 926"/>
                <a:gd name="T4" fmla="*/ 488 w 488"/>
                <a:gd name="T5" fmla="*/ 462 h 926"/>
                <a:gd name="T6" fmla="*/ 244 w 488"/>
                <a:gd name="T7" fmla="*/ 0 h 926"/>
                <a:gd name="T8" fmla="*/ 0 w 488"/>
                <a:gd name="T9" fmla="*/ 462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8" h="926">
                  <a:moveTo>
                    <a:pt x="0" y="462"/>
                  </a:moveTo>
                  <a:lnTo>
                    <a:pt x="244" y="926"/>
                  </a:lnTo>
                  <a:lnTo>
                    <a:pt x="488" y="462"/>
                  </a:lnTo>
                  <a:lnTo>
                    <a:pt x="244" y="0"/>
                  </a:lnTo>
                  <a:lnTo>
                    <a:pt x="0" y="4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09">
              <a:extLst>
                <a:ext uri="{FF2B5EF4-FFF2-40B4-BE49-F238E27FC236}">
                  <a16:creationId xmlns:a16="http://schemas.microsoft.com/office/drawing/2014/main" id="{B6E0EAF9-06F2-4971-97B5-93AC18194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164239" y="7615391"/>
              <a:ext cx="912739" cy="537022"/>
            </a:xfrm>
            <a:custGeom>
              <a:avLst/>
              <a:gdLst>
                <a:gd name="T0" fmla="*/ 0 w 489"/>
                <a:gd name="T1" fmla="*/ 462 h 926"/>
                <a:gd name="T2" fmla="*/ 246 w 489"/>
                <a:gd name="T3" fmla="*/ 926 h 926"/>
                <a:gd name="T4" fmla="*/ 489 w 489"/>
                <a:gd name="T5" fmla="*/ 462 h 926"/>
                <a:gd name="T6" fmla="*/ 246 w 489"/>
                <a:gd name="T7" fmla="*/ 0 h 926"/>
                <a:gd name="T8" fmla="*/ 0 w 489"/>
                <a:gd name="T9" fmla="*/ 462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9" h="926">
                  <a:moveTo>
                    <a:pt x="0" y="462"/>
                  </a:moveTo>
                  <a:lnTo>
                    <a:pt x="246" y="926"/>
                  </a:lnTo>
                  <a:lnTo>
                    <a:pt x="489" y="462"/>
                  </a:lnTo>
                  <a:lnTo>
                    <a:pt x="246" y="0"/>
                  </a:lnTo>
                  <a:lnTo>
                    <a:pt x="0" y="4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hu-HU" sz="2400" b="1" dirty="0">
                  <a:solidFill>
                    <a:srgbClr val="002060"/>
                  </a:solidFill>
                </a:rPr>
                <a:t>Értékek</a:t>
              </a:r>
              <a:endParaRPr lang="en-US" sz="2400" b="1" dirty="0">
                <a:solidFill>
                  <a:srgbClr val="002060"/>
                </a:solidFill>
              </a:endParaRPr>
            </a:p>
          </p:txBody>
        </p:sp>
        <p:sp>
          <p:nvSpPr>
            <p:cNvPr id="28" name="Freeform 111">
              <a:extLst>
                <a:ext uri="{FF2B5EF4-FFF2-40B4-BE49-F238E27FC236}">
                  <a16:creationId xmlns:a16="http://schemas.microsoft.com/office/drawing/2014/main" id="{D1DB24E0-EA05-49ED-977B-65D253F44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953" y="7137402"/>
              <a:ext cx="479425" cy="1470025"/>
            </a:xfrm>
            <a:custGeom>
              <a:avLst/>
              <a:gdLst>
                <a:gd name="T0" fmla="*/ 246 w 302"/>
                <a:gd name="T1" fmla="*/ 0 h 926"/>
                <a:gd name="T2" fmla="*/ 0 w 302"/>
                <a:gd name="T3" fmla="*/ 462 h 926"/>
                <a:gd name="T4" fmla="*/ 246 w 302"/>
                <a:gd name="T5" fmla="*/ 926 h 926"/>
                <a:gd name="T6" fmla="*/ 302 w 302"/>
                <a:gd name="T7" fmla="*/ 818 h 926"/>
                <a:gd name="T8" fmla="*/ 114 w 302"/>
                <a:gd name="T9" fmla="*/ 462 h 926"/>
                <a:gd name="T10" fmla="*/ 136 w 302"/>
                <a:gd name="T11" fmla="*/ 462 h 926"/>
                <a:gd name="T12" fmla="*/ 114 w 302"/>
                <a:gd name="T13" fmla="*/ 462 h 926"/>
                <a:gd name="T14" fmla="*/ 302 w 302"/>
                <a:gd name="T15" fmla="*/ 106 h 926"/>
                <a:gd name="T16" fmla="*/ 246 w 302"/>
                <a:gd name="T17" fmla="*/ 0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2" h="926">
                  <a:moveTo>
                    <a:pt x="246" y="0"/>
                  </a:moveTo>
                  <a:lnTo>
                    <a:pt x="0" y="462"/>
                  </a:lnTo>
                  <a:lnTo>
                    <a:pt x="246" y="926"/>
                  </a:lnTo>
                  <a:lnTo>
                    <a:pt x="302" y="818"/>
                  </a:lnTo>
                  <a:lnTo>
                    <a:pt x="114" y="462"/>
                  </a:lnTo>
                  <a:lnTo>
                    <a:pt x="136" y="462"/>
                  </a:lnTo>
                  <a:lnTo>
                    <a:pt x="114" y="462"/>
                  </a:lnTo>
                  <a:lnTo>
                    <a:pt x="302" y="106"/>
                  </a:lnTo>
                  <a:lnTo>
                    <a:pt x="24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113">
              <a:extLst>
                <a:ext uri="{FF2B5EF4-FFF2-40B4-BE49-F238E27FC236}">
                  <a16:creationId xmlns:a16="http://schemas.microsoft.com/office/drawing/2014/main" id="{DFD2A9C0-638D-4435-817B-7BF9E190E3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3" y="7870827"/>
              <a:ext cx="1165225" cy="736600"/>
            </a:xfrm>
            <a:custGeom>
              <a:avLst/>
              <a:gdLst>
                <a:gd name="T0" fmla="*/ 734 w 734"/>
                <a:gd name="T1" fmla="*/ 464 h 464"/>
                <a:gd name="T2" fmla="*/ 488 w 734"/>
                <a:gd name="T3" fmla="*/ 0 h 464"/>
                <a:gd name="T4" fmla="*/ 0 w 734"/>
                <a:gd name="T5" fmla="*/ 0 h 464"/>
                <a:gd name="T6" fmla="*/ 244 w 734"/>
                <a:gd name="T7" fmla="*/ 464 h 464"/>
                <a:gd name="T8" fmla="*/ 734 w 734"/>
                <a:gd name="T9" fmla="*/ 464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4" h="464">
                  <a:moveTo>
                    <a:pt x="734" y="464"/>
                  </a:moveTo>
                  <a:lnTo>
                    <a:pt x="488" y="0"/>
                  </a:lnTo>
                  <a:lnTo>
                    <a:pt x="0" y="0"/>
                  </a:lnTo>
                  <a:lnTo>
                    <a:pt x="244" y="464"/>
                  </a:lnTo>
                  <a:lnTo>
                    <a:pt x="734" y="4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115">
              <a:extLst>
                <a:ext uri="{FF2B5EF4-FFF2-40B4-BE49-F238E27FC236}">
                  <a16:creationId xmlns:a16="http://schemas.microsoft.com/office/drawing/2014/main" id="{56CD52AA-E9AD-419B-9C23-126C401F1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3" y="7137402"/>
              <a:ext cx="1165225" cy="733425"/>
            </a:xfrm>
            <a:custGeom>
              <a:avLst/>
              <a:gdLst>
                <a:gd name="T0" fmla="*/ 0 w 734"/>
                <a:gd name="T1" fmla="*/ 462 h 462"/>
                <a:gd name="T2" fmla="*/ 244 w 734"/>
                <a:gd name="T3" fmla="*/ 0 h 462"/>
                <a:gd name="T4" fmla="*/ 734 w 734"/>
                <a:gd name="T5" fmla="*/ 0 h 462"/>
                <a:gd name="T6" fmla="*/ 488 w 734"/>
                <a:gd name="T7" fmla="*/ 462 h 462"/>
                <a:gd name="T8" fmla="*/ 0 w 734"/>
                <a:gd name="T9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4" h="462">
                  <a:moveTo>
                    <a:pt x="0" y="462"/>
                  </a:moveTo>
                  <a:lnTo>
                    <a:pt x="244" y="0"/>
                  </a:lnTo>
                  <a:lnTo>
                    <a:pt x="734" y="0"/>
                  </a:lnTo>
                  <a:lnTo>
                    <a:pt x="488" y="462"/>
                  </a:lnTo>
                  <a:lnTo>
                    <a:pt x="0" y="4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Freeform 117">
              <a:extLst>
                <a:ext uri="{FF2B5EF4-FFF2-40B4-BE49-F238E27FC236}">
                  <a16:creationId xmlns:a16="http://schemas.microsoft.com/office/drawing/2014/main" id="{2BFA2C30-624C-4385-8476-145F671AF7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3" y="7137402"/>
              <a:ext cx="1165225" cy="733425"/>
            </a:xfrm>
            <a:custGeom>
              <a:avLst/>
              <a:gdLst>
                <a:gd name="T0" fmla="*/ 734 w 734"/>
                <a:gd name="T1" fmla="*/ 0 h 462"/>
                <a:gd name="T2" fmla="*/ 244 w 734"/>
                <a:gd name="T3" fmla="*/ 0 h 462"/>
                <a:gd name="T4" fmla="*/ 0 w 734"/>
                <a:gd name="T5" fmla="*/ 462 h 462"/>
                <a:gd name="T6" fmla="*/ 488 w 734"/>
                <a:gd name="T7" fmla="*/ 462 h 462"/>
                <a:gd name="T8" fmla="*/ 734 w 734"/>
                <a:gd name="T9" fmla="*/ 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4" h="462">
                  <a:moveTo>
                    <a:pt x="734" y="0"/>
                  </a:moveTo>
                  <a:lnTo>
                    <a:pt x="244" y="0"/>
                  </a:lnTo>
                  <a:lnTo>
                    <a:pt x="0" y="462"/>
                  </a:lnTo>
                  <a:lnTo>
                    <a:pt x="488" y="462"/>
                  </a:lnTo>
                  <a:lnTo>
                    <a:pt x="7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Freeform 119">
              <a:extLst>
                <a:ext uri="{FF2B5EF4-FFF2-40B4-BE49-F238E27FC236}">
                  <a16:creationId xmlns:a16="http://schemas.microsoft.com/office/drawing/2014/main" id="{AF135239-81C3-4888-AC0B-930BA4C675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3" y="7305677"/>
              <a:ext cx="598488" cy="1130300"/>
            </a:xfrm>
            <a:custGeom>
              <a:avLst/>
              <a:gdLst>
                <a:gd name="T0" fmla="*/ 0 w 377"/>
                <a:gd name="T1" fmla="*/ 356 h 712"/>
                <a:gd name="T2" fmla="*/ 188 w 377"/>
                <a:gd name="T3" fmla="*/ 712 h 712"/>
                <a:gd name="T4" fmla="*/ 377 w 377"/>
                <a:gd name="T5" fmla="*/ 356 h 712"/>
                <a:gd name="T6" fmla="*/ 188 w 377"/>
                <a:gd name="T7" fmla="*/ 0 h 712"/>
                <a:gd name="T8" fmla="*/ 0 w 377"/>
                <a:gd name="T9" fmla="*/ 356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712">
                  <a:moveTo>
                    <a:pt x="0" y="356"/>
                  </a:moveTo>
                  <a:lnTo>
                    <a:pt x="188" y="712"/>
                  </a:lnTo>
                  <a:lnTo>
                    <a:pt x="377" y="356"/>
                  </a:lnTo>
                  <a:lnTo>
                    <a:pt x="188" y="0"/>
                  </a:lnTo>
                  <a:lnTo>
                    <a:pt x="0" y="3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3" name="Freeform 121">
              <a:extLst>
                <a:ext uri="{FF2B5EF4-FFF2-40B4-BE49-F238E27FC236}">
                  <a16:creationId xmlns:a16="http://schemas.microsoft.com/office/drawing/2014/main" id="{4131534B-C116-4270-B4A9-26427EEF5A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948241" y="7305677"/>
              <a:ext cx="600075" cy="1130300"/>
            </a:xfrm>
            <a:custGeom>
              <a:avLst/>
              <a:gdLst>
                <a:gd name="T0" fmla="*/ 0 w 378"/>
                <a:gd name="T1" fmla="*/ 356 h 712"/>
                <a:gd name="T2" fmla="*/ 188 w 378"/>
                <a:gd name="T3" fmla="*/ 712 h 712"/>
                <a:gd name="T4" fmla="*/ 378 w 378"/>
                <a:gd name="T5" fmla="*/ 356 h 712"/>
                <a:gd name="T6" fmla="*/ 188 w 378"/>
                <a:gd name="T7" fmla="*/ 0 h 712"/>
                <a:gd name="T8" fmla="*/ 0 w 378"/>
                <a:gd name="T9" fmla="*/ 356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8" h="712">
                  <a:moveTo>
                    <a:pt x="0" y="356"/>
                  </a:moveTo>
                  <a:lnTo>
                    <a:pt x="188" y="712"/>
                  </a:lnTo>
                  <a:lnTo>
                    <a:pt x="378" y="356"/>
                  </a:lnTo>
                  <a:lnTo>
                    <a:pt x="188" y="0"/>
                  </a:lnTo>
                  <a:lnTo>
                    <a:pt x="0" y="3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4" name="Freeform 123">
              <a:extLst>
                <a:ext uri="{FF2B5EF4-FFF2-40B4-BE49-F238E27FC236}">
                  <a16:creationId xmlns:a16="http://schemas.microsoft.com/office/drawing/2014/main" id="{745761E4-5BCF-476E-84DB-51183A519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948241" y="7305677"/>
              <a:ext cx="368300" cy="1130300"/>
            </a:xfrm>
            <a:custGeom>
              <a:avLst/>
              <a:gdLst>
                <a:gd name="T0" fmla="*/ 188 w 232"/>
                <a:gd name="T1" fmla="*/ 0 h 712"/>
                <a:gd name="T2" fmla="*/ 12 w 232"/>
                <a:gd name="T3" fmla="*/ 334 h 712"/>
                <a:gd name="T4" fmla="*/ 0 w 232"/>
                <a:gd name="T5" fmla="*/ 356 h 712"/>
                <a:gd name="T6" fmla="*/ 188 w 232"/>
                <a:gd name="T7" fmla="*/ 712 h 712"/>
                <a:gd name="T8" fmla="*/ 232 w 232"/>
                <a:gd name="T9" fmla="*/ 630 h 712"/>
                <a:gd name="T10" fmla="*/ 230 w 232"/>
                <a:gd name="T11" fmla="*/ 630 h 712"/>
                <a:gd name="T12" fmla="*/ 86 w 232"/>
                <a:gd name="T13" fmla="*/ 356 h 712"/>
                <a:gd name="T14" fmla="*/ 230 w 232"/>
                <a:gd name="T15" fmla="*/ 82 h 712"/>
                <a:gd name="T16" fmla="*/ 232 w 232"/>
                <a:gd name="T17" fmla="*/ 82 h 712"/>
                <a:gd name="T18" fmla="*/ 188 w 232"/>
                <a:gd name="T19" fmla="*/ 0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2" h="712">
                  <a:moveTo>
                    <a:pt x="188" y="0"/>
                  </a:moveTo>
                  <a:lnTo>
                    <a:pt x="12" y="334"/>
                  </a:lnTo>
                  <a:lnTo>
                    <a:pt x="0" y="356"/>
                  </a:lnTo>
                  <a:lnTo>
                    <a:pt x="188" y="712"/>
                  </a:lnTo>
                  <a:lnTo>
                    <a:pt x="232" y="630"/>
                  </a:lnTo>
                  <a:lnTo>
                    <a:pt x="230" y="630"/>
                  </a:lnTo>
                  <a:lnTo>
                    <a:pt x="86" y="356"/>
                  </a:lnTo>
                  <a:lnTo>
                    <a:pt x="230" y="82"/>
                  </a:lnTo>
                  <a:lnTo>
                    <a:pt x="232" y="82"/>
                  </a:lnTo>
                  <a:lnTo>
                    <a:pt x="18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5" name="Freeform 125">
              <a:extLst>
                <a:ext uri="{FF2B5EF4-FFF2-40B4-BE49-F238E27FC236}">
                  <a16:creationId xmlns:a16="http://schemas.microsoft.com/office/drawing/2014/main" id="{AF4FCF21-E9F0-401A-91B0-73B84FF32F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52928" y="7870827"/>
              <a:ext cx="893763" cy="565150"/>
            </a:xfrm>
            <a:custGeom>
              <a:avLst/>
              <a:gdLst>
                <a:gd name="T0" fmla="*/ 563 w 563"/>
                <a:gd name="T1" fmla="*/ 356 h 356"/>
                <a:gd name="T2" fmla="*/ 375 w 563"/>
                <a:gd name="T3" fmla="*/ 0 h 356"/>
                <a:gd name="T4" fmla="*/ 0 w 563"/>
                <a:gd name="T5" fmla="*/ 0 h 356"/>
                <a:gd name="T6" fmla="*/ 188 w 563"/>
                <a:gd name="T7" fmla="*/ 356 h 356"/>
                <a:gd name="T8" fmla="*/ 563 w 563"/>
                <a:gd name="T9" fmla="*/ 356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3" h="356">
                  <a:moveTo>
                    <a:pt x="563" y="356"/>
                  </a:moveTo>
                  <a:lnTo>
                    <a:pt x="375" y="0"/>
                  </a:lnTo>
                  <a:lnTo>
                    <a:pt x="0" y="0"/>
                  </a:lnTo>
                  <a:lnTo>
                    <a:pt x="188" y="356"/>
                  </a:lnTo>
                  <a:lnTo>
                    <a:pt x="563" y="3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6" name="Freeform 127">
              <a:extLst>
                <a:ext uri="{FF2B5EF4-FFF2-40B4-BE49-F238E27FC236}">
                  <a16:creationId xmlns:a16="http://schemas.microsoft.com/office/drawing/2014/main" id="{1CFB083C-EFC9-4F24-B06E-2E56B7F89D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52928" y="7305677"/>
              <a:ext cx="893763" cy="565150"/>
            </a:xfrm>
            <a:custGeom>
              <a:avLst/>
              <a:gdLst>
                <a:gd name="T0" fmla="*/ 0 w 563"/>
                <a:gd name="T1" fmla="*/ 356 h 356"/>
                <a:gd name="T2" fmla="*/ 188 w 563"/>
                <a:gd name="T3" fmla="*/ 0 h 356"/>
                <a:gd name="T4" fmla="*/ 563 w 563"/>
                <a:gd name="T5" fmla="*/ 0 h 356"/>
                <a:gd name="T6" fmla="*/ 375 w 563"/>
                <a:gd name="T7" fmla="*/ 356 h 356"/>
                <a:gd name="T8" fmla="*/ 0 w 563"/>
                <a:gd name="T9" fmla="*/ 356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3" h="356">
                  <a:moveTo>
                    <a:pt x="0" y="356"/>
                  </a:moveTo>
                  <a:lnTo>
                    <a:pt x="188" y="0"/>
                  </a:lnTo>
                  <a:lnTo>
                    <a:pt x="563" y="0"/>
                  </a:lnTo>
                  <a:lnTo>
                    <a:pt x="375" y="356"/>
                  </a:lnTo>
                  <a:lnTo>
                    <a:pt x="0" y="3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7" name="Freeform 129">
              <a:extLst>
                <a:ext uri="{FF2B5EF4-FFF2-40B4-BE49-F238E27FC236}">
                  <a16:creationId xmlns:a16="http://schemas.microsoft.com/office/drawing/2014/main" id="{EBBC73FF-0814-400A-B31A-8DD3AC57E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4352928" y="7305677"/>
              <a:ext cx="893763" cy="565150"/>
            </a:xfrm>
            <a:custGeom>
              <a:avLst/>
              <a:gdLst>
                <a:gd name="T0" fmla="*/ 563 w 563"/>
                <a:gd name="T1" fmla="*/ 0 h 356"/>
                <a:gd name="T2" fmla="*/ 188 w 563"/>
                <a:gd name="T3" fmla="*/ 0 h 356"/>
                <a:gd name="T4" fmla="*/ 188 w 563"/>
                <a:gd name="T5" fmla="*/ 0 h 356"/>
                <a:gd name="T6" fmla="*/ 0 w 563"/>
                <a:gd name="T7" fmla="*/ 356 h 356"/>
                <a:gd name="T8" fmla="*/ 375 w 563"/>
                <a:gd name="T9" fmla="*/ 356 h 356"/>
                <a:gd name="T10" fmla="*/ 563 w 563"/>
                <a:gd name="T11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3" h="356">
                  <a:moveTo>
                    <a:pt x="563" y="0"/>
                  </a:moveTo>
                  <a:lnTo>
                    <a:pt x="188" y="0"/>
                  </a:lnTo>
                  <a:lnTo>
                    <a:pt x="188" y="0"/>
                  </a:lnTo>
                  <a:lnTo>
                    <a:pt x="0" y="356"/>
                  </a:lnTo>
                  <a:lnTo>
                    <a:pt x="375" y="356"/>
                  </a:lnTo>
                  <a:lnTo>
                    <a:pt x="56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8" name="Freeform 131">
              <a:extLst>
                <a:ext uri="{FF2B5EF4-FFF2-40B4-BE49-F238E27FC236}">
                  <a16:creationId xmlns:a16="http://schemas.microsoft.com/office/drawing/2014/main" id="{21E62970-7113-48DA-84C0-A2D21206B6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775295" y="7659782"/>
              <a:ext cx="961842" cy="469899"/>
            </a:xfrm>
            <a:custGeom>
              <a:avLst/>
              <a:gdLst>
                <a:gd name="T0" fmla="*/ 0 w 290"/>
                <a:gd name="T1" fmla="*/ 274 h 548"/>
                <a:gd name="T2" fmla="*/ 144 w 290"/>
                <a:gd name="T3" fmla="*/ 548 h 548"/>
                <a:gd name="T4" fmla="*/ 290 w 290"/>
                <a:gd name="T5" fmla="*/ 274 h 548"/>
                <a:gd name="T6" fmla="*/ 144 w 290"/>
                <a:gd name="T7" fmla="*/ 0 h 548"/>
                <a:gd name="T8" fmla="*/ 0 w 290"/>
                <a:gd name="T9" fmla="*/ 27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0" h="548">
                  <a:moveTo>
                    <a:pt x="0" y="274"/>
                  </a:moveTo>
                  <a:lnTo>
                    <a:pt x="144" y="548"/>
                  </a:lnTo>
                  <a:lnTo>
                    <a:pt x="290" y="274"/>
                  </a:lnTo>
                  <a:lnTo>
                    <a:pt x="144" y="0"/>
                  </a:lnTo>
                  <a:lnTo>
                    <a:pt x="0" y="2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hu-HU" sz="2400" b="1" dirty="0">
                  <a:solidFill>
                    <a:srgbClr val="002060"/>
                  </a:solidFill>
                </a:rPr>
                <a:t>Vízió</a:t>
              </a:r>
              <a:endParaRPr lang="en-US" sz="2400" b="1" dirty="0">
                <a:solidFill>
                  <a:srgbClr val="002060"/>
                </a:solidFill>
              </a:endParaRPr>
            </a:p>
          </p:txBody>
        </p:sp>
        <p:sp>
          <p:nvSpPr>
            <p:cNvPr id="39" name="Freeform 133">
              <a:extLst>
                <a:ext uri="{FF2B5EF4-FFF2-40B4-BE49-F238E27FC236}">
                  <a16:creationId xmlns:a16="http://schemas.microsoft.com/office/drawing/2014/main" id="{6D9D2A53-7BF0-43A5-823B-B4CC8E7A4D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45141" y="7435852"/>
              <a:ext cx="457200" cy="869950"/>
            </a:xfrm>
            <a:custGeom>
              <a:avLst/>
              <a:gdLst>
                <a:gd name="T0" fmla="*/ 0 w 288"/>
                <a:gd name="T1" fmla="*/ 274 h 548"/>
                <a:gd name="T2" fmla="*/ 144 w 288"/>
                <a:gd name="T3" fmla="*/ 548 h 548"/>
                <a:gd name="T4" fmla="*/ 288 w 288"/>
                <a:gd name="T5" fmla="*/ 274 h 548"/>
                <a:gd name="T6" fmla="*/ 144 w 288"/>
                <a:gd name="T7" fmla="*/ 0 h 548"/>
                <a:gd name="T8" fmla="*/ 0 w 288"/>
                <a:gd name="T9" fmla="*/ 274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548">
                  <a:moveTo>
                    <a:pt x="0" y="274"/>
                  </a:moveTo>
                  <a:lnTo>
                    <a:pt x="144" y="548"/>
                  </a:lnTo>
                  <a:lnTo>
                    <a:pt x="288" y="274"/>
                  </a:lnTo>
                  <a:lnTo>
                    <a:pt x="144" y="0"/>
                  </a:lnTo>
                  <a:lnTo>
                    <a:pt x="0" y="2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0" name="Freeform 135">
              <a:extLst>
                <a:ext uri="{FF2B5EF4-FFF2-40B4-BE49-F238E27FC236}">
                  <a16:creationId xmlns:a16="http://schemas.microsoft.com/office/drawing/2014/main" id="{4B0E5667-1F11-46A8-9390-BCD282F31C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545141" y="7435852"/>
              <a:ext cx="282575" cy="869950"/>
            </a:xfrm>
            <a:custGeom>
              <a:avLst/>
              <a:gdLst>
                <a:gd name="T0" fmla="*/ 144 w 178"/>
                <a:gd name="T1" fmla="*/ 0 h 548"/>
                <a:gd name="T2" fmla="*/ 0 w 178"/>
                <a:gd name="T3" fmla="*/ 272 h 548"/>
                <a:gd name="T4" fmla="*/ 0 w 178"/>
                <a:gd name="T5" fmla="*/ 274 h 548"/>
                <a:gd name="T6" fmla="*/ 144 w 178"/>
                <a:gd name="T7" fmla="*/ 548 h 548"/>
                <a:gd name="T8" fmla="*/ 178 w 178"/>
                <a:gd name="T9" fmla="*/ 486 h 548"/>
                <a:gd name="T10" fmla="*/ 176 w 178"/>
                <a:gd name="T11" fmla="*/ 486 h 548"/>
                <a:gd name="T12" fmla="*/ 66 w 178"/>
                <a:gd name="T13" fmla="*/ 274 h 548"/>
                <a:gd name="T14" fmla="*/ 176 w 178"/>
                <a:gd name="T15" fmla="*/ 64 h 548"/>
                <a:gd name="T16" fmla="*/ 178 w 178"/>
                <a:gd name="T17" fmla="*/ 64 h 548"/>
                <a:gd name="T18" fmla="*/ 144 w 178"/>
                <a:gd name="T19" fmla="*/ 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8" h="548">
                  <a:moveTo>
                    <a:pt x="144" y="0"/>
                  </a:moveTo>
                  <a:lnTo>
                    <a:pt x="0" y="272"/>
                  </a:lnTo>
                  <a:lnTo>
                    <a:pt x="0" y="274"/>
                  </a:lnTo>
                  <a:lnTo>
                    <a:pt x="144" y="548"/>
                  </a:lnTo>
                  <a:lnTo>
                    <a:pt x="178" y="486"/>
                  </a:lnTo>
                  <a:lnTo>
                    <a:pt x="176" y="486"/>
                  </a:lnTo>
                  <a:lnTo>
                    <a:pt x="66" y="274"/>
                  </a:lnTo>
                  <a:lnTo>
                    <a:pt x="176" y="64"/>
                  </a:lnTo>
                  <a:lnTo>
                    <a:pt x="178" y="64"/>
                  </a:lnTo>
                  <a:lnTo>
                    <a:pt x="1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Freeform 137">
              <a:extLst>
                <a:ext uri="{FF2B5EF4-FFF2-40B4-BE49-F238E27FC236}">
                  <a16:creationId xmlns:a16="http://schemas.microsoft.com/office/drawing/2014/main" id="{B57201BB-6E99-4DC4-8108-3AA1DC5BD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766" y="7870827"/>
              <a:ext cx="688975" cy="434975"/>
            </a:xfrm>
            <a:custGeom>
              <a:avLst/>
              <a:gdLst>
                <a:gd name="T0" fmla="*/ 434 w 434"/>
                <a:gd name="T1" fmla="*/ 274 h 274"/>
                <a:gd name="T2" fmla="*/ 290 w 434"/>
                <a:gd name="T3" fmla="*/ 0 h 274"/>
                <a:gd name="T4" fmla="*/ 0 w 434"/>
                <a:gd name="T5" fmla="*/ 0 h 274"/>
                <a:gd name="T6" fmla="*/ 144 w 434"/>
                <a:gd name="T7" fmla="*/ 274 h 274"/>
                <a:gd name="T8" fmla="*/ 434 w 434"/>
                <a:gd name="T9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4" h="274">
                  <a:moveTo>
                    <a:pt x="434" y="274"/>
                  </a:moveTo>
                  <a:lnTo>
                    <a:pt x="290" y="0"/>
                  </a:lnTo>
                  <a:lnTo>
                    <a:pt x="0" y="0"/>
                  </a:lnTo>
                  <a:lnTo>
                    <a:pt x="144" y="274"/>
                  </a:lnTo>
                  <a:lnTo>
                    <a:pt x="434" y="2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2" name="Freeform 139">
              <a:extLst>
                <a:ext uri="{FF2B5EF4-FFF2-40B4-BE49-F238E27FC236}">
                  <a16:creationId xmlns:a16="http://schemas.microsoft.com/office/drawing/2014/main" id="{07FA199E-C302-42BD-9B01-8B0A12C969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766" y="7435852"/>
              <a:ext cx="688975" cy="434975"/>
            </a:xfrm>
            <a:custGeom>
              <a:avLst/>
              <a:gdLst>
                <a:gd name="T0" fmla="*/ 0 w 434"/>
                <a:gd name="T1" fmla="*/ 274 h 274"/>
                <a:gd name="T2" fmla="*/ 144 w 434"/>
                <a:gd name="T3" fmla="*/ 0 h 274"/>
                <a:gd name="T4" fmla="*/ 434 w 434"/>
                <a:gd name="T5" fmla="*/ 0 h 274"/>
                <a:gd name="T6" fmla="*/ 290 w 434"/>
                <a:gd name="T7" fmla="*/ 274 h 274"/>
                <a:gd name="T8" fmla="*/ 0 w 434"/>
                <a:gd name="T9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4" h="274">
                  <a:moveTo>
                    <a:pt x="0" y="274"/>
                  </a:moveTo>
                  <a:lnTo>
                    <a:pt x="144" y="0"/>
                  </a:lnTo>
                  <a:lnTo>
                    <a:pt x="434" y="0"/>
                  </a:lnTo>
                  <a:lnTo>
                    <a:pt x="290" y="274"/>
                  </a:lnTo>
                  <a:lnTo>
                    <a:pt x="0" y="27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Freeform 141">
              <a:extLst>
                <a:ext uri="{FF2B5EF4-FFF2-40B4-BE49-F238E27FC236}">
                  <a16:creationId xmlns:a16="http://schemas.microsoft.com/office/drawing/2014/main" id="{79EFD632-69F5-4BAF-B347-9A8729D36D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766" y="7435852"/>
              <a:ext cx="688975" cy="434975"/>
            </a:xfrm>
            <a:custGeom>
              <a:avLst/>
              <a:gdLst>
                <a:gd name="T0" fmla="*/ 434 w 434"/>
                <a:gd name="T1" fmla="*/ 0 h 274"/>
                <a:gd name="T2" fmla="*/ 146 w 434"/>
                <a:gd name="T3" fmla="*/ 0 h 274"/>
                <a:gd name="T4" fmla="*/ 144 w 434"/>
                <a:gd name="T5" fmla="*/ 0 h 274"/>
                <a:gd name="T6" fmla="*/ 0 w 434"/>
                <a:gd name="T7" fmla="*/ 274 h 274"/>
                <a:gd name="T8" fmla="*/ 290 w 434"/>
                <a:gd name="T9" fmla="*/ 274 h 274"/>
                <a:gd name="T10" fmla="*/ 434 w 434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4" h="274">
                  <a:moveTo>
                    <a:pt x="434" y="0"/>
                  </a:moveTo>
                  <a:lnTo>
                    <a:pt x="146" y="0"/>
                  </a:lnTo>
                  <a:lnTo>
                    <a:pt x="144" y="0"/>
                  </a:lnTo>
                  <a:lnTo>
                    <a:pt x="0" y="274"/>
                  </a:lnTo>
                  <a:lnTo>
                    <a:pt x="290" y="274"/>
                  </a:lnTo>
                  <a:lnTo>
                    <a:pt x="4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Freeform 143">
              <a:extLst>
                <a:ext uri="{FF2B5EF4-FFF2-40B4-BE49-F238E27FC236}">
                  <a16:creationId xmlns:a16="http://schemas.microsoft.com/office/drawing/2014/main" id="{C626C468-7076-4777-A903-5F3720862A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6" y="7537452"/>
              <a:ext cx="352425" cy="669925"/>
            </a:xfrm>
            <a:custGeom>
              <a:avLst/>
              <a:gdLst>
                <a:gd name="T0" fmla="*/ 0 w 222"/>
                <a:gd name="T1" fmla="*/ 210 h 422"/>
                <a:gd name="T2" fmla="*/ 110 w 222"/>
                <a:gd name="T3" fmla="*/ 422 h 422"/>
                <a:gd name="T4" fmla="*/ 222 w 222"/>
                <a:gd name="T5" fmla="*/ 210 h 422"/>
                <a:gd name="T6" fmla="*/ 110 w 222"/>
                <a:gd name="T7" fmla="*/ 0 h 422"/>
                <a:gd name="T8" fmla="*/ 0 w 222"/>
                <a:gd name="T9" fmla="*/ 21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422">
                  <a:moveTo>
                    <a:pt x="0" y="210"/>
                  </a:moveTo>
                  <a:lnTo>
                    <a:pt x="110" y="422"/>
                  </a:lnTo>
                  <a:lnTo>
                    <a:pt x="222" y="210"/>
                  </a:lnTo>
                  <a:lnTo>
                    <a:pt x="110" y="0"/>
                  </a:lnTo>
                  <a:lnTo>
                    <a:pt x="0" y="2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Freeform 145">
              <a:extLst>
                <a:ext uri="{FF2B5EF4-FFF2-40B4-BE49-F238E27FC236}">
                  <a16:creationId xmlns:a16="http://schemas.microsoft.com/office/drawing/2014/main" id="{AA466360-E54D-4EED-BFE9-050FB2BD4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002341" y="7537452"/>
              <a:ext cx="355600" cy="669925"/>
            </a:xfrm>
            <a:custGeom>
              <a:avLst/>
              <a:gdLst>
                <a:gd name="T0" fmla="*/ 0 w 224"/>
                <a:gd name="T1" fmla="*/ 210 h 422"/>
                <a:gd name="T2" fmla="*/ 112 w 224"/>
                <a:gd name="T3" fmla="*/ 422 h 422"/>
                <a:gd name="T4" fmla="*/ 224 w 224"/>
                <a:gd name="T5" fmla="*/ 210 h 422"/>
                <a:gd name="T6" fmla="*/ 112 w 224"/>
                <a:gd name="T7" fmla="*/ 0 h 422"/>
                <a:gd name="T8" fmla="*/ 0 w 224"/>
                <a:gd name="T9" fmla="*/ 21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422">
                  <a:moveTo>
                    <a:pt x="0" y="210"/>
                  </a:moveTo>
                  <a:lnTo>
                    <a:pt x="112" y="422"/>
                  </a:lnTo>
                  <a:lnTo>
                    <a:pt x="224" y="210"/>
                  </a:lnTo>
                  <a:lnTo>
                    <a:pt x="112" y="0"/>
                  </a:lnTo>
                  <a:lnTo>
                    <a:pt x="0" y="2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6" name="Freeform 147">
              <a:extLst>
                <a:ext uri="{FF2B5EF4-FFF2-40B4-BE49-F238E27FC236}">
                  <a16:creationId xmlns:a16="http://schemas.microsoft.com/office/drawing/2014/main" id="{7263FD3E-C4B7-409A-A60D-180A3A55E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002341" y="7537452"/>
              <a:ext cx="355600" cy="669925"/>
            </a:xfrm>
            <a:custGeom>
              <a:avLst/>
              <a:gdLst>
                <a:gd name="T0" fmla="*/ 112 w 224"/>
                <a:gd name="T1" fmla="*/ 0 h 422"/>
                <a:gd name="T2" fmla="*/ 0 w 224"/>
                <a:gd name="T3" fmla="*/ 210 h 422"/>
                <a:gd name="T4" fmla="*/ 0 w 224"/>
                <a:gd name="T5" fmla="*/ 210 h 422"/>
                <a:gd name="T6" fmla="*/ 112 w 224"/>
                <a:gd name="T7" fmla="*/ 422 h 422"/>
                <a:gd name="T8" fmla="*/ 224 w 224"/>
                <a:gd name="T9" fmla="*/ 210 h 422"/>
                <a:gd name="T10" fmla="*/ 112 w 224"/>
                <a:gd name="T11" fmla="*/ 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422">
                  <a:moveTo>
                    <a:pt x="112" y="0"/>
                  </a:moveTo>
                  <a:lnTo>
                    <a:pt x="0" y="210"/>
                  </a:lnTo>
                  <a:lnTo>
                    <a:pt x="0" y="210"/>
                  </a:lnTo>
                  <a:lnTo>
                    <a:pt x="112" y="422"/>
                  </a:lnTo>
                  <a:lnTo>
                    <a:pt x="224" y="210"/>
                  </a:lnTo>
                  <a:lnTo>
                    <a:pt x="1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7" name="Freeform 149">
              <a:extLst>
                <a:ext uri="{FF2B5EF4-FFF2-40B4-BE49-F238E27FC236}">
                  <a16:creationId xmlns:a16="http://schemas.microsoft.com/office/drawing/2014/main" id="{37056EDA-6DBC-451C-AD9B-DFF1F6D4A5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6" y="7870827"/>
              <a:ext cx="530225" cy="336550"/>
            </a:xfrm>
            <a:custGeom>
              <a:avLst/>
              <a:gdLst>
                <a:gd name="T0" fmla="*/ 334 w 334"/>
                <a:gd name="T1" fmla="*/ 212 h 212"/>
                <a:gd name="T2" fmla="*/ 222 w 334"/>
                <a:gd name="T3" fmla="*/ 0 h 212"/>
                <a:gd name="T4" fmla="*/ 0 w 334"/>
                <a:gd name="T5" fmla="*/ 0 h 212"/>
                <a:gd name="T6" fmla="*/ 110 w 334"/>
                <a:gd name="T7" fmla="*/ 212 h 212"/>
                <a:gd name="T8" fmla="*/ 334 w 334"/>
                <a:gd name="T9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4" h="212">
                  <a:moveTo>
                    <a:pt x="334" y="212"/>
                  </a:moveTo>
                  <a:lnTo>
                    <a:pt x="222" y="0"/>
                  </a:lnTo>
                  <a:lnTo>
                    <a:pt x="0" y="0"/>
                  </a:lnTo>
                  <a:lnTo>
                    <a:pt x="110" y="212"/>
                  </a:lnTo>
                  <a:lnTo>
                    <a:pt x="334" y="2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8" name="Freeform 151">
              <a:extLst>
                <a:ext uri="{FF2B5EF4-FFF2-40B4-BE49-F238E27FC236}">
                  <a16:creationId xmlns:a16="http://schemas.microsoft.com/office/drawing/2014/main" id="{D17F4705-A079-4510-996F-9A8BC058CC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6" y="7537452"/>
              <a:ext cx="530225" cy="333375"/>
            </a:xfrm>
            <a:custGeom>
              <a:avLst/>
              <a:gdLst>
                <a:gd name="T0" fmla="*/ 0 w 334"/>
                <a:gd name="T1" fmla="*/ 210 h 210"/>
                <a:gd name="T2" fmla="*/ 110 w 334"/>
                <a:gd name="T3" fmla="*/ 0 h 210"/>
                <a:gd name="T4" fmla="*/ 334 w 334"/>
                <a:gd name="T5" fmla="*/ 0 h 210"/>
                <a:gd name="T6" fmla="*/ 222 w 334"/>
                <a:gd name="T7" fmla="*/ 210 h 210"/>
                <a:gd name="T8" fmla="*/ 0 w 334"/>
                <a:gd name="T9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4" h="210">
                  <a:moveTo>
                    <a:pt x="0" y="210"/>
                  </a:moveTo>
                  <a:lnTo>
                    <a:pt x="110" y="0"/>
                  </a:lnTo>
                  <a:lnTo>
                    <a:pt x="334" y="0"/>
                  </a:lnTo>
                  <a:lnTo>
                    <a:pt x="222" y="210"/>
                  </a:lnTo>
                  <a:lnTo>
                    <a:pt x="0" y="2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9" name="Freeform 153">
              <a:extLst>
                <a:ext uri="{FF2B5EF4-FFF2-40B4-BE49-F238E27FC236}">
                  <a16:creationId xmlns:a16="http://schemas.microsoft.com/office/drawing/2014/main" id="{8A38BB72-D2EB-4283-9FD5-CB922F62E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649916" y="7537452"/>
              <a:ext cx="530225" cy="333375"/>
            </a:xfrm>
            <a:custGeom>
              <a:avLst/>
              <a:gdLst>
                <a:gd name="T0" fmla="*/ 334 w 334"/>
                <a:gd name="T1" fmla="*/ 0 h 210"/>
                <a:gd name="T2" fmla="*/ 112 w 334"/>
                <a:gd name="T3" fmla="*/ 0 h 210"/>
                <a:gd name="T4" fmla="*/ 110 w 334"/>
                <a:gd name="T5" fmla="*/ 0 h 210"/>
                <a:gd name="T6" fmla="*/ 0 w 334"/>
                <a:gd name="T7" fmla="*/ 210 h 210"/>
                <a:gd name="T8" fmla="*/ 222 w 334"/>
                <a:gd name="T9" fmla="*/ 210 h 210"/>
                <a:gd name="T10" fmla="*/ 334 w 334"/>
                <a:gd name="T11" fmla="*/ 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4" h="210">
                  <a:moveTo>
                    <a:pt x="334" y="0"/>
                  </a:moveTo>
                  <a:lnTo>
                    <a:pt x="112" y="0"/>
                  </a:lnTo>
                  <a:lnTo>
                    <a:pt x="110" y="0"/>
                  </a:lnTo>
                  <a:lnTo>
                    <a:pt x="0" y="210"/>
                  </a:lnTo>
                  <a:lnTo>
                    <a:pt x="222" y="210"/>
                  </a:lnTo>
                  <a:lnTo>
                    <a:pt x="3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6997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4AE06C46-E06F-47DC-8E06-181058B8C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562" y="1311767"/>
            <a:ext cx="8244038" cy="4829151"/>
          </a:xfrm>
        </p:spPr>
        <p:txBody>
          <a:bodyPr>
            <a:normAutofit lnSpcReduction="10000"/>
          </a:bodyPr>
          <a:lstStyle/>
          <a:p>
            <a:r>
              <a:rPr lang="hu-HU" dirty="0" err="1">
                <a:solidFill>
                  <a:srgbClr val="002060"/>
                </a:solidFill>
              </a:rPr>
              <a:t>Vízóvezérelt</a:t>
            </a:r>
            <a:r>
              <a:rPr lang="hu-HU" dirty="0">
                <a:solidFill>
                  <a:srgbClr val="002060"/>
                </a:solidFill>
              </a:rPr>
              <a:t> stratégia</a:t>
            </a:r>
          </a:p>
          <a:p>
            <a:pPr marL="457200" lvl="1" indent="0">
              <a:buNone/>
            </a:pPr>
            <a:endParaRPr lang="hu-HU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extrém gyorsan változó környezetben </a:t>
            </a:r>
            <a:br>
              <a:rPr lang="hu-HU" dirty="0">
                <a:solidFill>
                  <a:srgbClr val="002060"/>
                </a:solidFill>
              </a:rPr>
            </a:br>
            <a:r>
              <a:rPr lang="hu-HU" dirty="0">
                <a:solidFill>
                  <a:srgbClr val="002060"/>
                </a:solidFill>
              </a:rPr>
              <a:t>jövőállapot rögzített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nagyobb rugalmasságot biztosít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hivatalos statisztika szerepének átgondolására is lehetőséget ad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innovációnak, kreativitásnak nagyobb teret enged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hosszabb távra tervezett megoldások erőforrás-hatékony megoldásai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elősegíti a kommunikációt és az együttműködést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ösztönzi a munkatársak </a:t>
            </a:r>
            <a:r>
              <a:rPr lang="hu-HU" dirty="0" err="1">
                <a:solidFill>
                  <a:srgbClr val="002060"/>
                </a:solidFill>
              </a:rPr>
              <a:t>bevonódását</a:t>
            </a:r>
            <a:endParaRPr lang="hu-HU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értékelés, célok és megvalósítás rendszeres felülvizsgálata szükséges </a:t>
            </a:r>
          </a:p>
          <a:p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6E1B98F2-D8E8-4E9D-9327-548CAB74F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367178A8-B3F4-4B3E-B30C-E0DE5D79E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81777"/>
          </a:xfrm>
        </p:spPr>
        <p:txBody>
          <a:bodyPr/>
          <a:lstStyle/>
          <a:p>
            <a:r>
              <a:rPr lang="hu-HU" b="1" dirty="0">
                <a:solidFill>
                  <a:srgbClr val="002060"/>
                </a:solidFill>
                <a:latin typeface="+mn-lt"/>
              </a:rPr>
              <a:t>Merre tartsunk?</a:t>
            </a:r>
          </a:p>
        </p:txBody>
      </p:sp>
      <p:pic>
        <p:nvPicPr>
          <p:cNvPr id="14" name="Kép 13">
            <a:extLst>
              <a:ext uri="{FF2B5EF4-FFF2-40B4-BE49-F238E27FC236}">
                <a16:creationId xmlns:a16="http://schemas.microsoft.com/office/drawing/2014/main" id="{7FA5D687-9211-4D36-AFBF-92974F7AA02A}"/>
              </a:ext>
            </a:extLst>
          </p:cNvPr>
          <p:cNvPicPr/>
          <p:nvPr/>
        </p:nvPicPr>
        <p:blipFill rotWithShape="1">
          <a:blip r:embed="rId3"/>
          <a:srcRect l="27085" t="6938" r="26567" b="9511"/>
          <a:stretch/>
        </p:blipFill>
        <p:spPr bwMode="auto">
          <a:xfrm>
            <a:off x="8479857" y="0"/>
            <a:ext cx="3561347" cy="39638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4628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9A6EA5-FE91-4097-A5D8-1E7AA7CDA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0515600" cy="1116531"/>
          </a:xfrm>
        </p:spPr>
        <p:txBody>
          <a:bodyPr/>
          <a:lstStyle/>
          <a:p>
            <a:r>
              <a:rPr lang="hu-HU" b="1" dirty="0">
                <a:solidFill>
                  <a:srgbClr val="002060"/>
                </a:solidFill>
                <a:latin typeface="+mn-lt"/>
              </a:rPr>
              <a:t>A vízió 4 kulcsterülete</a:t>
            </a:r>
            <a:endParaRPr lang="hu-HU" dirty="0">
              <a:latin typeface="+mn-lt"/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CC63FADA-7B8F-4887-A1AF-6E7A5DD9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5</a:t>
            </a:fld>
            <a:endParaRPr lang="hu-HU"/>
          </a:p>
        </p:txBody>
      </p:sp>
      <p:sp>
        <p:nvSpPr>
          <p:cNvPr id="10" name="Freeform 92">
            <a:extLst>
              <a:ext uri="{FF2B5EF4-FFF2-40B4-BE49-F238E27FC236}">
                <a16:creationId xmlns:a16="http://schemas.microsoft.com/office/drawing/2014/main" id="{1EB4FCCD-7559-419A-BEDC-15B80B7BB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387414" y="3934852"/>
            <a:ext cx="3522846" cy="2421498"/>
          </a:xfrm>
          <a:custGeom>
            <a:avLst/>
            <a:gdLst>
              <a:gd name="T0" fmla="*/ 0 w 235"/>
              <a:gd name="T1" fmla="*/ 118 h 235"/>
              <a:gd name="T2" fmla="*/ 0 w 235"/>
              <a:gd name="T3" fmla="*/ 0 h 235"/>
              <a:gd name="T4" fmla="*/ 118 w 235"/>
              <a:gd name="T5" fmla="*/ 0 h 235"/>
              <a:gd name="T6" fmla="*/ 235 w 235"/>
              <a:gd name="T7" fmla="*/ 118 h 235"/>
              <a:gd name="T8" fmla="*/ 118 w 235"/>
              <a:gd name="T9" fmla="*/ 235 h 235"/>
              <a:gd name="T10" fmla="*/ 0 w 235"/>
              <a:gd name="T11" fmla="*/ 118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35" h="235">
                <a:moveTo>
                  <a:pt x="0" y="118"/>
                </a:moveTo>
                <a:cubicBezTo>
                  <a:pt x="0" y="85"/>
                  <a:pt x="0" y="0"/>
                  <a:pt x="0" y="0"/>
                </a:cubicBezTo>
                <a:cubicBezTo>
                  <a:pt x="0" y="0"/>
                  <a:pt x="85" y="0"/>
                  <a:pt x="118" y="0"/>
                </a:cubicBezTo>
                <a:cubicBezTo>
                  <a:pt x="182" y="0"/>
                  <a:pt x="235" y="53"/>
                  <a:pt x="235" y="118"/>
                </a:cubicBezTo>
                <a:cubicBezTo>
                  <a:pt x="235" y="182"/>
                  <a:pt x="182" y="235"/>
                  <a:pt x="118" y="235"/>
                </a:cubicBezTo>
                <a:cubicBezTo>
                  <a:pt x="53" y="235"/>
                  <a:pt x="0" y="182"/>
                  <a:pt x="0" y="11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1" name="Freeform 96">
            <a:extLst>
              <a:ext uri="{FF2B5EF4-FFF2-40B4-BE49-F238E27FC236}">
                <a16:creationId xmlns:a16="http://schemas.microsoft.com/office/drawing/2014/main" id="{C894DC7F-01FE-419A-8D2B-44CAC6EE6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387414" y="1260908"/>
            <a:ext cx="3232693" cy="2475531"/>
          </a:xfrm>
          <a:custGeom>
            <a:avLst/>
            <a:gdLst>
              <a:gd name="T0" fmla="*/ 0 w 294"/>
              <a:gd name="T1" fmla="*/ 147 h 294"/>
              <a:gd name="T2" fmla="*/ 0 w 294"/>
              <a:gd name="T3" fmla="*/ 294 h 294"/>
              <a:gd name="T4" fmla="*/ 147 w 294"/>
              <a:gd name="T5" fmla="*/ 294 h 294"/>
              <a:gd name="T6" fmla="*/ 294 w 294"/>
              <a:gd name="T7" fmla="*/ 147 h 294"/>
              <a:gd name="T8" fmla="*/ 147 w 294"/>
              <a:gd name="T9" fmla="*/ 0 h 294"/>
              <a:gd name="T10" fmla="*/ 0 w 294"/>
              <a:gd name="T11" fmla="*/ 147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4" h="294">
                <a:moveTo>
                  <a:pt x="0" y="147"/>
                </a:moveTo>
                <a:cubicBezTo>
                  <a:pt x="0" y="187"/>
                  <a:pt x="0" y="294"/>
                  <a:pt x="0" y="294"/>
                </a:cubicBezTo>
                <a:cubicBezTo>
                  <a:pt x="0" y="294"/>
                  <a:pt x="107" y="294"/>
                  <a:pt x="147" y="294"/>
                </a:cubicBezTo>
                <a:cubicBezTo>
                  <a:pt x="228" y="294"/>
                  <a:pt x="294" y="228"/>
                  <a:pt x="294" y="147"/>
                </a:cubicBezTo>
                <a:cubicBezTo>
                  <a:pt x="294" y="66"/>
                  <a:pt x="228" y="0"/>
                  <a:pt x="147" y="0"/>
                </a:cubicBezTo>
                <a:cubicBezTo>
                  <a:pt x="66" y="0"/>
                  <a:pt x="0" y="66"/>
                  <a:pt x="0" y="14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2" name="Freeform 100">
            <a:extLst>
              <a:ext uri="{FF2B5EF4-FFF2-40B4-BE49-F238E27FC236}">
                <a16:creationId xmlns:a16="http://schemas.microsoft.com/office/drawing/2014/main" id="{033106D5-7F80-44DA-8ADD-FFBD02B56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2424014" y="856648"/>
            <a:ext cx="3763270" cy="2879792"/>
          </a:xfrm>
          <a:custGeom>
            <a:avLst/>
            <a:gdLst>
              <a:gd name="T0" fmla="*/ 367 w 367"/>
              <a:gd name="T1" fmla="*/ 183 h 367"/>
              <a:gd name="T2" fmla="*/ 367 w 367"/>
              <a:gd name="T3" fmla="*/ 367 h 367"/>
              <a:gd name="T4" fmla="*/ 184 w 367"/>
              <a:gd name="T5" fmla="*/ 367 h 367"/>
              <a:gd name="T6" fmla="*/ 0 w 367"/>
              <a:gd name="T7" fmla="*/ 183 h 367"/>
              <a:gd name="T8" fmla="*/ 184 w 367"/>
              <a:gd name="T9" fmla="*/ 0 h 367"/>
              <a:gd name="T10" fmla="*/ 367 w 367"/>
              <a:gd name="T11" fmla="*/ 183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7" h="367">
                <a:moveTo>
                  <a:pt x="367" y="183"/>
                </a:moveTo>
                <a:cubicBezTo>
                  <a:pt x="367" y="234"/>
                  <a:pt x="367" y="367"/>
                  <a:pt x="367" y="367"/>
                </a:cubicBezTo>
                <a:cubicBezTo>
                  <a:pt x="367" y="367"/>
                  <a:pt x="234" y="367"/>
                  <a:pt x="184" y="367"/>
                </a:cubicBezTo>
                <a:cubicBezTo>
                  <a:pt x="82" y="367"/>
                  <a:pt x="0" y="284"/>
                  <a:pt x="0" y="183"/>
                </a:cubicBezTo>
                <a:cubicBezTo>
                  <a:pt x="0" y="82"/>
                  <a:pt x="82" y="0"/>
                  <a:pt x="184" y="0"/>
                </a:cubicBezTo>
                <a:cubicBezTo>
                  <a:pt x="285" y="0"/>
                  <a:pt x="367" y="82"/>
                  <a:pt x="367" y="18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Freeform 104">
            <a:extLst>
              <a:ext uri="{FF2B5EF4-FFF2-40B4-BE49-F238E27FC236}">
                <a16:creationId xmlns:a16="http://schemas.microsoft.com/office/drawing/2014/main" id="{7BF6BAAA-A88D-46CE-9F02-2F0971553A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2036769" y="3934851"/>
            <a:ext cx="4150513" cy="2879791"/>
          </a:xfrm>
          <a:custGeom>
            <a:avLst/>
            <a:gdLst>
              <a:gd name="T0" fmla="*/ 188 w 188"/>
              <a:gd name="T1" fmla="*/ 94 h 188"/>
              <a:gd name="T2" fmla="*/ 188 w 188"/>
              <a:gd name="T3" fmla="*/ 0 h 188"/>
              <a:gd name="T4" fmla="*/ 94 w 188"/>
              <a:gd name="T5" fmla="*/ 0 h 188"/>
              <a:gd name="T6" fmla="*/ 0 w 188"/>
              <a:gd name="T7" fmla="*/ 94 h 188"/>
              <a:gd name="T8" fmla="*/ 94 w 188"/>
              <a:gd name="T9" fmla="*/ 188 h 188"/>
              <a:gd name="T10" fmla="*/ 188 w 188"/>
              <a:gd name="T11" fmla="*/ 94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8" h="188">
                <a:moveTo>
                  <a:pt x="188" y="94"/>
                </a:moveTo>
                <a:cubicBezTo>
                  <a:pt x="188" y="68"/>
                  <a:pt x="188" y="0"/>
                  <a:pt x="188" y="0"/>
                </a:cubicBezTo>
                <a:cubicBezTo>
                  <a:pt x="188" y="0"/>
                  <a:pt x="120" y="0"/>
                  <a:pt x="94" y="0"/>
                </a:cubicBezTo>
                <a:cubicBezTo>
                  <a:pt x="42" y="0"/>
                  <a:pt x="0" y="42"/>
                  <a:pt x="0" y="94"/>
                </a:cubicBezTo>
                <a:cubicBezTo>
                  <a:pt x="0" y="146"/>
                  <a:pt x="42" y="188"/>
                  <a:pt x="94" y="188"/>
                </a:cubicBezTo>
                <a:cubicBezTo>
                  <a:pt x="146" y="188"/>
                  <a:pt x="188" y="146"/>
                  <a:pt x="188" y="9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A0F6F6D0-9B8D-4C64-8FC4-E14F705E889B}"/>
              </a:ext>
            </a:extLst>
          </p:cNvPr>
          <p:cNvSpPr txBox="1"/>
          <p:nvPr/>
        </p:nvSpPr>
        <p:spPr>
          <a:xfrm>
            <a:off x="250257" y="1674796"/>
            <a:ext cx="2214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rgbClr val="002060"/>
                </a:solidFill>
              </a:rPr>
              <a:t>A KSH szerepe, elismertsége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A939D9F0-93B0-4838-90C8-256214D8513A}"/>
              </a:ext>
            </a:extLst>
          </p:cNvPr>
          <p:cNvSpPr txBox="1"/>
          <p:nvPr/>
        </p:nvSpPr>
        <p:spPr>
          <a:xfrm>
            <a:off x="250257" y="3934852"/>
            <a:ext cx="2214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rgbClr val="002060"/>
                </a:solidFill>
              </a:rPr>
              <a:t>Adat-előállítási folyamat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73CD3B72-50A5-42F1-9480-45335D9BADE4}"/>
              </a:ext>
            </a:extLst>
          </p:cNvPr>
          <p:cNvSpPr txBox="1"/>
          <p:nvPr/>
        </p:nvSpPr>
        <p:spPr>
          <a:xfrm>
            <a:off x="10076046" y="1649906"/>
            <a:ext cx="2214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rgbClr val="002060"/>
                </a:solidFill>
              </a:rPr>
              <a:t>Nemzetközi szerepvállalás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3CA0639C-BFEC-4B17-889F-DD3419572705}"/>
              </a:ext>
            </a:extLst>
          </p:cNvPr>
          <p:cNvSpPr txBox="1"/>
          <p:nvPr/>
        </p:nvSpPr>
        <p:spPr>
          <a:xfrm>
            <a:off x="10076046" y="3780964"/>
            <a:ext cx="221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rgbClr val="002060"/>
                </a:solidFill>
              </a:rPr>
              <a:t>Intézményi kultúra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7C5DC5B8-B22A-4E88-9DC0-E0E42FC50EEF}"/>
              </a:ext>
            </a:extLst>
          </p:cNvPr>
          <p:cNvSpPr txBox="1"/>
          <p:nvPr/>
        </p:nvSpPr>
        <p:spPr>
          <a:xfrm>
            <a:off x="2464305" y="1271964"/>
            <a:ext cx="41789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u-HU" dirty="0">
                <a:solidFill>
                  <a:srgbClr val="002060"/>
                </a:solidFill>
              </a:rPr>
              <a:t>Meghatározó információs csomópont</a:t>
            </a:r>
          </a:p>
          <a:p>
            <a:pPr marL="285750" indent="-285750">
              <a:buFontTx/>
              <a:buChar char="-"/>
            </a:pPr>
            <a:r>
              <a:rPr lang="hu-HU" dirty="0">
                <a:solidFill>
                  <a:srgbClr val="002060"/>
                </a:solidFill>
              </a:rPr>
              <a:t>Jelentős elemzési potenciál: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u-HU" dirty="0">
                <a:solidFill>
                  <a:srgbClr val="002060"/>
                </a:solidFill>
              </a:rPr>
              <a:t>Döntéshozatal bázisa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u-HU" dirty="0">
                <a:solidFill>
                  <a:srgbClr val="002060"/>
                </a:solidFill>
              </a:rPr>
              <a:t>Eredmények monitorozásának alapja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u-HU" dirty="0">
                <a:solidFill>
                  <a:srgbClr val="002060"/>
                </a:solidFill>
              </a:rPr>
              <a:t>Modellezési tevékenység a döntések várható hatásainak előrevetítésére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413B1007-5EDD-4B30-B240-B04F10C1CD28}"/>
              </a:ext>
            </a:extLst>
          </p:cNvPr>
          <p:cNvSpPr txBox="1"/>
          <p:nvPr/>
        </p:nvSpPr>
        <p:spPr>
          <a:xfrm>
            <a:off x="6387414" y="2027601"/>
            <a:ext cx="33805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u-HU" dirty="0">
                <a:solidFill>
                  <a:srgbClr val="002060"/>
                </a:solidFill>
              </a:rPr>
              <a:t>Közös fejlesztési projektekben a magyar szakemberek a legkeresettebbek között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A0E8A916-253D-424E-B769-5F2F099D2AF4}"/>
              </a:ext>
            </a:extLst>
          </p:cNvPr>
          <p:cNvSpPr txBox="1"/>
          <p:nvPr/>
        </p:nvSpPr>
        <p:spPr>
          <a:xfrm>
            <a:off x="2281740" y="4133980"/>
            <a:ext cx="40227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u-HU" dirty="0">
                <a:solidFill>
                  <a:srgbClr val="002060"/>
                </a:solidFill>
              </a:rPr>
              <a:t>Másodlagos adatforrások a meghatározók</a:t>
            </a:r>
          </a:p>
          <a:p>
            <a:pPr marL="285750" indent="-285750">
              <a:buFontTx/>
              <a:buChar char="-"/>
            </a:pPr>
            <a:r>
              <a:rPr lang="hu-HU" dirty="0">
                <a:solidFill>
                  <a:srgbClr val="002060"/>
                </a:solidFill>
              </a:rPr>
              <a:t>Adatösszekapcsolás és modellezés</a:t>
            </a:r>
          </a:p>
          <a:p>
            <a:pPr marL="285750" indent="-285750">
              <a:buFontTx/>
              <a:buChar char="-"/>
            </a:pPr>
            <a:r>
              <a:rPr lang="hu-HU" dirty="0">
                <a:solidFill>
                  <a:srgbClr val="002060"/>
                </a:solidFill>
              </a:rPr>
              <a:t>Gépi tanulás és mesterséges intelligencia (hatékonyság, valós </a:t>
            </a:r>
            <a:r>
              <a:rPr lang="hu-HU" dirty="0" err="1">
                <a:solidFill>
                  <a:srgbClr val="002060"/>
                </a:solidFill>
              </a:rPr>
              <a:t>idejűhöz</a:t>
            </a:r>
            <a:r>
              <a:rPr lang="hu-HU" dirty="0">
                <a:solidFill>
                  <a:srgbClr val="002060"/>
                </a:solidFill>
              </a:rPr>
              <a:t> közeli megjelenés)</a:t>
            </a:r>
          </a:p>
          <a:p>
            <a:pPr marL="285750" indent="-285750">
              <a:buFontTx/>
              <a:buChar char="-"/>
            </a:pPr>
            <a:r>
              <a:rPr lang="hu-HU" dirty="0">
                <a:solidFill>
                  <a:srgbClr val="002060"/>
                </a:solidFill>
              </a:rPr>
              <a:t>Erőforrások átcsoportosíthatók innovatív tevékenységekre</a:t>
            </a: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D1289D07-4DF8-4096-8687-D9560FA16DE6}"/>
              </a:ext>
            </a:extLst>
          </p:cNvPr>
          <p:cNvSpPr txBox="1"/>
          <p:nvPr/>
        </p:nvSpPr>
        <p:spPr>
          <a:xfrm>
            <a:off x="6504652" y="4058926"/>
            <a:ext cx="41505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hu-HU" dirty="0">
                <a:solidFill>
                  <a:srgbClr val="002060"/>
                </a:solidFill>
              </a:rPr>
              <a:t>Gyors és rugalmas alkalmazkodóképesség</a:t>
            </a:r>
          </a:p>
          <a:p>
            <a:pPr marL="285750" indent="-285750">
              <a:buFontTx/>
              <a:buChar char="-"/>
            </a:pPr>
            <a:r>
              <a:rPr lang="hu-HU" dirty="0" err="1">
                <a:solidFill>
                  <a:srgbClr val="002060"/>
                </a:solidFill>
              </a:rPr>
              <a:t>Proaktivitás</a:t>
            </a:r>
            <a:endParaRPr lang="hu-HU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hu-HU" dirty="0">
                <a:solidFill>
                  <a:srgbClr val="002060"/>
                </a:solidFill>
              </a:rPr>
              <a:t>Tevékenység fókusza az adatok használatának elősegítésére irányul</a:t>
            </a:r>
          </a:p>
          <a:p>
            <a:pPr marL="285750" indent="-285750">
              <a:buFontTx/>
              <a:buChar char="-"/>
            </a:pPr>
            <a:r>
              <a:rPr lang="hu-HU" dirty="0">
                <a:solidFill>
                  <a:srgbClr val="002060"/>
                </a:solidFill>
              </a:rPr>
              <a:t>Erőforrás-tudatosság</a:t>
            </a:r>
          </a:p>
          <a:p>
            <a:pPr marL="285750" indent="-285750">
              <a:buFontTx/>
              <a:buChar char="-"/>
            </a:pPr>
            <a:r>
              <a:rPr lang="hu-HU" dirty="0">
                <a:solidFill>
                  <a:srgbClr val="002060"/>
                </a:solidFill>
              </a:rPr>
              <a:t>Együttműködés kultúrája meghatározó</a:t>
            </a:r>
          </a:p>
        </p:txBody>
      </p:sp>
    </p:spTree>
    <p:extLst>
      <p:ext uri="{BB962C8B-B14F-4D97-AF65-F5344CB8AC3E}">
        <p14:creationId xmlns:p14="http://schemas.microsoft.com/office/powerpoint/2010/main" val="341407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>
            <a:extLst>
              <a:ext uri="{FF2B5EF4-FFF2-40B4-BE49-F238E27FC236}">
                <a16:creationId xmlns:a16="http://schemas.microsoft.com/office/drawing/2014/main" id="{DCF26A95-579D-4EFC-8A7D-4A81B9298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6</a:t>
            </a:fld>
            <a:endParaRPr lang="hu-HU"/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01B70447-8540-481C-9C2F-B57F3E26D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0515600" cy="1116531"/>
          </a:xfrm>
        </p:spPr>
        <p:txBody>
          <a:bodyPr/>
          <a:lstStyle/>
          <a:p>
            <a:r>
              <a:rPr lang="hu-HU" b="1" dirty="0">
                <a:solidFill>
                  <a:srgbClr val="002060"/>
                </a:solidFill>
                <a:latin typeface="+mn-lt"/>
              </a:rPr>
              <a:t>Stratégia, 2030</a:t>
            </a:r>
            <a:endParaRPr lang="hu-HU" dirty="0">
              <a:latin typeface="+mn-lt"/>
            </a:endParaRPr>
          </a:p>
        </p:txBody>
      </p:sp>
      <p:graphicFrame>
        <p:nvGraphicFramePr>
          <p:cNvPr id="15" name="Tartalom helye 14">
            <a:extLst>
              <a:ext uri="{FF2B5EF4-FFF2-40B4-BE49-F238E27FC236}">
                <a16:creationId xmlns:a16="http://schemas.microsoft.com/office/drawing/2014/main" id="{60F121E6-0F69-4D4E-B60D-4313616469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098322"/>
              </p:ext>
            </p:extLst>
          </p:nvPr>
        </p:nvGraphicFramePr>
        <p:xfrm>
          <a:off x="723199" y="243117"/>
          <a:ext cx="10515600" cy="6721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" name="Kép 19">
            <a:extLst>
              <a:ext uri="{FF2B5EF4-FFF2-40B4-BE49-F238E27FC236}">
                <a16:creationId xmlns:a16="http://schemas.microsoft.com/office/drawing/2014/main" id="{22778CF2-D802-4B83-97E7-0A8F55BCFF1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844" y="1095705"/>
            <a:ext cx="2314575" cy="1971675"/>
          </a:xfrm>
          <a:prstGeom prst="rect">
            <a:avLst/>
          </a:prstGeom>
        </p:spPr>
      </p:pic>
      <p:sp>
        <p:nvSpPr>
          <p:cNvPr id="18" name="Szövegdoboz 17">
            <a:extLst>
              <a:ext uri="{FF2B5EF4-FFF2-40B4-BE49-F238E27FC236}">
                <a16:creationId xmlns:a16="http://schemas.microsoft.com/office/drawing/2014/main" id="{447E91EE-C71D-432B-9269-65AB2D0F4B91}"/>
              </a:ext>
            </a:extLst>
          </p:cNvPr>
          <p:cNvSpPr txBox="1"/>
          <p:nvPr/>
        </p:nvSpPr>
        <p:spPr>
          <a:xfrm>
            <a:off x="4774580" y="2930751"/>
            <a:ext cx="264283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solidFill>
                  <a:srgbClr val="002060"/>
                </a:solidFill>
              </a:rPr>
              <a:t>2030-ban a KSH Magyarország legfontosabb információs csomópontja, amely nemzetközi színtéren is a TOP10-ek klubjába tartozik.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686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028A794-6EC9-45FB-9965-90211F66D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">
                                            <p:graphicEl>
                                              <a:dgm id="{7028A794-6EC9-45FB-9965-90211F66D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">
                                            <p:graphicEl>
                                              <a:dgm id="{7028A794-6EC9-45FB-9965-90211F66D8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51F815F-44F7-4318-A4C2-F79612F64A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">
                                            <p:graphicEl>
                                              <a:dgm id="{E51F815F-44F7-4318-A4C2-F79612F64A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">
                                            <p:graphicEl>
                                              <a:dgm id="{E51F815F-44F7-4318-A4C2-F79612F64A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2E390DC-1B4A-447F-8715-F8ED3F39F2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5">
                                            <p:graphicEl>
                                              <a:dgm id="{D2E390DC-1B4A-447F-8715-F8ED3F39F2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5">
                                            <p:graphicEl>
                                              <a:dgm id="{D2E390DC-1B4A-447F-8715-F8ED3F39F2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C4B4C5A-C481-455D-857A-C96B178749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">
                                            <p:graphicEl>
                                              <a:dgm id="{1C4B4C5A-C481-455D-857A-C96B178749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>
                                            <p:graphicEl>
                                              <a:dgm id="{1C4B4C5A-C481-455D-857A-C96B178749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4A55E690-3FFB-4319-B32F-46C9BFE720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>
                                            <p:graphicEl>
                                              <a:dgm id="{4A55E690-3FFB-4319-B32F-46C9BFE720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5">
                                            <p:graphicEl>
                                              <a:dgm id="{4A55E690-3FFB-4319-B32F-46C9BFE720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E56567E-D69F-418E-9ACC-930BDF2DC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>
                                            <p:graphicEl>
                                              <a:dgm id="{7E56567E-D69F-418E-9ACC-930BDF2DC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5">
                                            <p:graphicEl>
                                              <a:dgm id="{7E56567E-D69F-418E-9ACC-930BDF2DC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 uiExpand="1">
        <p:bldSub>
          <a:bldDgm bld="one"/>
        </p:bldSub>
      </p:bldGraphic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CADE70-49C4-467F-953C-67DCC085B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050149"/>
          </a:xfrm>
        </p:spPr>
        <p:txBody>
          <a:bodyPr/>
          <a:lstStyle/>
          <a:p>
            <a:r>
              <a:rPr lang="hu-HU" b="1" dirty="0">
                <a:solidFill>
                  <a:srgbClr val="002060"/>
                </a:solidFill>
                <a:latin typeface="+mn-lt"/>
              </a:rPr>
              <a:t>Kulcsszó: innováció</a:t>
            </a:r>
            <a:endParaRPr lang="hu-HU" dirty="0">
              <a:latin typeface="+mn-lt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0E0AC61-695B-4AA3-9AE2-17FCDCE7D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9646"/>
            <a:ext cx="10515600" cy="5576704"/>
          </a:xfrm>
        </p:spPr>
        <p:txBody>
          <a:bodyPr>
            <a:normAutofit fontScale="92500" lnSpcReduction="10000"/>
          </a:bodyPr>
          <a:lstStyle/>
          <a:p>
            <a:r>
              <a:rPr lang="hu-HU" dirty="0">
                <a:solidFill>
                  <a:srgbClr val="002060"/>
                </a:solidFill>
              </a:rPr>
              <a:t>Gyorsan változó felhasználói igények teljesítése érdekében: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relevancia, időszerűség és felhasználhatóság javításával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új adatforrások felhasználásával és gyorsbecslések, modellezési eredmények, gyorselemzések biztosításával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testreszabott szolgáltatásokkal</a:t>
            </a:r>
          </a:p>
          <a:p>
            <a:r>
              <a:rPr lang="hu-HU" dirty="0">
                <a:solidFill>
                  <a:srgbClr val="002060"/>
                </a:solidFill>
              </a:rPr>
              <a:t>Hatékonyság növelése érdekében: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automatizálással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további innovációhoz szükséges erőforrás felszabadításával</a:t>
            </a:r>
          </a:p>
          <a:p>
            <a:r>
              <a:rPr lang="hu-HU" dirty="0">
                <a:solidFill>
                  <a:srgbClr val="002060"/>
                </a:solidFill>
              </a:rPr>
              <a:t>A hivatalos statisztika folyamatos fejlesztése érdekében: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új módszertani és technológiai vívmányok elérésével (alapkutatások)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pilotokkal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szervezeti működés fejlesztésével (rugalmasság)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munkatársak kompetenciáinak fejlesztésével</a:t>
            </a:r>
          </a:p>
          <a:p>
            <a:r>
              <a:rPr lang="hu-HU" dirty="0">
                <a:solidFill>
                  <a:srgbClr val="002060"/>
                </a:solidFill>
              </a:rPr>
              <a:t> Adatkészletekben rejlő statisztikai potenciál kiaknázása érdekében: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partneri együttműködésekkel, közös megoldásokkal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63A965B5-0B52-45F0-9C91-A4ED2975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714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1D70DCA-AF91-5947-A605-C9C3A1788E9B}"/>
              </a:ext>
            </a:extLst>
          </p:cNvPr>
          <p:cNvCxnSpPr>
            <a:cxnSpLocks/>
          </p:cNvCxnSpPr>
          <p:nvPr/>
        </p:nvCxnSpPr>
        <p:spPr>
          <a:xfrm>
            <a:off x="2080824" y="4884051"/>
            <a:ext cx="0" cy="41494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40BD996-5735-E04C-B30A-D1B623CC80DA}"/>
              </a:ext>
            </a:extLst>
          </p:cNvPr>
          <p:cNvCxnSpPr>
            <a:cxnSpLocks/>
            <a:endCxn id="14" idx="8"/>
          </p:cNvCxnSpPr>
          <p:nvPr/>
        </p:nvCxnSpPr>
        <p:spPr>
          <a:xfrm>
            <a:off x="4292777" y="4566251"/>
            <a:ext cx="1" cy="453843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1771045-ACA3-3B4C-878F-B0877BFD326F}"/>
              </a:ext>
            </a:extLst>
          </p:cNvPr>
          <p:cNvCxnSpPr>
            <a:cxnSpLocks/>
          </p:cNvCxnSpPr>
          <p:nvPr/>
        </p:nvCxnSpPr>
        <p:spPr>
          <a:xfrm>
            <a:off x="6308555" y="3428907"/>
            <a:ext cx="0" cy="967953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CCE2355B-EA71-DE46-A0BD-3CC9F6565B15}"/>
              </a:ext>
            </a:extLst>
          </p:cNvPr>
          <p:cNvCxnSpPr>
            <a:cxnSpLocks/>
            <a:endCxn id="16" idx="8"/>
          </p:cNvCxnSpPr>
          <p:nvPr/>
        </p:nvCxnSpPr>
        <p:spPr>
          <a:xfrm flipH="1">
            <a:off x="8454247" y="2206904"/>
            <a:ext cx="5252" cy="1310179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>
            <a:extLst>
              <a:ext uri="{FF2B5EF4-FFF2-40B4-BE49-F238E27FC236}">
                <a16:creationId xmlns:a16="http://schemas.microsoft.com/office/drawing/2014/main" id="{B48A0EA4-E074-3042-8E12-AFB03C7F4964}"/>
              </a:ext>
            </a:extLst>
          </p:cNvPr>
          <p:cNvSpPr/>
          <p:nvPr/>
        </p:nvSpPr>
        <p:spPr>
          <a:xfrm>
            <a:off x="10129739" y="1143482"/>
            <a:ext cx="1197051" cy="3405267"/>
          </a:xfrm>
          <a:custGeom>
            <a:avLst/>
            <a:gdLst>
              <a:gd name="connsiteX0" fmla="*/ 598476 w 1197051"/>
              <a:gd name="connsiteY0" fmla="*/ 0 h 3405267"/>
              <a:gd name="connsiteX1" fmla="*/ 314867 w 1197051"/>
              <a:gd name="connsiteY1" fmla="*/ 0 h 3405267"/>
              <a:gd name="connsiteX2" fmla="*/ 314867 w 1197051"/>
              <a:gd name="connsiteY2" fmla="*/ 203018 h 3405267"/>
              <a:gd name="connsiteX3" fmla="*/ 0 w 1197051"/>
              <a:gd name="connsiteY3" fmla="*/ 1702534 h 3405267"/>
              <a:gd name="connsiteX4" fmla="*/ 314867 w 1197051"/>
              <a:gd name="connsiteY4" fmla="*/ 3202150 h 3405267"/>
              <a:gd name="connsiteX5" fmla="*/ 314867 w 1197051"/>
              <a:gd name="connsiteY5" fmla="*/ 3405267 h 3405267"/>
              <a:gd name="connsiteX6" fmla="*/ 598476 w 1197051"/>
              <a:gd name="connsiteY6" fmla="*/ 3405267 h 3405267"/>
              <a:gd name="connsiteX7" fmla="*/ 1197051 w 1197051"/>
              <a:gd name="connsiteY7" fmla="*/ 1702634 h 3405267"/>
              <a:gd name="connsiteX8" fmla="*/ 598476 w 1197051"/>
              <a:gd name="connsiteY8" fmla="*/ 0 h 340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7051" h="3405267">
                <a:moveTo>
                  <a:pt x="598476" y="0"/>
                </a:moveTo>
                <a:lnTo>
                  <a:pt x="314867" y="0"/>
                </a:lnTo>
                <a:lnTo>
                  <a:pt x="314867" y="203018"/>
                </a:lnTo>
                <a:cubicBezTo>
                  <a:pt x="127425" y="490518"/>
                  <a:pt x="0" y="1054235"/>
                  <a:pt x="0" y="1702534"/>
                </a:cubicBezTo>
                <a:cubicBezTo>
                  <a:pt x="0" y="2350833"/>
                  <a:pt x="127425" y="2914649"/>
                  <a:pt x="314867" y="3202150"/>
                </a:cubicBezTo>
                <a:lnTo>
                  <a:pt x="314867" y="3405267"/>
                </a:lnTo>
                <a:lnTo>
                  <a:pt x="598476" y="3405267"/>
                </a:lnTo>
                <a:cubicBezTo>
                  <a:pt x="929021" y="3405267"/>
                  <a:pt x="1197051" y="2643027"/>
                  <a:pt x="1197051" y="1702634"/>
                </a:cubicBezTo>
                <a:cubicBezTo>
                  <a:pt x="1197051" y="762241"/>
                  <a:pt x="929021" y="0"/>
                  <a:pt x="5984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998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A83E740E-9EB4-9D45-89F3-35A41BE5469A}"/>
              </a:ext>
            </a:extLst>
          </p:cNvPr>
          <p:cNvSpPr/>
          <p:nvPr/>
        </p:nvSpPr>
        <p:spPr>
          <a:xfrm>
            <a:off x="9846130" y="1143482"/>
            <a:ext cx="1196951" cy="3405067"/>
          </a:xfrm>
          <a:custGeom>
            <a:avLst/>
            <a:gdLst>
              <a:gd name="connsiteX0" fmla="*/ 1196952 w 1196951"/>
              <a:gd name="connsiteY0" fmla="*/ 1702534 h 3405067"/>
              <a:gd name="connsiteX1" fmla="*/ 598476 w 1196951"/>
              <a:gd name="connsiteY1" fmla="*/ 3405068 h 3405067"/>
              <a:gd name="connsiteX2" fmla="*/ 0 w 1196951"/>
              <a:gd name="connsiteY2" fmla="*/ 1702534 h 3405067"/>
              <a:gd name="connsiteX3" fmla="*/ 598476 w 1196951"/>
              <a:gd name="connsiteY3" fmla="*/ 0 h 3405067"/>
              <a:gd name="connsiteX4" fmla="*/ 1196952 w 1196951"/>
              <a:gd name="connsiteY4" fmla="*/ 1702534 h 3405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6951" h="3405067">
                <a:moveTo>
                  <a:pt x="1196952" y="1702534"/>
                </a:moveTo>
                <a:cubicBezTo>
                  <a:pt x="1196952" y="2642817"/>
                  <a:pt x="929005" y="3405068"/>
                  <a:pt x="598476" y="3405068"/>
                </a:cubicBezTo>
                <a:cubicBezTo>
                  <a:pt x="267947" y="3405068"/>
                  <a:pt x="0" y="2642818"/>
                  <a:pt x="0" y="1702534"/>
                </a:cubicBezTo>
                <a:cubicBezTo>
                  <a:pt x="0" y="762250"/>
                  <a:pt x="267947" y="0"/>
                  <a:pt x="598476" y="0"/>
                </a:cubicBezTo>
                <a:cubicBezTo>
                  <a:pt x="929005" y="0"/>
                  <a:pt x="1196952" y="762250"/>
                  <a:pt x="1196952" y="1702534"/>
                </a:cubicBezTo>
                <a:close/>
              </a:path>
            </a:pathLst>
          </a:custGeom>
          <a:solidFill>
            <a:schemeClr val="bg1"/>
          </a:solidFill>
          <a:ln w="998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063DF1DF-B247-BF4A-86EB-488C424A61A0}"/>
              </a:ext>
            </a:extLst>
          </p:cNvPr>
          <p:cNvSpPr/>
          <p:nvPr/>
        </p:nvSpPr>
        <p:spPr>
          <a:xfrm>
            <a:off x="9919029" y="1486904"/>
            <a:ext cx="955484" cy="2718222"/>
          </a:xfrm>
          <a:custGeom>
            <a:avLst/>
            <a:gdLst>
              <a:gd name="connsiteX0" fmla="*/ 955484 w 955484"/>
              <a:gd name="connsiteY0" fmla="*/ 1359111 h 2718222"/>
              <a:gd name="connsiteX1" fmla="*/ 477742 w 955484"/>
              <a:gd name="connsiteY1" fmla="*/ 2718222 h 2718222"/>
              <a:gd name="connsiteX2" fmla="*/ -1 w 955484"/>
              <a:gd name="connsiteY2" fmla="*/ 1359111 h 2718222"/>
              <a:gd name="connsiteX3" fmla="*/ 477742 w 955484"/>
              <a:gd name="connsiteY3" fmla="*/ 0 h 2718222"/>
              <a:gd name="connsiteX4" fmla="*/ 955484 w 955484"/>
              <a:gd name="connsiteY4" fmla="*/ 1359111 h 2718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5484" h="2718222">
                <a:moveTo>
                  <a:pt x="955484" y="1359111"/>
                </a:moveTo>
                <a:cubicBezTo>
                  <a:pt x="955484" y="2109728"/>
                  <a:pt x="741592" y="2718222"/>
                  <a:pt x="477742" y="2718222"/>
                </a:cubicBezTo>
                <a:cubicBezTo>
                  <a:pt x="213892" y="2718222"/>
                  <a:pt x="-1" y="2109727"/>
                  <a:pt x="-1" y="1359111"/>
                </a:cubicBezTo>
                <a:cubicBezTo>
                  <a:pt x="-1" y="608495"/>
                  <a:pt x="213892" y="0"/>
                  <a:pt x="477742" y="0"/>
                </a:cubicBezTo>
                <a:cubicBezTo>
                  <a:pt x="741592" y="0"/>
                  <a:pt x="955484" y="608495"/>
                  <a:pt x="955484" y="1359111"/>
                </a:cubicBezTo>
                <a:close/>
              </a:path>
            </a:pathLst>
          </a:custGeom>
          <a:solidFill>
            <a:schemeClr val="accent1"/>
          </a:solidFill>
          <a:ln w="998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A397E075-1C02-7E4B-BFFD-E830F4D98A90}"/>
              </a:ext>
            </a:extLst>
          </p:cNvPr>
          <p:cNvSpPr/>
          <p:nvPr/>
        </p:nvSpPr>
        <p:spPr>
          <a:xfrm>
            <a:off x="10003912" y="1878660"/>
            <a:ext cx="680163" cy="1934810"/>
          </a:xfrm>
          <a:custGeom>
            <a:avLst/>
            <a:gdLst>
              <a:gd name="connsiteX0" fmla="*/ 680163 w 680163"/>
              <a:gd name="connsiteY0" fmla="*/ 967356 h 1934810"/>
              <a:gd name="connsiteX1" fmla="*/ 340631 w 680163"/>
              <a:gd name="connsiteY1" fmla="*/ 1934811 h 1934810"/>
              <a:gd name="connsiteX2" fmla="*/ 0 w 680163"/>
              <a:gd name="connsiteY2" fmla="*/ 967356 h 1934810"/>
              <a:gd name="connsiteX3" fmla="*/ 340132 w 680163"/>
              <a:gd name="connsiteY3" fmla="*/ 0 h 1934810"/>
              <a:gd name="connsiteX4" fmla="*/ 680163 w 680163"/>
              <a:gd name="connsiteY4" fmla="*/ 967356 h 1934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163" h="1934810">
                <a:moveTo>
                  <a:pt x="680163" y="967356"/>
                </a:moveTo>
                <a:cubicBezTo>
                  <a:pt x="680163" y="1501713"/>
                  <a:pt x="527973" y="1934811"/>
                  <a:pt x="340631" y="1934811"/>
                </a:cubicBezTo>
                <a:cubicBezTo>
                  <a:pt x="153289" y="1934811"/>
                  <a:pt x="0" y="1501713"/>
                  <a:pt x="0" y="967356"/>
                </a:cubicBezTo>
                <a:cubicBezTo>
                  <a:pt x="0" y="432998"/>
                  <a:pt x="152190" y="0"/>
                  <a:pt x="340132" y="0"/>
                </a:cubicBezTo>
                <a:cubicBezTo>
                  <a:pt x="528073" y="0"/>
                  <a:pt x="680163" y="433198"/>
                  <a:pt x="680163" y="967356"/>
                </a:cubicBezTo>
                <a:close/>
              </a:path>
            </a:pathLst>
          </a:custGeom>
          <a:solidFill>
            <a:schemeClr val="bg1"/>
          </a:solidFill>
          <a:ln w="998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AEEF718A-D5D0-D34A-A925-0F115228EAF8}"/>
              </a:ext>
            </a:extLst>
          </p:cNvPr>
          <p:cNvSpPr/>
          <p:nvPr/>
        </p:nvSpPr>
        <p:spPr>
          <a:xfrm>
            <a:off x="10087697" y="2206904"/>
            <a:ext cx="449081" cy="1278223"/>
          </a:xfrm>
          <a:custGeom>
            <a:avLst/>
            <a:gdLst>
              <a:gd name="connsiteX0" fmla="*/ 449081 w 449081"/>
              <a:gd name="connsiteY0" fmla="*/ 639112 h 1278223"/>
              <a:gd name="connsiteX1" fmla="*/ 224491 w 449081"/>
              <a:gd name="connsiteY1" fmla="*/ 1278224 h 1278223"/>
              <a:gd name="connsiteX2" fmla="*/ 0 w 449081"/>
              <a:gd name="connsiteY2" fmla="*/ 639112 h 1278223"/>
              <a:gd name="connsiteX3" fmla="*/ 224491 w 449081"/>
              <a:gd name="connsiteY3" fmla="*/ 0 h 1278223"/>
              <a:gd name="connsiteX4" fmla="*/ 449081 w 449081"/>
              <a:gd name="connsiteY4" fmla="*/ 639112 h 1278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081" h="1278223">
                <a:moveTo>
                  <a:pt x="449081" y="639112"/>
                </a:moveTo>
                <a:cubicBezTo>
                  <a:pt x="449081" y="991922"/>
                  <a:pt x="348520" y="1278224"/>
                  <a:pt x="224491" y="1278224"/>
                </a:cubicBezTo>
                <a:cubicBezTo>
                  <a:pt x="100462" y="1278224"/>
                  <a:pt x="0" y="992221"/>
                  <a:pt x="0" y="639112"/>
                </a:cubicBezTo>
                <a:cubicBezTo>
                  <a:pt x="0" y="286003"/>
                  <a:pt x="100561" y="0"/>
                  <a:pt x="224491" y="0"/>
                </a:cubicBezTo>
                <a:cubicBezTo>
                  <a:pt x="348420" y="0"/>
                  <a:pt x="449081" y="286402"/>
                  <a:pt x="449081" y="639112"/>
                </a:cubicBezTo>
                <a:close/>
              </a:path>
            </a:pathLst>
          </a:custGeom>
          <a:solidFill>
            <a:schemeClr val="accent1"/>
          </a:solidFill>
          <a:ln w="998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568311A-7A05-7B42-8FE1-17D4869EEA3D}"/>
              </a:ext>
            </a:extLst>
          </p:cNvPr>
          <p:cNvSpPr/>
          <p:nvPr/>
        </p:nvSpPr>
        <p:spPr>
          <a:xfrm>
            <a:off x="10180669" y="2560013"/>
            <a:ext cx="201222" cy="572104"/>
          </a:xfrm>
          <a:custGeom>
            <a:avLst/>
            <a:gdLst>
              <a:gd name="connsiteX0" fmla="*/ 201223 w 201222"/>
              <a:gd name="connsiteY0" fmla="*/ 286003 h 572104"/>
              <a:gd name="connsiteX1" fmla="*/ 100661 w 201222"/>
              <a:gd name="connsiteY1" fmla="*/ 572105 h 572104"/>
              <a:gd name="connsiteX2" fmla="*/ 0 w 201222"/>
              <a:gd name="connsiteY2" fmla="*/ 286003 h 572104"/>
              <a:gd name="connsiteX3" fmla="*/ 100661 w 201222"/>
              <a:gd name="connsiteY3" fmla="*/ 0 h 572104"/>
              <a:gd name="connsiteX4" fmla="*/ 201223 w 201222"/>
              <a:gd name="connsiteY4" fmla="*/ 286003 h 57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222" h="572104">
                <a:moveTo>
                  <a:pt x="201223" y="286003"/>
                </a:moveTo>
                <a:cubicBezTo>
                  <a:pt x="201223" y="444083"/>
                  <a:pt x="156184" y="572105"/>
                  <a:pt x="100661" y="572105"/>
                </a:cubicBezTo>
                <a:cubicBezTo>
                  <a:pt x="45137" y="572105"/>
                  <a:pt x="0" y="444083"/>
                  <a:pt x="0" y="286003"/>
                </a:cubicBezTo>
                <a:cubicBezTo>
                  <a:pt x="0" y="127922"/>
                  <a:pt x="45037" y="0"/>
                  <a:pt x="100661" y="0"/>
                </a:cubicBezTo>
                <a:cubicBezTo>
                  <a:pt x="156284" y="0"/>
                  <a:pt x="201223" y="128022"/>
                  <a:pt x="201223" y="286003"/>
                </a:cubicBezTo>
                <a:close/>
              </a:path>
            </a:pathLst>
          </a:custGeom>
          <a:solidFill>
            <a:schemeClr val="bg1"/>
          </a:solidFill>
          <a:ln w="998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8E93A6CB-7AE8-D54B-BFC6-9D51A6EF3C64}"/>
              </a:ext>
            </a:extLst>
          </p:cNvPr>
          <p:cNvSpPr/>
          <p:nvPr/>
        </p:nvSpPr>
        <p:spPr>
          <a:xfrm>
            <a:off x="3810342" y="4970263"/>
            <a:ext cx="964871" cy="964858"/>
          </a:xfrm>
          <a:custGeom>
            <a:avLst/>
            <a:gdLst>
              <a:gd name="connsiteX0" fmla="*/ 482436 w 964871"/>
              <a:gd name="connsiteY0" fmla="*/ 0 h 964858"/>
              <a:gd name="connsiteX1" fmla="*/ 0 w 964871"/>
              <a:gd name="connsiteY1" fmla="*/ 482430 h 964858"/>
              <a:gd name="connsiteX2" fmla="*/ 482436 w 964871"/>
              <a:gd name="connsiteY2" fmla="*/ 964859 h 964858"/>
              <a:gd name="connsiteX3" fmla="*/ 964871 w 964871"/>
              <a:gd name="connsiteY3" fmla="*/ 482430 h 964858"/>
              <a:gd name="connsiteX4" fmla="*/ 482635 w 964871"/>
              <a:gd name="connsiteY4" fmla="*/ 0 h 964858"/>
              <a:gd name="connsiteX5" fmla="*/ 482436 w 964871"/>
              <a:gd name="connsiteY5" fmla="*/ 0 h 964858"/>
              <a:gd name="connsiteX6" fmla="*/ 482436 w 964871"/>
              <a:gd name="connsiteY6" fmla="*/ 914829 h 964858"/>
              <a:gd name="connsiteX7" fmla="*/ 49931 w 964871"/>
              <a:gd name="connsiteY7" fmla="*/ 482330 h 964858"/>
              <a:gd name="connsiteX8" fmla="*/ 482436 w 964871"/>
              <a:gd name="connsiteY8" fmla="*/ 49831 h 964858"/>
              <a:gd name="connsiteX9" fmla="*/ 914940 w 964871"/>
              <a:gd name="connsiteY9" fmla="*/ 482330 h 964858"/>
              <a:gd name="connsiteX10" fmla="*/ 914940 w 964871"/>
              <a:gd name="connsiteY10" fmla="*/ 482430 h 964858"/>
              <a:gd name="connsiteX11" fmla="*/ 482436 w 964871"/>
              <a:gd name="connsiteY11" fmla="*/ 914829 h 964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64871" h="964858">
                <a:moveTo>
                  <a:pt x="482436" y="0"/>
                </a:moveTo>
                <a:cubicBezTo>
                  <a:pt x="215993" y="0"/>
                  <a:pt x="0" y="215990"/>
                  <a:pt x="0" y="482430"/>
                </a:cubicBezTo>
                <a:cubicBezTo>
                  <a:pt x="0" y="748869"/>
                  <a:pt x="215993" y="964859"/>
                  <a:pt x="482436" y="964859"/>
                </a:cubicBezTo>
                <a:cubicBezTo>
                  <a:pt x="748879" y="964859"/>
                  <a:pt x="964871" y="748869"/>
                  <a:pt x="964871" y="482430"/>
                </a:cubicBezTo>
                <a:cubicBezTo>
                  <a:pt x="964931" y="216050"/>
                  <a:pt x="749019" y="60"/>
                  <a:pt x="482635" y="0"/>
                </a:cubicBezTo>
                <a:cubicBezTo>
                  <a:pt x="482565" y="0"/>
                  <a:pt x="482506" y="0"/>
                  <a:pt x="482436" y="0"/>
                </a:cubicBezTo>
                <a:close/>
                <a:moveTo>
                  <a:pt x="482436" y="914829"/>
                </a:moveTo>
                <a:cubicBezTo>
                  <a:pt x="243575" y="914829"/>
                  <a:pt x="49931" y="721188"/>
                  <a:pt x="49931" y="482330"/>
                </a:cubicBezTo>
                <a:cubicBezTo>
                  <a:pt x="49931" y="243472"/>
                  <a:pt x="243575" y="49831"/>
                  <a:pt x="482436" y="49831"/>
                </a:cubicBezTo>
                <a:cubicBezTo>
                  <a:pt x="721297" y="49831"/>
                  <a:pt x="914940" y="243472"/>
                  <a:pt x="914940" y="482330"/>
                </a:cubicBezTo>
                <a:cubicBezTo>
                  <a:pt x="914940" y="482360"/>
                  <a:pt x="914940" y="482400"/>
                  <a:pt x="914940" y="482430"/>
                </a:cubicBezTo>
                <a:cubicBezTo>
                  <a:pt x="914720" y="721188"/>
                  <a:pt x="721197" y="914659"/>
                  <a:pt x="482436" y="91482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9982" cap="flat">
            <a:solidFill>
              <a:schemeClr val="accent1">
                <a:lumMod val="75000"/>
              </a:schemeClr>
            </a:solidFill>
            <a:prstDash val="solid"/>
            <a:miter/>
          </a:ln>
          <a:effectLst>
            <a:outerShdw blurRad="127000" dist="38100" dir="2700000" algn="tl" rotWithShape="0">
              <a:prstClr val="black">
                <a:alpha val="23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30543779-636B-3647-8D5E-0346439D2B63}"/>
              </a:ext>
            </a:extLst>
          </p:cNvPr>
          <p:cNvSpPr/>
          <p:nvPr/>
        </p:nvSpPr>
        <p:spPr>
          <a:xfrm>
            <a:off x="5867209" y="4396860"/>
            <a:ext cx="964871" cy="964858"/>
          </a:xfrm>
          <a:custGeom>
            <a:avLst/>
            <a:gdLst>
              <a:gd name="connsiteX0" fmla="*/ 482436 w 964871"/>
              <a:gd name="connsiteY0" fmla="*/ 0 h 964858"/>
              <a:gd name="connsiteX1" fmla="*/ 0 w 964871"/>
              <a:gd name="connsiteY1" fmla="*/ 482430 h 964858"/>
              <a:gd name="connsiteX2" fmla="*/ 482436 w 964871"/>
              <a:gd name="connsiteY2" fmla="*/ 964859 h 964858"/>
              <a:gd name="connsiteX3" fmla="*/ 964871 w 964871"/>
              <a:gd name="connsiteY3" fmla="*/ 482430 h 964858"/>
              <a:gd name="connsiteX4" fmla="*/ 964871 w 964871"/>
              <a:gd name="connsiteY4" fmla="*/ 482330 h 964858"/>
              <a:gd name="connsiteX5" fmla="*/ 482536 w 964871"/>
              <a:gd name="connsiteY5" fmla="*/ 0 h 964858"/>
              <a:gd name="connsiteX6" fmla="*/ 482436 w 964871"/>
              <a:gd name="connsiteY6" fmla="*/ 0 h 964858"/>
              <a:gd name="connsiteX7" fmla="*/ 482436 w 964871"/>
              <a:gd name="connsiteY7" fmla="*/ 914828 h 964858"/>
              <a:gd name="connsiteX8" fmla="*/ 49931 w 964871"/>
              <a:gd name="connsiteY8" fmla="*/ 482330 h 964858"/>
              <a:gd name="connsiteX9" fmla="*/ 482436 w 964871"/>
              <a:gd name="connsiteY9" fmla="*/ 49831 h 964858"/>
              <a:gd name="connsiteX10" fmla="*/ 914940 w 964871"/>
              <a:gd name="connsiteY10" fmla="*/ 482330 h 964858"/>
              <a:gd name="connsiteX11" fmla="*/ 482436 w 964871"/>
              <a:gd name="connsiteY11" fmla="*/ 914828 h 964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64871" h="964858">
                <a:moveTo>
                  <a:pt x="482436" y="0"/>
                </a:moveTo>
                <a:cubicBezTo>
                  <a:pt x="215993" y="0"/>
                  <a:pt x="0" y="215990"/>
                  <a:pt x="0" y="482430"/>
                </a:cubicBezTo>
                <a:cubicBezTo>
                  <a:pt x="0" y="748869"/>
                  <a:pt x="215993" y="964859"/>
                  <a:pt x="482436" y="964859"/>
                </a:cubicBezTo>
                <a:cubicBezTo>
                  <a:pt x="748879" y="964859"/>
                  <a:pt x="964871" y="748869"/>
                  <a:pt x="964871" y="482430"/>
                </a:cubicBezTo>
                <a:cubicBezTo>
                  <a:pt x="964871" y="482399"/>
                  <a:pt x="964871" y="482359"/>
                  <a:pt x="964871" y="482330"/>
                </a:cubicBezTo>
                <a:cubicBezTo>
                  <a:pt x="964871" y="215950"/>
                  <a:pt x="748919" y="0"/>
                  <a:pt x="482536" y="0"/>
                </a:cubicBezTo>
                <a:cubicBezTo>
                  <a:pt x="482505" y="0"/>
                  <a:pt x="482466" y="0"/>
                  <a:pt x="482436" y="0"/>
                </a:cubicBezTo>
                <a:close/>
                <a:moveTo>
                  <a:pt x="482436" y="914828"/>
                </a:moveTo>
                <a:cubicBezTo>
                  <a:pt x="243575" y="914828"/>
                  <a:pt x="49931" y="721188"/>
                  <a:pt x="49931" y="482330"/>
                </a:cubicBezTo>
                <a:cubicBezTo>
                  <a:pt x="49931" y="243471"/>
                  <a:pt x="243575" y="49831"/>
                  <a:pt x="482436" y="49831"/>
                </a:cubicBezTo>
                <a:cubicBezTo>
                  <a:pt x="721297" y="49831"/>
                  <a:pt x="914940" y="243471"/>
                  <a:pt x="914940" y="482330"/>
                </a:cubicBezTo>
                <a:cubicBezTo>
                  <a:pt x="914720" y="721098"/>
                  <a:pt x="721207" y="914609"/>
                  <a:pt x="482436" y="91482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9982" cap="flat">
            <a:solidFill>
              <a:schemeClr val="accent1">
                <a:lumMod val="75000"/>
              </a:schemeClr>
            </a:solidFill>
            <a:prstDash val="solid"/>
            <a:miter/>
          </a:ln>
          <a:effectLst>
            <a:outerShdw blurRad="127000" dist="38100" dir="2700000" algn="tl" rotWithShape="0">
              <a:prstClr val="black">
                <a:alpha val="23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BDB350F2-CA65-6448-AA25-FCD1E07EBF5C}"/>
              </a:ext>
            </a:extLst>
          </p:cNvPr>
          <p:cNvSpPr/>
          <p:nvPr/>
        </p:nvSpPr>
        <p:spPr>
          <a:xfrm>
            <a:off x="7971911" y="3467252"/>
            <a:ext cx="964871" cy="964859"/>
          </a:xfrm>
          <a:custGeom>
            <a:avLst/>
            <a:gdLst>
              <a:gd name="connsiteX0" fmla="*/ 482535 w 964871"/>
              <a:gd name="connsiteY0" fmla="*/ 0 h 964859"/>
              <a:gd name="connsiteX1" fmla="*/ 0 w 964871"/>
              <a:gd name="connsiteY1" fmla="*/ 482330 h 964859"/>
              <a:gd name="connsiteX2" fmla="*/ 482336 w 964871"/>
              <a:gd name="connsiteY2" fmla="*/ 964859 h 964859"/>
              <a:gd name="connsiteX3" fmla="*/ 964871 w 964871"/>
              <a:gd name="connsiteY3" fmla="*/ 482529 h 964859"/>
              <a:gd name="connsiteX4" fmla="*/ 964871 w 964871"/>
              <a:gd name="connsiteY4" fmla="*/ 482330 h 964859"/>
              <a:gd name="connsiteX5" fmla="*/ 482535 w 964871"/>
              <a:gd name="connsiteY5" fmla="*/ 0 h 964859"/>
              <a:gd name="connsiteX6" fmla="*/ 482535 w 964871"/>
              <a:gd name="connsiteY6" fmla="*/ 914829 h 964859"/>
              <a:gd name="connsiteX7" fmla="*/ 49931 w 964871"/>
              <a:gd name="connsiteY7" fmla="*/ 482430 h 964859"/>
              <a:gd name="connsiteX8" fmla="*/ 482336 w 964871"/>
              <a:gd name="connsiteY8" fmla="*/ 49831 h 964859"/>
              <a:gd name="connsiteX9" fmla="*/ 914940 w 964871"/>
              <a:gd name="connsiteY9" fmla="*/ 482230 h 964859"/>
              <a:gd name="connsiteX10" fmla="*/ 914940 w 964871"/>
              <a:gd name="connsiteY10" fmla="*/ 482330 h 964859"/>
              <a:gd name="connsiteX11" fmla="*/ 482535 w 964871"/>
              <a:gd name="connsiteY11" fmla="*/ 914829 h 964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64871" h="964859">
                <a:moveTo>
                  <a:pt x="482535" y="0"/>
                </a:moveTo>
                <a:cubicBezTo>
                  <a:pt x="216092" y="-60"/>
                  <a:pt x="60" y="215890"/>
                  <a:pt x="0" y="482330"/>
                </a:cubicBezTo>
                <a:cubicBezTo>
                  <a:pt x="-60" y="748769"/>
                  <a:pt x="215892" y="964799"/>
                  <a:pt x="482336" y="964859"/>
                </a:cubicBezTo>
                <a:cubicBezTo>
                  <a:pt x="748778" y="964919"/>
                  <a:pt x="964811" y="748969"/>
                  <a:pt x="964871" y="482529"/>
                </a:cubicBezTo>
                <a:cubicBezTo>
                  <a:pt x="964871" y="482460"/>
                  <a:pt x="964871" y="482400"/>
                  <a:pt x="964871" y="482330"/>
                </a:cubicBezTo>
                <a:cubicBezTo>
                  <a:pt x="964811" y="215970"/>
                  <a:pt x="748898" y="60"/>
                  <a:pt x="482535" y="0"/>
                </a:cubicBezTo>
                <a:close/>
                <a:moveTo>
                  <a:pt x="482535" y="914829"/>
                </a:moveTo>
                <a:cubicBezTo>
                  <a:pt x="243674" y="914889"/>
                  <a:pt x="49991" y="721287"/>
                  <a:pt x="49931" y="482430"/>
                </a:cubicBezTo>
                <a:cubicBezTo>
                  <a:pt x="49871" y="243572"/>
                  <a:pt x="243475" y="49891"/>
                  <a:pt x="482336" y="49831"/>
                </a:cubicBezTo>
                <a:cubicBezTo>
                  <a:pt x="721197" y="49771"/>
                  <a:pt x="914880" y="243372"/>
                  <a:pt x="914940" y="482230"/>
                </a:cubicBezTo>
                <a:cubicBezTo>
                  <a:pt x="914940" y="482260"/>
                  <a:pt x="914940" y="482300"/>
                  <a:pt x="914940" y="482330"/>
                </a:cubicBezTo>
                <a:cubicBezTo>
                  <a:pt x="914660" y="721038"/>
                  <a:pt x="721247" y="914499"/>
                  <a:pt x="482535" y="914829"/>
                </a:cubicBezTo>
                <a:close/>
              </a:path>
            </a:pathLst>
          </a:custGeom>
          <a:solidFill>
            <a:srgbClr val="C00000"/>
          </a:solidFill>
          <a:ln w="9982" cap="flat">
            <a:solidFill>
              <a:srgbClr val="C00000"/>
            </a:solidFill>
            <a:prstDash val="solid"/>
            <a:miter/>
          </a:ln>
          <a:effectLst>
            <a:outerShdw blurRad="127000" dist="38100" dir="2700000" algn="tl" rotWithShape="0">
              <a:prstClr val="black">
                <a:alpha val="23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BC5CE0C7-5B7F-464C-9DAE-DAAF6561C2F4}"/>
              </a:ext>
            </a:extLst>
          </p:cNvPr>
          <p:cNvSpPr/>
          <p:nvPr/>
        </p:nvSpPr>
        <p:spPr>
          <a:xfrm>
            <a:off x="9848626" y="2823547"/>
            <a:ext cx="420819" cy="398246"/>
          </a:xfrm>
          <a:custGeom>
            <a:avLst/>
            <a:gdLst>
              <a:gd name="connsiteX0" fmla="*/ 0 w 420819"/>
              <a:gd name="connsiteY0" fmla="*/ 24466 h 398246"/>
              <a:gd name="connsiteX1" fmla="*/ 420820 w 420819"/>
              <a:gd name="connsiteY1" fmla="*/ 0 h 398246"/>
              <a:gd name="connsiteX2" fmla="*/ 293795 w 420819"/>
              <a:gd name="connsiteY2" fmla="*/ 398246 h 398246"/>
              <a:gd name="connsiteX3" fmla="*/ 0 w 420819"/>
              <a:gd name="connsiteY3" fmla="*/ 24466 h 398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19" h="398246">
                <a:moveTo>
                  <a:pt x="0" y="24466"/>
                </a:moveTo>
                <a:lnTo>
                  <a:pt x="420820" y="0"/>
                </a:lnTo>
                <a:lnTo>
                  <a:pt x="293795" y="398246"/>
                </a:lnTo>
                <a:lnTo>
                  <a:pt x="0" y="24466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98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A7EEC06C-DD33-F24B-A2D4-0CF87B8DDDB6}"/>
              </a:ext>
            </a:extLst>
          </p:cNvPr>
          <p:cNvSpPr/>
          <p:nvPr/>
        </p:nvSpPr>
        <p:spPr>
          <a:xfrm>
            <a:off x="4737066" y="4947295"/>
            <a:ext cx="1213528" cy="530862"/>
          </a:xfrm>
          <a:custGeom>
            <a:avLst/>
            <a:gdLst>
              <a:gd name="connsiteX0" fmla="*/ 1213529 w 1213528"/>
              <a:gd name="connsiteY0" fmla="*/ 202918 h 530862"/>
              <a:gd name="connsiteX1" fmla="*/ 1134937 w 1213528"/>
              <a:gd name="connsiteY1" fmla="*/ 0 h 530862"/>
              <a:gd name="connsiteX2" fmla="*/ 0 w 1213528"/>
              <a:gd name="connsiteY2" fmla="*/ 317459 h 530862"/>
              <a:gd name="connsiteX3" fmla="*/ 38048 w 1213528"/>
              <a:gd name="connsiteY3" fmla="*/ 505397 h 530862"/>
              <a:gd name="connsiteX4" fmla="*/ 37348 w 1213528"/>
              <a:gd name="connsiteY4" fmla="*/ 530862 h 530862"/>
              <a:gd name="connsiteX5" fmla="*/ 1213529 w 1213528"/>
              <a:gd name="connsiteY5" fmla="*/ 202918 h 530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3528" h="530862">
                <a:moveTo>
                  <a:pt x="1213529" y="202918"/>
                </a:moveTo>
                <a:cubicBezTo>
                  <a:pt x="1172146" y="142182"/>
                  <a:pt x="1145263" y="72759"/>
                  <a:pt x="1134937" y="0"/>
                </a:cubicBezTo>
                <a:cubicBezTo>
                  <a:pt x="762120" y="119833"/>
                  <a:pt x="383801" y="225656"/>
                  <a:pt x="0" y="317459"/>
                </a:cubicBezTo>
                <a:cubicBezTo>
                  <a:pt x="25185" y="376916"/>
                  <a:pt x="38127" y="440827"/>
                  <a:pt x="38048" y="505397"/>
                </a:cubicBezTo>
                <a:cubicBezTo>
                  <a:pt x="38048" y="513886"/>
                  <a:pt x="38048" y="522374"/>
                  <a:pt x="37348" y="530862"/>
                </a:cubicBezTo>
                <a:cubicBezTo>
                  <a:pt x="433004" y="437192"/>
                  <a:pt x="825064" y="327874"/>
                  <a:pt x="1213529" y="202918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98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79ABF443-BEBE-034A-AB41-F8952F4085AB}"/>
              </a:ext>
            </a:extLst>
          </p:cNvPr>
          <p:cNvSpPr/>
          <p:nvPr/>
        </p:nvSpPr>
        <p:spPr>
          <a:xfrm>
            <a:off x="2542189" y="5455389"/>
            <a:ext cx="1317485" cy="377974"/>
          </a:xfrm>
          <a:custGeom>
            <a:avLst/>
            <a:gdLst>
              <a:gd name="connsiteX0" fmla="*/ 21171 w 1317485"/>
              <a:gd name="connsiteY0" fmla="*/ 304976 h 377974"/>
              <a:gd name="connsiteX1" fmla="*/ 15678 w 1317485"/>
              <a:gd name="connsiteY1" fmla="*/ 377975 h 377974"/>
              <a:gd name="connsiteX2" fmla="*/ 1317486 w 1317485"/>
              <a:gd name="connsiteY2" fmla="*/ 209709 h 377974"/>
              <a:gd name="connsiteX3" fmla="*/ 1268253 w 1317485"/>
              <a:gd name="connsiteY3" fmla="*/ 0 h 377974"/>
              <a:gd name="connsiteX4" fmla="*/ 0 w 1317485"/>
              <a:gd name="connsiteY4" fmla="*/ 164371 h 377974"/>
              <a:gd name="connsiteX5" fmla="*/ 21171 w 1317485"/>
              <a:gd name="connsiteY5" fmla="*/ 304976 h 377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17485" h="377974">
                <a:moveTo>
                  <a:pt x="21171" y="304976"/>
                </a:moveTo>
                <a:cubicBezTo>
                  <a:pt x="21171" y="329412"/>
                  <a:pt x="19333" y="353808"/>
                  <a:pt x="15678" y="377975"/>
                </a:cubicBezTo>
                <a:cubicBezTo>
                  <a:pt x="452477" y="340227"/>
                  <a:pt x="886409" y="284135"/>
                  <a:pt x="1317486" y="209709"/>
                </a:cubicBezTo>
                <a:cubicBezTo>
                  <a:pt x="1285440" y="144419"/>
                  <a:pt x="1268613" y="72729"/>
                  <a:pt x="1268253" y="0"/>
                </a:cubicBezTo>
                <a:cubicBezTo>
                  <a:pt x="850828" y="72100"/>
                  <a:pt x="428080" y="126894"/>
                  <a:pt x="0" y="164371"/>
                </a:cubicBezTo>
                <a:cubicBezTo>
                  <a:pt x="13941" y="209938"/>
                  <a:pt x="21081" y="257322"/>
                  <a:pt x="21171" y="30497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98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239CC3EB-08CB-FA4F-A650-9F01D7910F9D}"/>
              </a:ext>
            </a:extLst>
          </p:cNvPr>
          <p:cNvSpPr/>
          <p:nvPr/>
        </p:nvSpPr>
        <p:spPr>
          <a:xfrm>
            <a:off x="8822939" y="2890054"/>
            <a:ext cx="1314689" cy="944886"/>
          </a:xfrm>
          <a:custGeom>
            <a:avLst/>
            <a:gdLst>
              <a:gd name="connsiteX0" fmla="*/ 1175681 w 1314689"/>
              <a:gd name="connsiteY0" fmla="*/ 0 h 944886"/>
              <a:gd name="connsiteX1" fmla="*/ 0 w 1314689"/>
              <a:gd name="connsiteY1" fmla="*/ 748460 h 944886"/>
              <a:gd name="connsiteX2" fmla="*/ 99862 w 1314689"/>
              <a:gd name="connsiteY2" fmla="*/ 944887 h 944886"/>
              <a:gd name="connsiteX3" fmla="*/ 1298811 w 1314689"/>
              <a:gd name="connsiteY3" fmla="*/ 183944 h 944886"/>
              <a:gd name="connsiteX4" fmla="*/ 1314690 w 1314689"/>
              <a:gd name="connsiteY4" fmla="*/ 172660 h 94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4689" h="944886">
                <a:moveTo>
                  <a:pt x="1175681" y="0"/>
                </a:moveTo>
                <a:cubicBezTo>
                  <a:pt x="795335" y="266959"/>
                  <a:pt x="403445" y="516452"/>
                  <a:pt x="0" y="748460"/>
                </a:cubicBezTo>
                <a:cubicBezTo>
                  <a:pt x="48094" y="805291"/>
                  <a:pt x="82277" y="872547"/>
                  <a:pt x="99862" y="944887"/>
                </a:cubicBezTo>
                <a:cubicBezTo>
                  <a:pt x="510098" y="709544"/>
                  <a:pt x="909747" y="455896"/>
                  <a:pt x="1298811" y="183944"/>
                </a:cubicBezTo>
                <a:lnTo>
                  <a:pt x="1314690" y="17266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98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9801BB6F-00CB-444F-8A2C-5860884D170D}"/>
              </a:ext>
            </a:extLst>
          </p:cNvPr>
          <p:cNvSpPr/>
          <p:nvPr/>
        </p:nvSpPr>
        <p:spPr>
          <a:xfrm>
            <a:off x="6762876" y="4084294"/>
            <a:ext cx="1336558" cy="753153"/>
          </a:xfrm>
          <a:custGeom>
            <a:avLst/>
            <a:gdLst>
              <a:gd name="connsiteX0" fmla="*/ 1228308 w 1336558"/>
              <a:gd name="connsiteY0" fmla="*/ 0 h 753153"/>
              <a:gd name="connsiteX1" fmla="*/ 0 w 1336558"/>
              <a:gd name="connsiteY1" fmla="*/ 545242 h 753153"/>
              <a:gd name="connsiteX2" fmla="*/ 67606 w 1336558"/>
              <a:gd name="connsiteY2" fmla="*/ 753153 h 753153"/>
              <a:gd name="connsiteX3" fmla="*/ 654199 w 1336558"/>
              <a:gd name="connsiteY3" fmla="*/ 510590 h 753153"/>
              <a:gd name="connsiteX4" fmla="*/ 1336559 w 1336558"/>
              <a:gd name="connsiteY4" fmla="*/ 191035 h 753153"/>
              <a:gd name="connsiteX5" fmla="*/ 1228308 w 1336558"/>
              <a:gd name="connsiteY5" fmla="*/ 0 h 753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6558" h="753153">
                <a:moveTo>
                  <a:pt x="1228308" y="0"/>
                </a:moveTo>
                <a:cubicBezTo>
                  <a:pt x="827790" y="199123"/>
                  <a:pt x="418354" y="380871"/>
                  <a:pt x="0" y="545242"/>
                </a:cubicBezTo>
                <a:cubicBezTo>
                  <a:pt x="38247" y="608414"/>
                  <a:pt x="61385" y="679566"/>
                  <a:pt x="67606" y="753153"/>
                </a:cubicBezTo>
                <a:cubicBezTo>
                  <a:pt x="264865" y="676260"/>
                  <a:pt x="460396" y="595403"/>
                  <a:pt x="654199" y="510590"/>
                </a:cubicBezTo>
                <a:cubicBezTo>
                  <a:pt x="883813" y="409930"/>
                  <a:pt x="1111269" y="303408"/>
                  <a:pt x="1336559" y="191035"/>
                </a:cubicBezTo>
                <a:cubicBezTo>
                  <a:pt x="1286249" y="136540"/>
                  <a:pt x="1249209" y="71161"/>
                  <a:pt x="122830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98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96AE499A-718B-7B4C-B7DE-5A8B81758FD9}"/>
              </a:ext>
            </a:extLst>
          </p:cNvPr>
          <p:cNvSpPr/>
          <p:nvPr/>
        </p:nvSpPr>
        <p:spPr>
          <a:xfrm>
            <a:off x="919224" y="5671788"/>
            <a:ext cx="696440" cy="219495"/>
          </a:xfrm>
          <a:custGeom>
            <a:avLst/>
            <a:gdLst>
              <a:gd name="connsiteX0" fmla="*/ 679364 w 696440"/>
              <a:gd name="connsiteY0" fmla="*/ 88577 h 219495"/>
              <a:gd name="connsiteX1" fmla="*/ 687653 w 696440"/>
              <a:gd name="connsiteY1" fmla="*/ 0 h 219495"/>
              <a:gd name="connsiteX2" fmla="*/ 298189 w 696440"/>
              <a:gd name="connsiteY2" fmla="*/ 5093 h 219495"/>
              <a:gd name="connsiteX3" fmla="*/ 0 w 696440"/>
              <a:gd name="connsiteY3" fmla="*/ 2097 h 219495"/>
              <a:gd name="connsiteX4" fmla="*/ 0 w 696440"/>
              <a:gd name="connsiteY4" fmla="*/ 216499 h 219495"/>
              <a:gd name="connsiteX5" fmla="*/ 298189 w 696440"/>
              <a:gd name="connsiteY5" fmla="*/ 219495 h 219495"/>
              <a:gd name="connsiteX6" fmla="*/ 696441 w 696440"/>
              <a:gd name="connsiteY6" fmla="*/ 214402 h 219495"/>
              <a:gd name="connsiteX7" fmla="*/ 679364 w 696440"/>
              <a:gd name="connsiteY7" fmla="*/ 88577 h 219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6440" h="219495">
                <a:moveTo>
                  <a:pt x="679364" y="88577"/>
                </a:moveTo>
                <a:cubicBezTo>
                  <a:pt x="679375" y="58858"/>
                  <a:pt x="682151" y="29210"/>
                  <a:pt x="687653" y="0"/>
                </a:cubicBezTo>
                <a:cubicBezTo>
                  <a:pt x="558031" y="3325"/>
                  <a:pt x="428210" y="5023"/>
                  <a:pt x="298189" y="5093"/>
                </a:cubicBezTo>
                <a:cubicBezTo>
                  <a:pt x="198327" y="5093"/>
                  <a:pt x="98930" y="4094"/>
                  <a:pt x="0" y="2097"/>
                </a:cubicBezTo>
                <a:lnTo>
                  <a:pt x="0" y="216499"/>
                </a:lnTo>
                <a:cubicBezTo>
                  <a:pt x="99396" y="218367"/>
                  <a:pt x="198793" y="219365"/>
                  <a:pt x="298189" y="219495"/>
                </a:cubicBezTo>
                <a:cubicBezTo>
                  <a:pt x="431006" y="219495"/>
                  <a:pt x="563757" y="217797"/>
                  <a:pt x="696441" y="214402"/>
                </a:cubicBezTo>
                <a:cubicBezTo>
                  <a:pt x="685249" y="173389"/>
                  <a:pt x="679507" y="131088"/>
                  <a:pt x="679364" y="88577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98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C88DB0A4-0E8E-2D4D-A157-7740C0B9C48F}"/>
              </a:ext>
            </a:extLst>
          </p:cNvPr>
          <p:cNvGrpSpPr/>
          <p:nvPr/>
        </p:nvGrpSpPr>
        <p:grpSpPr>
          <a:xfrm>
            <a:off x="6113720" y="4652523"/>
            <a:ext cx="497688" cy="445910"/>
            <a:chOff x="17083598" y="2386671"/>
            <a:chExt cx="1081851" cy="823555"/>
          </a:xfrm>
          <a:solidFill>
            <a:schemeClr val="tx1"/>
          </a:solidFill>
        </p:grpSpPr>
        <p:sp>
          <p:nvSpPr>
            <p:cNvPr id="95" name="Freeform 16">
              <a:extLst>
                <a:ext uri="{FF2B5EF4-FFF2-40B4-BE49-F238E27FC236}">
                  <a16:creationId xmlns:a16="http://schemas.microsoft.com/office/drawing/2014/main" id="{06C4957C-2937-7742-8240-AF1CBCC5C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95376" y="2667430"/>
              <a:ext cx="262040" cy="265783"/>
            </a:xfrm>
            <a:custGeom>
              <a:avLst/>
              <a:gdLst>
                <a:gd name="T0" fmla="*/ 83434 w 309"/>
                <a:gd name="T1" fmla="*/ 32306 h 314"/>
                <a:gd name="T2" fmla="*/ 83434 w 309"/>
                <a:gd name="T3" fmla="*/ 79329 h 314"/>
                <a:gd name="T4" fmla="*/ 83434 w 309"/>
                <a:gd name="T5" fmla="*/ 79329 h 314"/>
                <a:gd name="T6" fmla="*/ 77680 w 309"/>
                <a:gd name="T7" fmla="*/ 85790 h 314"/>
                <a:gd name="T8" fmla="*/ 32367 w 309"/>
                <a:gd name="T9" fmla="*/ 85790 h 314"/>
                <a:gd name="T10" fmla="*/ 32367 w 309"/>
                <a:gd name="T11" fmla="*/ 85790 h 314"/>
                <a:gd name="T12" fmla="*/ 26612 w 309"/>
                <a:gd name="T13" fmla="*/ 79329 h 314"/>
                <a:gd name="T14" fmla="*/ 26612 w 309"/>
                <a:gd name="T15" fmla="*/ 32306 h 314"/>
                <a:gd name="T16" fmla="*/ 26612 w 309"/>
                <a:gd name="T17" fmla="*/ 32306 h 314"/>
                <a:gd name="T18" fmla="*/ 32367 w 309"/>
                <a:gd name="T19" fmla="*/ 26204 h 314"/>
                <a:gd name="T20" fmla="*/ 77680 w 309"/>
                <a:gd name="T21" fmla="*/ 26204 h 314"/>
                <a:gd name="T22" fmla="*/ 77680 w 309"/>
                <a:gd name="T23" fmla="*/ 26204 h 314"/>
                <a:gd name="T24" fmla="*/ 83434 w 309"/>
                <a:gd name="T25" fmla="*/ 32306 h 314"/>
                <a:gd name="T26" fmla="*/ 32367 w 309"/>
                <a:gd name="T27" fmla="*/ 0 h 314"/>
                <a:gd name="T28" fmla="*/ 32367 w 309"/>
                <a:gd name="T29" fmla="*/ 0 h 314"/>
                <a:gd name="T30" fmla="*/ 0 w 309"/>
                <a:gd name="T31" fmla="*/ 32306 h 314"/>
                <a:gd name="T32" fmla="*/ 0 w 309"/>
                <a:gd name="T33" fmla="*/ 79329 h 314"/>
                <a:gd name="T34" fmla="*/ 0 w 309"/>
                <a:gd name="T35" fmla="*/ 79329 h 314"/>
                <a:gd name="T36" fmla="*/ 32367 w 309"/>
                <a:gd name="T37" fmla="*/ 112353 h 314"/>
                <a:gd name="T38" fmla="*/ 77680 w 309"/>
                <a:gd name="T39" fmla="*/ 112353 h 314"/>
                <a:gd name="T40" fmla="*/ 77680 w 309"/>
                <a:gd name="T41" fmla="*/ 112353 h 314"/>
                <a:gd name="T42" fmla="*/ 110765 w 309"/>
                <a:gd name="T43" fmla="*/ 79329 h 314"/>
                <a:gd name="T44" fmla="*/ 110765 w 309"/>
                <a:gd name="T45" fmla="*/ 32306 h 314"/>
                <a:gd name="T46" fmla="*/ 110765 w 309"/>
                <a:gd name="T47" fmla="*/ 32306 h 314"/>
                <a:gd name="T48" fmla="*/ 77680 w 309"/>
                <a:gd name="T49" fmla="*/ 0 h 314"/>
                <a:gd name="T50" fmla="*/ 32367 w 309"/>
                <a:gd name="T51" fmla="*/ 0 h 31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09" h="314">
                  <a:moveTo>
                    <a:pt x="232" y="90"/>
                  </a:moveTo>
                  <a:lnTo>
                    <a:pt x="232" y="221"/>
                  </a:lnTo>
                  <a:cubicBezTo>
                    <a:pt x="232" y="232"/>
                    <a:pt x="225" y="239"/>
                    <a:pt x="216" y="239"/>
                  </a:cubicBezTo>
                  <a:lnTo>
                    <a:pt x="90" y="239"/>
                  </a:lnTo>
                  <a:cubicBezTo>
                    <a:pt x="81" y="239"/>
                    <a:pt x="74" y="232"/>
                    <a:pt x="74" y="221"/>
                  </a:cubicBezTo>
                  <a:lnTo>
                    <a:pt x="74" y="90"/>
                  </a:lnTo>
                  <a:cubicBezTo>
                    <a:pt x="74" y="81"/>
                    <a:pt x="81" y="73"/>
                    <a:pt x="90" y="73"/>
                  </a:cubicBezTo>
                  <a:lnTo>
                    <a:pt x="216" y="73"/>
                  </a:lnTo>
                  <a:cubicBezTo>
                    <a:pt x="225" y="73"/>
                    <a:pt x="232" y="81"/>
                    <a:pt x="232" y="90"/>
                  </a:cubicBezTo>
                  <a:close/>
                  <a:moveTo>
                    <a:pt x="90" y="0"/>
                  </a:moveTo>
                  <a:lnTo>
                    <a:pt x="90" y="0"/>
                  </a:lnTo>
                  <a:cubicBezTo>
                    <a:pt x="40" y="0"/>
                    <a:pt x="0" y="39"/>
                    <a:pt x="0" y="90"/>
                  </a:cubicBezTo>
                  <a:lnTo>
                    <a:pt x="0" y="221"/>
                  </a:lnTo>
                  <a:cubicBezTo>
                    <a:pt x="0" y="272"/>
                    <a:pt x="40" y="313"/>
                    <a:pt x="90" y="313"/>
                  </a:cubicBezTo>
                  <a:lnTo>
                    <a:pt x="216" y="313"/>
                  </a:lnTo>
                  <a:cubicBezTo>
                    <a:pt x="266" y="313"/>
                    <a:pt x="308" y="272"/>
                    <a:pt x="308" y="221"/>
                  </a:cubicBezTo>
                  <a:lnTo>
                    <a:pt x="308" y="90"/>
                  </a:lnTo>
                  <a:cubicBezTo>
                    <a:pt x="308" y="39"/>
                    <a:pt x="266" y="0"/>
                    <a:pt x="216" y="0"/>
                  </a:cubicBezTo>
                  <a:lnTo>
                    <a:pt x="90" y="0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solidFill>
                  <a:srgbClr val="002060"/>
                </a:solidFill>
              </a:endParaRPr>
            </a:p>
          </p:txBody>
        </p:sp>
        <p:sp>
          <p:nvSpPr>
            <p:cNvPr id="96" name="Freeform 17">
              <a:extLst>
                <a:ext uri="{FF2B5EF4-FFF2-40B4-BE49-F238E27FC236}">
                  <a16:creationId xmlns:a16="http://schemas.microsoft.com/office/drawing/2014/main" id="{629C5D08-BF65-DA4B-9310-8DAD3FB5D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13020" y="2955673"/>
              <a:ext cx="426751" cy="254553"/>
            </a:xfrm>
            <a:custGeom>
              <a:avLst/>
              <a:gdLst>
                <a:gd name="T0" fmla="*/ 150993 w 501"/>
                <a:gd name="T1" fmla="*/ 78970 h 298"/>
                <a:gd name="T2" fmla="*/ 150993 w 501"/>
                <a:gd name="T3" fmla="*/ 78970 h 298"/>
                <a:gd name="T4" fmla="*/ 146658 w 501"/>
                <a:gd name="T5" fmla="*/ 80781 h 298"/>
                <a:gd name="T6" fmla="*/ 33955 w 501"/>
                <a:gd name="T7" fmla="*/ 80781 h 298"/>
                <a:gd name="T8" fmla="*/ 33955 w 501"/>
                <a:gd name="T9" fmla="*/ 80781 h 298"/>
                <a:gd name="T10" fmla="*/ 29621 w 501"/>
                <a:gd name="T11" fmla="*/ 78970 h 298"/>
                <a:gd name="T12" fmla="*/ 29621 w 501"/>
                <a:gd name="T13" fmla="*/ 78970 h 298"/>
                <a:gd name="T14" fmla="*/ 28537 w 501"/>
                <a:gd name="T15" fmla="*/ 73899 h 298"/>
                <a:gd name="T16" fmla="*/ 40096 w 501"/>
                <a:gd name="T17" fmla="*/ 30791 h 298"/>
                <a:gd name="T18" fmla="*/ 40096 w 501"/>
                <a:gd name="T19" fmla="*/ 30791 h 298"/>
                <a:gd name="T20" fmla="*/ 45515 w 501"/>
                <a:gd name="T21" fmla="*/ 26806 h 298"/>
                <a:gd name="T22" fmla="*/ 135099 w 501"/>
                <a:gd name="T23" fmla="*/ 26806 h 298"/>
                <a:gd name="T24" fmla="*/ 135099 w 501"/>
                <a:gd name="T25" fmla="*/ 26806 h 298"/>
                <a:gd name="T26" fmla="*/ 140518 w 501"/>
                <a:gd name="T27" fmla="*/ 30791 h 298"/>
                <a:gd name="T28" fmla="*/ 152077 w 501"/>
                <a:gd name="T29" fmla="*/ 73899 h 298"/>
                <a:gd name="T30" fmla="*/ 152077 w 501"/>
                <a:gd name="T31" fmla="*/ 73899 h 298"/>
                <a:gd name="T32" fmla="*/ 150993 w 501"/>
                <a:gd name="T33" fmla="*/ 78970 h 298"/>
                <a:gd name="T34" fmla="*/ 166526 w 501"/>
                <a:gd name="T35" fmla="*/ 24271 h 298"/>
                <a:gd name="T36" fmla="*/ 166526 w 501"/>
                <a:gd name="T37" fmla="*/ 24271 h 298"/>
                <a:gd name="T38" fmla="*/ 135099 w 501"/>
                <a:gd name="T39" fmla="*/ 0 h 298"/>
                <a:gd name="T40" fmla="*/ 45515 w 501"/>
                <a:gd name="T41" fmla="*/ 0 h 298"/>
                <a:gd name="T42" fmla="*/ 45515 w 501"/>
                <a:gd name="T43" fmla="*/ 0 h 298"/>
                <a:gd name="T44" fmla="*/ 14449 w 501"/>
                <a:gd name="T45" fmla="*/ 24271 h 298"/>
                <a:gd name="T46" fmla="*/ 2890 w 501"/>
                <a:gd name="T47" fmla="*/ 67016 h 298"/>
                <a:gd name="T48" fmla="*/ 2890 w 501"/>
                <a:gd name="T49" fmla="*/ 67016 h 298"/>
                <a:gd name="T50" fmla="*/ 8308 w 501"/>
                <a:gd name="T51" fmla="*/ 95271 h 298"/>
                <a:gd name="T52" fmla="*/ 8308 w 501"/>
                <a:gd name="T53" fmla="*/ 95271 h 298"/>
                <a:gd name="T54" fmla="*/ 33955 w 501"/>
                <a:gd name="T55" fmla="*/ 107588 h 298"/>
                <a:gd name="T56" fmla="*/ 146658 w 501"/>
                <a:gd name="T57" fmla="*/ 107588 h 298"/>
                <a:gd name="T58" fmla="*/ 146658 w 501"/>
                <a:gd name="T59" fmla="*/ 107588 h 298"/>
                <a:gd name="T60" fmla="*/ 172306 w 501"/>
                <a:gd name="T61" fmla="*/ 95271 h 298"/>
                <a:gd name="T62" fmla="*/ 172306 w 501"/>
                <a:gd name="T63" fmla="*/ 95271 h 298"/>
                <a:gd name="T64" fmla="*/ 177724 w 501"/>
                <a:gd name="T65" fmla="*/ 67016 h 298"/>
                <a:gd name="T66" fmla="*/ 166526 w 501"/>
                <a:gd name="T67" fmla="*/ 24271 h 29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01" h="298">
                  <a:moveTo>
                    <a:pt x="418" y="218"/>
                  </a:moveTo>
                  <a:lnTo>
                    <a:pt x="418" y="218"/>
                  </a:lnTo>
                  <a:cubicBezTo>
                    <a:pt x="416" y="220"/>
                    <a:pt x="412" y="223"/>
                    <a:pt x="406" y="223"/>
                  </a:cubicBezTo>
                  <a:lnTo>
                    <a:pt x="94" y="223"/>
                  </a:lnTo>
                  <a:cubicBezTo>
                    <a:pt x="88" y="223"/>
                    <a:pt x="83" y="220"/>
                    <a:pt x="82" y="218"/>
                  </a:cubicBezTo>
                  <a:cubicBezTo>
                    <a:pt x="81" y="216"/>
                    <a:pt x="77" y="210"/>
                    <a:pt x="79" y="204"/>
                  </a:cubicBezTo>
                  <a:lnTo>
                    <a:pt x="111" y="85"/>
                  </a:lnTo>
                  <a:cubicBezTo>
                    <a:pt x="113" y="78"/>
                    <a:pt x="119" y="74"/>
                    <a:pt x="126" y="74"/>
                  </a:cubicBezTo>
                  <a:lnTo>
                    <a:pt x="374" y="74"/>
                  </a:lnTo>
                  <a:cubicBezTo>
                    <a:pt x="381" y="74"/>
                    <a:pt x="387" y="78"/>
                    <a:pt x="389" y="85"/>
                  </a:cubicBezTo>
                  <a:lnTo>
                    <a:pt x="421" y="204"/>
                  </a:lnTo>
                  <a:cubicBezTo>
                    <a:pt x="423" y="210"/>
                    <a:pt x="419" y="216"/>
                    <a:pt x="418" y="218"/>
                  </a:cubicBezTo>
                  <a:close/>
                  <a:moveTo>
                    <a:pt x="461" y="67"/>
                  </a:moveTo>
                  <a:lnTo>
                    <a:pt x="461" y="67"/>
                  </a:lnTo>
                  <a:cubicBezTo>
                    <a:pt x="449" y="27"/>
                    <a:pt x="414" y="0"/>
                    <a:pt x="374" y="0"/>
                  </a:cubicBezTo>
                  <a:lnTo>
                    <a:pt x="126" y="0"/>
                  </a:lnTo>
                  <a:cubicBezTo>
                    <a:pt x="86" y="0"/>
                    <a:pt x="51" y="27"/>
                    <a:pt x="40" y="67"/>
                  </a:cubicBezTo>
                  <a:lnTo>
                    <a:pt x="8" y="185"/>
                  </a:lnTo>
                  <a:cubicBezTo>
                    <a:pt x="0" y="211"/>
                    <a:pt x="6" y="240"/>
                    <a:pt x="23" y="263"/>
                  </a:cubicBezTo>
                  <a:cubicBezTo>
                    <a:pt x="40" y="285"/>
                    <a:pt x="65" y="297"/>
                    <a:pt x="94" y="297"/>
                  </a:cubicBezTo>
                  <a:lnTo>
                    <a:pt x="406" y="297"/>
                  </a:lnTo>
                  <a:cubicBezTo>
                    <a:pt x="434" y="297"/>
                    <a:pt x="459" y="285"/>
                    <a:pt x="477" y="263"/>
                  </a:cubicBezTo>
                  <a:cubicBezTo>
                    <a:pt x="495" y="240"/>
                    <a:pt x="500" y="211"/>
                    <a:pt x="492" y="185"/>
                  </a:cubicBezTo>
                  <a:lnTo>
                    <a:pt x="461" y="67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solidFill>
                  <a:srgbClr val="002060"/>
                </a:solidFill>
              </a:endParaRPr>
            </a:p>
          </p:txBody>
        </p:sp>
        <p:sp>
          <p:nvSpPr>
            <p:cNvPr id="97" name="Freeform 18">
              <a:extLst>
                <a:ext uri="{FF2B5EF4-FFF2-40B4-BE49-F238E27FC236}">
                  <a16:creationId xmlns:a16="http://schemas.microsoft.com/office/drawing/2014/main" id="{A045247D-380D-6748-8182-368370E46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7236" y="2704864"/>
              <a:ext cx="205890" cy="209632"/>
            </a:xfrm>
            <a:custGeom>
              <a:avLst/>
              <a:gdLst>
                <a:gd name="T0" fmla="*/ 26480 w 244"/>
                <a:gd name="T1" fmla="*/ 29276 h 249"/>
                <a:gd name="T2" fmla="*/ 26480 w 244"/>
                <a:gd name="T3" fmla="*/ 29276 h 249"/>
                <a:gd name="T4" fmla="*/ 29343 w 244"/>
                <a:gd name="T5" fmla="*/ 26777 h 249"/>
                <a:gd name="T6" fmla="*/ 57612 w 244"/>
                <a:gd name="T7" fmla="*/ 26777 h 249"/>
                <a:gd name="T8" fmla="*/ 57612 w 244"/>
                <a:gd name="T9" fmla="*/ 26777 h 249"/>
                <a:gd name="T10" fmla="*/ 60475 w 244"/>
                <a:gd name="T11" fmla="*/ 29276 h 249"/>
                <a:gd name="T12" fmla="*/ 60475 w 244"/>
                <a:gd name="T13" fmla="*/ 58910 h 249"/>
                <a:gd name="T14" fmla="*/ 60475 w 244"/>
                <a:gd name="T15" fmla="*/ 58910 h 249"/>
                <a:gd name="T16" fmla="*/ 57612 w 244"/>
                <a:gd name="T17" fmla="*/ 62123 h 249"/>
                <a:gd name="T18" fmla="*/ 29343 w 244"/>
                <a:gd name="T19" fmla="*/ 62123 h 249"/>
                <a:gd name="T20" fmla="*/ 29343 w 244"/>
                <a:gd name="T21" fmla="*/ 62123 h 249"/>
                <a:gd name="T22" fmla="*/ 26480 w 244"/>
                <a:gd name="T23" fmla="*/ 58910 h 249"/>
                <a:gd name="T24" fmla="*/ 26480 w 244"/>
                <a:gd name="T25" fmla="*/ 29276 h 249"/>
                <a:gd name="T26" fmla="*/ 29343 w 244"/>
                <a:gd name="T27" fmla="*/ 88543 h 249"/>
                <a:gd name="T28" fmla="*/ 57612 w 244"/>
                <a:gd name="T29" fmla="*/ 88543 h 249"/>
                <a:gd name="T30" fmla="*/ 57612 w 244"/>
                <a:gd name="T31" fmla="*/ 88543 h 249"/>
                <a:gd name="T32" fmla="*/ 86955 w 244"/>
                <a:gd name="T33" fmla="*/ 58910 h 249"/>
                <a:gd name="T34" fmla="*/ 86955 w 244"/>
                <a:gd name="T35" fmla="*/ 29276 h 249"/>
                <a:gd name="T36" fmla="*/ 86955 w 244"/>
                <a:gd name="T37" fmla="*/ 29276 h 249"/>
                <a:gd name="T38" fmla="*/ 57612 w 244"/>
                <a:gd name="T39" fmla="*/ 0 h 249"/>
                <a:gd name="T40" fmla="*/ 29343 w 244"/>
                <a:gd name="T41" fmla="*/ 0 h 249"/>
                <a:gd name="T42" fmla="*/ 29343 w 244"/>
                <a:gd name="T43" fmla="*/ 0 h 249"/>
                <a:gd name="T44" fmla="*/ 0 w 244"/>
                <a:gd name="T45" fmla="*/ 29276 h 249"/>
                <a:gd name="T46" fmla="*/ 0 w 244"/>
                <a:gd name="T47" fmla="*/ 58910 h 249"/>
                <a:gd name="T48" fmla="*/ 0 w 244"/>
                <a:gd name="T49" fmla="*/ 58910 h 249"/>
                <a:gd name="T50" fmla="*/ 29343 w 244"/>
                <a:gd name="T51" fmla="*/ 88543 h 24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4" h="249">
                  <a:moveTo>
                    <a:pt x="74" y="82"/>
                  </a:moveTo>
                  <a:lnTo>
                    <a:pt x="74" y="82"/>
                  </a:lnTo>
                  <a:cubicBezTo>
                    <a:pt x="74" y="77"/>
                    <a:pt x="77" y="75"/>
                    <a:pt x="82" y="75"/>
                  </a:cubicBezTo>
                  <a:lnTo>
                    <a:pt x="161" y="75"/>
                  </a:lnTo>
                  <a:cubicBezTo>
                    <a:pt x="165" y="75"/>
                    <a:pt x="169" y="77"/>
                    <a:pt x="169" y="82"/>
                  </a:cubicBezTo>
                  <a:lnTo>
                    <a:pt x="169" y="165"/>
                  </a:lnTo>
                  <a:cubicBezTo>
                    <a:pt x="169" y="170"/>
                    <a:pt x="165" y="174"/>
                    <a:pt x="161" y="174"/>
                  </a:cubicBezTo>
                  <a:lnTo>
                    <a:pt x="82" y="174"/>
                  </a:lnTo>
                  <a:cubicBezTo>
                    <a:pt x="77" y="174"/>
                    <a:pt x="74" y="170"/>
                    <a:pt x="74" y="165"/>
                  </a:cubicBezTo>
                  <a:lnTo>
                    <a:pt x="74" y="82"/>
                  </a:lnTo>
                  <a:close/>
                  <a:moveTo>
                    <a:pt x="82" y="248"/>
                  </a:moveTo>
                  <a:lnTo>
                    <a:pt x="161" y="248"/>
                  </a:lnTo>
                  <a:cubicBezTo>
                    <a:pt x="206" y="248"/>
                    <a:pt x="243" y="211"/>
                    <a:pt x="243" y="165"/>
                  </a:cubicBezTo>
                  <a:lnTo>
                    <a:pt x="243" y="82"/>
                  </a:lnTo>
                  <a:cubicBezTo>
                    <a:pt x="243" y="37"/>
                    <a:pt x="206" y="0"/>
                    <a:pt x="161" y="0"/>
                  </a:cubicBezTo>
                  <a:lnTo>
                    <a:pt x="82" y="0"/>
                  </a:lnTo>
                  <a:cubicBezTo>
                    <a:pt x="37" y="0"/>
                    <a:pt x="0" y="37"/>
                    <a:pt x="0" y="82"/>
                  </a:cubicBezTo>
                  <a:lnTo>
                    <a:pt x="0" y="165"/>
                  </a:lnTo>
                  <a:cubicBezTo>
                    <a:pt x="0" y="211"/>
                    <a:pt x="37" y="248"/>
                    <a:pt x="82" y="248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solidFill>
                  <a:srgbClr val="002060"/>
                </a:solidFill>
              </a:endParaRPr>
            </a:p>
          </p:txBody>
        </p:sp>
        <p:sp>
          <p:nvSpPr>
            <p:cNvPr id="98" name="Freeform 19">
              <a:extLst>
                <a:ext uri="{FF2B5EF4-FFF2-40B4-BE49-F238E27FC236}">
                  <a16:creationId xmlns:a16="http://schemas.microsoft.com/office/drawing/2014/main" id="{F182BCB3-4CC4-6E40-9FDE-2B0D2DE9B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83598" y="2936957"/>
              <a:ext cx="325677" cy="202145"/>
            </a:xfrm>
            <a:custGeom>
              <a:avLst/>
              <a:gdLst>
                <a:gd name="T0" fmla="*/ 109698 w 384"/>
                <a:gd name="T1" fmla="*/ 58711 h 238"/>
                <a:gd name="T2" fmla="*/ 28054 w 384"/>
                <a:gd name="T3" fmla="*/ 58711 h 238"/>
                <a:gd name="T4" fmla="*/ 28054 w 384"/>
                <a:gd name="T5" fmla="*/ 58711 h 238"/>
                <a:gd name="T6" fmla="*/ 28054 w 384"/>
                <a:gd name="T7" fmla="*/ 57990 h 238"/>
                <a:gd name="T8" fmla="*/ 36686 w 384"/>
                <a:gd name="T9" fmla="*/ 27014 h 238"/>
                <a:gd name="T10" fmla="*/ 36686 w 384"/>
                <a:gd name="T11" fmla="*/ 27014 h 238"/>
                <a:gd name="T12" fmla="*/ 36686 w 384"/>
                <a:gd name="T13" fmla="*/ 27014 h 238"/>
                <a:gd name="T14" fmla="*/ 101786 w 384"/>
                <a:gd name="T15" fmla="*/ 27014 h 238"/>
                <a:gd name="T16" fmla="*/ 101786 w 384"/>
                <a:gd name="T17" fmla="*/ 27014 h 238"/>
                <a:gd name="T18" fmla="*/ 101786 w 384"/>
                <a:gd name="T19" fmla="*/ 27014 h 238"/>
                <a:gd name="T20" fmla="*/ 110058 w 384"/>
                <a:gd name="T21" fmla="*/ 57990 h 238"/>
                <a:gd name="T22" fmla="*/ 110058 w 384"/>
                <a:gd name="T23" fmla="*/ 57990 h 238"/>
                <a:gd name="T24" fmla="*/ 109698 w 384"/>
                <a:gd name="T25" fmla="*/ 58711 h 238"/>
                <a:gd name="T26" fmla="*/ 127322 w 384"/>
                <a:gd name="T27" fmla="*/ 20171 h 238"/>
                <a:gd name="T28" fmla="*/ 127322 w 384"/>
                <a:gd name="T29" fmla="*/ 20171 h 238"/>
                <a:gd name="T30" fmla="*/ 101786 w 384"/>
                <a:gd name="T31" fmla="*/ 0 h 238"/>
                <a:gd name="T32" fmla="*/ 36686 w 384"/>
                <a:gd name="T33" fmla="*/ 0 h 238"/>
                <a:gd name="T34" fmla="*/ 36686 w 384"/>
                <a:gd name="T35" fmla="*/ 0 h 238"/>
                <a:gd name="T36" fmla="*/ 10430 w 384"/>
                <a:gd name="T37" fmla="*/ 20171 h 238"/>
                <a:gd name="T38" fmla="*/ 2518 w 384"/>
                <a:gd name="T39" fmla="*/ 51147 h 238"/>
                <a:gd name="T40" fmla="*/ 2518 w 384"/>
                <a:gd name="T41" fmla="*/ 51147 h 238"/>
                <a:gd name="T42" fmla="*/ 6834 w 384"/>
                <a:gd name="T43" fmla="*/ 74559 h 238"/>
                <a:gd name="T44" fmla="*/ 6834 w 384"/>
                <a:gd name="T45" fmla="*/ 74559 h 238"/>
                <a:gd name="T46" fmla="*/ 28773 w 384"/>
                <a:gd name="T47" fmla="*/ 85365 h 238"/>
                <a:gd name="T48" fmla="*/ 109698 w 384"/>
                <a:gd name="T49" fmla="*/ 85365 h 238"/>
                <a:gd name="T50" fmla="*/ 109698 w 384"/>
                <a:gd name="T51" fmla="*/ 85365 h 238"/>
                <a:gd name="T52" fmla="*/ 131638 w 384"/>
                <a:gd name="T53" fmla="*/ 74559 h 238"/>
                <a:gd name="T54" fmla="*/ 131638 w 384"/>
                <a:gd name="T55" fmla="*/ 74559 h 238"/>
                <a:gd name="T56" fmla="*/ 135954 w 384"/>
                <a:gd name="T57" fmla="*/ 51147 h 238"/>
                <a:gd name="T58" fmla="*/ 127322 w 384"/>
                <a:gd name="T59" fmla="*/ 20171 h 23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84" h="238">
                  <a:moveTo>
                    <a:pt x="305" y="163"/>
                  </a:moveTo>
                  <a:lnTo>
                    <a:pt x="78" y="163"/>
                  </a:lnTo>
                  <a:cubicBezTo>
                    <a:pt x="78" y="163"/>
                    <a:pt x="78" y="163"/>
                    <a:pt x="78" y="161"/>
                  </a:cubicBezTo>
                  <a:lnTo>
                    <a:pt x="102" y="75"/>
                  </a:lnTo>
                  <a:lnTo>
                    <a:pt x="283" y="75"/>
                  </a:lnTo>
                  <a:lnTo>
                    <a:pt x="306" y="161"/>
                  </a:lnTo>
                  <a:cubicBezTo>
                    <a:pt x="306" y="163"/>
                    <a:pt x="305" y="163"/>
                    <a:pt x="305" y="163"/>
                  </a:cubicBezTo>
                  <a:close/>
                  <a:moveTo>
                    <a:pt x="354" y="56"/>
                  </a:moveTo>
                  <a:lnTo>
                    <a:pt x="354" y="56"/>
                  </a:lnTo>
                  <a:cubicBezTo>
                    <a:pt x="345" y="23"/>
                    <a:pt x="316" y="0"/>
                    <a:pt x="283" y="0"/>
                  </a:cubicBezTo>
                  <a:lnTo>
                    <a:pt x="102" y="0"/>
                  </a:lnTo>
                  <a:cubicBezTo>
                    <a:pt x="69" y="0"/>
                    <a:pt x="38" y="23"/>
                    <a:pt x="29" y="56"/>
                  </a:cubicBezTo>
                  <a:lnTo>
                    <a:pt x="7" y="142"/>
                  </a:lnTo>
                  <a:cubicBezTo>
                    <a:pt x="0" y="164"/>
                    <a:pt x="6" y="189"/>
                    <a:pt x="19" y="207"/>
                  </a:cubicBezTo>
                  <a:cubicBezTo>
                    <a:pt x="34" y="226"/>
                    <a:pt x="56" y="237"/>
                    <a:pt x="80" y="237"/>
                  </a:cubicBezTo>
                  <a:lnTo>
                    <a:pt x="305" y="237"/>
                  </a:lnTo>
                  <a:cubicBezTo>
                    <a:pt x="329" y="237"/>
                    <a:pt x="351" y="226"/>
                    <a:pt x="366" y="207"/>
                  </a:cubicBezTo>
                  <a:cubicBezTo>
                    <a:pt x="379" y="189"/>
                    <a:pt x="383" y="164"/>
                    <a:pt x="378" y="142"/>
                  </a:cubicBezTo>
                  <a:lnTo>
                    <a:pt x="354" y="56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solidFill>
                  <a:srgbClr val="002060"/>
                </a:solidFill>
              </a:endParaRPr>
            </a:p>
          </p:txBody>
        </p:sp>
        <p:sp>
          <p:nvSpPr>
            <p:cNvPr id="99" name="Freeform 20">
              <a:extLst>
                <a:ext uri="{FF2B5EF4-FFF2-40B4-BE49-F238E27FC236}">
                  <a16:creationId xmlns:a16="http://schemas.microsoft.com/office/drawing/2014/main" id="{C4712A74-07AC-9D43-805C-C99CEA62C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99667" y="2704864"/>
              <a:ext cx="209632" cy="209632"/>
            </a:xfrm>
            <a:custGeom>
              <a:avLst/>
              <a:gdLst>
                <a:gd name="T0" fmla="*/ 61686 w 245"/>
                <a:gd name="T1" fmla="*/ 29276 h 249"/>
                <a:gd name="T2" fmla="*/ 61686 w 245"/>
                <a:gd name="T3" fmla="*/ 58910 h 249"/>
                <a:gd name="T4" fmla="*/ 61686 w 245"/>
                <a:gd name="T5" fmla="*/ 58910 h 249"/>
                <a:gd name="T6" fmla="*/ 58420 w 245"/>
                <a:gd name="T7" fmla="*/ 62123 h 249"/>
                <a:gd name="T8" fmla="*/ 30117 w 245"/>
                <a:gd name="T9" fmla="*/ 62123 h 249"/>
                <a:gd name="T10" fmla="*/ 30117 w 245"/>
                <a:gd name="T11" fmla="*/ 62123 h 249"/>
                <a:gd name="T12" fmla="*/ 27214 w 245"/>
                <a:gd name="T13" fmla="*/ 58910 h 249"/>
                <a:gd name="T14" fmla="*/ 27214 w 245"/>
                <a:gd name="T15" fmla="*/ 29276 h 249"/>
                <a:gd name="T16" fmla="*/ 27214 w 245"/>
                <a:gd name="T17" fmla="*/ 29276 h 249"/>
                <a:gd name="T18" fmla="*/ 30117 w 245"/>
                <a:gd name="T19" fmla="*/ 26777 h 249"/>
                <a:gd name="T20" fmla="*/ 58420 w 245"/>
                <a:gd name="T21" fmla="*/ 26777 h 249"/>
                <a:gd name="T22" fmla="*/ 58420 w 245"/>
                <a:gd name="T23" fmla="*/ 26777 h 249"/>
                <a:gd name="T24" fmla="*/ 61686 w 245"/>
                <a:gd name="T25" fmla="*/ 29276 h 249"/>
                <a:gd name="T26" fmla="*/ 0 w 245"/>
                <a:gd name="T27" fmla="*/ 29276 h 249"/>
                <a:gd name="T28" fmla="*/ 0 w 245"/>
                <a:gd name="T29" fmla="*/ 58910 h 249"/>
                <a:gd name="T30" fmla="*/ 0 w 245"/>
                <a:gd name="T31" fmla="*/ 58910 h 249"/>
                <a:gd name="T32" fmla="*/ 30117 w 245"/>
                <a:gd name="T33" fmla="*/ 88543 h 249"/>
                <a:gd name="T34" fmla="*/ 58420 w 245"/>
                <a:gd name="T35" fmla="*/ 88543 h 249"/>
                <a:gd name="T36" fmla="*/ 58420 w 245"/>
                <a:gd name="T37" fmla="*/ 88543 h 249"/>
                <a:gd name="T38" fmla="*/ 88537 w 245"/>
                <a:gd name="T39" fmla="*/ 58910 h 249"/>
                <a:gd name="T40" fmla="*/ 88537 w 245"/>
                <a:gd name="T41" fmla="*/ 29276 h 249"/>
                <a:gd name="T42" fmla="*/ 88537 w 245"/>
                <a:gd name="T43" fmla="*/ 29276 h 249"/>
                <a:gd name="T44" fmla="*/ 58420 w 245"/>
                <a:gd name="T45" fmla="*/ 0 h 249"/>
                <a:gd name="T46" fmla="*/ 30117 w 245"/>
                <a:gd name="T47" fmla="*/ 0 h 249"/>
                <a:gd name="T48" fmla="*/ 30117 w 245"/>
                <a:gd name="T49" fmla="*/ 0 h 249"/>
                <a:gd name="T50" fmla="*/ 0 w 245"/>
                <a:gd name="T51" fmla="*/ 29276 h 24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49">
                  <a:moveTo>
                    <a:pt x="170" y="82"/>
                  </a:moveTo>
                  <a:lnTo>
                    <a:pt x="170" y="165"/>
                  </a:lnTo>
                  <a:cubicBezTo>
                    <a:pt x="170" y="170"/>
                    <a:pt x="166" y="174"/>
                    <a:pt x="161" y="174"/>
                  </a:cubicBezTo>
                  <a:lnTo>
                    <a:pt x="83" y="174"/>
                  </a:lnTo>
                  <a:cubicBezTo>
                    <a:pt x="79" y="174"/>
                    <a:pt x="75" y="170"/>
                    <a:pt x="75" y="165"/>
                  </a:cubicBezTo>
                  <a:lnTo>
                    <a:pt x="75" y="82"/>
                  </a:lnTo>
                  <a:cubicBezTo>
                    <a:pt x="75" y="77"/>
                    <a:pt x="79" y="75"/>
                    <a:pt x="83" y="75"/>
                  </a:cubicBezTo>
                  <a:lnTo>
                    <a:pt x="161" y="75"/>
                  </a:lnTo>
                  <a:cubicBezTo>
                    <a:pt x="166" y="75"/>
                    <a:pt x="170" y="77"/>
                    <a:pt x="170" y="82"/>
                  </a:cubicBezTo>
                  <a:close/>
                  <a:moveTo>
                    <a:pt x="0" y="82"/>
                  </a:moveTo>
                  <a:lnTo>
                    <a:pt x="0" y="165"/>
                  </a:lnTo>
                  <a:cubicBezTo>
                    <a:pt x="0" y="211"/>
                    <a:pt x="37" y="248"/>
                    <a:pt x="83" y="248"/>
                  </a:cubicBezTo>
                  <a:lnTo>
                    <a:pt x="161" y="248"/>
                  </a:lnTo>
                  <a:cubicBezTo>
                    <a:pt x="207" y="248"/>
                    <a:pt x="244" y="211"/>
                    <a:pt x="244" y="165"/>
                  </a:cubicBezTo>
                  <a:lnTo>
                    <a:pt x="244" y="82"/>
                  </a:lnTo>
                  <a:cubicBezTo>
                    <a:pt x="244" y="37"/>
                    <a:pt x="207" y="0"/>
                    <a:pt x="161" y="0"/>
                  </a:cubicBezTo>
                  <a:lnTo>
                    <a:pt x="83" y="0"/>
                  </a:lnTo>
                  <a:cubicBezTo>
                    <a:pt x="37" y="0"/>
                    <a:pt x="0" y="37"/>
                    <a:pt x="0" y="8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solidFill>
                  <a:srgbClr val="002060"/>
                </a:solidFill>
              </a:endParaRPr>
            </a:p>
          </p:txBody>
        </p:sp>
        <p:sp>
          <p:nvSpPr>
            <p:cNvPr id="100" name="Freeform 21">
              <a:extLst>
                <a:ext uri="{FF2B5EF4-FFF2-40B4-BE49-F238E27FC236}">
                  <a16:creationId xmlns:a16="http://schemas.microsoft.com/office/drawing/2014/main" id="{FF1C542A-2A7F-9840-96D1-E59A2C843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9772" y="2936957"/>
              <a:ext cx="325677" cy="202145"/>
            </a:xfrm>
            <a:custGeom>
              <a:avLst/>
              <a:gdLst>
                <a:gd name="T0" fmla="*/ 109413 w 385"/>
                <a:gd name="T1" fmla="*/ 58711 h 238"/>
                <a:gd name="T2" fmla="*/ 28340 w 385"/>
                <a:gd name="T3" fmla="*/ 58711 h 238"/>
                <a:gd name="T4" fmla="*/ 28340 w 385"/>
                <a:gd name="T5" fmla="*/ 58711 h 238"/>
                <a:gd name="T6" fmla="*/ 28340 w 385"/>
                <a:gd name="T7" fmla="*/ 57990 h 238"/>
                <a:gd name="T8" fmla="*/ 36232 w 385"/>
                <a:gd name="T9" fmla="*/ 27014 h 238"/>
                <a:gd name="T10" fmla="*/ 36232 w 385"/>
                <a:gd name="T11" fmla="*/ 27014 h 238"/>
                <a:gd name="T12" fmla="*/ 36591 w 385"/>
                <a:gd name="T13" fmla="*/ 27014 h 238"/>
                <a:gd name="T14" fmla="*/ 101163 w 385"/>
                <a:gd name="T15" fmla="*/ 27014 h 238"/>
                <a:gd name="T16" fmla="*/ 101163 w 385"/>
                <a:gd name="T17" fmla="*/ 27014 h 238"/>
                <a:gd name="T18" fmla="*/ 101521 w 385"/>
                <a:gd name="T19" fmla="*/ 27014 h 238"/>
                <a:gd name="T20" fmla="*/ 109413 w 385"/>
                <a:gd name="T21" fmla="*/ 57990 h 238"/>
                <a:gd name="T22" fmla="*/ 109413 w 385"/>
                <a:gd name="T23" fmla="*/ 57990 h 238"/>
                <a:gd name="T24" fmla="*/ 109413 w 385"/>
                <a:gd name="T25" fmla="*/ 58711 h 238"/>
                <a:gd name="T26" fmla="*/ 135601 w 385"/>
                <a:gd name="T27" fmla="*/ 51147 h 238"/>
                <a:gd name="T28" fmla="*/ 126991 w 385"/>
                <a:gd name="T29" fmla="*/ 20171 h 238"/>
                <a:gd name="T30" fmla="*/ 126991 w 385"/>
                <a:gd name="T31" fmla="*/ 20171 h 238"/>
                <a:gd name="T32" fmla="*/ 101163 w 385"/>
                <a:gd name="T33" fmla="*/ 0 h 238"/>
                <a:gd name="T34" fmla="*/ 36591 w 385"/>
                <a:gd name="T35" fmla="*/ 0 h 238"/>
                <a:gd name="T36" fmla="*/ 36591 w 385"/>
                <a:gd name="T37" fmla="*/ 0 h 238"/>
                <a:gd name="T38" fmla="*/ 10762 w 385"/>
                <a:gd name="T39" fmla="*/ 20171 h 238"/>
                <a:gd name="T40" fmla="*/ 2511 w 385"/>
                <a:gd name="T41" fmla="*/ 51147 h 238"/>
                <a:gd name="T42" fmla="*/ 2511 w 385"/>
                <a:gd name="T43" fmla="*/ 51147 h 238"/>
                <a:gd name="T44" fmla="*/ 7175 w 385"/>
                <a:gd name="T45" fmla="*/ 74559 h 238"/>
                <a:gd name="T46" fmla="*/ 7175 w 385"/>
                <a:gd name="T47" fmla="*/ 74559 h 238"/>
                <a:gd name="T48" fmla="*/ 28340 w 385"/>
                <a:gd name="T49" fmla="*/ 85365 h 238"/>
                <a:gd name="T50" fmla="*/ 109413 w 385"/>
                <a:gd name="T51" fmla="*/ 85365 h 238"/>
                <a:gd name="T52" fmla="*/ 109413 w 385"/>
                <a:gd name="T53" fmla="*/ 85365 h 238"/>
                <a:gd name="T54" fmla="*/ 130937 w 385"/>
                <a:gd name="T55" fmla="*/ 74559 h 238"/>
                <a:gd name="T56" fmla="*/ 130937 w 385"/>
                <a:gd name="T57" fmla="*/ 74559 h 238"/>
                <a:gd name="T58" fmla="*/ 135601 w 385"/>
                <a:gd name="T59" fmla="*/ 51147 h 23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385" h="238">
                  <a:moveTo>
                    <a:pt x="305" y="163"/>
                  </a:moveTo>
                  <a:lnTo>
                    <a:pt x="79" y="163"/>
                  </a:lnTo>
                  <a:cubicBezTo>
                    <a:pt x="79" y="163"/>
                    <a:pt x="77" y="163"/>
                    <a:pt x="79" y="161"/>
                  </a:cubicBezTo>
                  <a:lnTo>
                    <a:pt x="101" y="75"/>
                  </a:lnTo>
                  <a:cubicBezTo>
                    <a:pt x="102" y="75"/>
                    <a:pt x="102" y="75"/>
                    <a:pt x="102" y="75"/>
                  </a:cubicBezTo>
                  <a:lnTo>
                    <a:pt x="282" y="75"/>
                  </a:lnTo>
                  <a:lnTo>
                    <a:pt x="283" y="75"/>
                  </a:lnTo>
                  <a:lnTo>
                    <a:pt x="305" y="161"/>
                  </a:lnTo>
                  <a:cubicBezTo>
                    <a:pt x="307" y="163"/>
                    <a:pt x="305" y="163"/>
                    <a:pt x="305" y="163"/>
                  </a:cubicBezTo>
                  <a:close/>
                  <a:moveTo>
                    <a:pt x="378" y="142"/>
                  </a:moveTo>
                  <a:lnTo>
                    <a:pt x="354" y="56"/>
                  </a:lnTo>
                  <a:cubicBezTo>
                    <a:pt x="345" y="23"/>
                    <a:pt x="316" y="0"/>
                    <a:pt x="282" y="0"/>
                  </a:cubicBezTo>
                  <a:lnTo>
                    <a:pt x="102" y="0"/>
                  </a:lnTo>
                  <a:cubicBezTo>
                    <a:pt x="68" y="0"/>
                    <a:pt x="39" y="23"/>
                    <a:pt x="30" y="56"/>
                  </a:cubicBezTo>
                  <a:lnTo>
                    <a:pt x="7" y="142"/>
                  </a:lnTo>
                  <a:cubicBezTo>
                    <a:pt x="0" y="164"/>
                    <a:pt x="5" y="189"/>
                    <a:pt x="20" y="207"/>
                  </a:cubicBezTo>
                  <a:cubicBezTo>
                    <a:pt x="35" y="226"/>
                    <a:pt x="55" y="237"/>
                    <a:pt x="79" y="237"/>
                  </a:cubicBezTo>
                  <a:lnTo>
                    <a:pt x="305" y="237"/>
                  </a:lnTo>
                  <a:cubicBezTo>
                    <a:pt x="329" y="237"/>
                    <a:pt x="350" y="226"/>
                    <a:pt x="365" y="207"/>
                  </a:cubicBezTo>
                  <a:cubicBezTo>
                    <a:pt x="380" y="189"/>
                    <a:pt x="384" y="164"/>
                    <a:pt x="378" y="142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solidFill>
                  <a:srgbClr val="002060"/>
                </a:solidFill>
              </a:endParaRPr>
            </a:p>
          </p:txBody>
        </p:sp>
        <p:sp>
          <p:nvSpPr>
            <p:cNvPr id="101" name="Freeform 22">
              <a:extLst>
                <a:ext uri="{FF2B5EF4-FFF2-40B4-BE49-F238E27FC236}">
                  <a16:creationId xmlns:a16="http://schemas.microsoft.com/office/drawing/2014/main" id="{1CA08FEB-E313-344A-A7F7-944129AFBF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44565" y="2386671"/>
              <a:ext cx="763660" cy="288246"/>
            </a:xfrm>
            <a:custGeom>
              <a:avLst/>
              <a:gdLst>
                <a:gd name="T0" fmla="*/ 9366 w 899"/>
                <a:gd name="T1" fmla="*/ 118653 h 341"/>
                <a:gd name="T2" fmla="*/ 9366 w 899"/>
                <a:gd name="T3" fmla="*/ 118653 h 341"/>
                <a:gd name="T4" fmla="*/ 27018 w 899"/>
                <a:gd name="T5" fmla="*/ 112201 h 341"/>
                <a:gd name="T6" fmla="*/ 27018 w 899"/>
                <a:gd name="T7" fmla="*/ 112201 h 341"/>
                <a:gd name="T8" fmla="*/ 80692 w 899"/>
                <a:gd name="T9" fmla="*/ 50186 h 341"/>
                <a:gd name="T10" fmla="*/ 80692 w 899"/>
                <a:gd name="T11" fmla="*/ 50186 h 341"/>
                <a:gd name="T12" fmla="*/ 162105 w 899"/>
                <a:gd name="T13" fmla="*/ 26527 h 341"/>
                <a:gd name="T14" fmla="*/ 162105 w 899"/>
                <a:gd name="T15" fmla="*/ 26527 h 341"/>
                <a:gd name="T16" fmla="*/ 242797 w 899"/>
                <a:gd name="T17" fmla="*/ 50186 h 341"/>
                <a:gd name="T18" fmla="*/ 242797 w 899"/>
                <a:gd name="T19" fmla="*/ 50186 h 341"/>
                <a:gd name="T20" fmla="*/ 295752 w 899"/>
                <a:gd name="T21" fmla="*/ 111125 h 341"/>
                <a:gd name="T22" fmla="*/ 295752 w 899"/>
                <a:gd name="T23" fmla="*/ 111125 h 341"/>
                <a:gd name="T24" fmla="*/ 314124 w 899"/>
                <a:gd name="T25" fmla="*/ 117936 h 341"/>
                <a:gd name="T26" fmla="*/ 314124 w 899"/>
                <a:gd name="T27" fmla="*/ 117936 h 341"/>
                <a:gd name="T28" fmla="*/ 320608 w 899"/>
                <a:gd name="T29" fmla="*/ 99654 h 341"/>
                <a:gd name="T30" fmla="*/ 320608 w 899"/>
                <a:gd name="T31" fmla="*/ 99654 h 341"/>
                <a:gd name="T32" fmla="*/ 256847 w 899"/>
                <a:gd name="T33" fmla="*/ 27961 h 341"/>
                <a:gd name="T34" fmla="*/ 256847 w 899"/>
                <a:gd name="T35" fmla="*/ 27961 h 341"/>
                <a:gd name="T36" fmla="*/ 162105 w 899"/>
                <a:gd name="T37" fmla="*/ 0 h 341"/>
                <a:gd name="T38" fmla="*/ 162105 w 899"/>
                <a:gd name="T39" fmla="*/ 0 h 341"/>
                <a:gd name="T40" fmla="*/ 65923 w 899"/>
                <a:gd name="T41" fmla="*/ 27961 h 341"/>
                <a:gd name="T42" fmla="*/ 65923 w 899"/>
                <a:gd name="T43" fmla="*/ 27961 h 341"/>
                <a:gd name="T44" fmla="*/ 2522 w 899"/>
                <a:gd name="T45" fmla="*/ 101088 h 341"/>
                <a:gd name="T46" fmla="*/ 2522 w 899"/>
                <a:gd name="T47" fmla="*/ 101088 h 341"/>
                <a:gd name="T48" fmla="*/ 9366 w 899"/>
                <a:gd name="T49" fmla="*/ 118653 h 34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99" h="341">
                  <a:moveTo>
                    <a:pt x="26" y="331"/>
                  </a:moveTo>
                  <a:lnTo>
                    <a:pt x="26" y="331"/>
                  </a:lnTo>
                  <a:cubicBezTo>
                    <a:pt x="45" y="340"/>
                    <a:pt x="69" y="326"/>
                    <a:pt x="75" y="313"/>
                  </a:cubicBezTo>
                  <a:cubicBezTo>
                    <a:pt x="108" y="242"/>
                    <a:pt x="159" y="183"/>
                    <a:pt x="224" y="140"/>
                  </a:cubicBezTo>
                  <a:cubicBezTo>
                    <a:pt x="292" y="97"/>
                    <a:pt x="369" y="74"/>
                    <a:pt x="450" y="74"/>
                  </a:cubicBezTo>
                  <a:cubicBezTo>
                    <a:pt x="528" y="74"/>
                    <a:pt x="606" y="97"/>
                    <a:pt x="674" y="140"/>
                  </a:cubicBezTo>
                  <a:cubicBezTo>
                    <a:pt x="737" y="182"/>
                    <a:pt x="789" y="241"/>
                    <a:pt x="821" y="310"/>
                  </a:cubicBezTo>
                  <a:cubicBezTo>
                    <a:pt x="830" y="329"/>
                    <a:pt x="853" y="337"/>
                    <a:pt x="872" y="329"/>
                  </a:cubicBezTo>
                  <a:cubicBezTo>
                    <a:pt x="890" y="319"/>
                    <a:pt x="898" y="297"/>
                    <a:pt x="890" y="278"/>
                  </a:cubicBezTo>
                  <a:cubicBezTo>
                    <a:pt x="851" y="196"/>
                    <a:pt x="789" y="127"/>
                    <a:pt x="713" y="78"/>
                  </a:cubicBezTo>
                  <a:cubicBezTo>
                    <a:pt x="635" y="26"/>
                    <a:pt x="543" y="0"/>
                    <a:pt x="450" y="0"/>
                  </a:cubicBezTo>
                  <a:cubicBezTo>
                    <a:pt x="355" y="0"/>
                    <a:pt x="263" y="28"/>
                    <a:pt x="183" y="78"/>
                  </a:cubicBezTo>
                  <a:cubicBezTo>
                    <a:pt x="106" y="128"/>
                    <a:pt x="45" y="199"/>
                    <a:pt x="7" y="282"/>
                  </a:cubicBezTo>
                  <a:cubicBezTo>
                    <a:pt x="0" y="300"/>
                    <a:pt x="7" y="322"/>
                    <a:pt x="26" y="33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solidFill>
                  <a:srgbClr val="002060"/>
                </a:solidFill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491E47DE-594C-484A-B4CA-C07B5F9882B5}"/>
              </a:ext>
            </a:extLst>
          </p:cNvPr>
          <p:cNvGrpSpPr/>
          <p:nvPr/>
        </p:nvGrpSpPr>
        <p:grpSpPr>
          <a:xfrm>
            <a:off x="4054122" y="5235423"/>
            <a:ext cx="499679" cy="491050"/>
            <a:chOff x="8657130" y="2323034"/>
            <a:chExt cx="1078109" cy="1006982"/>
          </a:xfrm>
          <a:solidFill>
            <a:schemeClr val="tx1"/>
          </a:solidFill>
        </p:grpSpPr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BA2586DD-69F2-1C4F-A620-B7B65DB5A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57130" y="2323034"/>
              <a:ext cx="1078109" cy="1006982"/>
            </a:xfrm>
            <a:custGeom>
              <a:avLst/>
              <a:gdLst>
                <a:gd name="T0" fmla="*/ 228239 w 1268"/>
                <a:gd name="T1" fmla="*/ 347237 h 1188"/>
                <a:gd name="T2" fmla="*/ 228239 w 1268"/>
                <a:gd name="T3" fmla="*/ 347237 h 1188"/>
                <a:gd name="T4" fmla="*/ 198673 w 1268"/>
                <a:gd name="T5" fmla="*/ 345440 h 1188"/>
                <a:gd name="T6" fmla="*/ 198673 w 1268"/>
                <a:gd name="T7" fmla="*/ 345440 h 1188"/>
                <a:gd name="T8" fmla="*/ 183890 w 1268"/>
                <a:gd name="T9" fmla="*/ 350832 h 1188"/>
                <a:gd name="T10" fmla="*/ 183890 w 1268"/>
                <a:gd name="T11" fmla="*/ 350832 h 1188"/>
                <a:gd name="T12" fmla="*/ 119709 w 1268"/>
                <a:gd name="T13" fmla="*/ 389294 h 1188"/>
                <a:gd name="T14" fmla="*/ 119709 w 1268"/>
                <a:gd name="T15" fmla="*/ 389294 h 1188"/>
                <a:gd name="T16" fmla="*/ 72835 w 1268"/>
                <a:gd name="T17" fmla="*/ 398280 h 1188"/>
                <a:gd name="T18" fmla="*/ 72835 w 1268"/>
                <a:gd name="T19" fmla="*/ 398280 h 1188"/>
                <a:gd name="T20" fmla="*/ 90503 w 1268"/>
                <a:gd name="T21" fmla="*/ 380307 h 1188"/>
                <a:gd name="T22" fmla="*/ 90503 w 1268"/>
                <a:gd name="T23" fmla="*/ 380307 h 1188"/>
                <a:gd name="T24" fmla="*/ 107449 w 1268"/>
                <a:gd name="T25" fmla="*/ 333937 h 1188"/>
                <a:gd name="T26" fmla="*/ 107449 w 1268"/>
                <a:gd name="T27" fmla="*/ 333937 h 1188"/>
                <a:gd name="T28" fmla="*/ 106368 w 1268"/>
                <a:gd name="T29" fmla="*/ 322435 h 1188"/>
                <a:gd name="T30" fmla="*/ 106368 w 1268"/>
                <a:gd name="T31" fmla="*/ 322435 h 1188"/>
                <a:gd name="T32" fmla="*/ 98796 w 1268"/>
                <a:gd name="T33" fmla="*/ 309494 h 1188"/>
                <a:gd name="T34" fmla="*/ 98796 w 1268"/>
                <a:gd name="T35" fmla="*/ 309494 h 1188"/>
                <a:gd name="T36" fmla="*/ 26682 w 1268"/>
                <a:gd name="T37" fmla="*/ 186559 h 1188"/>
                <a:gd name="T38" fmla="*/ 26682 w 1268"/>
                <a:gd name="T39" fmla="*/ 186559 h 1188"/>
                <a:gd name="T40" fmla="*/ 228239 w 1268"/>
                <a:gd name="T41" fmla="*/ 26600 h 1188"/>
                <a:gd name="T42" fmla="*/ 228239 w 1268"/>
                <a:gd name="T43" fmla="*/ 26600 h 1188"/>
                <a:gd name="T44" fmla="*/ 429797 w 1268"/>
                <a:gd name="T45" fmla="*/ 186559 h 1188"/>
                <a:gd name="T46" fmla="*/ 429797 w 1268"/>
                <a:gd name="T47" fmla="*/ 186559 h 1188"/>
                <a:gd name="T48" fmla="*/ 228239 w 1268"/>
                <a:gd name="T49" fmla="*/ 347237 h 1188"/>
                <a:gd name="T50" fmla="*/ 388692 w 1268"/>
                <a:gd name="T51" fmla="*/ 53559 h 1188"/>
                <a:gd name="T52" fmla="*/ 388692 w 1268"/>
                <a:gd name="T53" fmla="*/ 53559 h 1188"/>
                <a:gd name="T54" fmla="*/ 228239 w 1268"/>
                <a:gd name="T55" fmla="*/ 0 h 1188"/>
                <a:gd name="T56" fmla="*/ 228239 w 1268"/>
                <a:gd name="T57" fmla="*/ 0 h 1188"/>
                <a:gd name="T58" fmla="*/ 67787 w 1268"/>
                <a:gd name="T59" fmla="*/ 53559 h 1188"/>
                <a:gd name="T60" fmla="*/ 67787 w 1268"/>
                <a:gd name="T61" fmla="*/ 53559 h 1188"/>
                <a:gd name="T62" fmla="*/ 0 w 1268"/>
                <a:gd name="T63" fmla="*/ 186559 h 1188"/>
                <a:gd name="T64" fmla="*/ 0 w 1268"/>
                <a:gd name="T65" fmla="*/ 186559 h 1188"/>
                <a:gd name="T66" fmla="*/ 80046 w 1268"/>
                <a:gd name="T67" fmla="*/ 329264 h 1188"/>
                <a:gd name="T68" fmla="*/ 80046 w 1268"/>
                <a:gd name="T69" fmla="*/ 329264 h 1188"/>
                <a:gd name="T70" fmla="*/ 80407 w 1268"/>
                <a:gd name="T71" fmla="*/ 333937 h 1188"/>
                <a:gd name="T72" fmla="*/ 80407 w 1268"/>
                <a:gd name="T73" fmla="*/ 333937 h 1188"/>
                <a:gd name="T74" fmla="*/ 38941 w 1268"/>
                <a:gd name="T75" fmla="*/ 388934 h 1188"/>
                <a:gd name="T76" fmla="*/ 38941 w 1268"/>
                <a:gd name="T77" fmla="*/ 388934 h 1188"/>
                <a:gd name="T78" fmla="*/ 28485 w 1268"/>
                <a:gd name="T79" fmla="*/ 406548 h 1188"/>
                <a:gd name="T80" fmla="*/ 28485 w 1268"/>
                <a:gd name="T81" fmla="*/ 406548 h 1188"/>
                <a:gd name="T82" fmla="*/ 34615 w 1268"/>
                <a:gd name="T83" fmla="*/ 421286 h 1188"/>
                <a:gd name="T84" fmla="*/ 34615 w 1268"/>
                <a:gd name="T85" fmla="*/ 421286 h 1188"/>
                <a:gd name="T86" fmla="*/ 48677 w 1268"/>
                <a:gd name="T87" fmla="*/ 426678 h 1188"/>
                <a:gd name="T88" fmla="*/ 48677 w 1268"/>
                <a:gd name="T89" fmla="*/ 426678 h 1188"/>
                <a:gd name="T90" fmla="*/ 49758 w 1268"/>
                <a:gd name="T91" fmla="*/ 426678 h 1188"/>
                <a:gd name="T92" fmla="*/ 49758 w 1268"/>
                <a:gd name="T93" fmla="*/ 426678 h 1188"/>
                <a:gd name="T94" fmla="*/ 199755 w 1268"/>
                <a:gd name="T95" fmla="*/ 372399 h 1188"/>
                <a:gd name="T96" fmla="*/ 199755 w 1268"/>
                <a:gd name="T97" fmla="*/ 372399 h 1188"/>
                <a:gd name="T98" fmla="*/ 228239 w 1268"/>
                <a:gd name="T99" fmla="*/ 374197 h 1188"/>
                <a:gd name="T100" fmla="*/ 228239 w 1268"/>
                <a:gd name="T101" fmla="*/ 374197 h 1188"/>
                <a:gd name="T102" fmla="*/ 388692 w 1268"/>
                <a:gd name="T103" fmla="*/ 320278 h 1188"/>
                <a:gd name="T104" fmla="*/ 388692 w 1268"/>
                <a:gd name="T105" fmla="*/ 320278 h 1188"/>
                <a:gd name="T106" fmla="*/ 456839 w 1268"/>
                <a:gd name="T107" fmla="*/ 186559 h 1188"/>
                <a:gd name="T108" fmla="*/ 456839 w 1268"/>
                <a:gd name="T109" fmla="*/ 186559 h 1188"/>
                <a:gd name="T110" fmla="*/ 388692 w 1268"/>
                <a:gd name="T111" fmla="*/ 53559 h 118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268" h="1188">
                  <a:moveTo>
                    <a:pt x="633" y="966"/>
                  </a:moveTo>
                  <a:lnTo>
                    <a:pt x="633" y="966"/>
                  </a:lnTo>
                  <a:cubicBezTo>
                    <a:pt x="606" y="966"/>
                    <a:pt x="577" y="965"/>
                    <a:pt x="551" y="961"/>
                  </a:cubicBezTo>
                  <a:cubicBezTo>
                    <a:pt x="535" y="959"/>
                    <a:pt x="522" y="965"/>
                    <a:pt x="510" y="976"/>
                  </a:cubicBezTo>
                  <a:cubicBezTo>
                    <a:pt x="458" y="1026"/>
                    <a:pt x="400" y="1062"/>
                    <a:pt x="332" y="1083"/>
                  </a:cubicBezTo>
                  <a:cubicBezTo>
                    <a:pt x="293" y="1095"/>
                    <a:pt x="251" y="1104"/>
                    <a:pt x="202" y="1108"/>
                  </a:cubicBezTo>
                  <a:cubicBezTo>
                    <a:pt x="221" y="1094"/>
                    <a:pt x="237" y="1076"/>
                    <a:pt x="251" y="1058"/>
                  </a:cubicBezTo>
                  <a:cubicBezTo>
                    <a:pt x="282" y="1018"/>
                    <a:pt x="298" y="974"/>
                    <a:pt x="298" y="929"/>
                  </a:cubicBezTo>
                  <a:cubicBezTo>
                    <a:pt x="298" y="917"/>
                    <a:pt x="296" y="907"/>
                    <a:pt x="295" y="897"/>
                  </a:cubicBezTo>
                  <a:cubicBezTo>
                    <a:pt x="293" y="882"/>
                    <a:pt x="286" y="870"/>
                    <a:pt x="274" y="861"/>
                  </a:cubicBezTo>
                  <a:cubicBezTo>
                    <a:pt x="146" y="777"/>
                    <a:pt x="74" y="651"/>
                    <a:pt x="74" y="519"/>
                  </a:cubicBezTo>
                  <a:cubicBezTo>
                    <a:pt x="74" y="273"/>
                    <a:pt x="324" y="74"/>
                    <a:pt x="633" y="74"/>
                  </a:cubicBezTo>
                  <a:cubicBezTo>
                    <a:pt x="942" y="74"/>
                    <a:pt x="1192" y="273"/>
                    <a:pt x="1192" y="519"/>
                  </a:cubicBezTo>
                  <a:cubicBezTo>
                    <a:pt x="1192" y="766"/>
                    <a:pt x="942" y="966"/>
                    <a:pt x="633" y="966"/>
                  </a:cubicBezTo>
                  <a:close/>
                  <a:moveTo>
                    <a:pt x="1078" y="149"/>
                  </a:moveTo>
                  <a:lnTo>
                    <a:pt x="1078" y="149"/>
                  </a:lnTo>
                  <a:cubicBezTo>
                    <a:pt x="958" y="53"/>
                    <a:pt x="801" y="0"/>
                    <a:pt x="633" y="0"/>
                  </a:cubicBezTo>
                  <a:cubicBezTo>
                    <a:pt x="465" y="0"/>
                    <a:pt x="307" y="53"/>
                    <a:pt x="188" y="149"/>
                  </a:cubicBezTo>
                  <a:cubicBezTo>
                    <a:pt x="67" y="248"/>
                    <a:pt x="0" y="380"/>
                    <a:pt x="0" y="519"/>
                  </a:cubicBezTo>
                  <a:cubicBezTo>
                    <a:pt x="0" y="673"/>
                    <a:pt x="80" y="817"/>
                    <a:pt x="222" y="916"/>
                  </a:cubicBezTo>
                  <a:cubicBezTo>
                    <a:pt x="223" y="920"/>
                    <a:pt x="223" y="925"/>
                    <a:pt x="223" y="929"/>
                  </a:cubicBezTo>
                  <a:cubicBezTo>
                    <a:pt x="223" y="974"/>
                    <a:pt x="193" y="1038"/>
                    <a:pt x="108" y="1082"/>
                  </a:cubicBezTo>
                  <a:cubicBezTo>
                    <a:pt x="91" y="1092"/>
                    <a:pt x="79" y="1110"/>
                    <a:pt x="79" y="1131"/>
                  </a:cubicBezTo>
                  <a:cubicBezTo>
                    <a:pt x="79" y="1147"/>
                    <a:pt x="85" y="1162"/>
                    <a:pt x="96" y="1172"/>
                  </a:cubicBezTo>
                  <a:cubicBezTo>
                    <a:pt x="107" y="1183"/>
                    <a:pt x="120" y="1187"/>
                    <a:pt x="135" y="1187"/>
                  </a:cubicBezTo>
                  <a:cubicBezTo>
                    <a:pt x="137" y="1187"/>
                    <a:pt x="137" y="1187"/>
                    <a:pt x="138" y="1187"/>
                  </a:cubicBezTo>
                  <a:cubicBezTo>
                    <a:pt x="268" y="1183"/>
                    <a:pt x="419" y="1160"/>
                    <a:pt x="554" y="1036"/>
                  </a:cubicBezTo>
                  <a:cubicBezTo>
                    <a:pt x="579" y="1039"/>
                    <a:pt x="606" y="1041"/>
                    <a:pt x="633" y="1041"/>
                  </a:cubicBezTo>
                  <a:cubicBezTo>
                    <a:pt x="801" y="1041"/>
                    <a:pt x="959" y="987"/>
                    <a:pt x="1078" y="891"/>
                  </a:cubicBezTo>
                  <a:cubicBezTo>
                    <a:pt x="1199" y="792"/>
                    <a:pt x="1267" y="660"/>
                    <a:pt x="1267" y="519"/>
                  </a:cubicBezTo>
                  <a:cubicBezTo>
                    <a:pt x="1267" y="380"/>
                    <a:pt x="1199" y="248"/>
                    <a:pt x="1078" y="149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7C16C790-E8B4-F541-B64A-B08B72C9E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7993" y="2629995"/>
              <a:ext cx="640126" cy="325677"/>
            </a:xfrm>
            <a:custGeom>
              <a:avLst/>
              <a:gdLst>
                <a:gd name="T0" fmla="*/ 228144 w 752"/>
                <a:gd name="T1" fmla="*/ 111067 h 383"/>
                <a:gd name="T2" fmla="*/ 244388 w 752"/>
                <a:gd name="T3" fmla="*/ 95200 h 383"/>
                <a:gd name="T4" fmla="*/ 109740 w 752"/>
                <a:gd name="T5" fmla="*/ 111067 h 383"/>
                <a:gd name="T6" fmla="*/ 93857 w 752"/>
                <a:gd name="T7" fmla="*/ 95200 h 383"/>
                <a:gd name="T8" fmla="*/ 109740 w 752"/>
                <a:gd name="T9" fmla="*/ 111067 h 383"/>
                <a:gd name="T10" fmla="*/ 42596 w 752"/>
                <a:gd name="T11" fmla="*/ 27406 h 383"/>
                <a:gd name="T12" fmla="*/ 26352 w 752"/>
                <a:gd name="T13" fmla="*/ 42912 h 383"/>
                <a:gd name="T14" fmla="*/ 162083 w 752"/>
                <a:gd name="T15" fmla="*/ 27406 h 383"/>
                <a:gd name="T16" fmla="*/ 177244 w 752"/>
                <a:gd name="T17" fmla="*/ 42912 h 383"/>
                <a:gd name="T18" fmla="*/ 162083 w 752"/>
                <a:gd name="T19" fmla="*/ 27406 h 383"/>
                <a:gd name="T20" fmla="*/ 225617 w 752"/>
                <a:gd name="T21" fmla="*/ 68515 h 383"/>
                <a:gd name="T22" fmla="*/ 221285 w 752"/>
                <a:gd name="T23" fmla="*/ 68515 h 383"/>
                <a:gd name="T24" fmla="*/ 203597 w 752"/>
                <a:gd name="T25" fmla="*/ 50845 h 383"/>
                <a:gd name="T26" fmla="*/ 204679 w 752"/>
                <a:gd name="T27" fmla="*/ 24882 h 383"/>
                <a:gd name="T28" fmla="*/ 180132 w 752"/>
                <a:gd name="T29" fmla="*/ 0 h 383"/>
                <a:gd name="T30" fmla="*/ 159195 w 752"/>
                <a:gd name="T31" fmla="*/ 0 h 383"/>
                <a:gd name="T32" fmla="*/ 135009 w 752"/>
                <a:gd name="T33" fmla="*/ 45436 h 383"/>
                <a:gd name="T34" fmla="*/ 135731 w 752"/>
                <a:gd name="T35" fmla="*/ 51206 h 383"/>
                <a:gd name="T36" fmla="*/ 118043 w 752"/>
                <a:gd name="T37" fmla="*/ 68876 h 383"/>
                <a:gd name="T38" fmla="*/ 91330 w 752"/>
                <a:gd name="T39" fmla="*/ 68515 h 383"/>
                <a:gd name="T40" fmla="*/ 86637 w 752"/>
                <a:gd name="T41" fmla="*/ 68876 h 383"/>
                <a:gd name="T42" fmla="*/ 68948 w 752"/>
                <a:gd name="T43" fmla="*/ 51206 h 383"/>
                <a:gd name="T44" fmla="*/ 69309 w 752"/>
                <a:gd name="T45" fmla="*/ 24882 h 383"/>
                <a:gd name="T46" fmla="*/ 44762 w 752"/>
                <a:gd name="T47" fmla="*/ 0 h 383"/>
                <a:gd name="T48" fmla="*/ 23825 w 752"/>
                <a:gd name="T49" fmla="*/ 0 h 383"/>
                <a:gd name="T50" fmla="*/ 0 w 752"/>
                <a:gd name="T51" fmla="*/ 45436 h 383"/>
                <a:gd name="T52" fmla="*/ 23825 w 752"/>
                <a:gd name="T53" fmla="*/ 69597 h 383"/>
                <a:gd name="T54" fmla="*/ 44762 w 752"/>
                <a:gd name="T55" fmla="*/ 69597 h 383"/>
                <a:gd name="T56" fmla="*/ 67866 w 752"/>
                <a:gd name="T57" fmla="*/ 87988 h 383"/>
                <a:gd name="T58" fmla="*/ 67144 w 752"/>
                <a:gd name="T59" fmla="*/ 92315 h 383"/>
                <a:gd name="T60" fmla="*/ 67144 w 752"/>
                <a:gd name="T61" fmla="*/ 113230 h 383"/>
                <a:gd name="T62" fmla="*/ 112267 w 752"/>
                <a:gd name="T63" fmla="*/ 137751 h 383"/>
                <a:gd name="T64" fmla="*/ 136814 w 752"/>
                <a:gd name="T65" fmla="*/ 113230 h 383"/>
                <a:gd name="T66" fmla="*/ 136814 w 752"/>
                <a:gd name="T67" fmla="*/ 92315 h 383"/>
                <a:gd name="T68" fmla="*/ 155585 w 752"/>
                <a:gd name="T69" fmla="*/ 69597 h 383"/>
                <a:gd name="T70" fmla="*/ 159195 w 752"/>
                <a:gd name="T71" fmla="*/ 69597 h 383"/>
                <a:gd name="T72" fmla="*/ 180132 w 752"/>
                <a:gd name="T73" fmla="*/ 69597 h 383"/>
                <a:gd name="T74" fmla="*/ 202153 w 752"/>
                <a:gd name="T75" fmla="*/ 87267 h 383"/>
                <a:gd name="T76" fmla="*/ 201431 w 752"/>
                <a:gd name="T77" fmla="*/ 92315 h 383"/>
                <a:gd name="T78" fmla="*/ 201431 w 752"/>
                <a:gd name="T79" fmla="*/ 113230 h 383"/>
                <a:gd name="T80" fmla="*/ 246193 w 752"/>
                <a:gd name="T81" fmla="*/ 137751 h 383"/>
                <a:gd name="T82" fmla="*/ 271101 w 752"/>
                <a:gd name="T83" fmla="*/ 113230 h 383"/>
                <a:gd name="T84" fmla="*/ 271101 w 752"/>
                <a:gd name="T85" fmla="*/ 92315 h 38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52" h="383">
                  <a:moveTo>
                    <a:pt x="677" y="308"/>
                  </a:moveTo>
                  <a:lnTo>
                    <a:pt x="632" y="308"/>
                  </a:lnTo>
                  <a:lnTo>
                    <a:pt x="632" y="264"/>
                  </a:lnTo>
                  <a:lnTo>
                    <a:pt x="677" y="264"/>
                  </a:lnTo>
                  <a:lnTo>
                    <a:pt x="677" y="308"/>
                  </a:lnTo>
                  <a:close/>
                  <a:moveTo>
                    <a:pt x="304" y="308"/>
                  </a:moveTo>
                  <a:lnTo>
                    <a:pt x="260" y="308"/>
                  </a:lnTo>
                  <a:lnTo>
                    <a:pt x="260" y="264"/>
                  </a:lnTo>
                  <a:lnTo>
                    <a:pt x="304" y="264"/>
                  </a:lnTo>
                  <a:lnTo>
                    <a:pt x="304" y="308"/>
                  </a:lnTo>
                  <a:close/>
                  <a:moveTo>
                    <a:pt x="73" y="76"/>
                  </a:moveTo>
                  <a:lnTo>
                    <a:pt x="118" y="76"/>
                  </a:lnTo>
                  <a:lnTo>
                    <a:pt x="118" y="119"/>
                  </a:lnTo>
                  <a:lnTo>
                    <a:pt x="73" y="119"/>
                  </a:lnTo>
                  <a:lnTo>
                    <a:pt x="73" y="76"/>
                  </a:lnTo>
                  <a:close/>
                  <a:moveTo>
                    <a:pt x="449" y="76"/>
                  </a:moveTo>
                  <a:lnTo>
                    <a:pt x="491" y="76"/>
                  </a:lnTo>
                  <a:lnTo>
                    <a:pt x="491" y="119"/>
                  </a:lnTo>
                  <a:lnTo>
                    <a:pt x="449" y="119"/>
                  </a:lnTo>
                  <a:lnTo>
                    <a:pt x="449" y="76"/>
                  </a:lnTo>
                  <a:close/>
                  <a:moveTo>
                    <a:pt x="682" y="190"/>
                  </a:moveTo>
                  <a:lnTo>
                    <a:pt x="625" y="190"/>
                  </a:lnTo>
                  <a:cubicBezTo>
                    <a:pt x="622" y="190"/>
                    <a:pt x="617" y="190"/>
                    <a:pt x="613" y="190"/>
                  </a:cubicBezTo>
                  <a:lnTo>
                    <a:pt x="564" y="141"/>
                  </a:lnTo>
                  <a:cubicBezTo>
                    <a:pt x="565" y="137"/>
                    <a:pt x="567" y="132"/>
                    <a:pt x="567" y="126"/>
                  </a:cubicBezTo>
                  <a:lnTo>
                    <a:pt x="567" y="69"/>
                  </a:lnTo>
                  <a:cubicBezTo>
                    <a:pt x="567" y="32"/>
                    <a:pt x="536" y="0"/>
                    <a:pt x="499" y="0"/>
                  </a:cubicBezTo>
                  <a:lnTo>
                    <a:pt x="441" y="0"/>
                  </a:lnTo>
                  <a:cubicBezTo>
                    <a:pt x="404" y="0"/>
                    <a:pt x="374" y="32"/>
                    <a:pt x="374" y="69"/>
                  </a:cubicBezTo>
                  <a:lnTo>
                    <a:pt x="374" y="126"/>
                  </a:lnTo>
                  <a:cubicBezTo>
                    <a:pt x="374" y="132"/>
                    <a:pt x="374" y="137"/>
                    <a:pt x="376" y="142"/>
                  </a:cubicBezTo>
                  <a:lnTo>
                    <a:pt x="327" y="191"/>
                  </a:lnTo>
                  <a:cubicBezTo>
                    <a:pt x="323" y="190"/>
                    <a:pt x="317" y="190"/>
                    <a:pt x="311" y="190"/>
                  </a:cubicBezTo>
                  <a:lnTo>
                    <a:pt x="253" y="190"/>
                  </a:lnTo>
                  <a:cubicBezTo>
                    <a:pt x="248" y="190"/>
                    <a:pt x="244" y="190"/>
                    <a:pt x="240" y="191"/>
                  </a:cubicBezTo>
                  <a:lnTo>
                    <a:pt x="191" y="142"/>
                  </a:lnTo>
                  <a:cubicBezTo>
                    <a:pt x="191" y="137"/>
                    <a:pt x="192" y="132"/>
                    <a:pt x="192" y="126"/>
                  </a:cubicBezTo>
                  <a:lnTo>
                    <a:pt x="192" y="69"/>
                  </a:lnTo>
                  <a:cubicBezTo>
                    <a:pt x="192" y="32"/>
                    <a:pt x="161" y="0"/>
                    <a:pt x="124" y="0"/>
                  </a:cubicBezTo>
                  <a:lnTo>
                    <a:pt x="66" y="0"/>
                  </a:lnTo>
                  <a:cubicBezTo>
                    <a:pt x="29" y="0"/>
                    <a:pt x="0" y="32"/>
                    <a:pt x="0" y="69"/>
                  </a:cubicBezTo>
                  <a:lnTo>
                    <a:pt x="0" y="126"/>
                  </a:lnTo>
                  <a:cubicBezTo>
                    <a:pt x="0" y="163"/>
                    <a:pt x="29" y="193"/>
                    <a:pt x="66" y="193"/>
                  </a:cubicBezTo>
                  <a:lnTo>
                    <a:pt x="124" y="193"/>
                  </a:lnTo>
                  <a:cubicBezTo>
                    <a:pt x="129" y="193"/>
                    <a:pt x="132" y="193"/>
                    <a:pt x="136" y="193"/>
                  </a:cubicBezTo>
                  <a:lnTo>
                    <a:pt x="188" y="244"/>
                  </a:lnTo>
                  <a:cubicBezTo>
                    <a:pt x="186" y="248"/>
                    <a:pt x="186" y="252"/>
                    <a:pt x="186" y="256"/>
                  </a:cubicBezTo>
                  <a:lnTo>
                    <a:pt x="186" y="314"/>
                  </a:lnTo>
                  <a:cubicBezTo>
                    <a:pt x="186" y="351"/>
                    <a:pt x="216" y="382"/>
                    <a:pt x="253" y="382"/>
                  </a:cubicBezTo>
                  <a:lnTo>
                    <a:pt x="311" y="382"/>
                  </a:lnTo>
                  <a:cubicBezTo>
                    <a:pt x="348" y="382"/>
                    <a:pt x="379" y="351"/>
                    <a:pt x="379" y="314"/>
                  </a:cubicBezTo>
                  <a:lnTo>
                    <a:pt x="379" y="256"/>
                  </a:lnTo>
                  <a:cubicBezTo>
                    <a:pt x="379" y="253"/>
                    <a:pt x="377" y="249"/>
                    <a:pt x="377" y="246"/>
                  </a:cubicBezTo>
                  <a:lnTo>
                    <a:pt x="431" y="193"/>
                  </a:lnTo>
                  <a:cubicBezTo>
                    <a:pt x="434" y="193"/>
                    <a:pt x="438" y="193"/>
                    <a:pt x="441" y="193"/>
                  </a:cubicBezTo>
                  <a:lnTo>
                    <a:pt x="499" y="193"/>
                  </a:lnTo>
                  <a:cubicBezTo>
                    <a:pt x="503" y="193"/>
                    <a:pt x="506" y="193"/>
                    <a:pt x="511" y="193"/>
                  </a:cubicBezTo>
                  <a:lnTo>
                    <a:pt x="560" y="242"/>
                  </a:lnTo>
                  <a:cubicBezTo>
                    <a:pt x="558" y="246"/>
                    <a:pt x="558" y="252"/>
                    <a:pt x="558" y="256"/>
                  </a:cubicBezTo>
                  <a:lnTo>
                    <a:pt x="558" y="314"/>
                  </a:lnTo>
                  <a:cubicBezTo>
                    <a:pt x="558" y="351"/>
                    <a:pt x="588" y="382"/>
                    <a:pt x="625" y="382"/>
                  </a:cubicBezTo>
                  <a:lnTo>
                    <a:pt x="682" y="382"/>
                  </a:lnTo>
                  <a:cubicBezTo>
                    <a:pt x="721" y="382"/>
                    <a:pt x="751" y="351"/>
                    <a:pt x="751" y="314"/>
                  </a:cubicBezTo>
                  <a:lnTo>
                    <a:pt x="751" y="256"/>
                  </a:lnTo>
                  <a:cubicBezTo>
                    <a:pt x="751" y="219"/>
                    <a:pt x="721" y="190"/>
                    <a:pt x="682" y="190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F98A518A-B5D5-E24B-8586-38AA73801DA1}"/>
              </a:ext>
            </a:extLst>
          </p:cNvPr>
          <p:cNvGrpSpPr/>
          <p:nvPr/>
        </p:nvGrpSpPr>
        <p:grpSpPr>
          <a:xfrm>
            <a:off x="8221283" y="3723146"/>
            <a:ext cx="476433" cy="481980"/>
            <a:chOff x="5231890" y="4370690"/>
            <a:chExt cx="1078109" cy="1085596"/>
          </a:xfrm>
          <a:solidFill>
            <a:srgbClr val="C00000"/>
          </a:solidFill>
        </p:grpSpPr>
        <p:sp>
          <p:nvSpPr>
            <p:cNvPr id="110" name="Freeform 23">
              <a:extLst>
                <a:ext uri="{FF2B5EF4-FFF2-40B4-BE49-F238E27FC236}">
                  <a16:creationId xmlns:a16="http://schemas.microsoft.com/office/drawing/2014/main" id="{EE6783AD-0B2E-A64D-AEF7-AC0C15577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1890" y="4378177"/>
              <a:ext cx="1078109" cy="1078109"/>
            </a:xfrm>
            <a:custGeom>
              <a:avLst/>
              <a:gdLst>
                <a:gd name="T0" fmla="*/ 443509 w 1269"/>
                <a:gd name="T1" fmla="*/ 430157 h 1268"/>
                <a:gd name="T2" fmla="*/ 46477 w 1269"/>
                <a:gd name="T3" fmla="*/ 430157 h 1268"/>
                <a:gd name="T4" fmla="*/ 46477 w 1269"/>
                <a:gd name="T5" fmla="*/ 430157 h 1268"/>
                <a:gd name="T6" fmla="*/ 26661 w 1269"/>
                <a:gd name="T7" fmla="*/ 410326 h 1268"/>
                <a:gd name="T8" fmla="*/ 26661 w 1269"/>
                <a:gd name="T9" fmla="*/ 12980 h 1268"/>
                <a:gd name="T10" fmla="*/ 26661 w 1269"/>
                <a:gd name="T11" fmla="*/ 12980 h 1268"/>
                <a:gd name="T12" fmla="*/ 13330 w 1269"/>
                <a:gd name="T13" fmla="*/ 0 h 1268"/>
                <a:gd name="T14" fmla="*/ 13330 w 1269"/>
                <a:gd name="T15" fmla="*/ 0 h 1268"/>
                <a:gd name="T16" fmla="*/ 0 w 1269"/>
                <a:gd name="T17" fmla="*/ 12980 h 1268"/>
                <a:gd name="T18" fmla="*/ 0 w 1269"/>
                <a:gd name="T19" fmla="*/ 410326 h 1268"/>
                <a:gd name="T20" fmla="*/ 0 w 1269"/>
                <a:gd name="T21" fmla="*/ 410326 h 1268"/>
                <a:gd name="T22" fmla="*/ 46477 w 1269"/>
                <a:gd name="T23" fmla="*/ 456839 h 1268"/>
                <a:gd name="T24" fmla="*/ 443509 w 1269"/>
                <a:gd name="T25" fmla="*/ 456839 h 1268"/>
                <a:gd name="T26" fmla="*/ 443509 w 1269"/>
                <a:gd name="T27" fmla="*/ 456839 h 1268"/>
                <a:gd name="T28" fmla="*/ 456840 w 1269"/>
                <a:gd name="T29" fmla="*/ 443498 h 1268"/>
                <a:gd name="T30" fmla="*/ 456840 w 1269"/>
                <a:gd name="T31" fmla="*/ 443498 h 1268"/>
                <a:gd name="T32" fmla="*/ 443509 w 1269"/>
                <a:gd name="T33" fmla="*/ 430157 h 126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269" h="1268">
                  <a:moveTo>
                    <a:pt x="1231" y="1193"/>
                  </a:moveTo>
                  <a:lnTo>
                    <a:pt x="129" y="1193"/>
                  </a:lnTo>
                  <a:cubicBezTo>
                    <a:pt x="99" y="1193"/>
                    <a:pt x="74" y="1168"/>
                    <a:pt x="74" y="1138"/>
                  </a:cubicBezTo>
                  <a:lnTo>
                    <a:pt x="74" y="36"/>
                  </a:lnTo>
                  <a:cubicBezTo>
                    <a:pt x="74" y="16"/>
                    <a:pt x="58" y="0"/>
                    <a:pt x="37" y="0"/>
                  </a:cubicBezTo>
                  <a:cubicBezTo>
                    <a:pt x="16" y="0"/>
                    <a:pt x="0" y="16"/>
                    <a:pt x="0" y="36"/>
                  </a:cubicBezTo>
                  <a:lnTo>
                    <a:pt x="0" y="1138"/>
                  </a:lnTo>
                  <a:cubicBezTo>
                    <a:pt x="0" y="1209"/>
                    <a:pt x="58" y="1267"/>
                    <a:pt x="129" y="1267"/>
                  </a:cubicBezTo>
                  <a:lnTo>
                    <a:pt x="1231" y="1267"/>
                  </a:lnTo>
                  <a:cubicBezTo>
                    <a:pt x="1250" y="1267"/>
                    <a:pt x="1268" y="1251"/>
                    <a:pt x="1268" y="1230"/>
                  </a:cubicBezTo>
                  <a:cubicBezTo>
                    <a:pt x="1268" y="1209"/>
                    <a:pt x="1250" y="1193"/>
                    <a:pt x="1231" y="119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11" name="Freeform 24">
              <a:extLst>
                <a:ext uri="{FF2B5EF4-FFF2-40B4-BE49-F238E27FC236}">
                  <a16:creationId xmlns:a16="http://schemas.microsoft.com/office/drawing/2014/main" id="{C0C53F38-4642-BE45-B51E-D4922725C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7748" y="4748778"/>
              <a:ext cx="63637" cy="576489"/>
            </a:xfrm>
            <a:custGeom>
              <a:avLst/>
              <a:gdLst>
                <a:gd name="T0" fmla="*/ 13314 w 75"/>
                <a:gd name="T1" fmla="*/ 244115 h 679"/>
                <a:gd name="T2" fmla="*/ 13314 w 75"/>
                <a:gd name="T3" fmla="*/ 244115 h 679"/>
                <a:gd name="T4" fmla="*/ 26627 w 75"/>
                <a:gd name="T5" fmla="*/ 230433 h 679"/>
                <a:gd name="T6" fmla="*/ 26627 w 75"/>
                <a:gd name="T7" fmla="*/ 13322 h 679"/>
                <a:gd name="T8" fmla="*/ 26627 w 75"/>
                <a:gd name="T9" fmla="*/ 13322 h 679"/>
                <a:gd name="T10" fmla="*/ 13314 w 75"/>
                <a:gd name="T11" fmla="*/ 0 h 679"/>
                <a:gd name="T12" fmla="*/ 13314 w 75"/>
                <a:gd name="T13" fmla="*/ 0 h 679"/>
                <a:gd name="T14" fmla="*/ 0 w 75"/>
                <a:gd name="T15" fmla="*/ 13322 h 679"/>
                <a:gd name="T16" fmla="*/ 0 w 75"/>
                <a:gd name="T17" fmla="*/ 230433 h 679"/>
                <a:gd name="T18" fmla="*/ 0 w 75"/>
                <a:gd name="T19" fmla="*/ 230433 h 679"/>
                <a:gd name="T20" fmla="*/ 13314 w 75"/>
                <a:gd name="T21" fmla="*/ 244115 h 67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5" h="679">
                  <a:moveTo>
                    <a:pt x="37" y="678"/>
                  </a:moveTo>
                  <a:lnTo>
                    <a:pt x="37" y="678"/>
                  </a:lnTo>
                  <a:cubicBezTo>
                    <a:pt x="58" y="678"/>
                    <a:pt x="74" y="661"/>
                    <a:pt x="74" y="640"/>
                  </a:cubicBezTo>
                  <a:lnTo>
                    <a:pt x="74" y="37"/>
                  </a:lnTo>
                  <a:cubicBezTo>
                    <a:pt x="74" y="16"/>
                    <a:pt x="58" y="0"/>
                    <a:pt x="37" y="0"/>
                  </a:cubicBezTo>
                  <a:cubicBezTo>
                    <a:pt x="16" y="0"/>
                    <a:pt x="0" y="16"/>
                    <a:pt x="0" y="37"/>
                  </a:cubicBezTo>
                  <a:lnTo>
                    <a:pt x="0" y="640"/>
                  </a:lnTo>
                  <a:cubicBezTo>
                    <a:pt x="0" y="661"/>
                    <a:pt x="16" y="678"/>
                    <a:pt x="37" y="678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12" name="Freeform 25">
              <a:extLst>
                <a:ext uri="{FF2B5EF4-FFF2-40B4-BE49-F238E27FC236}">
                  <a16:creationId xmlns:a16="http://schemas.microsoft.com/office/drawing/2014/main" id="{45845E7E-9517-E442-AF3E-02A2554CE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1700" y="4861081"/>
              <a:ext cx="63640" cy="464186"/>
            </a:xfrm>
            <a:custGeom>
              <a:avLst/>
              <a:gdLst>
                <a:gd name="T0" fmla="*/ 0 w 76"/>
                <a:gd name="T1" fmla="*/ 13340 h 546"/>
                <a:gd name="T2" fmla="*/ 0 w 76"/>
                <a:gd name="T3" fmla="*/ 183150 h 546"/>
                <a:gd name="T4" fmla="*/ 0 w 76"/>
                <a:gd name="T5" fmla="*/ 183150 h 546"/>
                <a:gd name="T6" fmla="*/ 13494 w 76"/>
                <a:gd name="T7" fmla="*/ 196489 h 546"/>
                <a:gd name="T8" fmla="*/ 13494 w 76"/>
                <a:gd name="T9" fmla="*/ 196489 h 546"/>
                <a:gd name="T10" fmla="*/ 26633 w 76"/>
                <a:gd name="T11" fmla="*/ 183150 h 546"/>
                <a:gd name="T12" fmla="*/ 26633 w 76"/>
                <a:gd name="T13" fmla="*/ 13340 h 546"/>
                <a:gd name="T14" fmla="*/ 26633 w 76"/>
                <a:gd name="T15" fmla="*/ 13340 h 546"/>
                <a:gd name="T16" fmla="*/ 13494 w 76"/>
                <a:gd name="T17" fmla="*/ 0 h 546"/>
                <a:gd name="T18" fmla="*/ 13494 w 76"/>
                <a:gd name="T19" fmla="*/ 0 h 546"/>
                <a:gd name="T20" fmla="*/ 0 w 76"/>
                <a:gd name="T21" fmla="*/ 13340 h 5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6" h="546">
                  <a:moveTo>
                    <a:pt x="0" y="37"/>
                  </a:moveTo>
                  <a:lnTo>
                    <a:pt x="0" y="508"/>
                  </a:lnTo>
                  <a:cubicBezTo>
                    <a:pt x="0" y="528"/>
                    <a:pt x="19" y="545"/>
                    <a:pt x="38" y="545"/>
                  </a:cubicBezTo>
                  <a:cubicBezTo>
                    <a:pt x="59" y="545"/>
                    <a:pt x="75" y="528"/>
                    <a:pt x="75" y="508"/>
                  </a:cubicBezTo>
                  <a:lnTo>
                    <a:pt x="75" y="37"/>
                  </a:lnTo>
                  <a:cubicBezTo>
                    <a:pt x="75" y="17"/>
                    <a:pt x="59" y="0"/>
                    <a:pt x="38" y="0"/>
                  </a:cubicBezTo>
                  <a:cubicBezTo>
                    <a:pt x="19" y="0"/>
                    <a:pt x="0" y="17"/>
                    <a:pt x="0" y="3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13" name="Freeform 26">
              <a:extLst>
                <a:ext uri="{FF2B5EF4-FFF2-40B4-BE49-F238E27FC236}">
                  <a16:creationId xmlns:a16="http://schemas.microsoft.com/office/drawing/2014/main" id="{865B2EFE-4574-AA4B-A707-7CCECBA35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9397" y="5029534"/>
              <a:ext cx="63640" cy="295732"/>
            </a:xfrm>
            <a:custGeom>
              <a:avLst/>
              <a:gdLst>
                <a:gd name="T0" fmla="*/ 0 w 76"/>
                <a:gd name="T1" fmla="*/ 13373 h 347"/>
                <a:gd name="T2" fmla="*/ 0 w 76"/>
                <a:gd name="T3" fmla="*/ 111679 h 347"/>
                <a:gd name="T4" fmla="*/ 0 w 76"/>
                <a:gd name="T5" fmla="*/ 111679 h 347"/>
                <a:gd name="T6" fmla="*/ 13139 w 76"/>
                <a:gd name="T7" fmla="*/ 125052 h 347"/>
                <a:gd name="T8" fmla="*/ 13139 w 76"/>
                <a:gd name="T9" fmla="*/ 125052 h 347"/>
                <a:gd name="T10" fmla="*/ 26633 w 76"/>
                <a:gd name="T11" fmla="*/ 111679 h 347"/>
                <a:gd name="T12" fmla="*/ 26633 w 76"/>
                <a:gd name="T13" fmla="*/ 13373 h 347"/>
                <a:gd name="T14" fmla="*/ 26633 w 76"/>
                <a:gd name="T15" fmla="*/ 13373 h 347"/>
                <a:gd name="T16" fmla="*/ 13139 w 76"/>
                <a:gd name="T17" fmla="*/ 0 h 347"/>
                <a:gd name="T18" fmla="*/ 13139 w 76"/>
                <a:gd name="T19" fmla="*/ 0 h 347"/>
                <a:gd name="T20" fmla="*/ 0 w 76"/>
                <a:gd name="T21" fmla="*/ 13373 h 3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6" h="347">
                  <a:moveTo>
                    <a:pt x="0" y="37"/>
                  </a:moveTo>
                  <a:lnTo>
                    <a:pt x="0" y="309"/>
                  </a:lnTo>
                  <a:cubicBezTo>
                    <a:pt x="0" y="329"/>
                    <a:pt x="17" y="346"/>
                    <a:pt x="37" y="346"/>
                  </a:cubicBezTo>
                  <a:cubicBezTo>
                    <a:pt x="57" y="346"/>
                    <a:pt x="75" y="329"/>
                    <a:pt x="75" y="309"/>
                  </a:cubicBezTo>
                  <a:lnTo>
                    <a:pt x="75" y="37"/>
                  </a:lnTo>
                  <a:cubicBezTo>
                    <a:pt x="75" y="16"/>
                    <a:pt x="57" y="0"/>
                    <a:pt x="37" y="0"/>
                  </a:cubicBezTo>
                  <a:cubicBezTo>
                    <a:pt x="17" y="0"/>
                    <a:pt x="0" y="16"/>
                    <a:pt x="0" y="3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 dirty="0"/>
            </a:p>
          </p:txBody>
        </p:sp>
        <p:sp>
          <p:nvSpPr>
            <p:cNvPr id="114" name="Freeform 27">
              <a:extLst>
                <a:ext uri="{FF2B5EF4-FFF2-40B4-BE49-F238E27FC236}">
                  <a16:creationId xmlns:a16="http://schemas.microsoft.com/office/drawing/2014/main" id="{C640DD43-DA1E-434D-B8EE-FFC5A6A21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3352" y="5029534"/>
              <a:ext cx="63637" cy="295732"/>
            </a:xfrm>
            <a:custGeom>
              <a:avLst/>
              <a:gdLst>
                <a:gd name="T0" fmla="*/ 0 w 75"/>
                <a:gd name="T1" fmla="*/ 13373 h 347"/>
                <a:gd name="T2" fmla="*/ 0 w 75"/>
                <a:gd name="T3" fmla="*/ 111679 h 347"/>
                <a:gd name="T4" fmla="*/ 0 w 75"/>
                <a:gd name="T5" fmla="*/ 111679 h 347"/>
                <a:gd name="T6" fmla="*/ 13314 w 75"/>
                <a:gd name="T7" fmla="*/ 125052 h 347"/>
                <a:gd name="T8" fmla="*/ 13314 w 75"/>
                <a:gd name="T9" fmla="*/ 125052 h 347"/>
                <a:gd name="T10" fmla="*/ 26627 w 75"/>
                <a:gd name="T11" fmla="*/ 111679 h 347"/>
                <a:gd name="T12" fmla="*/ 26627 w 75"/>
                <a:gd name="T13" fmla="*/ 13373 h 347"/>
                <a:gd name="T14" fmla="*/ 26627 w 75"/>
                <a:gd name="T15" fmla="*/ 13373 h 347"/>
                <a:gd name="T16" fmla="*/ 13314 w 75"/>
                <a:gd name="T17" fmla="*/ 0 h 347"/>
                <a:gd name="T18" fmla="*/ 13314 w 75"/>
                <a:gd name="T19" fmla="*/ 0 h 347"/>
                <a:gd name="T20" fmla="*/ 0 w 75"/>
                <a:gd name="T21" fmla="*/ 13373 h 3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5" h="347">
                  <a:moveTo>
                    <a:pt x="0" y="37"/>
                  </a:moveTo>
                  <a:lnTo>
                    <a:pt x="0" y="309"/>
                  </a:lnTo>
                  <a:cubicBezTo>
                    <a:pt x="0" y="329"/>
                    <a:pt x="16" y="346"/>
                    <a:pt x="37" y="346"/>
                  </a:cubicBezTo>
                  <a:cubicBezTo>
                    <a:pt x="58" y="346"/>
                    <a:pt x="74" y="329"/>
                    <a:pt x="74" y="309"/>
                  </a:cubicBezTo>
                  <a:lnTo>
                    <a:pt x="74" y="37"/>
                  </a:lnTo>
                  <a:cubicBezTo>
                    <a:pt x="74" y="16"/>
                    <a:pt x="58" y="0"/>
                    <a:pt x="37" y="0"/>
                  </a:cubicBezTo>
                  <a:cubicBezTo>
                    <a:pt x="16" y="0"/>
                    <a:pt x="0" y="16"/>
                    <a:pt x="0" y="3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15" name="Freeform 28">
              <a:extLst>
                <a:ext uri="{FF2B5EF4-FFF2-40B4-BE49-F238E27FC236}">
                  <a16:creationId xmlns:a16="http://schemas.microsoft.com/office/drawing/2014/main" id="{51A39FB8-A47C-4648-B4C7-8B03BA5BD4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7305" y="4861081"/>
              <a:ext cx="63640" cy="464186"/>
            </a:xfrm>
            <a:custGeom>
              <a:avLst/>
              <a:gdLst>
                <a:gd name="T0" fmla="*/ 0 w 75"/>
                <a:gd name="T1" fmla="*/ 13340 h 546"/>
                <a:gd name="T2" fmla="*/ 0 w 75"/>
                <a:gd name="T3" fmla="*/ 183150 h 546"/>
                <a:gd name="T4" fmla="*/ 0 w 75"/>
                <a:gd name="T5" fmla="*/ 183150 h 546"/>
                <a:gd name="T6" fmla="*/ 13314 w 75"/>
                <a:gd name="T7" fmla="*/ 196489 h 546"/>
                <a:gd name="T8" fmla="*/ 13314 w 75"/>
                <a:gd name="T9" fmla="*/ 196489 h 546"/>
                <a:gd name="T10" fmla="*/ 26628 w 75"/>
                <a:gd name="T11" fmla="*/ 183150 h 546"/>
                <a:gd name="T12" fmla="*/ 26628 w 75"/>
                <a:gd name="T13" fmla="*/ 13340 h 546"/>
                <a:gd name="T14" fmla="*/ 26628 w 75"/>
                <a:gd name="T15" fmla="*/ 13340 h 546"/>
                <a:gd name="T16" fmla="*/ 13314 w 75"/>
                <a:gd name="T17" fmla="*/ 0 h 546"/>
                <a:gd name="T18" fmla="*/ 13314 w 75"/>
                <a:gd name="T19" fmla="*/ 0 h 546"/>
                <a:gd name="T20" fmla="*/ 0 w 75"/>
                <a:gd name="T21" fmla="*/ 13340 h 5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5" h="546">
                  <a:moveTo>
                    <a:pt x="0" y="37"/>
                  </a:moveTo>
                  <a:lnTo>
                    <a:pt x="0" y="508"/>
                  </a:lnTo>
                  <a:cubicBezTo>
                    <a:pt x="0" y="528"/>
                    <a:pt x="17" y="545"/>
                    <a:pt x="37" y="545"/>
                  </a:cubicBezTo>
                  <a:cubicBezTo>
                    <a:pt x="58" y="545"/>
                    <a:pt x="74" y="528"/>
                    <a:pt x="74" y="508"/>
                  </a:cubicBezTo>
                  <a:lnTo>
                    <a:pt x="74" y="37"/>
                  </a:lnTo>
                  <a:cubicBezTo>
                    <a:pt x="74" y="17"/>
                    <a:pt x="58" y="0"/>
                    <a:pt x="37" y="0"/>
                  </a:cubicBezTo>
                  <a:cubicBezTo>
                    <a:pt x="17" y="0"/>
                    <a:pt x="0" y="17"/>
                    <a:pt x="0" y="3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16" name="Freeform 29">
              <a:extLst>
                <a:ext uri="{FF2B5EF4-FFF2-40B4-BE49-F238E27FC236}">
                  <a16:creationId xmlns:a16="http://schemas.microsoft.com/office/drawing/2014/main" id="{006A61DD-5E69-8D4D-8463-C1F9BBAC5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1259" y="4947179"/>
              <a:ext cx="63637" cy="378088"/>
            </a:xfrm>
            <a:custGeom>
              <a:avLst/>
              <a:gdLst>
                <a:gd name="T0" fmla="*/ 0 w 75"/>
                <a:gd name="T1" fmla="*/ 13272 h 447"/>
                <a:gd name="T2" fmla="*/ 0 w 75"/>
                <a:gd name="T3" fmla="*/ 146707 h 447"/>
                <a:gd name="T4" fmla="*/ 0 w 75"/>
                <a:gd name="T5" fmla="*/ 146707 h 447"/>
                <a:gd name="T6" fmla="*/ 13314 w 75"/>
                <a:gd name="T7" fmla="*/ 159979 h 447"/>
                <a:gd name="T8" fmla="*/ 13314 w 75"/>
                <a:gd name="T9" fmla="*/ 159979 h 447"/>
                <a:gd name="T10" fmla="*/ 26627 w 75"/>
                <a:gd name="T11" fmla="*/ 146707 h 447"/>
                <a:gd name="T12" fmla="*/ 26627 w 75"/>
                <a:gd name="T13" fmla="*/ 13272 h 447"/>
                <a:gd name="T14" fmla="*/ 26627 w 75"/>
                <a:gd name="T15" fmla="*/ 13272 h 447"/>
                <a:gd name="T16" fmla="*/ 13314 w 75"/>
                <a:gd name="T17" fmla="*/ 0 h 447"/>
                <a:gd name="T18" fmla="*/ 13314 w 75"/>
                <a:gd name="T19" fmla="*/ 0 h 447"/>
                <a:gd name="T20" fmla="*/ 0 w 75"/>
                <a:gd name="T21" fmla="*/ 13272 h 4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5" h="447">
                  <a:moveTo>
                    <a:pt x="0" y="37"/>
                  </a:moveTo>
                  <a:lnTo>
                    <a:pt x="0" y="409"/>
                  </a:lnTo>
                  <a:cubicBezTo>
                    <a:pt x="0" y="429"/>
                    <a:pt x="16" y="446"/>
                    <a:pt x="37" y="446"/>
                  </a:cubicBezTo>
                  <a:cubicBezTo>
                    <a:pt x="57" y="446"/>
                    <a:pt x="74" y="429"/>
                    <a:pt x="74" y="409"/>
                  </a:cubicBezTo>
                  <a:lnTo>
                    <a:pt x="74" y="37"/>
                  </a:lnTo>
                  <a:cubicBezTo>
                    <a:pt x="74" y="17"/>
                    <a:pt x="57" y="0"/>
                    <a:pt x="37" y="0"/>
                  </a:cubicBezTo>
                  <a:cubicBezTo>
                    <a:pt x="16" y="0"/>
                    <a:pt x="0" y="17"/>
                    <a:pt x="0" y="3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17" name="Freeform 30">
              <a:extLst>
                <a:ext uri="{FF2B5EF4-FFF2-40B4-BE49-F238E27FC236}">
                  <a16:creationId xmlns:a16="http://schemas.microsoft.com/office/drawing/2014/main" id="{17CBA999-605F-CA48-847C-2540C7873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5212" y="5029534"/>
              <a:ext cx="63640" cy="295732"/>
            </a:xfrm>
            <a:custGeom>
              <a:avLst/>
              <a:gdLst>
                <a:gd name="T0" fmla="*/ 0 w 75"/>
                <a:gd name="T1" fmla="*/ 13373 h 347"/>
                <a:gd name="T2" fmla="*/ 0 w 75"/>
                <a:gd name="T3" fmla="*/ 111679 h 347"/>
                <a:gd name="T4" fmla="*/ 0 w 75"/>
                <a:gd name="T5" fmla="*/ 111679 h 347"/>
                <a:gd name="T6" fmla="*/ 13314 w 75"/>
                <a:gd name="T7" fmla="*/ 125052 h 347"/>
                <a:gd name="T8" fmla="*/ 13314 w 75"/>
                <a:gd name="T9" fmla="*/ 125052 h 347"/>
                <a:gd name="T10" fmla="*/ 26628 w 75"/>
                <a:gd name="T11" fmla="*/ 111679 h 347"/>
                <a:gd name="T12" fmla="*/ 26628 w 75"/>
                <a:gd name="T13" fmla="*/ 13373 h 347"/>
                <a:gd name="T14" fmla="*/ 26628 w 75"/>
                <a:gd name="T15" fmla="*/ 13373 h 347"/>
                <a:gd name="T16" fmla="*/ 13314 w 75"/>
                <a:gd name="T17" fmla="*/ 0 h 347"/>
                <a:gd name="T18" fmla="*/ 13314 w 75"/>
                <a:gd name="T19" fmla="*/ 0 h 347"/>
                <a:gd name="T20" fmla="*/ 0 w 75"/>
                <a:gd name="T21" fmla="*/ 13373 h 3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5" h="347">
                  <a:moveTo>
                    <a:pt x="0" y="37"/>
                  </a:moveTo>
                  <a:lnTo>
                    <a:pt x="0" y="309"/>
                  </a:lnTo>
                  <a:cubicBezTo>
                    <a:pt x="0" y="329"/>
                    <a:pt x="16" y="346"/>
                    <a:pt x="37" y="346"/>
                  </a:cubicBezTo>
                  <a:cubicBezTo>
                    <a:pt x="57" y="346"/>
                    <a:pt x="74" y="329"/>
                    <a:pt x="74" y="309"/>
                  </a:cubicBezTo>
                  <a:lnTo>
                    <a:pt x="74" y="37"/>
                  </a:lnTo>
                  <a:cubicBezTo>
                    <a:pt x="74" y="16"/>
                    <a:pt x="57" y="0"/>
                    <a:pt x="37" y="0"/>
                  </a:cubicBezTo>
                  <a:cubicBezTo>
                    <a:pt x="16" y="0"/>
                    <a:pt x="0" y="16"/>
                    <a:pt x="0" y="3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18" name="Freeform 31">
              <a:extLst>
                <a:ext uri="{FF2B5EF4-FFF2-40B4-BE49-F238E27FC236}">
                  <a16:creationId xmlns:a16="http://schemas.microsoft.com/office/drawing/2014/main" id="{2C6410DA-32D1-974F-86FF-16D70EC9C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9166" y="5029534"/>
              <a:ext cx="63637" cy="295732"/>
            </a:xfrm>
            <a:custGeom>
              <a:avLst/>
              <a:gdLst>
                <a:gd name="T0" fmla="*/ 13138 w 76"/>
                <a:gd name="T1" fmla="*/ 125052 h 347"/>
                <a:gd name="T2" fmla="*/ 13138 w 76"/>
                <a:gd name="T3" fmla="*/ 125052 h 347"/>
                <a:gd name="T4" fmla="*/ 26632 w 76"/>
                <a:gd name="T5" fmla="*/ 111318 h 347"/>
                <a:gd name="T6" fmla="*/ 26632 w 76"/>
                <a:gd name="T7" fmla="*/ 13373 h 347"/>
                <a:gd name="T8" fmla="*/ 26632 w 76"/>
                <a:gd name="T9" fmla="*/ 13373 h 347"/>
                <a:gd name="T10" fmla="*/ 13138 w 76"/>
                <a:gd name="T11" fmla="*/ 0 h 347"/>
                <a:gd name="T12" fmla="*/ 13138 w 76"/>
                <a:gd name="T13" fmla="*/ 0 h 347"/>
                <a:gd name="T14" fmla="*/ 0 w 76"/>
                <a:gd name="T15" fmla="*/ 13373 h 347"/>
                <a:gd name="T16" fmla="*/ 0 w 76"/>
                <a:gd name="T17" fmla="*/ 111318 h 347"/>
                <a:gd name="T18" fmla="*/ 0 w 76"/>
                <a:gd name="T19" fmla="*/ 111318 h 347"/>
                <a:gd name="T20" fmla="*/ 13138 w 76"/>
                <a:gd name="T21" fmla="*/ 125052 h 3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6" h="347">
                  <a:moveTo>
                    <a:pt x="37" y="346"/>
                  </a:moveTo>
                  <a:lnTo>
                    <a:pt x="37" y="346"/>
                  </a:lnTo>
                  <a:cubicBezTo>
                    <a:pt x="58" y="346"/>
                    <a:pt x="75" y="329"/>
                    <a:pt x="75" y="308"/>
                  </a:cubicBezTo>
                  <a:lnTo>
                    <a:pt x="75" y="37"/>
                  </a:lnTo>
                  <a:cubicBezTo>
                    <a:pt x="75" y="16"/>
                    <a:pt x="58" y="0"/>
                    <a:pt x="37" y="0"/>
                  </a:cubicBezTo>
                  <a:cubicBezTo>
                    <a:pt x="18" y="0"/>
                    <a:pt x="0" y="16"/>
                    <a:pt x="0" y="37"/>
                  </a:cubicBezTo>
                  <a:lnTo>
                    <a:pt x="0" y="308"/>
                  </a:lnTo>
                  <a:cubicBezTo>
                    <a:pt x="0" y="329"/>
                    <a:pt x="18" y="346"/>
                    <a:pt x="37" y="346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19" name="Freeform 32">
              <a:extLst>
                <a:ext uri="{FF2B5EF4-FFF2-40B4-BE49-F238E27FC236}">
                  <a16:creationId xmlns:a16="http://schemas.microsoft.com/office/drawing/2014/main" id="{2A1D58B3-9F79-8C42-BBEC-6521483A27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1522" y="4370690"/>
              <a:ext cx="658844" cy="479159"/>
            </a:xfrm>
            <a:custGeom>
              <a:avLst/>
              <a:gdLst>
                <a:gd name="T0" fmla="*/ 229353 w 776"/>
                <a:gd name="T1" fmla="*/ 117396 h 566"/>
                <a:gd name="T2" fmla="*/ 222872 w 776"/>
                <a:gd name="T3" fmla="*/ 120628 h 566"/>
                <a:gd name="T4" fmla="*/ 220352 w 776"/>
                <a:gd name="T5" fmla="*/ 118114 h 566"/>
                <a:gd name="T6" fmla="*/ 219631 w 776"/>
                <a:gd name="T7" fmla="*/ 114165 h 566"/>
                <a:gd name="T8" fmla="*/ 213871 w 776"/>
                <a:gd name="T9" fmla="*/ 91907 h 566"/>
                <a:gd name="T10" fmla="*/ 190467 w 776"/>
                <a:gd name="T11" fmla="*/ 89753 h 566"/>
                <a:gd name="T12" fmla="*/ 38526 w 776"/>
                <a:gd name="T13" fmla="*/ 175197 h 566"/>
                <a:gd name="T14" fmla="*/ 28804 w 776"/>
                <a:gd name="T15" fmla="*/ 172684 h 566"/>
                <a:gd name="T16" fmla="*/ 27724 w 776"/>
                <a:gd name="T17" fmla="*/ 167658 h 566"/>
                <a:gd name="T18" fmla="*/ 183626 w 776"/>
                <a:gd name="T19" fmla="*/ 77187 h 566"/>
                <a:gd name="T20" fmla="*/ 193708 w 776"/>
                <a:gd name="T21" fmla="*/ 56365 h 566"/>
                <a:gd name="T22" fmla="*/ 177505 w 776"/>
                <a:gd name="T23" fmla="*/ 39491 h 566"/>
                <a:gd name="T24" fmla="*/ 173905 w 776"/>
                <a:gd name="T25" fmla="*/ 36978 h 566"/>
                <a:gd name="T26" fmla="*/ 173185 w 776"/>
                <a:gd name="T27" fmla="*/ 33388 h 566"/>
                <a:gd name="T28" fmla="*/ 173185 w 776"/>
                <a:gd name="T29" fmla="*/ 33388 h 566"/>
                <a:gd name="T30" fmla="*/ 244115 w 776"/>
                <a:gd name="T31" fmla="*/ 44158 h 566"/>
                <a:gd name="T32" fmla="*/ 249516 w 776"/>
                <a:gd name="T33" fmla="*/ 47748 h 566"/>
                <a:gd name="T34" fmla="*/ 249876 w 776"/>
                <a:gd name="T35" fmla="*/ 54211 h 566"/>
                <a:gd name="T36" fmla="*/ 272919 w 776"/>
                <a:gd name="T37" fmla="*/ 35183 h 566"/>
                <a:gd name="T38" fmla="*/ 185066 w 776"/>
                <a:gd name="T39" fmla="*/ 3590 h 566"/>
                <a:gd name="T40" fmla="*/ 147261 w 776"/>
                <a:gd name="T41" fmla="*/ 27644 h 566"/>
                <a:gd name="T42" fmla="*/ 151582 w 776"/>
                <a:gd name="T43" fmla="*/ 51339 h 566"/>
                <a:gd name="T44" fmla="*/ 159503 w 776"/>
                <a:gd name="T45" fmla="*/ 59955 h 566"/>
                <a:gd name="T46" fmla="*/ 18363 w 776"/>
                <a:gd name="T47" fmla="*/ 140014 h 566"/>
                <a:gd name="T48" fmla="*/ 2160 w 776"/>
                <a:gd name="T49" fmla="*/ 160478 h 566"/>
                <a:gd name="T50" fmla="*/ 5401 w 776"/>
                <a:gd name="T51" fmla="*/ 185967 h 566"/>
                <a:gd name="T52" fmla="*/ 25564 w 776"/>
                <a:gd name="T53" fmla="*/ 201764 h 566"/>
                <a:gd name="T54" fmla="*/ 34565 w 776"/>
                <a:gd name="T55" fmla="*/ 202841 h 566"/>
                <a:gd name="T56" fmla="*/ 192988 w 776"/>
                <a:gd name="T57" fmla="*/ 118833 h 566"/>
                <a:gd name="T58" fmla="*/ 196228 w 776"/>
                <a:gd name="T59" fmla="*/ 130321 h 566"/>
                <a:gd name="T60" fmla="*/ 214951 w 776"/>
                <a:gd name="T61" fmla="*/ 146117 h 566"/>
                <a:gd name="T62" fmla="*/ 254916 w 776"/>
                <a:gd name="T63" fmla="*/ 126013 h 566"/>
                <a:gd name="T64" fmla="*/ 275799 w 776"/>
                <a:gd name="T65" fmla="*/ 62827 h 5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6" h="566">
                  <a:moveTo>
                    <a:pt x="694" y="151"/>
                  </a:moveTo>
                  <a:lnTo>
                    <a:pt x="637" y="327"/>
                  </a:lnTo>
                  <a:cubicBezTo>
                    <a:pt x="634" y="334"/>
                    <a:pt x="627" y="339"/>
                    <a:pt x="619" y="336"/>
                  </a:cubicBezTo>
                  <a:cubicBezTo>
                    <a:pt x="615" y="334"/>
                    <a:pt x="612" y="331"/>
                    <a:pt x="612" y="329"/>
                  </a:cubicBezTo>
                  <a:cubicBezTo>
                    <a:pt x="610" y="327"/>
                    <a:pt x="608" y="322"/>
                    <a:pt x="610" y="318"/>
                  </a:cubicBezTo>
                  <a:cubicBezTo>
                    <a:pt x="619" y="294"/>
                    <a:pt x="612" y="271"/>
                    <a:pt x="594" y="256"/>
                  </a:cubicBezTo>
                  <a:cubicBezTo>
                    <a:pt x="575" y="240"/>
                    <a:pt x="550" y="238"/>
                    <a:pt x="529" y="250"/>
                  </a:cubicBezTo>
                  <a:lnTo>
                    <a:pt x="107" y="488"/>
                  </a:lnTo>
                  <a:cubicBezTo>
                    <a:pt x="98" y="495"/>
                    <a:pt x="84" y="492"/>
                    <a:pt x="80" y="481"/>
                  </a:cubicBezTo>
                  <a:cubicBezTo>
                    <a:pt x="77" y="476"/>
                    <a:pt x="76" y="472"/>
                    <a:pt x="77" y="467"/>
                  </a:cubicBezTo>
                  <a:cubicBezTo>
                    <a:pt x="79" y="462"/>
                    <a:pt x="83" y="457"/>
                    <a:pt x="87" y="455"/>
                  </a:cubicBezTo>
                  <a:lnTo>
                    <a:pt x="510" y="215"/>
                  </a:lnTo>
                  <a:cubicBezTo>
                    <a:pt x="530" y="203"/>
                    <a:pt x="542" y="180"/>
                    <a:pt x="538" y="157"/>
                  </a:cubicBezTo>
                  <a:cubicBezTo>
                    <a:pt x="534" y="133"/>
                    <a:pt x="517" y="114"/>
                    <a:pt x="493" y="110"/>
                  </a:cubicBezTo>
                  <a:cubicBezTo>
                    <a:pt x="487" y="110"/>
                    <a:pt x="485" y="105"/>
                    <a:pt x="483" y="103"/>
                  </a:cubicBezTo>
                  <a:cubicBezTo>
                    <a:pt x="483" y="102"/>
                    <a:pt x="480" y="98"/>
                    <a:pt x="481" y="93"/>
                  </a:cubicBezTo>
                  <a:cubicBezTo>
                    <a:pt x="483" y="87"/>
                    <a:pt x="489" y="82"/>
                    <a:pt x="495" y="82"/>
                  </a:cubicBezTo>
                  <a:lnTo>
                    <a:pt x="678" y="123"/>
                  </a:lnTo>
                  <a:cubicBezTo>
                    <a:pt x="687" y="124"/>
                    <a:pt x="692" y="130"/>
                    <a:pt x="693" y="133"/>
                  </a:cubicBezTo>
                  <a:cubicBezTo>
                    <a:pt x="694" y="136"/>
                    <a:pt x="697" y="143"/>
                    <a:pt x="694" y="151"/>
                  </a:cubicBezTo>
                  <a:close/>
                  <a:moveTo>
                    <a:pt x="758" y="98"/>
                  </a:moveTo>
                  <a:lnTo>
                    <a:pt x="758" y="98"/>
                  </a:lnTo>
                  <a:cubicBezTo>
                    <a:pt x="745" y="73"/>
                    <a:pt x="721" y="56"/>
                    <a:pt x="694" y="50"/>
                  </a:cubicBezTo>
                  <a:lnTo>
                    <a:pt x="514" y="10"/>
                  </a:lnTo>
                  <a:cubicBezTo>
                    <a:pt x="466" y="0"/>
                    <a:pt x="421" y="29"/>
                    <a:pt x="409" y="77"/>
                  </a:cubicBezTo>
                  <a:cubicBezTo>
                    <a:pt x="404" y="99"/>
                    <a:pt x="408" y="124"/>
                    <a:pt x="421" y="143"/>
                  </a:cubicBezTo>
                  <a:cubicBezTo>
                    <a:pt x="426" y="152"/>
                    <a:pt x="434" y="161"/>
                    <a:pt x="443" y="167"/>
                  </a:cubicBezTo>
                  <a:lnTo>
                    <a:pt x="51" y="390"/>
                  </a:lnTo>
                  <a:cubicBezTo>
                    <a:pt x="28" y="403"/>
                    <a:pt x="14" y="422"/>
                    <a:pt x="6" y="447"/>
                  </a:cubicBezTo>
                  <a:cubicBezTo>
                    <a:pt x="0" y="471"/>
                    <a:pt x="3" y="496"/>
                    <a:pt x="15" y="518"/>
                  </a:cubicBezTo>
                  <a:cubicBezTo>
                    <a:pt x="27" y="541"/>
                    <a:pt x="47" y="555"/>
                    <a:pt x="71" y="562"/>
                  </a:cubicBezTo>
                  <a:cubicBezTo>
                    <a:pt x="80" y="565"/>
                    <a:pt x="89" y="565"/>
                    <a:pt x="96" y="565"/>
                  </a:cubicBezTo>
                  <a:cubicBezTo>
                    <a:pt x="112" y="565"/>
                    <a:pt x="129" y="562"/>
                    <a:pt x="144" y="554"/>
                  </a:cubicBezTo>
                  <a:lnTo>
                    <a:pt x="536" y="331"/>
                  </a:lnTo>
                  <a:cubicBezTo>
                    <a:pt x="536" y="342"/>
                    <a:pt x="539" y="352"/>
                    <a:pt x="545" y="363"/>
                  </a:cubicBezTo>
                  <a:cubicBezTo>
                    <a:pt x="555" y="383"/>
                    <a:pt x="573" y="399"/>
                    <a:pt x="597" y="407"/>
                  </a:cubicBezTo>
                  <a:cubicBezTo>
                    <a:pt x="643" y="422"/>
                    <a:pt x="692" y="397"/>
                    <a:pt x="708" y="351"/>
                  </a:cubicBezTo>
                  <a:lnTo>
                    <a:pt x="766" y="175"/>
                  </a:lnTo>
                  <a:cubicBezTo>
                    <a:pt x="775" y="150"/>
                    <a:pt x="771" y="121"/>
                    <a:pt x="758" y="98"/>
                  </a:cubicBez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</p:grpSp>
      <p:sp>
        <p:nvSpPr>
          <p:cNvPr id="120" name="CuadroTexto 4">
            <a:extLst>
              <a:ext uri="{FF2B5EF4-FFF2-40B4-BE49-F238E27FC236}">
                <a16:creationId xmlns:a16="http://schemas.microsoft.com/office/drawing/2014/main" id="{8357A7B9-CC20-C24D-AE38-85BA19A7819B}"/>
              </a:ext>
            </a:extLst>
          </p:cNvPr>
          <p:cNvSpPr txBox="1"/>
          <p:nvPr/>
        </p:nvSpPr>
        <p:spPr>
          <a:xfrm>
            <a:off x="717678" y="4053054"/>
            <a:ext cx="24036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rgbClr val="002060"/>
                </a:solidFill>
                <a:latin typeface="Calibri" panose="020F0502020204030204" pitchFamily="34" charset="0"/>
                <a:ea typeface="Lato Light" charset="0"/>
                <a:cs typeface="Calibri" panose="020F0502020204030204" pitchFamily="34" charset="0"/>
              </a:rPr>
              <a:t>Vízió, értékek, stratégiai fő irányok, 10 éves távlati célok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  <a:ea typeface="Lato Light" charset="0"/>
              <a:cs typeface="Calibri" panose="020F0502020204030204" pitchFamily="34" charset="0"/>
            </a:endParaRPr>
          </a:p>
        </p:txBody>
      </p:sp>
      <p:sp>
        <p:nvSpPr>
          <p:cNvPr id="122" name="CuadroTexto 238">
            <a:extLst>
              <a:ext uri="{FF2B5EF4-FFF2-40B4-BE49-F238E27FC236}">
                <a16:creationId xmlns:a16="http://schemas.microsoft.com/office/drawing/2014/main" id="{2A194B3C-CBCC-654B-99E6-69A257CAC53D}"/>
              </a:ext>
            </a:extLst>
          </p:cNvPr>
          <p:cNvSpPr txBox="1"/>
          <p:nvPr/>
        </p:nvSpPr>
        <p:spPr>
          <a:xfrm>
            <a:off x="1023974" y="3344929"/>
            <a:ext cx="1664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cap="all" dirty="0">
                <a:solidFill>
                  <a:srgbClr val="00206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Stratégiai tervezés</a:t>
            </a:r>
            <a:endParaRPr lang="en-US" sz="2000" b="1" cap="all" dirty="0">
              <a:solidFill>
                <a:srgbClr val="002060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3" name="CuadroTexto 4">
            <a:extLst>
              <a:ext uri="{FF2B5EF4-FFF2-40B4-BE49-F238E27FC236}">
                <a16:creationId xmlns:a16="http://schemas.microsoft.com/office/drawing/2014/main" id="{8E58DEBC-4ABB-624D-8F6D-C4DB5FEC041D}"/>
              </a:ext>
            </a:extLst>
          </p:cNvPr>
          <p:cNvSpPr txBox="1"/>
          <p:nvPr/>
        </p:nvSpPr>
        <p:spPr>
          <a:xfrm>
            <a:off x="2930264" y="3428907"/>
            <a:ext cx="24036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rgbClr val="002060"/>
                </a:solidFill>
                <a:latin typeface="Calibri" panose="020F0502020204030204" pitchFamily="34" charset="0"/>
                <a:ea typeface="Lato Light" charset="0"/>
                <a:cs typeface="Calibri" panose="020F0502020204030204" pitchFamily="34" charset="0"/>
              </a:rPr>
              <a:t>Stratégia lebontása, mérhetőség megteremtése, dedikált szervezeti egység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  <a:ea typeface="Lato Light" charset="0"/>
              <a:cs typeface="Calibri" panose="020F0502020204030204" pitchFamily="34" charset="0"/>
            </a:endParaRPr>
          </a:p>
        </p:txBody>
      </p:sp>
      <p:sp>
        <p:nvSpPr>
          <p:cNvPr id="124" name="CuadroTexto 238">
            <a:extLst>
              <a:ext uri="{FF2B5EF4-FFF2-40B4-BE49-F238E27FC236}">
                <a16:creationId xmlns:a16="http://schemas.microsoft.com/office/drawing/2014/main" id="{878FFC44-BBD2-2A47-A41F-53C3957A9D6B}"/>
              </a:ext>
            </a:extLst>
          </p:cNvPr>
          <p:cNvSpPr txBox="1"/>
          <p:nvPr/>
        </p:nvSpPr>
        <p:spPr>
          <a:xfrm>
            <a:off x="2971715" y="2481203"/>
            <a:ext cx="2182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cap="all" dirty="0">
                <a:solidFill>
                  <a:srgbClr val="002060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Stratégiai menedzsment</a:t>
            </a:r>
            <a:endParaRPr lang="en-US" sz="2000" b="1" cap="all" dirty="0">
              <a:solidFill>
                <a:srgbClr val="002060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CuadroTexto 4">
            <a:extLst>
              <a:ext uri="{FF2B5EF4-FFF2-40B4-BE49-F238E27FC236}">
                <a16:creationId xmlns:a16="http://schemas.microsoft.com/office/drawing/2014/main" id="{049F0B55-D6E7-C941-B931-B1FE99BFB099}"/>
              </a:ext>
            </a:extLst>
          </p:cNvPr>
          <p:cNvSpPr txBox="1"/>
          <p:nvPr/>
        </p:nvSpPr>
        <p:spPr>
          <a:xfrm>
            <a:off x="5077944" y="2170202"/>
            <a:ext cx="24036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rgbClr val="002060"/>
                </a:solidFill>
                <a:latin typeface="Calibri" panose="020F0502020204030204" pitchFamily="34" charset="0"/>
                <a:ea typeface="Lato Light" charset="0"/>
                <a:cs typeface="Calibri" panose="020F0502020204030204" pitchFamily="34" charset="0"/>
              </a:rPr>
              <a:t>Célokból levezetett intézkedések, egységes szemléletben, rendszerben megvalósuló tervezés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  <a:ea typeface="Lato Light" charset="0"/>
              <a:cs typeface="Calibri" panose="020F0502020204030204" pitchFamily="34" charset="0"/>
            </a:endParaRPr>
          </a:p>
        </p:txBody>
      </p:sp>
      <p:sp>
        <p:nvSpPr>
          <p:cNvPr id="126" name="CuadroTexto 238">
            <a:extLst>
              <a:ext uri="{FF2B5EF4-FFF2-40B4-BE49-F238E27FC236}">
                <a16:creationId xmlns:a16="http://schemas.microsoft.com/office/drawing/2014/main" id="{7642ECDA-564D-044C-990F-83A67A606E35}"/>
              </a:ext>
            </a:extLst>
          </p:cNvPr>
          <p:cNvSpPr txBox="1"/>
          <p:nvPr/>
        </p:nvSpPr>
        <p:spPr>
          <a:xfrm>
            <a:off x="4695149" y="1044320"/>
            <a:ext cx="27196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cap="all" dirty="0">
                <a:solidFill>
                  <a:srgbClr val="002060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Stratégia megvalósításának komplex tervezése</a:t>
            </a:r>
            <a:endParaRPr lang="en-US" sz="2000" b="1" cap="all" dirty="0">
              <a:solidFill>
                <a:srgbClr val="002060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CuadroTexto 4">
            <a:extLst>
              <a:ext uri="{FF2B5EF4-FFF2-40B4-BE49-F238E27FC236}">
                <a16:creationId xmlns:a16="http://schemas.microsoft.com/office/drawing/2014/main" id="{7D52703D-1FE0-EF44-A77F-98328841FCF8}"/>
              </a:ext>
            </a:extLst>
          </p:cNvPr>
          <p:cNvSpPr txBox="1"/>
          <p:nvPr/>
        </p:nvSpPr>
        <p:spPr>
          <a:xfrm>
            <a:off x="7347031" y="1299670"/>
            <a:ext cx="24036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rgbClr val="002060"/>
                </a:solidFill>
                <a:latin typeface="Calibri" panose="020F0502020204030204" pitchFamily="34" charset="0"/>
                <a:ea typeface="Lato Light" charset="0"/>
                <a:cs typeface="Calibri" panose="020F0502020204030204" pitchFamily="34" charset="0"/>
              </a:rPr>
              <a:t>Fentről lefelé építkezés mellett alulról jövő kezdeményezések is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  <a:ea typeface="Lato Light" charset="0"/>
              <a:cs typeface="Calibri" panose="020F0502020204030204" pitchFamily="34" charset="0"/>
            </a:endParaRPr>
          </a:p>
        </p:txBody>
      </p:sp>
      <p:sp>
        <p:nvSpPr>
          <p:cNvPr id="128" name="CuadroTexto 238">
            <a:extLst>
              <a:ext uri="{FF2B5EF4-FFF2-40B4-BE49-F238E27FC236}">
                <a16:creationId xmlns:a16="http://schemas.microsoft.com/office/drawing/2014/main" id="{52DD29E2-CFB6-8649-AA5D-2FD71B1C359F}"/>
              </a:ext>
            </a:extLst>
          </p:cNvPr>
          <p:cNvSpPr txBox="1"/>
          <p:nvPr/>
        </p:nvSpPr>
        <p:spPr>
          <a:xfrm>
            <a:off x="7581538" y="509515"/>
            <a:ext cx="2134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cap="all" dirty="0">
                <a:solidFill>
                  <a:srgbClr val="C00000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Intézkedések végrehajtása</a:t>
            </a:r>
            <a:endParaRPr lang="en-US" sz="2000" b="1" cap="all" dirty="0">
              <a:solidFill>
                <a:srgbClr val="C00000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CuadroTexto 238">
            <a:extLst>
              <a:ext uri="{FF2B5EF4-FFF2-40B4-BE49-F238E27FC236}">
                <a16:creationId xmlns:a16="http://schemas.microsoft.com/office/drawing/2014/main" id="{C2FF355B-BDFD-485A-83EE-D6F7937C1951}"/>
              </a:ext>
            </a:extLst>
          </p:cNvPr>
          <p:cNvSpPr txBox="1"/>
          <p:nvPr/>
        </p:nvSpPr>
        <p:spPr>
          <a:xfrm>
            <a:off x="33374" y="0"/>
            <a:ext cx="67295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>
                <a:solidFill>
                  <a:srgbClr val="002060"/>
                </a:solidFill>
                <a:latin typeface="Tw Cen MT" panose="020B0602020104020603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Hol tartunk most</a:t>
            </a:r>
            <a:r>
              <a:rPr lang="hu-HU" sz="4000" b="1" cap="all" dirty="0">
                <a:solidFill>
                  <a:srgbClr val="002060"/>
                </a:solidFill>
                <a:latin typeface="Tw Cen MT" panose="020B0602020104020603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  <a:endParaRPr lang="en-US" sz="4000" b="1" cap="all" dirty="0">
              <a:solidFill>
                <a:srgbClr val="002060"/>
              </a:solidFill>
              <a:latin typeface="Tw Cen MT" panose="020B0602020104020603" pitchFamily="34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Csoportba foglalás 1"/>
          <p:cNvGrpSpPr/>
          <p:nvPr/>
        </p:nvGrpSpPr>
        <p:grpSpPr>
          <a:xfrm>
            <a:off x="1598488" y="5277736"/>
            <a:ext cx="964871" cy="964859"/>
            <a:chOff x="1598488" y="5277736"/>
            <a:chExt cx="964871" cy="964859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208FC70C-C797-B04C-A843-4B80CB48710B}"/>
                </a:ext>
              </a:extLst>
            </p:cNvPr>
            <p:cNvSpPr/>
            <p:nvPr/>
          </p:nvSpPr>
          <p:spPr>
            <a:xfrm>
              <a:off x="1598488" y="5277736"/>
              <a:ext cx="964871" cy="964859"/>
            </a:xfrm>
            <a:custGeom>
              <a:avLst/>
              <a:gdLst>
                <a:gd name="connsiteX0" fmla="*/ 482535 w 964871"/>
                <a:gd name="connsiteY0" fmla="*/ 0 h 964859"/>
                <a:gd name="connsiteX1" fmla="*/ 0 w 964871"/>
                <a:gd name="connsiteY1" fmla="*/ 482330 h 964859"/>
                <a:gd name="connsiteX2" fmla="*/ 482336 w 964871"/>
                <a:gd name="connsiteY2" fmla="*/ 964859 h 964859"/>
                <a:gd name="connsiteX3" fmla="*/ 964871 w 964871"/>
                <a:gd name="connsiteY3" fmla="*/ 482529 h 964859"/>
                <a:gd name="connsiteX4" fmla="*/ 964871 w 964871"/>
                <a:gd name="connsiteY4" fmla="*/ 482430 h 964859"/>
                <a:gd name="connsiteX5" fmla="*/ 482535 w 964871"/>
                <a:gd name="connsiteY5" fmla="*/ 0 h 964859"/>
                <a:gd name="connsiteX6" fmla="*/ 482535 w 964871"/>
                <a:gd name="connsiteY6" fmla="*/ 914828 h 964859"/>
                <a:gd name="connsiteX7" fmla="*/ 49931 w 964871"/>
                <a:gd name="connsiteY7" fmla="*/ 482430 h 964859"/>
                <a:gd name="connsiteX8" fmla="*/ 482336 w 964871"/>
                <a:gd name="connsiteY8" fmla="*/ 49831 h 964859"/>
                <a:gd name="connsiteX9" fmla="*/ 914940 w 964871"/>
                <a:gd name="connsiteY9" fmla="*/ 482230 h 964859"/>
                <a:gd name="connsiteX10" fmla="*/ 914940 w 964871"/>
                <a:gd name="connsiteY10" fmla="*/ 482430 h 964859"/>
                <a:gd name="connsiteX11" fmla="*/ 482535 w 964871"/>
                <a:gd name="connsiteY11" fmla="*/ 915028 h 964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64871" h="964859">
                  <a:moveTo>
                    <a:pt x="482535" y="0"/>
                  </a:moveTo>
                  <a:cubicBezTo>
                    <a:pt x="216093" y="-60"/>
                    <a:pt x="55" y="215890"/>
                    <a:pt x="0" y="482330"/>
                  </a:cubicBezTo>
                  <a:cubicBezTo>
                    <a:pt x="-55" y="748769"/>
                    <a:pt x="215894" y="964799"/>
                    <a:pt x="482336" y="964859"/>
                  </a:cubicBezTo>
                  <a:cubicBezTo>
                    <a:pt x="748779" y="964919"/>
                    <a:pt x="964811" y="748969"/>
                    <a:pt x="964871" y="482529"/>
                  </a:cubicBezTo>
                  <a:cubicBezTo>
                    <a:pt x="964871" y="482499"/>
                    <a:pt x="964871" y="482459"/>
                    <a:pt x="964871" y="482430"/>
                  </a:cubicBezTo>
                  <a:cubicBezTo>
                    <a:pt x="964871" y="216030"/>
                    <a:pt x="748939" y="60"/>
                    <a:pt x="482535" y="0"/>
                  </a:cubicBezTo>
                  <a:close/>
                  <a:moveTo>
                    <a:pt x="482535" y="914828"/>
                  </a:moveTo>
                  <a:cubicBezTo>
                    <a:pt x="243669" y="914889"/>
                    <a:pt x="49986" y="721288"/>
                    <a:pt x="49931" y="482430"/>
                  </a:cubicBezTo>
                  <a:cubicBezTo>
                    <a:pt x="49876" y="243571"/>
                    <a:pt x="243470" y="49891"/>
                    <a:pt x="482336" y="49831"/>
                  </a:cubicBezTo>
                  <a:cubicBezTo>
                    <a:pt x="721197" y="49771"/>
                    <a:pt x="914880" y="243372"/>
                    <a:pt x="914940" y="482230"/>
                  </a:cubicBezTo>
                  <a:cubicBezTo>
                    <a:pt x="914940" y="482300"/>
                    <a:pt x="914940" y="482360"/>
                    <a:pt x="914940" y="482430"/>
                  </a:cubicBezTo>
                  <a:cubicBezTo>
                    <a:pt x="914770" y="721198"/>
                    <a:pt x="721307" y="914749"/>
                    <a:pt x="482535" y="915028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982" cap="flat">
              <a:solidFill>
                <a:schemeClr val="accent1">
                  <a:lumMod val="75000"/>
                </a:schemeClr>
              </a:solidFill>
              <a:prstDash val="solid"/>
              <a:miter/>
            </a:ln>
            <a:effectLst>
              <a:outerShdw blurRad="127000" dist="38100" dir="2700000" algn="tl" rotWithShape="0">
                <a:prstClr val="black">
                  <a:alpha val="23000"/>
                </a:prst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Shape"/>
            <p:cNvSpPr/>
            <p:nvPr/>
          </p:nvSpPr>
          <p:spPr>
            <a:xfrm>
              <a:off x="1926396" y="5551592"/>
              <a:ext cx="333657" cy="417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40" y="4614"/>
                  </a:moveTo>
                  <a:cubicBezTo>
                    <a:pt x="14385" y="4614"/>
                    <a:pt x="14385" y="4614"/>
                    <a:pt x="14385" y="4614"/>
                  </a:cubicBezTo>
                  <a:cubicBezTo>
                    <a:pt x="14385" y="3076"/>
                    <a:pt x="14385" y="3076"/>
                    <a:pt x="14385" y="3076"/>
                  </a:cubicBezTo>
                  <a:cubicBezTo>
                    <a:pt x="14385" y="2551"/>
                    <a:pt x="13762" y="2062"/>
                    <a:pt x="13094" y="2062"/>
                  </a:cubicBezTo>
                  <a:cubicBezTo>
                    <a:pt x="5255" y="2062"/>
                    <a:pt x="5255" y="2062"/>
                    <a:pt x="5255" y="2062"/>
                  </a:cubicBezTo>
                  <a:cubicBezTo>
                    <a:pt x="5255" y="1014"/>
                    <a:pt x="5255" y="1014"/>
                    <a:pt x="5255" y="1014"/>
                  </a:cubicBezTo>
                  <a:cubicBezTo>
                    <a:pt x="5255" y="489"/>
                    <a:pt x="3919" y="0"/>
                    <a:pt x="3251" y="0"/>
                  </a:cubicBezTo>
                  <a:cubicBezTo>
                    <a:pt x="1292" y="0"/>
                    <a:pt x="1292" y="0"/>
                    <a:pt x="1292" y="0"/>
                  </a:cubicBezTo>
                  <a:cubicBezTo>
                    <a:pt x="624" y="0"/>
                    <a:pt x="0" y="489"/>
                    <a:pt x="0" y="1014"/>
                  </a:cubicBezTo>
                  <a:cubicBezTo>
                    <a:pt x="0" y="20586"/>
                    <a:pt x="0" y="20586"/>
                    <a:pt x="0" y="20586"/>
                  </a:cubicBezTo>
                  <a:cubicBezTo>
                    <a:pt x="0" y="21076"/>
                    <a:pt x="624" y="21600"/>
                    <a:pt x="1292" y="21600"/>
                  </a:cubicBezTo>
                  <a:cubicBezTo>
                    <a:pt x="3251" y="21600"/>
                    <a:pt x="3251" y="21600"/>
                    <a:pt x="3251" y="21600"/>
                  </a:cubicBezTo>
                  <a:cubicBezTo>
                    <a:pt x="3919" y="21600"/>
                    <a:pt x="5255" y="21076"/>
                    <a:pt x="5255" y="20586"/>
                  </a:cubicBezTo>
                  <a:cubicBezTo>
                    <a:pt x="5255" y="14400"/>
                    <a:pt x="5255" y="14400"/>
                    <a:pt x="5255" y="14400"/>
                  </a:cubicBezTo>
                  <a:cubicBezTo>
                    <a:pt x="13094" y="14400"/>
                    <a:pt x="13094" y="14400"/>
                    <a:pt x="13094" y="14400"/>
                  </a:cubicBezTo>
                  <a:cubicBezTo>
                    <a:pt x="13094" y="14924"/>
                    <a:pt x="13094" y="14924"/>
                    <a:pt x="13094" y="14924"/>
                  </a:cubicBezTo>
                  <a:cubicBezTo>
                    <a:pt x="13094" y="15414"/>
                    <a:pt x="13762" y="16462"/>
                    <a:pt x="14385" y="16462"/>
                  </a:cubicBezTo>
                  <a:cubicBezTo>
                    <a:pt x="19640" y="16462"/>
                    <a:pt x="19640" y="16462"/>
                    <a:pt x="19640" y="16462"/>
                  </a:cubicBezTo>
                  <a:cubicBezTo>
                    <a:pt x="20976" y="16462"/>
                    <a:pt x="21600" y="15414"/>
                    <a:pt x="21600" y="14924"/>
                  </a:cubicBezTo>
                  <a:cubicBezTo>
                    <a:pt x="21600" y="6151"/>
                    <a:pt x="21600" y="6151"/>
                    <a:pt x="21600" y="6151"/>
                  </a:cubicBezTo>
                  <a:cubicBezTo>
                    <a:pt x="21600" y="5138"/>
                    <a:pt x="20976" y="4614"/>
                    <a:pt x="19640" y="4614"/>
                  </a:cubicBezTo>
                  <a:close/>
                  <a:moveTo>
                    <a:pt x="3251" y="19538"/>
                  </a:moveTo>
                  <a:cubicBezTo>
                    <a:pt x="3251" y="20062"/>
                    <a:pt x="2628" y="20586"/>
                    <a:pt x="2628" y="20586"/>
                  </a:cubicBezTo>
                  <a:cubicBezTo>
                    <a:pt x="1960" y="20586"/>
                    <a:pt x="1292" y="20062"/>
                    <a:pt x="1292" y="19538"/>
                  </a:cubicBezTo>
                  <a:cubicBezTo>
                    <a:pt x="1292" y="2062"/>
                    <a:pt x="1292" y="2062"/>
                    <a:pt x="1292" y="2062"/>
                  </a:cubicBezTo>
                  <a:cubicBezTo>
                    <a:pt x="1292" y="1538"/>
                    <a:pt x="1960" y="1014"/>
                    <a:pt x="2628" y="1014"/>
                  </a:cubicBezTo>
                  <a:cubicBezTo>
                    <a:pt x="2628" y="1014"/>
                    <a:pt x="3251" y="1538"/>
                    <a:pt x="3251" y="2062"/>
                  </a:cubicBezTo>
                  <a:lnTo>
                    <a:pt x="3251" y="19538"/>
                  </a:lnTo>
                  <a:close/>
                  <a:moveTo>
                    <a:pt x="13094" y="12338"/>
                  </a:moveTo>
                  <a:cubicBezTo>
                    <a:pt x="13094" y="12338"/>
                    <a:pt x="12470" y="12862"/>
                    <a:pt x="11802" y="12862"/>
                  </a:cubicBezTo>
                  <a:cubicBezTo>
                    <a:pt x="5255" y="12862"/>
                    <a:pt x="5255" y="12862"/>
                    <a:pt x="5255" y="12862"/>
                  </a:cubicBezTo>
                  <a:cubicBezTo>
                    <a:pt x="5255" y="3076"/>
                    <a:pt x="5255" y="3076"/>
                    <a:pt x="5255" y="3076"/>
                  </a:cubicBezTo>
                  <a:cubicBezTo>
                    <a:pt x="11802" y="3076"/>
                    <a:pt x="11802" y="3076"/>
                    <a:pt x="11802" y="3076"/>
                  </a:cubicBezTo>
                  <a:cubicBezTo>
                    <a:pt x="12470" y="3076"/>
                    <a:pt x="13094" y="3600"/>
                    <a:pt x="13094" y="4124"/>
                  </a:cubicBezTo>
                  <a:lnTo>
                    <a:pt x="13094" y="12338"/>
                  </a:lnTo>
                  <a:close/>
                  <a:moveTo>
                    <a:pt x="19640" y="14400"/>
                  </a:moveTo>
                  <a:cubicBezTo>
                    <a:pt x="19640" y="14400"/>
                    <a:pt x="19640" y="14924"/>
                    <a:pt x="19017" y="14924"/>
                  </a:cubicBezTo>
                  <a:cubicBezTo>
                    <a:pt x="14385" y="14924"/>
                    <a:pt x="14385" y="14924"/>
                    <a:pt x="14385" y="14924"/>
                  </a:cubicBezTo>
                  <a:cubicBezTo>
                    <a:pt x="14385" y="6151"/>
                    <a:pt x="14385" y="6151"/>
                    <a:pt x="14385" y="6151"/>
                  </a:cubicBezTo>
                  <a:cubicBezTo>
                    <a:pt x="19017" y="6151"/>
                    <a:pt x="19017" y="6151"/>
                    <a:pt x="19017" y="6151"/>
                  </a:cubicBezTo>
                  <a:cubicBezTo>
                    <a:pt x="19640" y="6151"/>
                    <a:pt x="19640" y="6151"/>
                    <a:pt x="19640" y="6676"/>
                  </a:cubicBezTo>
                  <a:lnTo>
                    <a:pt x="19640" y="14400"/>
                  </a:lnTo>
                  <a:close/>
                </a:path>
              </a:pathLst>
            </a:custGeom>
            <a:solidFill>
              <a:schemeClr val="tx1"/>
            </a:solidFill>
            <a:ln w="12700" cap="flat">
              <a:noFill/>
              <a:miter lim="400000"/>
            </a:ln>
            <a:effectLst/>
          </p:spPr>
          <p:txBody>
            <a:bodyPr wrap="square" lIns="60960" tIns="60960" rIns="60960" bIns="60960" numCol="1" anchor="ctr">
              <a:noAutofit/>
            </a:bodyPr>
            <a:lstStyle/>
            <a:p>
              <a:pPr marL="0" marR="0" lvl="0" indent="0" algn="l" defTabSz="6096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394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120" grpId="0"/>
      <p:bldP spid="122" grpId="0"/>
      <p:bldP spid="123" grpId="0"/>
      <p:bldP spid="124" grpId="0"/>
      <p:bldP spid="125" grpId="0"/>
      <p:bldP spid="126" grpId="0"/>
      <p:bldP spid="127" grpId="0"/>
      <p:bldP spid="1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16D52A-0A1E-43DA-A4CD-C84866305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914400"/>
          </a:xfrm>
        </p:spPr>
        <p:txBody>
          <a:bodyPr/>
          <a:lstStyle/>
          <a:p>
            <a:r>
              <a:rPr lang="hu-HU" b="1" dirty="0">
                <a:solidFill>
                  <a:srgbClr val="002060"/>
                </a:solidFill>
                <a:latin typeface="+mn-lt"/>
              </a:rPr>
              <a:t>Megvalósítás – néhány példa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602B26D-24B3-4B8A-A1F1-8AB9DC5F8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03" y="780584"/>
            <a:ext cx="11973828" cy="5940891"/>
          </a:xfrm>
        </p:spPr>
        <p:txBody>
          <a:bodyPr>
            <a:normAutofit fontScale="70000" lnSpcReduction="20000"/>
          </a:bodyPr>
          <a:lstStyle/>
          <a:p>
            <a:r>
              <a:rPr lang="hu-HU" dirty="0">
                <a:solidFill>
                  <a:srgbClr val="002060"/>
                </a:solidFill>
              </a:rPr>
              <a:t>Minőségirányítási rendszer bevezetése és működtetése – Minőségszemlélet (KPI: EU-s szakmai audit megfelelőnek értékeli)</a:t>
            </a:r>
          </a:p>
          <a:p>
            <a:r>
              <a:rPr lang="hu-HU" dirty="0">
                <a:solidFill>
                  <a:srgbClr val="002060"/>
                </a:solidFill>
              </a:rPr>
              <a:t>Statisztikai tartalmak időszerűségének javítása – Hasznosság, innováció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A szolgáltatás-külkereskedelmi adatok áfa-alapú havi </a:t>
            </a:r>
            <a:r>
              <a:rPr lang="hu-HU" dirty="0" err="1">
                <a:solidFill>
                  <a:srgbClr val="002060"/>
                </a:solidFill>
              </a:rPr>
              <a:t>flash</a:t>
            </a:r>
            <a:r>
              <a:rPr lang="hu-HU" dirty="0">
                <a:solidFill>
                  <a:srgbClr val="002060"/>
                </a:solidFill>
              </a:rPr>
              <a:t> becslésének kialakítása</a:t>
            </a:r>
          </a:p>
          <a:p>
            <a:r>
              <a:rPr lang="hu-HU" dirty="0">
                <a:solidFill>
                  <a:srgbClr val="002060"/>
                </a:solidFill>
              </a:rPr>
              <a:t>KSH honlapon elérhető adatok és metaadatok gépi hozzáférésre alkalmassá tétele – Hasznosság, innováció</a:t>
            </a:r>
          </a:p>
          <a:p>
            <a:r>
              <a:rPr lang="hu-HU" dirty="0">
                <a:solidFill>
                  <a:srgbClr val="002060"/>
                </a:solidFill>
              </a:rPr>
              <a:t>Új, innovatív adatgyűjtési módok alkalmazásának tesztelése (</a:t>
            </a:r>
            <a:r>
              <a:rPr lang="hu-HU" dirty="0" err="1">
                <a:solidFill>
                  <a:srgbClr val="002060"/>
                </a:solidFill>
              </a:rPr>
              <a:t>webscraping</a:t>
            </a:r>
            <a:r>
              <a:rPr lang="hu-HU" dirty="0">
                <a:solidFill>
                  <a:srgbClr val="002060"/>
                </a:solidFill>
              </a:rPr>
              <a:t>) – Innováció, hatékonyság</a:t>
            </a:r>
          </a:p>
          <a:p>
            <a:r>
              <a:rPr lang="hu-HU" dirty="0">
                <a:solidFill>
                  <a:srgbClr val="002060"/>
                </a:solidFill>
              </a:rPr>
              <a:t>Automata, gépi tanuló eljárások fejlesztése, bevezetése a statisztikai adat-előállítási folyamatokba, pl. automatizált kódolás, RPA megoldások – Hatékonyság, innováció</a:t>
            </a:r>
          </a:p>
          <a:p>
            <a:r>
              <a:rPr lang="hu-HU" dirty="0">
                <a:solidFill>
                  <a:srgbClr val="002060"/>
                </a:solidFill>
              </a:rPr>
              <a:t>Közigazgatásban egységesen használható megoldás a termékek kódolására (OPG) – Szerepvállalás, partnerség, innováció, hatékonyság</a:t>
            </a:r>
          </a:p>
          <a:p>
            <a:r>
              <a:rPr lang="hu-HU" dirty="0">
                <a:solidFill>
                  <a:srgbClr val="002060"/>
                </a:solidFill>
              </a:rPr>
              <a:t>EMAP platform bevezetésével a munkaügy-statisztikai adat-előállítási folyamat </a:t>
            </a:r>
            <a:r>
              <a:rPr lang="hu-HU" dirty="0" err="1">
                <a:solidFill>
                  <a:srgbClr val="002060"/>
                </a:solidFill>
              </a:rPr>
              <a:t>újratervezése</a:t>
            </a:r>
            <a:r>
              <a:rPr lang="hu-HU" dirty="0">
                <a:solidFill>
                  <a:srgbClr val="002060"/>
                </a:solidFill>
              </a:rPr>
              <a:t> – Szerepvállalás, partnerség, innováció, hatékonyság</a:t>
            </a:r>
          </a:p>
          <a:p>
            <a:r>
              <a:rPr lang="hu-HU" dirty="0">
                <a:solidFill>
                  <a:srgbClr val="002060"/>
                </a:solidFill>
              </a:rPr>
              <a:t>Adminisztratív adatforrások integrált felhasználásának erősítése, folyamatok módszertani megújítása – Hatékonyság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 </a:t>
            </a:r>
            <a:r>
              <a:rPr lang="hu-HU" dirty="0" err="1">
                <a:solidFill>
                  <a:srgbClr val="002060"/>
                </a:solidFill>
              </a:rPr>
              <a:t>eHVB</a:t>
            </a:r>
            <a:endParaRPr lang="hu-HU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Negyedéves teljesítménystatisztikai adatgyűjtés áfa-adatokkal való részleges kiváltása</a:t>
            </a:r>
          </a:p>
          <a:p>
            <a:r>
              <a:rPr lang="hu-HU" dirty="0">
                <a:solidFill>
                  <a:srgbClr val="002060"/>
                </a:solidFill>
              </a:rPr>
              <a:t>Másodlagos adatforrások gazdáival együttműködésben az egyes adatforrásokban rejlő további statisztikai potenciál feltárása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MVM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dirty="0">
                <a:solidFill>
                  <a:srgbClr val="002060"/>
                </a:solidFill>
              </a:rPr>
              <a:t>OPG, </a:t>
            </a:r>
            <a:r>
              <a:rPr lang="hu-HU" dirty="0" err="1">
                <a:solidFill>
                  <a:srgbClr val="002060"/>
                </a:solidFill>
              </a:rPr>
              <a:t>eSzámla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E2F89C3C-F97C-4D69-8655-0CFEFDBCF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0542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éma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B81B3D9-2814-4C34-AE69-A758932FB0FE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3110</TotalTime>
  <Words>966</Words>
  <Application>Microsoft Office PowerPoint</Application>
  <PresentationFormat>Szélesvásznú</PresentationFormat>
  <Paragraphs>145</Paragraphs>
  <Slides>10</Slides>
  <Notes>10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Lato Light</vt:lpstr>
      <vt:lpstr>Open Sans</vt:lpstr>
      <vt:lpstr>Symbol</vt:lpstr>
      <vt:lpstr>Tw Cen MT</vt:lpstr>
      <vt:lpstr>Wingdings</vt:lpstr>
      <vt:lpstr>Office-téma</vt:lpstr>
      <vt:lpstr>PowerPoint-bemutató</vt:lpstr>
      <vt:lpstr>Honnan indultunk?</vt:lpstr>
      <vt:lpstr>Küldetés – Vízió – Értékek – Stratégia</vt:lpstr>
      <vt:lpstr>Merre tartsunk?</vt:lpstr>
      <vt:lpstr>A vízió 4 kulcsterülete</vt:lpstr>
      <vt:lpstr>Stratégia, 2030</vt:lpstr>
      <vt:lpstr>Kulcsszó: innováció</vt:lpstr>
      <vt:lpstr>PowerPoint-bemutató</vt:lpstr>
      <vt:lpstr>Megvalósítás – néhány példa</vt:lpstr>
      <vt:lpstr>Köszönöm a figyelmet!</vt:lpstr>
    </vt:vector>
  </TitlesOfParts>
  <Company>KSH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Németh Eszter</cp:lastModifiedBy>
  <cp:revision>195</cp:revision>
  <cp:lastPrinted>2023-05-30T14:48:50Z</cp:lastPrinted>
  <dcterms:created xsi:type="dcterms:W3CDTF">2017-03-01T09:38:02Z</dcterms:created>
  <dcterms:modified xsi:type="dcterms:W3CDTF">2023-05-30T15:30:01Z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