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9"/>
  </p:notesMasterIdLst>
  <p:sldIdLst>
    <p:sldId id="256" r:id="rId6"/>
    <p:sldId id="298" r:id="rId7"/>
    <p:sldId id="260" r:id="rId8"/>
    <p:sldId id="274" r:id="rId9"/>
    <p:sldId id="294" r:id="rId10"/>
    <p:sldId id="290" r:id="rId11"/>
    <p:sldId id="295" r:id="rId12"/>
    <p:sldId id="289" r:id="rId13"/>
    <p:sldId id="291" r:id="rId14"/>
    <p:sldId id="266" r:id="rId15"/>
    <p:sldId id="284" r:id="rId16"/>
    <p:sldId id="282" r:id="rId17"/>
    <p:sldId id="288" r:id="rId1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mecz Gabriella dr." initials="NGd" lastIdx="4" clrIdx="0">
    <p:extLst>
      <p:ext uri="{19B8F6BF-5375-455C-9EA6-DF929625EA0E}">
        <p15:presenceInfo xmlns:p15="http://schemas.microsoft.com/office/powerpoint/2012/main" userId="Nemecz Gabriella dr." providerId="None"/>
      </p:ext>
    </p:extLst>
  </p:cmAuthor>
  <p:cmAuthor id="2" name="Mezősiné Rózsár Erika" initials="MRE" lastIdx="1" clrIdx="1">
    <p:extLst>
      <p:ext uri="{19B8F6BF-5375-455C-9EA6-DF929625EA0E}">
        <p15:presenceInfo xmlns:p15="http://schemas.microsoft.com/office/powerpoint/2012/main" userId="Mezősiné Rózsár Eri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Home_office\Erika_szara\b&#337;v&#237;tettmax_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Igazgatas\2021\OSAP\OSAP%202022%20TERVEZ&#201;S\EL&#336;TERJESZT&#201;SEK\VEZET&#336;I%20TEST&#220;LET%20SZEPTEMBER\Diagrammok\&#193;br&#225;k_Munkaf&#252;zet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Home_office\Erika_szara\b&#337;v&#237;tettmax_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6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5820227979146674E-2"/>
          <c:y val="0.10354477611940298"/>
          <c:w val="0.83187973220321199"/>
          <c:h val="0.7929104477611940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298981100510223"/>
          <c:y val="1.2802615032052546E-2"/>
          <c:w val="0.49086688081853752"/>
          <c:h val="0.91929610838661346"/>
        </c:manualLayout>
      </c:layout>
      <c:barChart>
        <c:barDir val="bar"/>
        <c:grouping val="clustered"/>
        <c:varyColors val="0"/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05945512"/>
        <c:axId val="137984496"/>
      </c:barChart>
      <c:catAx>
        <c:axId val="1059455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7984496"/>
        <c:crosses val="autoZero"/>
        <c:auto val="1"/>
        <c:lblAlgn val="ctr"/>
        <c:lblOffset val="100"/>
        <c:noMultiLvlLbl val="0"/>
      </c:catAx>
      <c:valAx>
        <c:axId val="13798449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94551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513989870040191"/>
          <c:y val="3.9268178327563505E-2"/>
          <c:w val="0.87294013535664361"/>
          <c:h val="0.54373047131933205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Munka3!$B$2:$B$18</c:f>
              <c:strCache>
                <c:ptCount val="17"/>
                <c:pt idx="0">
                  <c:v>Ágazati gazdaságstatisztika</c:v>
                </c:pt>
                <c:pt idx="1">
                  <c:v>Gazdasági szervezetek statisztikája</c:v>
                </c:pt>
                <c:pt idx="2">
                  <c:v>Egészségügy, baleset</c:v>
                </c:pt>
                <c:pt idx="3">
                  <c:v>Árak</c:v>
                </c:pt>
                <c:pt idx="4">
                  <c:v>Igazságszolgáltatás</c:v>
                </c:pt>
                <c:pt idx="5">
                  <c:v>Lakás, kommunális ellátás</c:v>
                </c:pt>
                <c:pt idx="6">
                  <c:v>Környezet</c:v>
                </c:pt>
                <c:pt idx="7">
                  <c:v>Szociális-ellátás</c:v>
                </c:pt>
                <c:pt idx="8">
                  <c:v>Gazdasági számlák</c:v>
                </c:pt>
                <c:pt idx="9">
                  <c:v>Külkereskedelem és fizetési mérleg</c:v>
                </c:pt>
                <c:pt idx="10">
                  <c:v>Kultúra, sport</c:v>
                </c:pt>
                <c:pt idx="11">
                  <c:v>Oktatás</c:v>
                </c:pt>
                <c:pt idx="12">
                  <c:v>Technológia és tudomány</c:v>
                </c:pt>
                <c:pt idx="13">
                  <c:v>Területi statisztika</c:v>
                </c:pt>
                <c:pt idx="14">
                  <c:v>Munkaerő</c:v>
                </c:pt>
                <c:pt idx="15">
                  <c:v>Népesség, népmozgalom</c:v>
                </c:pt>
                <c:pt idx="16">
                  <c:v>Kormányzati pénzügyek, költségvetés</c:v>
                </c:pt>
              </c:strCache>
            </c:strRef>
          </c:cat>
          <c:val>
            <c:numRef>
              <c:f>Munka3!$C$2:$C$18</c:f>
              <c:numCache>
                <c:formatCode>General</c:formatCode>
                <c:ptCount val="17"/>
              </c:numCache>
            </c:numRef>
          </c:val>
          <c:extLst>
            <c:ext xmlns:c16="http://schemas.microsoft.com/office/drawing/2014/chart" uri="{C3380CC4-5D6E-409C-BE32-E72D297353CC}">
              <c16:uniqueId val="{00000000-C023-4CA2-945F-80EE25CD7FA6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Munka3!$B$2:$B$18</c:f>
              <c:strCache>
                <c:ptCount val="17"/>
                <c:pt idx="0">
                  <c:v>Ágazati gazdaságstatisztika</c:v>
                </c:pt>
                <c:pt idx="1">
                  <c:v>Gazdasági szervezetek statisztikája</c:v>
                </c:pt>
                <c:pt idx="2">
                  <c:v>Egészségügy, baleset</c:v>
                </c:pt>
                <c:pt idx="3">
                  <c:v>Árak</c:v>
                </c:pt>
                <c:pt idx="4">
                  <c:v>Igazságszolgáltatás</c:v>
                </c:pt>
                <c:pt idx="5">
                  <c:v>Lakás, kommunális ellátás</c:v>
                </c:pt>
                <c:pt idx="6">
                  <c:v>Környezet</c:v>
                </c:pt>
                <c:pt idx="7">
                  <c:v>Szociális-ellátás</c:v>
                </c:pt>
                <c:pt idx="8">
                  <c:v>Gazdasági számlák</c:v>
                </c:pt>
                <c:pt idx="9">
                  <c:v>Külkereskedelem és fizetési mérleg</c:v>
                </c:pt>
                <c:pt idx="10">
                  <c:v>Kultúra, sport</c:v>
                </c:pt>
                <c:pt idx="11">
                  <c:v>Oktatás</c:v>
                </c:pt>
                <c:pt idx="12">
                  <c:v>Technológia és tudomány</c:v>
                </c:pt>
                <c:pt idx="13">
                  <c:v>Területi statisztika</c:v>
                </c:pt>
                <c:pt idx="14">
                  <c:v>Munkaerő</c:v>
                </c:pt>
                <c:pt idx="15">
                  <c:v>Népesség, népmozgalom</c:v>
                </c:pt>
                <c:pt idx="16">
                  <c:v>Kormányzati pénzügyek, költségvetés</c:v>
                </c:pt>
              </c:strCache>
            </c:strRef>
          </c:cat>
          <c:val>
            <c:numRef>
              <c:f>Munka3!$D$2:$D$18</c:f>
              <c:numCache>
                <c:formatCode>General</c:formatCode>
                <c:ptCount val="17"/>
              </c:numCache>
            </c:numRef>
          </c:val>
          <c:extLst>
            <c:ext xmlns:c16="http://schemas.microsoft.com/office/drawing/2014/chart" uri="{C3380CC4-5D6E-409C-BE32-E72D297353CC}">
              <c16:uniqueId val="{00000001-C023-4CA2-945F-80EE25CD7FA6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Munka3!$B$2:$B$18</c:f>
              <c:strCache>
                <c:ptCount val="17"/>
                <c:pt idx="0">
                  <c:v>Ágazati gazdaságstatisztika</c:v>
                </c:pt>
                <c:pt idx="1">
                  <c:v>Gazdasági szervezetek statisztikája</c:v>
                </c:pt>
                <c:pt idx="2">
                  <c:v>Egészségügy, baleset</c:v>
                </c:pt>
                <c:pt idx="3">
                  <c:v>Árak</c:v>
                </c:pt>
                <c:pt idx="4">
                  <c:v>Igazságszolgáltatás</c:v>
                </c:pt>
                <c:pt idx="5">
                  <c:v>Lakás, kommunális ellátás</c:v>
                </c:pt>
                <c:pt idx="6">
                  <c:v>Környezet</c:v>
                </c:pt>
                <c:pt idx="7">
                  <c:v>Szociális-ellátás</c:v>
                </c:pt>
                <c:pt idx="8">
                  <c:v>Gazdasági számlák</c:v>
                </c:pt>
                <c:pt idx="9">
                  <c:v>Külkereskedelem és fizetési mérleg</c:v>
                </c:pt>
                <c:pt idx="10">
                  <c:v>Kultúra, sport</c:v>
                </c:pt>
                <c:pt idx="11">
                  <c:v>Oktatás</c:v>
                </c:pt>
                <c:pt idx="12">
                  <c:v>Technológia és tudomány</c:v>
                </c:pt>
                <c:pt idx="13">
                  <c:v>Területi statisztika</c:v>
                </c:pt>
                <c:pt idx="14">
                  <c:v>Munkaerő</c:v>
                </c:pt>
                <c:pt idx="15">
                  <c:v>Népesség, népmozgalom</c:v>
                </c:pt>
                <c:pt idx="16">
                  <c:v>Kormányzati pénzügyek, költségvetés</c:v>
                </c:pt>
              </c:strCache>
            </c:strRef>
          </c:cat>
          <c:val>
            <c:numRef>
              <c:f>Munka3!$E$2:$E$18</c:f>
              <c:numCache>
                <c:formatCode>General</c:formatCode>
                <c:ptCount val="17"/>
              </c:numCache>
            </c:numRef>
          </c:val>
          <c:extLst>
            <c:ext xmlns:c16="http://schemas.microsoft.com/office/drawing/2014/chart" uri="{C3380CC4-5D6E-409C-BE32-E72D297353CC}">
              <c16:uniqueId val="{00000002-C023-4CA2-945F-80EE25CD7FA6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Munka3!$B$2:$B$18</c:f>
              <c:strCache>
                <c:ptCount val="17"/>
                <c:pt idx="0">
                  <c:v>Ágazati gazdaságstatisztika</c:v>
                </c:pt>
                <c:pt idx="1">
                  <c:v>Gazdasági szervezetek statisztikája</c:v>
                </c:pt>
                <c:pt idx="2">
                  <c:v>Egészségügy, baleset</c:v>
                </c:pt>
                <c:pt idx="3">
                  <c:v>Árak</c:v>
                </c:pt>
                <c:pt idx="4">
                  <c:v>Igazságszolgáltatás</c:v>
                </c:pt>
                <c:pt idx="5">
                  <c:v>Lakás, kommunális ellátás</c:v>
                </c:pt>
                <c:pt idx="6">
                  <c:v>Környezet</c:v>
                </c:pt>
                <c:pt idx="7">
                  <c:v>Szociális-ellátás</c:v>
                </c:pt>
                <c:pt idx="8">
                  <c:v>Gazdasági számlák</c:v>
                </c:pt>
                <c:pt idx="9">
                  <c:v>Külkereskedelem és fizetési mérleg</c:v>
                </c:pt>
                <c:pt idx="10">
                  <c:v>Kultúra, sport</c:v>
                </c:pt>
                <c:pt idx="11">
                  <c:v>Oktatás</c:v>
                </c:pt>
                <c:pt idx="12">
                  <c:v>Technológia és tudomány</c:v>
                </c:pt>
                <c:pt idx="13">
                  <c:v>Területi statisztika</c:v>
                </c:pt>
                <c:pt idx="14">
                  <c:v>Munkaerő</c:v>
                </c:pt>
                <c:pt idx="15">
                  <c:v>Népesség, népmozgalom</c:v>
                </c:pt>
                <c:pt idx="16">
                  <c:v>Kormányzati pénzügyek, költségvetés</c:v>
                </c:pt>
              </c:strCache>
            </c:strRef>
          </c:cat>
          <c:val>
            <c:numRef>
              <c:f>Munka3!$F$2:$F$18</c:f>
              <c:numCache>
                <c:formatCode>General</c:formatCode>
                <c:ptCount val="17"/>
              </c:numCache>
            </c:numRef>
          </c:val>
          <c:extLst>
            <c:ext xmlns:c16="http://schemas.microsoft.com/office/drawing/2014/chart" uri="{C3380CC4-5D6E-409C-BE32-E72D297353CC}">
              <c16:uniqueId val="{00000003-C023-4CA2-945F-80EE25CD7FA6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Munka3!$B$2:$B$18</c:f>
              <c:strCache>
                <c:ptCount val="17"/>
                <c:pt idx="0">
                  <c:v>Ágazati gazdaságstatisztika</c:v>
                </c:pt>
                <c:pt idx="1">
                  <c:v>Gazdasági szervezetek statisztikája</c:v>
                </c:pt>
                <c:pt idx="2">
                  <c:v>Egészségügy, baleset</c:v>
                </c:pt>
                <c:pt idx="3">
                  <c:v>Árak</c:v>
                </c:pt>
                <c:pt idx="4">
                  <c:v>Igazságszolgáltatás</c:v>
                </c:pt>
                <c:pt idx="5">
                  <c:v>Lakás, kommunális ellátás</c:v>
                </c:pt>
                <c:pt idx="6">
                  <c:v>Környezet</c:v>
                </c:pt>
                <c:pt idx="7">
                  <c:v>Szociális-ellátás</c:v>
                </c:pt>
                <c:pt idx="8">
                  <c:v>Gazdasági számlák</c:v>
                </c:pt>
                <c:pt idx="9">
                  <c:v>Külkereskedelem és fizetési mérleg</c:v>
                </c:pt>
                <c:pt idx="10">
                  <c:v>Kultúra, sport</c:v>
                </c:pt>
                <c:pt idx="11">
                  <c:v>Oktatás</c:v>
                </c:pt>
                <c:pt idx="12">
                  <c:v>Technológia és tudomány</c:v>
                </c:pt>
                <c:pt idx="13">
                  <c:v>Területi statisztika</c:v>
                </c:pt>
                <c:pt idx="14">
                  <c:v>Munkaerő</c:v>
                </c:pt>
                <c:pt idx="15">
                  <c:v>Népesség, népmozgalom</c:v>
                </c:pt>
                <c:pt idx="16">
                  <c:v>Kormányzati pénzügyek, költségvetés</c:v>
                </c:pt>
              </c:strCache>
            </c:strRef>
          </c:cat>
          <c:val>
            <c:numRef>
              <c:f>Munka3!$G$2:$G$18</c:f>
              <c:numCache>
                <c:formatCode>General</c:formatCode>
                <c:ptCount val="17"/>
              </c:numCache>
            </c:numRef>
          </c:val>
          <c:extLst>
            <c:ext xmlns:c16="http://schemas.microsoft.com/office/drawing/2014/chart" uri="{C3380CC4-5D6E-409C-BE32-E72D297353CC}">
              <c16:uniqueId val="{00000004-C023-4CA2-945F-80EE25CD7FA6}"/>
            </c:ext>
          </c:extLst>
        </c:ser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Munka3!$B$2:$B$18</c:f>
              <c:strCache>
                <c:ptCount val="17"/>
                <c:pt idx="0">
                  <c:v>Ágazati gazdaságstatisztika</c:v>
                </c:pt>
                <c:pt idx="1">
                  <c:v>Gazdasági szervezetek statisztikája</c:v>
                </c:pt>
                <c:pt idx="2">
                  <c:v>Egészségügy, baleset</c:v>
                </c:pt>
                <c:pt idx="3">
                  <c:v>Árak</c:v>
                </c:pt>
                <c:pt idx="4">
                  <c:v>Igazságszolgáltatás</c:v>
                </c:pt>
                <c:pt idx="5">
                  <c:v>Lakás, kommunális ellátás</c:v>
                </c:pt>
                <c:pt idx="6">
                  <c:v>Környezet</c:v>
                </c:pt>
                <c:pt idx="7">
                  <c:v>Szociális-ellátás</c:v>
                </c:pt>
                <c:pt idx="8">
                  <c:v>Gazdasági számlák</c:v>
                </c:pt>
                <c:pt idx="9">
                  <c:v>Külkereskedelem és fizetési mérleg</c:v>
                </c:pt>
                <c:pt idx="10">
                  <c:v>Kultúra, sport</c:v>
                </c:pt>
                <c:pt idx="11">
                  <c:v>Oktatás</c:v>
                </c:pt>
                <c:pt idx="12">
                  <c:v>Technológia és tudomány</c:v>
                </c:pt>
                <c:pt idx="13">
                  <c:v>Területi statisztika</c:v>
                </c:pt>
                <c:pt idx="14">
                  <c:v>Munkaerő</c:v>
                </c:pt>
                <c:pt idx="15">
                  <c:v>Népesség, népmozgalom</c:v>
                </c:pt>
                <c:pt idx="16">
                  <c:v>Kormányzati pénzügyek, költségvetés</c:v>
                </c:pt>
              </c:strCache>
            </c:strRef>
          </c:cat>
          <c:val>
            <c:numRef>
              <c:f>Munka3!$H$2:$H$18</c:f>
              <c:numCache>
                <c:formatCode>General</c:formatCode>
                <c:ptCount val="17"/>
              </c:numCache>
            </c:numRef>
          </c:val>
          <c:extLst>
            <c:ext xmlns:c16="http://schemas.microsoft.com/office/drawing/2014/chart" uri="{C3380CC4-5D6E-409C-BE32-E72D297353CC}">
              <c16:uniqueId val="{00000005-C023-4CA2-945F-80EE25CD7FA6}"/>
            </c:ext>
          </c:extLst>
        </c:ser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Munka3!$B$2:$B$18</c:f>
              <c:strCache>
                <c:ptCount val="17"/>
                <c:pt idx="0">
                  <c:v>Ágazati gazdaságstatisztika</c:v>
                </c:pt>
                <c:pt idx="1">
                  <c:v>Gazdasági szervezetek statisztikája</c:v>
                </c:pt>
                <c:pt idx="2">
                  <c:v>Egészségügy, baleset</c:v>
                </c:pt>
                <c:pt idx="3">
                  <c:v>Árak</c:v>
                </c:pt>
                <c:pt idx="4">
                  <c:v>Igazságszolgáltatás</c:v>
                </c:pt>
                <c:pt idx="5">
                  <c:v>Lakás, kommunális ellátás</c:v>
                </c:pt>
                <c:pt idx="6">
                  <c:v>Környezet</c:v>
                </c:pt>
                <c:pt idx="7">
                  <c:v>Szociális-ellátás</c:v>
                </c:pt>
                <c:pt idx="8">
                  <c:v>Gazdasági számlák</c:v>
                </c:pt>
                <c:pt idx="9">
                  <c:v>Külkereskedelem és fizetési mérleg</c:v>
                </c:pt>
                <c:pt idx="10">
                  <c:v>Kultúra, sport</c:v>
                </c:pt>
                <c:pt idx="11">
                  <c:v>Oktatás</c:v>
                </c:pt>
                <c:pt idx="12">
                  <c:v>Technológia és tudomány</c:v>
                </c:pt>
                <c:pt idx="13">
                  <c:v>Területi statisztika</c:v>
                </c:pt>
                <c:pt idx="14">
                  <c:v>Munkaerő</c:v>
                </c:pt>
                <c:pt idx="15">
                  <c:v>Népesség, népmozgalom</c:v>
                </c:pt>
                <c:pt idx="16">
                  <c:v>Kormányzati pénzügyek, költségvetés</c:v>
                </c:pt>
              </c:strCache>
            </c:strRef>
          </c:cat>
          <c:val>
            <c:numRef>
              <c:f>Munka3!$I$2:$I$18</c:f>
              <c:numCache>
                <c:formatCode>General</c:formatCode>
                <c:ptCount val="17"/>
                <c:pt idx="0">
                  <c:v>59</c:v>
                </c:pt>
                <c:pt idx="1">
                  <c:v>36</c:v>
                </c:pt>
                <c:pt idx="2">
                  <c:v>16</c:v>
                </c:pt>
                <c:pt idx="3">
                  <c:v>14</c:v>
                </c:pt>
                <c:pt idx="4">
                  <c:v>12</c:v>
                </c:pt>
                <c:pt idx="5">
                  <c:v>11</c:v>
                </c:pt>
                <c:pt idx="6">
                  <c:v>9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6</c:v>
                </c:pt>
                <c:pt idx="12">
                  <c:v>4</c:v>
                </c:pt>
                <c:pt idx="13">
                  <c:v>4</c:v>
                </c:pt>
                <c:pt idx="14">
                  <c:v>2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023-4CA2-945F-80EE25CD7F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1426160"/>
        <c:axId val="140184832"/>
      </c:barChart>
      <c:catAx>
        <c:axId val="14142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0184832"/>
        <c:crosses val="autoZero"/>
        <c:auto val="1"/>
        <c:lblAlgn val="ctr"/>
        <c:lblOffset val="100"/>
        <c:noMultiLvlLbl val="0"/>
      </c:catAx>
      <c:valAx>
        <c:axId val="140184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1426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8144152"/>
        <c:axId val="140202416"/>
      </c:barChart>
      <c:catAx>
        <c:axId val="138144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0202416"/>
        <c:crosses val="autoZero"/>
        <c:auto val="1"/>
        <c:lblAlgn val="ctr"/>
        <c:lblOffset val="100"/>
        <c:noMultiLvlLbl val="0"/>
      </c:catAx>
      <c:valAx>
        <c:axId val="1402024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3814415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31CA-E8B0-4674-B0EE-198DC710A8FA}" type="datetimeFigureOut">
              <a:rPr lang="hu-HU" smtClean="0"/>
              <a:t>2023.10.05.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0BFA4-00D2-48DF-9696-33D2F6742D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9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52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/>
              <a:t>2023.10.05.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5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/>
              <a:t>2023.10.05.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91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/>
              <a:t>2023.10.05.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902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2023.10.05.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222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2023.10.05.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964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2023.10.05.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410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2023.10.05.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110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2023.10.05.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842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2023.10.05.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387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2023.10.05.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3271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2023.10.05.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810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/>
              <a:t>2023.10.05.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1667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2023.10.05.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628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2023.10.05.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809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2023.10.05.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91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/>
              <a:t>2023.10.05.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41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/>
              <a:t>2023.10.05.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3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/>
              <a:t>2023.10.05.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02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/>
              <a:t>2023.10.05.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2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/>
              <a:t>2023.10.05.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5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/>
              <a:t>2023.10.05.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48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/>
              <a:t>2023.10.05.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09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/>
              <a:t>2023.10.05.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84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2023.10.05.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3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9600334" y="6208411"/>
            <a:ext cx="2379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dirty="0">
                <a:solidFill>
                  <a:srgbClr val="002060"/>
                </a:solidFill>
              </a:rPr>
              <a:t>2023.10</a:t>
            </a:r>
            <a:r>
              <a:rPr lang="hu-HU" sz="1200" b="1" dirty="0"/>
              <a:t>.05.</a:t>
            </a:r>
            <a:endParaRPr lang="hu-HU" sz="1200" b="1" i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1600200" y="2134909"/>
            <a:ext cx="10591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altLang="hu-HU" sz="3000" b="1" dirty="0">
                <a:solidFill>
                  <a:srgbClr val="002060"/>
                </a:solidFill>
              </a:rPr>
              <a:t>Az Országos Statisztikai Adatfelvételi Programba (OSAP)</a:t>
            </a:r>
          </a:p>
          <a:p>
            <a:pPr algn="ctr"/>
            <a:r>
              <a:rPr lang="hu-HU" altLang="hu-HU" sz="3000" b="1" dirty="0">
                <a:solidFill>
                  <a:srgbClr val="002060"/>
                </a:solidFill>
              </a:rPr>
              <a:t> tartozó elsődleges és másodlagos adatforrások</a:t>
            </a:r>
          </a:p>
          <a:p>
            <a:pPr algn="ctr"/>
            <a:r>
              <a:rPr lang="hu-HU" sz="3000" b="1" dirty="0">
                <a:solidFill>
                  <a:srgbClr val="002060"/>
                </a:solidFill>
              </a:rPr>
              <a:t> - Az OSAP 2024.  évi tervezete - 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5505450" y="5315714"/>
            <a:ext cx="2781300" cy="46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dirty="0">
                <a:solidFill>
                  <a:srgbClr val="002060"/>
                </a:solidFill>
              </a:rPr>
              <a:t>Dr. Nagy Eszter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3994448" y="4040980"/>
            <a:ext cx="6328792" cy="936104"/>
          </a:xfrm>
        </p:spPr>
        <p:txBody>
          <a:bodyPr>
            <a:normAutofit/>
          </a:bodyPr>
          <a:lstStyle/>
          <a:p>
            <a:r>
              <a:rPr lang="hu-HU" sz="2000" b="1" dirty="0">
                <a:solidFill>
                  <a:srgbClr val="002060"/>
                </a:solidFill>
                <a:latin typeface="Myriad "/>
              </a:rPr>
              <a:t>az Országos Statisztikai Tanács és a Nemzeti Statisztikai Koordinációs Testület ülésére</a:t>
            </a:r>
            <a:endParaRPr lang="hu-HU" altLang="hu-HU" sz="2000" b="1" dirty="0">
              <a:solidFill>
                <a:srgbClr val="002060"/>
              </a:solidFill>
              <a:latin typeface="Myriad "/>
            </a:endParaRPr>
          </a:p>
          <a:p>
            <a:pPr eaLnBrk="1" hangingPunct="1"/>
            <a:endParaRPr lang="hu-HU" altLang="hu-HU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713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10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sz="1300" b="1" dirty="0">
              <a:solidFill>
                <a:schemeClr val="tx1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143" y="145028"/>
            <a:ext cx="7618198" cy="568411"/>
          </a:xfrm>
        </p:spPr>
        <p:txBody>
          <a:bodyPr>
            <a:normAutofit/>
          </a:bodyPr>
          <a:lstStyle/>
          <a:p>
            <a:r>
              <a:rPr lang="hu-HU" altLang="hu-HU" sz="28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II. Kormányrendeleten kívüli adatátvételek</a:t>
            </a:r>
            <a:endParaRPr lang="hu-HU" sz="2800" u="sng" dirty="0">
              <a:solidFill>
                <a:srgbClr val="002060"/>
              </a:solidFill>
            </a:endParaRPr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214184" y="815547"/>
            <a:ext cx="9847304" cy="609600"/>
          </a:xfrm>
        </p:spPr>
        <p:txBody>
          <a:bodyPr/>
          <a:lstStyle/>
          <a:p>
            <a:pPr marL="0" indent="0">
              <a:buNone/>
            </a:pPr>
            <a:r>
              <a:rPr lang="hu-HU" sz="1800" dirty="0">
                <a:solidFill>
                  <a:srgbClr val="002060"/>
                </a:solidFill>
              </a:rPr>
              <a:t>Az OSAP Korm. rendeleten kívüli 2024. évre tervezett adatátvételeinek száma: </a:t>
            </a:r>
            <a:r>
              <a:rPr lang="hu-HU" sz="1800" b="1" dirty="0">
                <a:solidFill>
                  <a:srgbClr val="002060"/>
                </a:solidFill>
              </a:rPr>
              <a:t>308 db</a:t>
            </a:r>
            <a:r>
              <a:rPr lang="hu-HU" sz="1800" dirty="0">
                <a:solidFill>
                  <a:srgbClr val="002060"/>
                </a:solidFill>
              </a:rPr>
              <a:t>, ebből a </a:t>
            </a:r>
            <a:r>
              <a:rPr lang="hu-HU" sz="1800" dirty="0" err="1">
                <a:solidFill>
                  <a:srgbClr val="002060"/>
                </a:solidFill>
              </a:rPr>
              <a:t>HSSz</a:t>
            </a:r>
            <a:r>
              <a:rPr lang="hu-HU" sz="1800" dirty="0">
                <a:solidFill>
                  <a:srgbClr val="002060"/>
                </a:solidFill>
              </a:rPr>
              <a:t> szerveinek elrendelésébe tartozik </a:t>
            </a:r>
            <a:r>
              <a:rPr lang="hu-HU" sz="1800" b="1" dirty="0">
                <a:solidFill>
                  <a:srgbClr val="002060"/>
                </a:solidFill>
              </a:rPr>
              <a:t>40 db</a:t>
            </a:r>
            <a:r>
              <a:rPr lang="hu-HU" sz="1800" dirty="0">
                <a:solidFill>
                  <a:srgbClr val="002060"/>
                </a:solidFill>
              </a:rPr>
              <a:t>, a KSH elrendelésébe tartozik </a:t>
            </a:r>
            <a:r>
              <a:rPr lang="hu-HU" sz="1800" b="1" dirty="0">
                <a:solidFill>
                  <a:srgbClr val="002060"/>
                </a:solidFill>
              </a:rPr>
              <a:t>268 db</a:t>
            </a:r>
            <a:r>
              <a:rPr lang="hu-HU" sz="1800" dirty="0">
                <a:solidFill>
                  <a:srgbClr val="002060"/>
                </a:solidFill>
              </a:rPr>
              <a:t>.  </a:t>
            </a:r>
          </a:p>
          <a:p>
            <a:endParaRPr lang="hu-HU" dirty="0"/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412434"/>
              </p:ext>
            </p:extLst>
          </p:nvPr>
        </p:nvGraphicFramePr>
        <p:xfrm>
          <a:off x="519442" y="1569764"/>
          <a:ext cx="5530612" cy="42672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085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2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 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2023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2024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KSH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261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</a:rPr>
                        <a:t>268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• új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658">
                <a:tc>
                  <a:txBody>
                    <a:bodyPr/>
                    <a:lstStyle/>
                    <a:p>
                      <a:pPr marL="0" indent="-2857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átalakuló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2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err="1">
                          <a:effectLst/>
                        </a:rPr>
                        <a:t>HSSz</a:t>
                      </a:r>
                      <a:r>
                        <a:rPr lang="hu-HU" sz="1800" dirty="0">
                          <a:effectLst/>
                        </a:rPr>
                        <a:t> KSH-n kívüli tagjai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• új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 marL="0" indent="-2857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átalakuló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565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Népmozgalmi adatfelvételek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Megszűnő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Szünetelő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6050054" y="2634039"/>
            <a:ext cx="553719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>
              <a:solidFill>
                <a:srgbClr val="002060"/>
              </a:solidFill>
            </a:endParaRPr>
          </a:p>
          <a:p>
            <a:r>
              <a:rPr lang="hu-HU" b="1" dirty="0">
                <a:solidFill>
                  <a:srgbClr val="002060"/>
                </a:solidFill>
              </a:rPr>
              <a:t>Szünetelő adatátvételek:</a:t>
            </a:r>
          </a:p>
          <a:p>
            <a:pPr marL="342900" lvl="0" indent="-342900">
              <a:buAutoNum type="arabicPlain" startAt="2233"/>
            </a:pPr>
            <a:r>
              <a:rPr lang="hu-HU" dirty="0">
                <a:solidFill>
                  <a:srgbClr val="002060"/>
                </a:solidFill>
              </a:rPr>
              <a:t> Fogvatartotti jelentés, </a:t>
            </a:r>
          </a:p>
          <a:p>
            <a:pPr lvl="0"/>
            <a:r>
              <a:rPr lang="hu-HU" dirty="0">
                <a:solidFill>
                  <a:srgbClr val="002060"/>
                </a:solidFill>
              </a:rPr>
              <a:t>2267 Alapadatok a fizikai és szellemi foglalkozásúak munkaidőmérlegéhez a Központosított </a:t>
            </a:r>
            <a:r>
              <a:rPr lang="hu-HU" dirty="0" err="1">
                <a:solidFill>
                  <a:srgbClr val="002060"/>
                </a:solidFill>
              </a:rPr>
              <a:t>illetményszámfejtési</a:t>
            </a:r>
            <a:r>
              <a:rPr lang="hu-HU" dirty="0">
                <a:solidFill>
                  <a:srgbClr val="002060"/>
                </a:solidFill>
              </a:rPr>
              <a:t> rendszerben lévő szervezetekről,</a:t>
            </a:r>
          </a:p>
          <a:p>
            <a:pPr lvl="0"/>
            <a:r>
              <a:rPr lang="hu-HU" dirty="0">
                <a:solidFill>
                  <a:srgbClr val="002060"/>
                </a:solidFill>
              </a:rPr>
              <a:t>2278 Postai irányítószámok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97836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4118"/>
          </a:xfrm>
        </p:spPr>
        <p:txBody>
          <a:bodyPr>
            <a:normAutofit/>
          </a:bodyPr>
          <a:lstStyle/>
          <a:p>
            <a:r>
              <a:rPr lang="hu-HU" sz="28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III. Önkéntes adatgyűjtések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59244"/>
            <a:ext cx="10515600" cy="463198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hu-HU" sz="1800" dirty="0">
                <a:solidFill>
                  <a:srgbClr val="002060"/>
                </a:solidFill>
              </a:rPr>
              <a:t>A KSH által 2024. évre tervezett önkéntes adatgyűjtések száma: 9 db</a:t>
            </a:r>
          </a:p>
          <a:p>
            <a:pPr>
              <a:spcBef>
                <a:spcPts val="600"/>
              </a:spcBef>
            </a:pPr>
            <a:r>
              <a:rPr lang="hu-HU" sz="1800" dirty="0">
                <a:solidFill>
                  <a:srgbClr val="002060"/>
                </a:solidFill>
              </a:rPr>
              <a:t>Ebből szakmai felülvizsgálat illetve uniós és hazai jogszabályváltozások miatt módosításra kerül: 6 db </a:t>
            </a:r>
          </a:p>
          <a:p>
            <a:pPr>
              <a:spcBef>
                <a:spcPts val="600"/>
              </a:spcBef>
            </a:pPr>
            <a:r>
              <a:rPr lang="hu-HU" sz="1800" dirty="0">
                <a:solidFill>
                  <a:srgbClr val="002060"/>
                </a:solidFill>
              </a:rPr>
              <a:t>Szünetel 2 db többévenkénti gyakoriságú adatgyűjtés („2229 Felnőttképzési felvétel”, „2441 Háztartások pénzügyeire és fogyasztására vonatkozó európai adatfelvétel (Miből élünk?)”).</a:t>
            </a:r>
          </a:p>
          <a:p>
            <a:endParaRPr lang="hu-HU" sz="1800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11</a:t>
            </a:fld>
            <a:endParaRPr lang="hu-HU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32152052"/>
              </p:ext>
            </p:extLst>
          </p:nvPr>
        </p:nvGraphicFramePr>
        <p:xfrm>
          <a:off x="2238375" y="3511549"/>
          <a:ext cx="5698067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Kép 7"/>
          <p:cNvPicPr/>
          <p:nvPr/>
        </p:nvPicPr>
        <p:blipFill>
          <a:blip r:embed="rId3"/>
          <a:stretch>
            <a:fillRect/>
          </a:stretch>
        </p:blipFill>
        <p:spPr>
          <a:xfrm>
            <a:off x="1285103" y="2726725"/>
            <a:ext cx="8369643" cy="292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274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09832" y="268117"/>
            <a:ext cx="10515600" cy="590464"/>
          </a:xfrm>
        </p:spPr>
        <p:txBody>
          <a:bodyPr>
            <a:normAutofit/>
          </a:bodyPr>
          <a:lstStyle/>
          <a:p>
            <a:r>
              <a:rPr lang="hu-HU" sz="28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IV. További lépések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037968"/>
            <a:ext cx="10515600" cy="5138995"/>
          </a:xfrm>
        </p:spPr>
        <p:txBody>
          <a:bodyPr>
            <a:normAutofit/>
          </a:bodyPr>
          <a:lstStyle/>
          <a:p>
            <a:endParaRPr lang="hu-HU" sz="2400" dirty="0">
              <a:solidFill>
                <a:srgbClr val="002060"/>
              </a:solidFill>
            </a:endParaRPr>
          </a:p>
          <a:p>
            <a:r>
              <a:rPr lang="hu-HU" sz="2400" dirty="0">
                <a:solidFill>
                  <a:srgbClr val="002060"/>
                </a:solidFill>
              </a:rPr>
              <a:t> OSAP Kormány előterjesztés összeállítása (NSKT, OST ülést követően) és      véleményeztetési eljárás lefolytatása</a:t>
            </a:r>
          </a:p>
          <a:p>
            <a:r>
              <a:rPr lang="hu-HU" sz="2400" dirty="0">
                <a:solidFill>
                  <a:srgbClr val="002060"/>
                </a:solidFill>
              </a:rPr>
              <a:t>    A HSSz egymás közötti adatátvételeinek aktualizálása (október) </a:t>
            </a:r>
          </a:p>
          <a:p>
            <a:r>
              <a:rPr lang="hu-HU" sz="2400" dirty="0">
                <a:solidFill>
                  <a:srgbClr val="002060"/>
                </a:solidFill>
              </a:rPr>
              <a:t>        OSAP teljesülés elemzés egyeztetése, közzététel (október)</a:t>
            </a:r>
          </a:p>
          <a:p>
            <a:r>
              <a:rPr lang="hu-HU" sz="2400" dirty="0">
                <a:solidFill>
                  <a:srgbClr val="002060"/>
                </a:solidFill>
              </a:rPr>
              <a:t>            2023 december közepén a végleges Program közzététele a KSH honlapján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12</a:t>
            </a:fld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586" y="3492844"/>
            <a:ext cx="3746027" cy="2565314"/>
          </a:xfrm>
          <a:prstGeom prst="rect">
            <a:avLst/>
          </a:prstGeom>
        </p:spPr>
      </p:pic>
      <p:sp>
        <p:nvSpPr>
          <p:cNvPr id="6" name="Nyíl: jobbra mutató 5">
            <a:extLst>
              <a:ext uri="{FF2B5EF4-FFF2-40B4-BE49-F238E27FC236}">
                <a16:creationId xmlns:a16="http://schemas.microsoft.com/office/drawing/2014/main" id="{3EF770EE-65A1-4A57-A40B-213EA57A5838}"/>
              </a:ext>
            </a:extLst>
          </p:cNvPr>
          <p:cNvSpPr/>
          <p:nvPr/>
        </p:nvSpPr>
        <p:spPr>
          <a:xfrm>
            <a:off x="918173" y="1601163"/>
            <a:ext cx="222729" cy="2343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Nyíl: jobbra mutató 6">
            <a:extLst>
              <a:ext uri="{FF2B5EF4-FFF2-40B4-BE49-F238E27FC236}">
                <a16:creationId xmlns:a16="http://schemas.microsoft.com/office/drawing/2014/main" id="{217373B8-D9D5-4E24-91C5-AAF9BB431971}"/>
              </a:ext>
            </a:extLst>
          </p:cNvPr>
          <p:cNvSpPr/>
          <p:nvPr/>
        </p:nvSpPr>
        <p:spPr>
          <a:xfrm>
            <a:off x="964734" y="2449585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Nyíl: jobbra mutató 8">
            <a:extLst>
              <a:ext uri="{FF2B5EF4-FFF2-40B4-BE49-F238E27FC236}">
                <a16:creationId xmlns:a16="http://schemas.microsoft.com/office/drawing/2014/main" id="{EBE17BB2-4712-473D-B6DA-BE9E422C1D3B}"/>
              </a:ext>
            </a:extLst>
          </p:cNvPr>
          <p:cNvSpPr/>
          <p:nvPr/>
        </p:nvSpPr>
        <p:spPr>
          <a:xfrm flipV="1">
            <a:off x="913558" y="2371776"/>
            <a:ext cx="394283" cy="280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Nyíl: jobbra mutató 9">
            <a:extLst>
              <a:ext uri="{FF2B5EF4-FFF2-40B4-BE49-F238E27FC236}">
                <a16:creationId xmlns:a16="http://schemas.microsoft.com/office/drawing/2014/main" id="{216E7347-DF30-45C9-9283-991C6825E76B}"/>
              </a:ext>
            </a:extLst>
          </p:cNvPr>
          <p:cNvSpPr/>
          <p:nvPr/>
        </p:nvSpPr>
        <p:spPr>
          <a:xfrm>
            <a:off x="960539" y="2808359"/>
            <a:ext cx="549479" cy="280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Nyíl: jobbra mutató 10">
            <a:extLst>
              <a:ext uri="{FF2B5EF4-FFF2-40B4-BE49-F238E27FC236}">
                <a16:creationId xmlns:a16="http://schemas.microsoft.com/office/drawing/2014/main" id="{7F75632D-D3C7-44B2-80D3-C1A8DA770FDD}"/>
              </a:ext>
            </a:extLst>
          </p:cNvPr>
          <p:cNvSpPr/>
          <p:nvPr/>
        </p:nvSpPr>
        <p:spPr>
          <a:xfrm>
            <a:off x="960539" y="3267801"/>
            <a:ext cx="731070" cy="288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1576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48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Köszönöm az együttműködést </a:t>
            </a:r>
            <a:br>
              <a:rPr lang="hu-HU" sz="48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</a:br>
            <a:r>
              <a:rPr lang="hu-HU" sz="48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és a figyelmet !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9548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F06EDC6-D844-4F23-B44A-C7097BF8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/>
              <a:t>OSAP 2024. évi tervezés eddigi lépései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7C3CF43-DA60-4B9E-A67F-EDEEE6E2E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400" dirty="0"/>
              <a:t>2023. május 17-én és 18-án fórum a KSH és a Hivatalos Statisztikai Szolgálat (HSSz) szervei részére (tervezési folyamat főbb szakaszai,  gyakorlati tapasztalatok, tervezés szempontjai)</a:t>
            </a:r>
          </a:p>
          <a:p>
            <a:pPr marL="0" indent="0">
              <a:buNone/>
            </a:pPr>
            <a:r>
              <a:rPr lang="hu-HU" sz="2400" dirty="0"/>
              <a:t>          Szakmai egyeztetések I. körben, vélemények megküldése júliusig </a:t>
            </a:r>
          </a:p>
          <a:p>
            <a:pPr marL="0" indent="0">
              <a:buNone/>
            </a:pPr>
            <a:r>
              <a:rPr lang="hu-HU" sz="2400" dirty="0"/>
              <a:t>             OSAP 2024. évi előzetes tervezetének összeállítása, véleményezésre </a:t>
            </a:r>
          </a:p>
          <a:p>
            <a:pPr marL="0" indent="0">
              <a:buNone/>
            </a:pPr>
            <a:r>
              <a:rPr lang="hu-HU" sz="2400" dirty="0"/>
              <a:t>                  A tervezet további szakmai egyeztetése II. körben augusztus-szeptember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hu-HU" dirty="0"/>
              <a:t>                OSAP 2024. évi előzetes tervezete megtárgyalása </a:t>
            </a:r>
          </a:p>
          <a:p>
            <a:pPr marL="457200" lvl="1" indent="0">
              <a:buNone/>
            </a:pPr>
            <a:r>
              <a:rPr lang="hu-HU" dirty="0"/>
              <a:t>              </a:t>
            </a:r>
          </a:p>
          <a:p>
            <a:pPr marL="0" indent="0">
              <a:buNone/>
            </a:pPr>
            <a:r>
              <a:rPr lang="hu-HU" dirty="0"/>
              <a:t>                          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98834D7-A9AE-4805-8F86-E315CF481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2</a:t>
            </a:fld>
            <a:endParaRPr lang="hu-HU"/>
          </a:p>
        </p:txBody>
      </p:sp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24A42ABD-CD23-4EFA-AF33-E7213EC2AB5F}"/>
              </a:ext>
            </a:extLst>
          </p:cNvPr>
          <p:cNvSpPr/>
          <p:nvPr/>
        </p:nvSpPr>
        <p:spPr>
          <a:xfrm>
            <a:off x="868258" y="3083926"/>
            <a:ext cx="599815" cy="1929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6" name="Nyíl: jobbra mutató 5">
            <a:extLst>
              <a:ext uri="{FF2B5EF4-FFF2-40B4-BE49-F238E27FC236}">
                <a16:creationId xmlns:a16="http://schemas.microsoft.com/office/drawing/2014/main" id="{83452BFC-18B5-4C53-957B-53DA80DC1F4C}"/>
              </a:ext>
            </a:extLst>
          </p:cNvPr>
          <p:cNvSpPr/>
          <p:nvPr/>
        </p:nvSpPr>
        <p:spPr>
          <a:xfrm>
            <a:off x="838200" y="1958003"/>
            <a:ext cx="243978" cy="1929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Nyíl: jobbra mutató 6">
            <a:extLst>
              <a:ext uri="{FF2B5EF4-FFF2-40B4-BE49-F238E27FC236}">
                <a16:creationId xmlns:a16="http://schemas.microsoft.com/office/drawing/2014/main" id="{93E1F917-C986-4FA3-A508-3FD3C1A7FF3F}"/>
              </a:ext>
            </a:extLst>
          </p:cNvPr>
          <p:cNvSpPr/>
          <p:nvPr/>
        </p:nvSpPr>
        <p:spPr>
          <a:xfrm>
            <a:off x="868258" y="3525513"/>
            <a:ext cx="813736" cy="2177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Nyíl: jobbra mutató 7">
            <a:extLst>
              <a:ext uri="{FF2B5EF4-FFF2-40B4-BE49-F238E27FC236}">
                <a16:creationId xmlns:a16="http://schemas.microsoft.com/office/drawing/2014/main" id="{C07193AA-5BCE-4983-8577-7668BA6CF090}"/>
              </a:ext>
            </a:extLst>
          </p:cNvPr>
          <p:cNvSpPr/>
          <p:nvPr/>
        </p:nvSpPr>
        <p:spPr>
          <a:xfrm flipV="1">
            <a:off x="868259" y="4013577"/>
            <a:ext cx="1061209" cy="217722"/>
          </a:xfrm>
          <a:prstGeom prst="rightArrow">
            <a:avLst>
              <a:gd name="adj1" fmla="val 50000"/>
              <a:gd name="adj2" fmla="val 468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   </a:t>
            </a:r>
          </a:p>
        </p:txBody>
      </p:sp>
      <p:sp>
        <p:nvSpPr>
          <p:cNvPr id="9" name="Nyíl: jobbra mutató 8">
            <a:extLst>
              <a:ext uri="{FF2B5EF4-FFF2-40B4-BE49-F238E27FC236}">
                <a16:creationId xmlns:a16="http://schemas.microsoft.com/office/drawing/2014/main" id="{49271E4A-ABF0-48A9-AC03-27B2EF38B62D}"/>
              </a:ext>
            </a:extLst>
          </p:cNvPr>
          <p:cNvSpPr/>
          <p:nvPr/>
        </p:nvSpPr>
        <p:spPr>
          <a:xfrm>
            <a:off x="908105" y="4479939"/>
            <a:ext cx="1262546" cy="220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806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3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sz="1300" b="1" dirty="0">
              <a:solidFill>
                <a:schemeClr val="tx1"/>
              </a:solidFill>
            </a:endParaRPr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591368" y="1150056"/>
            <a:ext cx="7805712" cy="76014"/>
          </a:xfrm>
        </p:spPr>
        <p:txBody>
          <a:bodyPr>
            <a:normAutofit fontScale="90000"/>
          </a:bodyPr>
          <a:lstStyle/>
          <a:p>
            <a:r>
              <a:rPr lang="hu-HU" altLang="hu-HU" sz="36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I. Kormányrendeleti tartalom és változásai</a:t>
            </a:r>
            <a:br>
              <a:rPr lang="hu-HU" altLang="hu-HU" b="1" dirty="0">
                <a:latin typeface="Calibri" panose="020F0502020204030204" pitchFamily="34" charset="0"/>
              </a:rPr>
            </a:br>
            <a:br>
              <a:rPr lang="hu-HU" dirty="0"/>
            </a:br>
            <a:endParaRPr lang="hu-HU" dirty="0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591369" y="1188063"/>
            <a:ext cx="10762431" cy="150888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hu-HU" sz="2200" b="1" dirty="0">
                <a:solidFill>
                  <a:srgbClr val="002060"/>
                </a:solidFill>
              </a:rPr>
              <a:t>Az OSAP Korm. rendelet 2024. évre tervezett adatgyűjtéseinek száma: 198 db, a statisztikai célú adatátvételek száma: 8 db. </a:t>
            </a:r>
            <a:endParaRPr lang="hu-HU" sz="16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3402227" y="2275830"/>
            <a:ext cx="3608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hu-HU" sz="2400" b="1" dirty="0">
                <a:solidFill>
                  <a:srgbClr val="002060"/>
                </a:solidFill>
              </a:rPr>
              <a:t>Adatfelvételek 2023-2024</a:t>
            </a:r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26045"/>
              </p:ext>
            </p:extLst>
          </p:nvPr>
        </p:nvGraphicFramePr>
        <p:xfrm>
          <a:off x="3402227" y="2941770"/>
          <a:ext cx="3890004" cy="2533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2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8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9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191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OSAP Korm. rendelet tartalma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9FC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2023. év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9FC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2024. év (terv)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9FC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Adatgyűjtés (db)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9FC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213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198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3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Adatátvétel (db)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9FC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180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6075" y="225083"/>
            <a:ext cx="10381735" cy="921728"/>
          </a:xfrm>
        </p:spPr>
        <p:txBody>
          <a:bodyPr>
            <a:normAutofit fontScale="90000"/>
          </a:bodyPr>
          <a:lstStyle/>
          <a:p>
            <a:r>
              <a:rPr lang="nn-NO" sz="3200" b="1" dirty="0">
                <a:solidFill>
                  <a:srgbClr val="002060"/>
                </a:solidFill>
                <a:latin typeface="Calibri" panose="020F0502020204030204" pitchFamily="34" charset="0"/>
              </a:rPr>
              <a:t>Az OSAP Korm. rendeleti tartalmak megoszlása szakstatisztikai területek szerint</a:t>
            </a:r>
            <a:endParaRPr lang="hu-HU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4</a:t>
            </a:fld>
            <a:endParaRPr lang="hu-HU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0237539"/>
              </p:ext>
            </p:extLst>
          </p:nvPr>
        </p:nvGraphicFramePr>
        <p:xfrm>
          <a:off x="838200" y="171029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7771AFE-7D4A-45F8-889F-E8CC9925B0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7386371"/>
              </p:ext>
            </p:extLst>
          </p:nvPr>
        </p:nvGraphicFramePr>
        <p:xfrm>
          <a:off x="1944131" y="1146810"/>
          <a:ext cx="8155458" cy="4267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07A9DD7-6712-4234-87F2-C79C1E7A914B}"/>
              </a:ext>
            </a:extLst>
          </p:cNvPr>
          <p:cNvGraphicFramePr/>
          <p:nvPr/>
        </p:nvGraphicFramePr>
        <p:xfrm>
          <a:off x="2856230" y="1943417"/>
          <a:ext cx="6479540" cy="2971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47805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7EDB192-7F6E-45BC-BA8E-C84A5176C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/>
              </a:rPr>
              <a:t>Az OSAP felülvizsgálat főbb szempontjai</a:t>
            </a:r>
            <a:endParaRPr lang="hu-HU" sz="24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60876B4-9DA7-466A-9859-AE5FF4140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just"/>
            <a:r>
              <a:rPr lang="hu-HU" dirty="0"/>
              <a:t>A Hivatalos Statisztikai Szolgálat Szerveit (HSSz) kértük vizsgálják meg valamennyi, a HSSz által már kezelt – de a szakterület által még esetlegesen nem használt - és még nem a kezelésünkben lévő más adatforrás felhasználásának lehetőségét az adatszolgáltatói terhek csökkentése céljából; </a:t>
            </a:r>
          </a:p>
          <a:p>
            <a:pPr lvl="0" algn="just"/>
            <a:r>
              <a:rPr lang="hu-HU" dirty="0"/>
              <a:t>Az adatfelvételek kérdőíveit tegyék az adatszolgáltatók részére felhasználóbaráttá, a kérdéseket közérthetőbbé, javasoljanak módosításokat, figyelemmel a felhasználói visszajelzésekre, feldolgozási tapasztalatokra. A közérthetőségi javítások során vegyék figyelembe, hogy azok esetlegesen más szempontból ne járuljanak hozzá az adatszolgáltatói teher növeléséhez.</a:t>
            </a:r>
          </a:p>
          <a:p>
            <a:pPr lvl="0" algn="just"/>
            <a:r>
              <a:rPr lang="hu-HU" dirty="0"/>
              <a:t>Kértük, tekintsék át az elmúlt évben teljesített adatkéréseket, felhasználói igényeket és ezeket lehetőség szerint vegyék figyelembe.</a:t>
            </a:r>
          </a:p>
          <a:p>
            <a:pPr lvl="0"/>
            <a:r>
              <a:rPr lang="hu-HU" dirty="0"/>
              <a:t>Kértük, a vonatkozó hazai és uniós jogszabályváltozásokra is legyenek figyelemmel.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3BBACE41-5CD4-4A79-A343-4374BAFFD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901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5982" y="131805"/>
            <a:ext cx="10515600" cy="757483"/>
          </a:xfrm>
        </p:spPr>
        <p:txBody>
          <a:bodyPr>
            <a:normAutofit fontScale="90000"/>
          </a:bodyPr>
          <a:lstStyle/>
          <a:p>
            <a:br>
              <a:rPr lang="hu-HU" sz="2800" b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hu-HU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Változások – Szünetelő adatfelvételek:</a:t>
            </a:r>
            <a:br>
              <a:rPr lang="hu-HU" sz="2800" b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34109" y="1108364"/>
            <a:ext cx="10919691" cy="5394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b="1" u="sng" dirty="0"/>
              <a:t>Központi Statisztikai Hivatal:</a:t>
            </a:r>
            <a:endParaRPr lang="hu-HU" sz="1800" dirty="0"/>
          </a:p>
          <a:p>
            <a:pPr marL="0" indent="0">
              <a:buNone/>
            </a:pPr>
            <a:r>
              <a:rPr lang="hu-HU" sz="2000" b="1" u="sng" dirty="0"/>
              <a:t>Szüneteltetésre kerülnek</a:t>
            </a:r>
            <a:r>
              <a:rPr lang="hu-HU" sz="2000" b="1" dirty="0"/>
              <a:t> </a:t>
            </a:r>
            <a:r>
              <a:rPr lang="hu-HU" sz="1800" b="1" dirty="0"/>
              <a:t>(2023-ban szerepeltek az </a:t>
            </a:r>
            <a:r>
              <a:rPr lang="hu-HU" sz="1800" b="1" dirty="0" err="1"/>
              <a:t>OSAP-ban</a:t>
            </a:r>
            <a:r>
              <a:rPr lang="hu-HU" sz="1800" b="1" dirty="0"/>
              <a:t>, de 2024-ben nem kerülnek végrehajtásra)</a:t>
            </a:r>
            <a:r>
              <a:rPr lang="hu-HU" sz="1800" dirty="0"/>
              <a:t>:</a:t>
            </a:r>
          </a:p>
          <a:p>
            <a:r>
              <a:rPr lang="hu-HU" sz="1600" b="1" dirty="0"/>
              <a:t>1670 „Jelentés az információs és kommunikációs eszközök, illetve technológiák állományáról és felhasználásáról</a:t>
            </a:r>
            <a:r>
              <a:rPr lang="hu-HU" sz="1600" dirty="0"/>
              <a:t>”, többévenkénti adatgyűjtés, 2024-re szünetelő lesz.</a:t>
            </a:r>
          </a:p>
          <a:p>
            <a:r>
              <a:rPr lang="hu-HU" sz="1600" b="1" dirty="0"/>
              <a:t>2242 „Gazdaságszerkezeti Összeírás, 2023 (gazdasági szervezetek)”, </a:t>
            </a:r>
            <a:endParaRPr lang="hu-HU" sz="1600" dirty="0"/>
          </a:p>
          <a:p>
            <a:r>
              <a:rPr lang="hu-HU" sz="1600" b="1" dirty="0"/>
              <a:t>2243 „Gazdaságszerkezeti Összeírás, 2023 (egyéni gazdaságok)” </a:t>
            </a:r>
            <a:r>
              <a:rPr lang="hu-HU" sz="1600" dirty="0"/>
              <a:t>és a</a:t>
            </a:r>
            <a:r>
              <a:rPr lang="hu-HU" sz="1600" b="1" dirty="0"/>
              <a:t> </a:t>
            </a:r>
            <a:endParaRPr lang="hu-HU" sz="1600" dirty="0"/>
          </a:p>
          <a:p>
            <a:r>
              <a:rPr lang="hu-HU" sz="1600" b="1" dirty="0"/>
              <a:t>2374 „Gazdaságszerkezeti Összeírás, 2023 (kiemelt egyéni gazdaságok)”</a:t>
            </a:r>
            <a:r>
              <a:rPr lang="hu-HU" sz="1600" dirty="0"/>
              <a:t> </a:t>
            </a:r>
          </a:p>
          <a:p>
            <a:pPr marL="0" indent="0">
              <a:buNone/>
            </a:pPr>
            <a:r>
              <a:rPr lang="hu-HU" sz="1600" dirty="0"/>
              <a:t>      a</a:t>
            </a:r>
            <a:r>
              <a:rPr lang="hu-HU" sz="1600" b="1" dirty="0"/>
              <a:t> </a:t>
            </a:r>
            <a:r>
              <a:rPr lang="hu-HU" sz="1600" dirty="0"/>
              <a:t>2023. évi Gazdaságszerkezeti összeírás részét képezték, 2024-ben szünetelni fognak.</a:t>
            </a:r>
          </a:p>
          <a:p>
            <a:r>
              <a:rPr lang="hu-HU" sz="1600" b="1" dirty="0"/>
              <a:t>2445 „Jelentés a </a:t>
            </a:r>
            <a:r>
              <a:rPr lang="hu-HU" sz="1600" b="1" dirty="0" err="1"/>
              <a:t>startup</a:t>
            </a:r>
            <a:r>
              <a:rPr lang="hu-HU" sz="1600" b="1" dirty="0"/>
              <a:t> vállalkozások tevékenységéről” </a:t>
            </a:r>
            <a:r>
              <a:rPr lang="hu-HU" sz="1600" dirty="0"/>
              <a:t>felülvizsgálat, egyeztetés eredményeként a</a:t>
            </a:r>
            <a:r>
              <a:rPr lang="hu-HU" sz="1600" b="1" dirty="0"/>
              <a:t> </a:t>
            </a:r>
            <a:r>
              <a:rPr lang="hu-HU" sz="1600" dirty="0"/>
              <a:t>gyakorisága többévenkéntire módosul emiatt 2024. évben szünetelő lesz.</a:t>
            </a:r>
          </a:p>
          <a:p>
            <a:pPr marL="0" indent="0">
              <a:buNone/>
            </a:pPr>
            <a:r>
              <a:rPr lang="hu-HU" sz="1800" b="1" u="sng" dirty="0"/>
              <a:t>A Hivatalos Statisztikai Szolgálat -KSH-n kívüli tagjai:</a:t>
            </a:r>
            <a:r>
              <a:rPr lang="hu-HU" sz="1800" b="1" dirty="0"/>
              <a:t> </a:t>
            </a:r>
            <a:endParaRPr lang="hu-HU" sz="1800" dirty="0"/>
          </a:p>
          <a:p>
            <a:pPr marL="0" indent="0">
              <a:buNone/>
            </a:pPr>
            <a:r>
              <a:rPr lang="hu-HU" sz="1800" b="1" dirty="0"/>
              <a:t>Szüneteltetésre kerülnek (2023-ban szerepeltek az </a:t>
            </a:r>
            <a:r>
              <a:rPr lang="hu-HU" sz="1800" b="1" dirty="0" err="1"/>
              <a:t>OSAP-ban</a:t>
            </a:r>
            <a:r>
              <a:rPr lang="hu-HU" sz="1800" b="1" dirty="0"/>
              <a:t>, de 2024-ben nem kerülnek végrehajtásra)</a:t>
            </a:r>
          </a:p>
          <a:p>
            <a:pPr marL="0" indent="0">
              <a:buNone/>
            </a:pPr>
            <a:r>
              <a:rPr lang="hu-HU" sz="1600" b="1" u="sng" dirty="0"/>
              <a:t>AKI </a:t>
            </a:r>
            <a:r>
              <a:rPr lang="hu-HU" sz="1600" b="1" u="sng" dirty="0" err="1"/>
              <a:t>Agrárközgazdasági</a:t>
            </a:r>
            <a:r>
              <a:rPr lang="hu-HU" sz="1600" b="1" u="sng" dirty="0"/>
              <a:t> Intézet</a:t>
            </a:r>
            <a:r>
              <a:rPr lang="hu-HU" sz="1600" u="sng" dirty="0"/>
              <a:t>:</a:t>
            </a:r>
            <a:endParaRPr lang="hu-HU" sz="1600" dirty="0"/>
          </a:p>
          <a:p>
            <a:r>
              <a:rPr lang="hu-HU" sz="1600" b="1" dirty="0"/>
              <a:t>2385 „Élelmiszeripari kapacitás felmérés” </a:t>
            </a:r>
            <a:r>
              <a:rPr lang="hu-HU" sz="1600" dirty="0"/>
              <a:t>és a </a:t>
            </a:r>
          </a:p>
          <a:p>
            <a:r>
              <a:rPr lang="hu-HU" sz="1600" b="1" dirty="0"/>
              <a:t>2556 „Állattartó gazdaságok </a:t>
            </a:r>
            <a:r>
              <a:rPr lang="hu-HU" sz="1600" b="1" dirty="0" err="1"/>
              <a:t>takarmányfelhasználása</a:t>
            </a:r>
            <a:r>
              <a:rPr lang="hu-HU" sz="1600" b="1" dirty="0"/>
              <a:t>” </a:t>
            </a:r>
            <a:r>
              <a:rPr lang="hu-HU" sz="1600" dirty="0"/>
              <a:t>többévenkénti gyakoriságúak, 2024. évben szünetelnek</a:t>
            </a:r>
            <a:r>
              <a:rPr lang="hu-HU" sz="1400" dirty="0"/>
              <a:t>.						</a:t>
            </a:r>
            <a:endParaRPr lang="hu-HU" sz="1400" b="1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285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9847"/>
          </a:xfrm>
        </p:spPr>
        <p:txBody>
          <a:bodyPr>
            <a:normAutofit fontScale="90000"/>
          </a:bodyPr>
          <a:lstStyle/>
          <a:p>
            <a:br>
              <a:rPr lang="hu-HU" sz="2800" b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hu-HU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Változások - megszűnő és beolvadó adatfelvételek:</a:t>
            </a:r>
            <a:br>
              <a:rPr lang="hu-HU" sz="2800" b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50788" y="864973"/>
            <a:ext cx="10513541" cy="585650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u-HU" sz="8000" b="1" u="sng" dirty="0"/>
              <a:t>Megszűnő adatgyűjtések</a:t>
            </a:r>
            <a:r>
              <a:rPr lang="hu-HU" sz="6400" b="1" u="sng" dirty="0"/>
              <a:t>:</a:t>
            </a:r>
            <a:endParaRPr lang="hu-HU" sz="6400" dirty="0"/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hu-HU" sz="7200" b="1" u="sng" dirty="0"/>
              <a:t>Belügyminisztérium: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6400" b="1" dirty="0"/>
              <a:t>1514 „Havi Egészségbiztosítási statisztikai jelentés”,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6400" b="1" dirty="0"/>
              <a:t>1914 „Jelentés a gyermekgondozási díjat és örökbefogadói díjat igénybevevőkről”,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6400" b="1" dirty="0"/>
              <a:t>2395 „Jelentés a lezárt keresőképtelen esetekről” és a 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6400" b="1" dirty="0"/>
              <a:t>2396 „Jelentés a csecsemőgondozási díjat igénybevevőkről”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6400" dirty="0"/>
              <a:t>hazai jogszabályváltozás miatt, közhiteles nyilvántartásból fogja a Magyar Államkincstár előállítani a KSH részére teljesítendő statisztikai adatokat, így nem lesz szükség a kifizetőhelyek statisztikai jelentéseire, melyek 2023. évi évközi OSAP módosítással már 2023. július 1-től megszűntek.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hu-HU" sz="6400" b="1" dirty="0"/>
              <a:t> </a:t>
            </a:r>
            <a:r>
              <a:rPr lang="hu-HU" sz="7200" b="1" u="sng" dirty="0"/>
              <a:t>Kulturális és Innovációs Minisztérium</a:t>
            </a:r>
            <a:r>
              <a:rPr lang="hu-HU" sz="6400" b="1" u="sng" dirty="0"/>
              <a:t>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hu-HU" sz="6400" dirty="0"/>
              <a:t>Felülvizsgálat és átfogó elemzés alapján az </a:t>
            </a:r>
            <a:r>
              <a:rPr lang="hu-HU" sz="6400" b="1" dirty="0"/>
              <a:t>1438, 1441, 1442, 1444, 1445, 1446, 1447, 1451 sz. adatgyűjtések megszüntetésre, illetve racionalizálásra, összevonásra kerülnek egy új kibővített 2571 „Jelentés a kulturális tevékenységekről”</a:t>
            </a:r>
            <a:r>
              <a:rPr lang="hu-HU" sz="6400" dirty="0"/>
              <a:t> című adatgyűjtésbe, amely által egyszerűbb lesz a kitöltés az adatszolgáltatók számára (a 8 db adatgyűjtés 2023. tárgyévről még végrehajtásra kerül).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hu-HU" sz="6400" b="1" dirty="0"/>
              <a:t>  </a:t>
            </a:r>
            <a:r>
              <a:rPr lang="hu-HU" sz="7200" b="1" u="sng" dirty="0"/>
              <a:t>Építési és Közlekedési Minisztérium: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hu-HU" sz="6400" b="1" dirty="0"/>
              <a:t>2225 „A hálózati közlekedési infrastruktúra felügyeleti adatai” </a:t>
            </a:r>
            <a:r>
              <a:rPr lang="hu-HU" sz="6400" dirty="0"/>
              <a:t>adatgyűjtés a vonatkozó uniós rendelet hatályon kívül helyezése és más adatfelvételekkel való párhuzamosság miatt 2024-évtől megszűnik.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hu-HU" sz="6400" b="1" dirty="0"/>
              <a:t>  </a:t>
            </a:r>
            <a:r>
              <a:rPr lang="hu-HU" sz="7200" b="1" u="sng" dirty="0"/>
              <a:t>AKI Agrárközgazdasági Intézet: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hu-HU" sz="6400" b="1" dirty="0"/>
              <a:t>2335 „Az élelmiszeripar pénzügyi mutatóinak alakulása” </a:t>
            </a:r>
            <a:r>
              <a:rPr lang="hu-HU" sz="6400" dirty="0"/>
              <a:t>adatgyűjtés adatszolgáltatói tehercsökkentés érdekében megszűnik. A pénzügyi adatok 3-4 hónappal később nyilvánosak a NAV-</a:t>
            </a:r>
            <a:r>
              <a:rPr lang="hu-HU" sz="6400" dirty="0" err="1"/>
              <a:t>nál</a:t>
            </a:r>
            <a:r>
              <a:rPr lang="hu-HU" sz="6400" dirty="0"/>
              <a:t>, az előzetes adatokat kizárólag az AM használta döntéseihez. Megállapodtak, hogy a végleges adatokat fogják használni, így jelentős adatszolgáltatói tehertől szabadultak meg az élelmiszeripari cégek.</a:t>
            </a:r>
          </a:p>
          <a:p>
            <a:endParaRPr lang="hu-HU" sz="30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329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55782" y="107092"/>
            <a:ext cx="10698018" cy="792679"/>
          </a:xfrm>
        </p:spPr>
        <p:txBody>
          <a:bodyPr>
            <a:normAutofit fontScale="90000"/>
          </a:bodyPr>
          <a:lstStyle/>
          <a:p>
            <a:br>
              <a:rPr lang="hu-HU" sz="3100" b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hu-HU" sz="3100" b="1" dirty="0">
                <a:solidFill>
                  <a:srgbClr val="002060"/>
                </a:solidFill>
                <a:latin typeface="Calibri" panose="020F0502020204030204" pitchFamily="34" charset="0"/>
              </a:rPr>
              <a:t>Változások - Új vagy újból végrehajtásra kerülő adatfelvételek </a:t>
            </a:r>
            <a:br>
              <a:rPr lang="hu-HU" b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03654" y="899771"/>
            <a:ext cx="11236910" cy="50978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b="1" u="sng" dirty="0"/>
              <a:t>Központi Statisztikai Hivatal:</a:t>
            </a:r>
            <a:endParaRPr lang="hu-HU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600" b="1" dirty="0"/>
              <a:t>1082 „Földterület és vetésterület, június 1.” </a:t>
            </a:r>
            <a:endParaRPr lang="hu-HU" sz="16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600" b="1" dirty="0"/>
              <a:t>2218 „Egyéni gazdaságok júniusi összeírása</a:t>
            </a:r>
            <a:r>
              <a:rPr lang="hu-HU" sz="1600" dirty="0"/>
              <a:t>”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600" b="1" dirty="0"/>
              <a:t>2417 „Egyéni gazdaságok júniusi összeírása (kiemelt egyéni gazdaságok)”</a:t>
            </a:r>
            <a:r>
              <a:rPr lang="hu-HU" sz="1600" dirty="0"/>
              <a:t> adatgyűjtések 2023. évben szüneteltek (Gazdaságszerkezeti összeírásban kerültek lekérdezésre), 2024-ben újra elrendelésre kerülnek.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600" b="1" dirty="0"/>
              <a:t>2016 „A nem költségvetési formában működő egészségügyi szolgáltatók bevételei és kiadásai</a:t>
            </a:r>
            <a:r>
              <a:rPr lang="hu-HU" sz="1600" dirty="0"/>
              <a:t>” többévenkénti gyakoriságú, 2024-évben újra elrendelésre kerül.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600" b="1" dirty="0"/>
              <a:t>2439 „Az üzleti funkciók nemzetközi kiszervezésének feltérképezése”</a:t>
            </a:r>
            <a:r>
              <a:rPr lang="hu-HU" sz="1600" dirty="0"/>
              <a:t> háromévente végrehajtandó adatgyűjtés, 2024-ben újra aktuális az elrendelése.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600" b="1" dirty="0"/>
              <a:t>2468 „Jelentés az áru- és szolgáltatás-külkereskedelem devizanemenkénti megoszlásáról”</a:t>
            </a:r>
            <a:r>
              <a:rPr lang="hu-HU" sz="1600" dirty="0"/>
              <a:t> adatgyűjtés önkéntes adatgyűjtés volt korábban, végrehajtása szünetelt. 2024-évtől </a:t>
            </a:r>
            <a:r>
              <a:rPr lang="hu-HU" sz="1600" b="1" dirty="0"/>
              <a:t>kötelező</a:t>
            </a:r>
            <a:r>
              <a:rPr lang="hu-HU" sz="1600" dirty="0"/>
              <a:t> adatfelvételként való elrendelése szükséges hazai adatigények miatt.</a:t>
            </a:r>
          </a:p>
          <a:p>
            <a:pPr marL="0" indent="0">
              <a:buNone/>
            </a:pPr>
            <a:r>
              <a:rPr lang="hu-HU" sz="1800" b="1" u="sng" dirty="0"/>
              <a:t>A Hivatalos Statisztikai Szolgálat -KSH-n kívüli tagjainál:</a:t>
            </a:r>
            <a:endParaRPr lang="hu-HU" sz="1800" dirty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hu-HU" sz="1800" b="1" u="sng" dirty="0"/>
              <a:t>AKI Agrárközgazdasági Intézet Nonprofit Kft.</a:t>
            </a:r>
          </a:p>
          <a:p>
            <a:pPr>
              <a:spcBef>
                <a:spcPts val="0"/>
              </a:spcBef>
            </a:pPr>
            <a:r>
              <a:rPr lang="hu-HU" sz="1600" b="1" dirty="0"/>
              <a:t>1237 „A mezőgazdasági beruházások” </a:t>
            </a:r>
            <a:r>
              <a:rPr lang="hu-HU" sz="1600" dirty="0"/>
              <a:t>többévenkénti gyakoriságú, 2024-évben újra elrendelésre kerül.</a:t>
            </a:r>
          </a:p>
          <a:p>
            <a:pPr marL="0" indent="0">
              <a:spcBef>
                <a:spcPts val="0"/>
              </a:spcBef>
              <a:buNone/>
            </a:pPr>
            <a:endParaRPr lang="hu-HU" sz="1600" b="1" u="sng" dirty="0"/>
          </a:p>
          <a:p>
            <a:pPr marL="0" indent="0">
              <a:spcBef>
                <a:spcPts val="0"/>
              </a:spcBef>
              <a:buNone/>
            </a:pPr>
            <a:r>
              <a:rPr lang="hu-HU" sz="1800" b="1" u="sng" dirty="0"/>
              <a:t>Magyar Energetikai és Közmű-szabályozási Hivatal</a:t>
            </a:r>
          </a:p>
          <a:p>
            <a:pPr>
              <a:spcBef>
                <a:spcPts val="0"/>
              </a:spcBef>
            </a:pPr>
            <a:r>
              <a:rPr lang="hu-HU" sz="1600" b="1" dirty="0"/>
              <a:t>2572 „Forgalomba hozott hőszivattyúkra vonatkozó adatok” </a:t>
            </a:r>
            <a:r>
              <a:rPr lang="hu-HU" sz="1600" dirty="0"/>
              <a:t>új adatfelvétel, főként Eurostat adatigény miatt.</a:t>
            </a:r>
          </a:p>
          <a:p>
            <a:pPr>
              <a:spcBef>
                <a:spcPts val="0"/>
              </a:spcBef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96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9978"/>
          </a:xfrm>
        </p:spPr>
        <p:txBody>
          <a:bodyPr>
            <a:normAutofit/>
          </a:bodyPr>
          <a:lstStyle/>
          <a:p>
            <a:br>
              <a:rPr lang="hu-HU" sz="2800" b="1" u="sng" dirty="0">
                <a:latin typeface="+mn-lt"/>
              </a:rPr>
            </a:br>
            <a:r>
              <a:rPr lang="hu-HU" sz="2800" b="1" u="sng" dirty="0">
                <a:latin typeface="+mn-lt"/>
              </a:rPr>
              <a:t>Az OSAP Korm. rendeletből kikerülő adatfelvétel:</a:t>
            </a:r>
            <a:endParaRPr lang="hu-HU" sz="2800" b="1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285104"/>
            <a:ext cx="10515600" cy="4891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b="1" u="sng" dirty="0"/>
              <a:t>Energiaügyi Minisztérium:</a:t>
            </a:r>
            <a:endParaRPr lang="hu-HU" sz="2000" dirty="0"/>
          </a:p>
          <a:p>
            <a:r>
              <a:rPr lang="hu-HU" sz="2000" b="1" dirty="0"/>
              <a:t>1066 „Levegőtisztaság-védelmi adatok” </a:t>
            </a:r>
            <a:r>
              <a:rPr lang="hu-HU" sz="2000" dirty="0"/>
              <a:t>című</a:t>
            </a:r>
            <a:r>
              <a:rPr lang="hu-HU" sz="2000" b="1" dirty="0"/>
              <a:t> </a:t>
            </a:r>
            <a:r>
              <a:rPr lang="hu-HU" sz="2000" dirty="0"/>
              <a:t>adatátvétel kikerül az OSAP Korm. rendeletből és a továbbiakban az </a:t>
            </a:r>
            <a:r>
              <a:rPr lang="hu-HU" sz="2000" dirty="0" err="1"/>
              <a:t>Stt</a:t>
            </a:r>
            <a:r>
              <a:rPr lang="hu-HU" sz="2000" dirty="0"/>
              <a:t>. által kerül elrendelésre. Emiatt az Energiaügyi Minisztériumnak nem lesz az OSAP Korm. rendeletben elrendelt adatfelvétele.</a:t>
            </a:r>
          </a:p>
          <a:p>
            <a:endParaRPr lang="hu-HU" sz="2000" dirty="0"/>
          </a:p>
          <a:p>
            <a:pPr marL="0" indent="0">
              <a:buNone/>
            </a:pPr>
            <a:r>
              <a:rPr lang="hu-HU" sz="2000" b="1" u="sng" dirty="0"/>
              <a:t>Az OSAP </a:t>
            </a:r>
            <a:r>
              <a:rPr lang="hu-HU" sz="2000" b="1" u="sng" dirty="0" err="1"/>
              <a:t>HSSz</a:t>
            </a:r>
            <a:r>
              <a:rPr lang="hu-HU" sz="2000" b="1" u="sng" dirty="0"/>
              <a:t> szervek fejezeteiben történt  egyéb változások:</a:t>
            </a:r>
            <a:endParaRPr lang="hu-HU" sz="2000" dirty="0"/>
          </a:p>
          <a:p>
            <a:r>
              <a:rPr lang="hu-HU" sz="2000" dirty="0"/>
              <a:t>A „</a:t>
            </a:r>
            <a:r>
              <a:rPr lang="hu-HU" sz="2000" b="1" dirty="0"/>
              <a:t>2453 Keskeny nyomtávú vasúti infrastruktúra, közlekedési eszközök, üzemi és szállítási teljesítmények adatai” adatgyűjtés - </a:t>
            </a:r>
            <a:r>
              <a:rPr lang="hu-HU" sz="2000" dirty="0"/>
              <a:t>egyeztetések eredményeként átkerült a Miniszterelnökség fejezetéből a KSH fejezetébe.</a:t>
            </a:r>
          </a:p>
          <a:p>
            <a:pPr marL="0" indent="0">
              <a:buNone/>
            </a:pPr>
            <a:r>
              <a:rPr lang="hu-HU" b="1" dirty="0"/>
              <a:t> </a:t>
            </a:r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375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81B3D9-2814-4C34-AE69-A758932FB0FE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D007EDF-8C66-46F3-94B1-E30966A6D2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4168DB-626E-474D-8A13-5A257AFB5B6F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4744</TotalTime>
  <Words>1226</Words>
  <Application>Microsoft Office PowerPoint</Application>
  <PresentationFormat>Szélesvásznú</PresentationFormat>
  <Paragraphs>143</Paragraphs>
  <Slides>13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Myriad </vt:lpstr>
      <vt:lpstr>Times New Roman</vt:lpstr>
      <vt:lpstr>Office-téma</vt:lpstr>
      <vt:lpstr>1_Office-téma</vt:lpstr>
      <vt:lpstr>PowerPoint-bemutató</vt:lpstr>
      <vt:lpstr>OSAP 2024. évi tervezés eddigi lépései</vt:lpstr>
      <vt:lpstr>I. Kormányrendeleti tartalom és változásai  </vt:lpstr>
      <vt:lpstr>Az OSAP Korm. rendeleti tartalmak megoszlása szakstatisztikai területek szerint</vt:lpstr>
      <vt:lpstr>Az OSAP felülvizsgálat főbb szempontjai</vt:lpstr>
      <vt:lpstr> Változások – Szünetelő adatfelvételek: </vt:lpstr>
      <vt:lpstr> Változások - megszűnő és beolvadó adatfelvételek: </vt:lpstr>
      <vt:lpstr> Változások - Új vagy újból végrehajtásra kerülő adatfelvételek  </vt:lpstr>
      <vt:lpstr> Az OSAP Korm. rendeletből kikerülő adatfelvétel:</vt:lpstr>
      <vt:lpstr>II. Kormányrendeleten kívüli adatátvételek</vt:lpstr>
      <vt:lpstr>III. Önkéntes adatgyűjtések</vt:lpstr>
      <vt:lpstr>IV. További lépések</vt:lpstr>
      <vt:lpstr>Köszönöm az együttműködést  és a figyelmet !</vt:lpstr>
    </vt:vector>
  </TitlesOfParts>
  <Company>KSH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Zavagyák Andrea Dr.</cp:lastModifiedBy>
  <cp:revision>347</cp:revision>
  <dcterms:created xsi:type="dcterms:W3CDTF">2017-03-01T09:38:02Z</dcterms:created>
  <dcterms:modified xsi:type="dcterms:W3CDTF">2023-10-05T07:50:34Z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