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328" r:id="rId6"/>
    <p:sldId id="336" r:id="rId7"/>
    <p:sldId id="337" r:id="rId8"/>
    <p:sldId id="331" r:id="rId9"/>
    <p:sldId id="330" r:id="rId10"/>
    <p:sldId id="333" r:id="rId11"/>
    <p:sldId id="338" r:id="rId12"/>
    <p:sldId id="269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69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2" autoAdjust="0"/>
    <p:restoredTop sz="86472" autoAdjust="0"/>
  </p:normalViewPr>
  <p:slideViewPr>
    <p:cSldViewPr snapToGrid="0">
      <p:cViewPr varScale="1">
        <p:scale>
          <a:sx n="58" d="100"/>
          <a:sy n="58" d="100"/>
        </p:scale>
        <p:origin x="32" y="4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176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9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E31CA-E8B0-4674-B0EE-198DC710A8FA}" type="datetimeFigureOut">
              <a:rPr lang="hu-HU" smtClean="0"/>
              <a:t>2023.11.28.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0BFA4-00D2-48DF-9696-33D2F6742D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6989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65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0BFA4-00D2-48DF-9696-33D2F6742D58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926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2EF4-3C67-4A44-B776-E3B0EAE400F2}" type="datetime1">
              <a:rPr lang="hu-HU" smtClean="0"/>
              <a:t>2023.11.28.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151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5B75-A4E4-49B5-8D88-0B32B5B23B28}" type="datetime1">
              <a:rPr lang="hu-HU" smtClean="0"/>
              <a:t>2023.11.28.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391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8890-4830-4AAC-9779-52F9A03917DA}" type="datetime1">
              <a:rPr lang="hu-HU" smtClean="0"/>
              <a:t>2023.11.28.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890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4B01-37D9-487D-992A-9F1E6573304E}" type="datetime1">
              <a:rPr lang="hu-HU" smtClean="0"/>
              <a:t>2023.11.28.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416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2D8D-B3C0-49FA-91B8-97B98E1DA79F}" type="datetime1">
              <a:rPr lang="hu-HU" smtClean="0"/>
              <a:t>2023.11.28.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141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EBB3-63C9-41DC-88C5-CCAAD0621F66}" type="datetime1">
              <a:rPr lang="hu-HU" smtClean="0"/>
              <a:t>2023.11.28.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7396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B369-5EEC-4926-ACCD-B1D9BFF89D01}" type="datetime1">
              <a:rPr lang="hu-HU" smtClean="0"/>
              <a:t>2023.11.28.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3022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B96B3-106F-4F54-87CA-E6DD2D3D60CD}" type="datetime1">
              <a:rPr lang="hu-HU" smtClean="0"/>
              <a:t>2023.11.28.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125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8E0D-C935-48B8-8F24-4EF377896796}" type="datetime1">
              <a:rPr lang="hu-HU" smtClean="0"/>
              <a:t>2023.11.28.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952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D791-B04B-4F68-B09A-41A2B7D37E06}" type="datetime1">
              <a:rPr lang="hu-HU" smtClean="0"/>
              <a:t>2023.11.28.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448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A7CC-00C7-478E-9186-2EACB97136E9}" type="datetime1">
              <a:rPr lang="hu-HU" smtClean="0"/>
              <a:t>2023.11.28.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509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1B67F-EF5F-4105-86D3-4679951838A5}" type="datetime1">
              <a:rPr lang="hu-HU" smtClean="0"/>
              <a:t>2023.11.28.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EC6E1-F1C1-444D-8DA3-0621314F7D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284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1600200" y="4881006"/>
            <a:ext cx="10591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>
                <a:solidFill>
                  <a:srgbClr val="002060"/>
                </a:solidFill>
                <a:latin typeface="Myriad "/>
              </a:rPr>
              <a:t>Dr. Valkó Gábor</a:t>
            </a:r>
          </a:p>
          <a:p>
            <a:pPr algn="ctr"/>
            <a:r>
              <a:rPr lang="hu-HU" sz="2200" dirty="0">
                <a:solidFill>
                  <a:srgbClr val="002060"/>
                </a:solidFill>
                <a:latin typeface="Myriad "/>
              </a:rPr>
              <a:t>Elnökhelyettes</a:t>
            </a:r>
          </a:p>
          <a:p>
            <a:pPr algn="ctr"/>
            <a:r>
              <a:rPr lang="hu-HU" sz="2200" dirty="0">
                <a:solidFill>
                  <a:srgbClr val="002060"/>
                </a:solidFill>
                <a:latin typeface="Myriad "/>
              </a:rPr>
              <a:t>Központi Statisztikai Hivatal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600199" y="2917414"/>
            <a:ext cx="1059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rgbClr val="002060"/>
                </a:solidFill>
                <a:latin typeface="Myriad "/>
              </a:rPr>
              <a:t>A Központi Statisztikai Hivatal jövő évi kiemelt céljai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51A1FBF-D351-462F-BBB8-CF8DD1AF49D7}"/>
              </a:ext>
            </a:extLst>
          </p:cNvPr>
          <p:cNvSpPr txBox="1"/>
          <p:nvPr/>
        </p:nvSpPr>
        <p:spPr>
          <a:xfrm>
            <a:off x="1707614" y="6457890"/>
            <a:ext cx="1163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2060"/>
                </a:solidFill>
                <a:latin typeface="Myriad "/>
              </a:rPr>
              <a:t>Országos Statisztikai Tanács és Nemzeti Statisztikai Koordinációs Testület ülése, 2023. november 30. </a:t>
            </a:r>
          </a:p>
        </p:txBody>
      </p:sp>
    </p:spTree>
    <p:extLst>
      <p:ext uri="{BB962C8B-B14F-4D97-AF65-F5344CB8AC3E}">
        <p14:creationId xmlns:p14="http://schemas.microsoft.com/office/powerpoint/2010/main" val="3057713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79A1E7-CE64-4C63-ACE1-113B26DB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Fő kihívások a hivatalos statisztika előtt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5D56FA-1592-4E9E-9F35-C50B0065E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789"/>
            <a:ext cx="10515600" cy="4733174"/>
          </a:xfrm>
        </p:spPr>
        <p:txBody>
          <a:bodyPr/>
          <a:lstStyle/>
          <a:p>
            <a:r>
              <a:rPr lang="hu-HU" dirty="0"/>
              <a:t>Elvárás: a gyorsaság (időszerűség) mindenek előtt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Időszerűség javítása mellett a pontosság megőrzése</a:t>
            </a:r>
          </a:p>
          <a:p>
            <a:r>
              <a:rPr lang="hu-HU" dirty="0"/>
              <a:t>Adatszolgáltatói hajlandóság csökkenése</a:t>
            </a:r>
          </a:p>
          <a:p>
            <a:pPr marL="0" indent="0">
              <a:buNone/>
            </a:pPr>
            <a:r>
              <a:rPr lang="hu-HU" sz="3200" dirty="0"/>
              <a:t>     Új megközelítésekre, új módszerekre van szükség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C71A426-F9A4-499E-BD3F-D0A7677A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2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82DE90C-7AEA-4775-92F4-0069C7C9C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00" y="2010037"/>
            <a:ext cx="3668602" cy="244420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830DC8D-28FD-4AB2-B060-32435B590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10037"/>
            <a:ext cx="3668603" cy="2446500"/>
          </a:xfrm>
          <a:prstGeom prst="rect">
            <a:avLst/>
          </a:prstGeom>
        </p:spPr>
      </p:pic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088F496A-AB78-42F5-BB07-B1720AE6FB7A}"/>
              </a:ext>
            </a:extLst>
          </p:cNvPr>
          <p:cNvSpPr/>
          <p:nvPr/>
        </p:nvSpPr>
        <p:spPr>
          <a:xfrm>
            <a:off x="962527" y="5678905"/>
            <a:ext cx="365759" cy="202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291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D7673C-EB21-4078-B6CA-5C2C5E706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Piacra kerülési idők csökkentése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EBC57D-A38A-4D21-914D-4FA4F2579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667"/>
            <a:ext cx="10515600" cy="4627296"/>
          </a:xfrm>
        </p:spPr>
        <p:txBody>
          <a:bodyPr/>
          <a:lstStyle/>
          <a:p>
            <a:r>
              <a:rPr lang="hu-HU" dirty="0"/>
              <a:t>Gyorsabb megjelenés</a:t>
            </a:r>
          </a:p>
          <a:p>
            <a:r>
              <a:rPr lang="hu-HU" dirty="0"/>
              <a:t>GDP első megjelenése T+45 nap helyett T+30 napra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A6C2952-C699-4F8F-8F96-E99A6628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3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9138FD6-22B5-4CA0-B25C-8990EE558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122" y="2826652"/>
            <a:ext cx="4801755" cy="32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1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FB910C-D94D-4B5B-AEA5-ACD9D353D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97748"/>
            <a:ext cx="10515600" cy="1325563"/>
          </a:xfrm>
        </p:spPr>
        <p:txBody>
          <a:bodyPr/>
          <a:lstStyle/>
          <a:p>
            <a:r>
              <a:rPr lang="hu-HU"/>
              <a:t>Kísérleti statisztikák megjelentetése</a:t>
            </a:r>
            <a:endParaRPr lang="hu-HU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9BC3B2B5-B385-4A63-8733-CF41C77AC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8968" y="2526988"/>
            <a:ext cx="3364832" cy="1119711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4DC6B15-8963-4F40-9B4A-19068470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4</a:t>
            </a:fld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C880156-F47C-406C-AC40-6F237B40EF26}"/>
              </a:ext>
            </a:extLst>
          </p:cNvPr>
          <p:cNvSpPr txBox="1"/>
          <p:nvPr/>
        </p:nvSpPr>
        <p:spPr>
          <a:xfrm>
            <a:off x="952900" y="1953928"/>
            <a:ext cx="69398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800" dirty="0"/>
              <a:t>Olyan statisztikák, amelyeket a KSH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800" dirty="0"/>
              <a:t>hamarabb,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800" dirty="0"/>
              <a:t>részletezetteben, vagy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800" dirty="0"/>
              <a:t>új adatköröket bemutatva</a:t>
            </a:r>
          </a:p>
          <a:p>
            <a:pPr>
              <a:spcBef>
                <a:spcPts val="600"/>
              </a:spcBef>
            </a:pPr>
            <a:r>
              <a:rPr lang="hu-HU" sz="2800" dirty="0"/>
              <a:t>jelentet meg a hivatalos statisztikai közléseitől élesen elkülönítve.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643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7410B7E9-9DA8-4BD5-BD7F-610EC2ECB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669" y="773381"/>
            <a:ext cx="9933419" cy="568309"/>
          </a:xfrm>
        </p:spPr>
        <p:txBody>
          <a:bodyPr>
            <a:noAutofit/>
          </a:bodyPr>
          <a:lstStyle/>
          <a:p>
            <a:pPr algn="l"/>
            <a:r>
              <a:rPr lang="hu-HU" sz="4000" dirty="0"/>
              <a:t>A hivatalos statisztika adatkapcsolatai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49FCFEF-C062-4B20-B038-62F9F6DE18C1}"/>
              </a:ext>
            </a:extLst>
          </p:cNvPr>
          <p:cNvSpPr txBox="1"/>
          <p:nvPr/>
        </p:nvSpPr>
        <p:spPr>
          <a:xfrm>
            <a:off x="784789" y="1563880"/>
            <a:ext cx="257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Adatforrások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89C3D6F-F22D-4E29-A4F1-37C761B3C6A4}"/>
              </a:ext>
            </a:extLst>
          </p:cNvPr>
          <p:cNvSpPr txBox="1"/>
          <p:nvPr/>
        </p:nvSpPr>
        <p:spPr>
          <a:xfrm>
            <a:off x="4714074" y="1566646"/>
            <a:ext cx="134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Előállítók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A869D43-3FDE-4837-B6A8-CF0F502E53CF}"/>
              </a:ext>
            </a:extLst>
          </p:cNvPr>
          <p:cNvSpPr txBox="1"/>
          <p:nvPr/>
        </p:nvSpPr>
        <p:spPr>
          <a:xfrm>
            <a:off x="7337282" y="1552058"/>
            <a:ext cx="122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Termékek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D626376-5570-4DB8-8A68-38A0AFCCF762}"/>
              </a:ext>
            </a:extLst>
          </p:cNvPr>
          <p:cNvSpPr txBox="1"/>
          <p:nvPr/>
        </p:nvSpPr>
        <p:spPr>
          <a:xfrm>
            <a:off x="9863042" y="1552058"/>
            <a:ext cx="146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Felhasználók</a:t>
            </a:r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7F2D9270-36D8-44C3-91B8-4F11BEB5DCE3}"/>
              </a:ext>
            </a:extLst>
          </p:cNvPr>
          <p:cNvSpPr/>
          <p:nvPr/>
        </p:nvSpPr>
        <p:spPr>
          <a:xfrm>
            <a:off x="9759296" y="2159126"/>
            <a:ext cx="1647915" cy="3925493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0DA0D950-00A5-4459-9EE3-C4392D6B3F7B}"/>
              </a:ext>
            </a:extLst>
          </p:cNvPr>
          <p:cNvSpPr/>
          <p:nvPr/>
        </p:nvSpPr>
        <p:spPr>
          <a:xfrm>
            <a:off x="6635103" y="2155402"/>
            <a:ext cx="2486827" cy="1529697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Hivatalos statisztika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3273724E-73DD-4CFA-B7BB-91D0E79B41C2}"/>
              </a:ext>
            </a:extLst>
          </p:cNvPr>
          <p:cNvSpPr/>
          <p:nvPr/>
        </p:nvSpPr>
        <p:spPr>
          <a:xfrm>
            <a:off x="6635103" y="4554921"/>
            <a:ext cx="2486826" cy="1529698"/>
          </a:xfrm>
          <a:prstGeom prst="rect">
            <a:avLst/>
          </a:prstGeom>
          <a:solidFill>
            <a:schemeClr val="bg2"/>
          </a:solidFill>
          <a:ln w="19050"/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b="1" dirty="0"/>
              <a:t>Egyéb adat és statisztika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5AEA87F7-A738-49AF-A3FC-12680E35BE6E}"/>
              </a:ext>
            </a:extLst>
          </p:cNvPr>
          <p:cNvSpPr/>
          <p:nvPr/>
        </p:nvSpPr>
        <p:spPr>
          <a:xfrm>
            <a:off x="4589093" y="2167618"/>
            <a:ext cx="1469877" cy="1142704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KSH</a:t>
            </a: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372F45A0-0351-4A45-AC7D-8F538F0742D1}"/>
              </a:ext>
            </a:extLst>
          </p:cNvPr>
          <p:cNvSpPr/>
          <p:nvPr/>
        </p:nvSpPr>
        <p:spPr>
          <a:xfrm>
            <a:off x="4589093" y="4531180"/>
            <a:ext cx="1469877" cy="1529698"/>
          </a:xfrm>
          <a:prstGeom prst="rect">
            <a:avLst/>
          </a:prstGeom>
          <a:solidFill>
            <a:schemeClr val="bg2"/>
          </a:solidFill>
          <a:ln w="19050"/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b="1" dirty="0"/>
              <a:t>Egyéb</a:t>
            </a: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D0B50E10-9F80-4D8A-8BBE-621A5BE1810E}"/>
              </a:ext>
            </a:extLst>
          </p:cNvPr>
          <p:cNvSpPr/>
          <p:nvPr/>
        </p:nvSpPr>
        <p:spPr>
          <a:xfrm>
            <a:off x="4589093" y="4071439"/>
            <a:ext cx="1469877" cy="483482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dirty="0"/>
          </a:p>
        </p:txBody>
      </p:sp>
      <p:sp>
        <p:nvSpPr>
          <p:cNvPr id="35" name="Ellipszis 34">
            <a:extLst>
              <a:ext uri="{FF2B5EF4-FFF2-40B4-BE49-F238E27FC236}">
                <a16:creationId xmlns:a16="http://schemas.microsoft.com/office/drawing/2014/main" id="{6F1195EB-89EB-4138-8A88-A5842A76611F}"/>
              </a:ext>
            </a:extLst>
          </p:cNvPr>
          <p:cNvSpPr/>
          <p:nvPr/>
        </p:nvSpPr>
        <p:spPr>
          <a:xfrm>
            <a:off x="2935486" y="4941915"/>
            <a:ext cx="1016949" cy="11427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C96154AA-FC52-417D-8B8A-E3BCEDB663CA}"/>
              </a:ext>
            </a:extLst>
          </p:cNvPr>
          <p:cNvSpPr/>
          <p:nvPr/>
        </p:nvSpPr>
        <p:spPr>
          <a:xfrm>
            <a:off x="2935486" y="3136307"/>
            <a:ext cx="1016949" cy="234154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Folyamatábra: Bekötés 36">
            <a:extLst>
              <a:ext uri="{FF2B5EF4-FFF2-40B4-BE49-F238E27FC236}">
                <a16:creationId xmlns:a16="http://schemas.microsoft.com/office/drawing/2014/main" id="{78D3A632-EA73-42FE-A3CC-2E40DC06844B}"/>
              </a:ext>
            </a:extLst>
          </p:cNvPr>
          <p:cNvSpPr/>
          <p:nvPr/>
        </p:nvSpPr>
        <p:spPr>
          <a:xfrm>
            <a:off x="2935486" y="2512464"/>
            <a:ext cx="1016949" cy="1059678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4E78F337-1E0C-48E6-856B-705C11EA7DCA}"/>
              </a:ext>
            </a:extLst>
          </p:cNvPr>
          <p:cNvSpPr txBox="1"/>
          <p:nvPr/>
        </p:nvSpPr>
        <p:spPr>
          <a:xfrm>
            <a:off x="2857149" y="4023348"/>
            <a:ext cx="1173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Adminisztratív adatforrások</a:t>
            </a:r>
          </a:p>
          <a:p>
            <a:pPr algn="ctr"/>
            <a:endParaRPr lang="hu-HU" sz="1200" b="1" dirty="0"/>
          </a:p>
          <a:p>
            <a:pPr algn="ctr"/>
            <a:endParaRPr lang="hu-HU" sz="1200" b="1" dirty="0"/>
          </a:p>
          <a:p>
            <a:pPr algn="ctr"/>
            <a:r>
              <a:rPr lang="hu-HU" sz="1200" b="1" dirty="0"/>
              <a:t>Egyéb adatok</a:t>
            </a:r>
          </a:p>
        </p:txBody>
      </p:sp>
      <p:sp>
        <p:nvSpPr>
          <p:cNvPr id="39" name="Téglalap: lekerekített 38">
            <a:extLst>
              <a:ext uri="{FF2B5EF4-FFF2-40B4-BE49-F238E27FC236}">
                <a16:creationId xmlns:a16="http://schemas.microsoft.com/office/drawing/2014/main" id="{0CC7D82C-13F9-42CA-B42D-D2B8349C9F7E}"/>
              </a:ext>
            </a:extLst>
          </p:cNvPr>
          <p:cNvSpPr/>
          <p:nvPr/>
        </p:nvSpPr>
        <p:spPr>
          <a:xfrm>
            <a:off x="657670" y="2159125"/>
            <a:ext cx="1673174" cy="3925493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E97F3CB3-8788-44E2-8360-36ECBA5753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42" y="4081846"/>
            <a:ext cx="1467255" cy="1865376"/>
          </a:xfrm>
          <a:prstGeom prst="rect">
            <a:avLst/>
          </a:prstGeom>
        </p:spPr>
      </p:pic>
      <p:sp>
        <p:nvSpPr>
          <p:cNvPr id="44" name="Téglalap 43">
            <a:extLst>
              <a:ext uri="{FF2B5EF4-FFF2-40B4-BE49-F238E27FC236}">
                <a16:creationId xmlns:a16="http://schemas.microsoft.com/office/drawing/2014/main" id="{4577302C-D93B-4669-9805-CF19DEB40A2D}"/>
              </a:ext>
            </a:extLst>
          </p:cNvPr>
          <p:cNvSpPr/>
          <p:nvPr/>
        </p:nvSpPr>
        <p:spPr>
          <a:xfrm>
            <a:off x="657669" y="6229299"/>
            <a:ext cx="370900" cy="361418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dirty="0"/>
          </a:p>
        </p:txBody>
      </p:sp>
      <p:sp>
        <p:nvSpPr>
          <p:cNvPr id="45" name="Téglalap 44">
            <a:extLst>
              <a:ext uri="{FF2B5EF4-FFF2-40B4-BE49-F238E27FC236}">
                <a16:creationId xmlns:a16="http://schemas.microsoft.com/office/drawing/2014/main" id="{05268696-0152-425D-A957-657532D0C3AC}"/>
              </a:ext>
            </a:extLst>
          </p:cNvPr>
          <p:cNvSpPr/>
          <p:nvPr/>
        </p:nvSpPr>
        <p:spPr>
          <a:xfrm>
            <a:off x="1037114" y="6229299"/>
            <a:ext cx="2167201" cy="3614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1200" dirty="0"/>
              <a:t>Hivatalos statisztika</a:t>
            </a:r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id="{85C645A8-1F17-425D-8E53-35749F821301}"/>
              </a:ext>
            </a:extLst>
          </p:cNvPr>
          <p:cNvSpPr/>
          <p:nvPr/>
        </p:nvSpPr>
        <p:spPr>
          <a:xfrm>
            <a:off x="3597779" y="6229299"/>
            <a:ext cx="331021" cy="361418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dirty="0"/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id="{9009AD70-D00C-46E2-B7F0-5BE50D546DA7}"/>
              </a:ext>
            </a:extLst>
          </p:cNvPr>
          <p:cNvSpPr/>
          <p:nvPr/>
        </p:nvSpPr>
        <p:spPr>
          <a:xfrm>
            <a:off x="3937345" y="6229299"/>
            <a:ext cx="2167201" cy="3614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1200" dirty="0"/>
              <a:t>Adatok és egyéb statisztikák</a:t>
            </a:r>
          </a:p>
        </p:txBody>
      </p:sp>
      <p:sp>
        <p:nvSpPr>
          <p:cNvPr id="51" name="Nyíl: jobbra mutató 50">
            <a:extLst>
              <a:ext uri="{FF2B5EF4-FFF2-40B4-BE49-F238E27FC236}">
                <a16:creationId xmlns:a16="http://schemas.microsoft.com/office/drawing/2014/main" id="{1C5DC220-81CA-4708-82BD-89ED07B144FF}"/>
              </a:ext>
            </a:extLst>
          </p:cNvPr>
          <p:cNvSpPr/>
          <p:nvPr/>
        </p:nvSpPr>
        <p:spPr>
          <a:xfrm>
            <a:off x="2711865" y="2228730"/>
            <a:ext cx="1709159" cy="19162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Nyíl: jobbra mutató 51">
            <a:extLst>
              <a:ext uri="{FF2B5EF4-FFF2-40B4-BE49-F238E27FC236}">
                <a16:creationId xmlns:a16="http://schemas.microsoft.com/office/drawing/2014/main" id="{1C3D2500-6717-4A56-B19F-2A35F2022D77}"/>
              </a:ext>
            </a:extLst>
          </p:cNvPr>
          <p:cNvSpPr/>
          <p:nvPr/>
        </p:nvSpPr>
        <p:spPr>
          <a:xfrm>
            <a:off x="6133032" y="2512464"/>
            <a:ext cx="421592" cy="17946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Nyíl: jobbra mutató 53">
            <a:extLst>
              <a:ext uri="{FF2B5EF4-FFF2-40B4-BE49-F238E27FC236}">
                <a16:creationId xmlns:a16="http://schemas.microsoft.com/office/drawing/2014/main" id="{976E5D15-0276-4658-A312-B7A7843D0B8A}"/>
              </a:ext>
            </a:extLst>
          </p:cNvPr>
          <p:cNvSpPr/>
          <p:nvPr/>
        </p:nvSpPr>
        <p:spPr>
          <a:xfrm rot="19325460">
            <a:off x="6159348" y="3836430"/>
            <a:ext cx="421592" cy="16433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Nyíl: jobbra mutató 55">
            <a:extLst>
              <a:ext uri="{FF2B5EF4-FFF2-40B4-BE49-F238E27FC236}">
                <a16:creationId xmlns:a16="http://schemas.microsoft.com/office/drawing/2014/main" id="{269426AA-DAF7-46C0-B4C4-77C5AA9FBF65}"/>
              </a:ext>
            </a:extLst>
          </p:cNvPr>
          <p:cNvSpPr/>
          <p:nvPr/>
        </p:nvSpPr>
        <p:spPr>
          <a:xfrm>
            <a:off x="9210221" y="5240163"/>
            <a:ext cx="421592" cy="111732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Nyíl: jobbra mutató 56">
            <a:extLst>
              <a:ext uri="{FF2B5EF4-FFF2-40B4-BE49-F238E27FC236}">
                <a16:creationId xmlns:a16="http://schemas.microsoft.com/office/drawing/2014/main" id="{10981744-8F1A-4AF5-9592-7FE36244355F}"/>
              </a:ext>
            </a:extLst>
          </p:cNvPr>
          <p:cNvSpPr/>
          <p:nvPr/>
        </p:nvSpPr>
        <p:spPr>
          <a:xfrm>
            <a:off x="6133032" y="5137613"/>
            <a:ext cx="421592" cy="111732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Nyíl: jobbra mutató 57">
            <a:extLst>
              <a:ext uri="{FF2B5EF4-FFF2-40B4-BE49-F238E27FC236}">
                <a16:creationId xmlns:a16="http://schemas.microsoft.com/office/drawing/2014/main" id="{CB365E0F-9A27-482B-B48C-8BA2E6267213}"/>
              </a:ext>
            </a:extLst>
          </p:cNvPr>
          <p:cNvSpPr/>
          <p:nvPr/>
        </p:nvSpPr>
        <p:spPr>
          <a:xfrm>
            <a:off x="4034341" y="2923120"/>
            <a:ext cx="421592" cy="111732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9" name="Nyíl: jobbra mutató 58">
            <a:extLst>
              <a:ext uri="{FF2B5EF4-FFF2-40B4-BE49-F238E27FC236}">
                <a16:creationId xmlns:a16="http://schemas.microsoft.com/office/drawing/2014/main" id="{FC02AAC9-DC4A-4E7F-AF10-CCE86EA70F1B}"/>
              </a:ext>
            </a:extLst>
          </p:cNvPr>
          <p:cNvSpPr/>
          <p:nvPr/>
        </p:nvSpPr>
        <p:spPr>
          <a:xfrm>
            <a:off x="4015127" y="4225140"/>
            <a:ext cx="421592" cy="111732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Nyíl: jobbra mutató 59">
            <a:extLst>
              <a:ext uri="{FF2B5EF4-FFF2-40B4-BE49-F238E27FC236}">
                <a16:creationId xmlns:a16="http://schemas.microsoft.com/office/drawing/2014/main" id="{4E204F30-B8E6-4986-A5FA-A86DB61C0638}"/>
              </a:ext>
            </a:extLst>
          </p:cNvPr>
          <p:cNvSpPr/>
          <p:nvPr/>
        </p:nvSpPr>
        <p:spPr>
          <a:xfrm>
            <a:off x="4009401" y="5296029"/>
            <a:ext cx="421592" cy="111732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Nyíl: jobbra mutató 60">
            <a:extLst>
              <a:ext uri="{FF2B5EF4-FFF2-40B4-BE49-F238E27FC236}">
                <a16:creationId xmlns:a16="http://schemas.microsoft.com/office/drawing/2014/main" id="{4C6C6873-BA83-4255-9287-7C79D2B472CF}"/>
              </a:ext>
            </a:extLst>
          </p:cNvPr>
          <p:cNvSpPr/>
          <p:nvPr/>
        </p:nvSpPr>
        <p:spPr>
          <a:xfrm>
            <a:off x="2458326" y="5263904"/>
            <a:ext cx="421592" cy="111732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2" name="Nyíl: jobbra mutató 61">
            <a:extLst>
              <a:ext uri="{FF2B5EF4-FFF2-40B4-BE49-F238E27FC236}">
                <a16:creationId xmlns:a16="http://schemas.microsoft.com/office/drawing/2014/main" id="{AF08085F-A0F2-4D55-AB71-E64C3F213DD2}"/>
              </a:ext>
            </a:extLst>
          </p:cNvPr>
          <p:cNvSpPr/>
          <p:nvPr/>
        </p:nvSpPr>
        <p:spPr>
          <a:xfrm>
            <a:off x="2462601" y="4202770"/>
            <a:ext cx="421592" cy="111732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Szövegdoboz 62">
            <a:extLst>
              <a:ext uri="{FF2B5EF4-FFF2-40B4-BE49-F238E27FC236}">
                <a16:creationId xmlns:a16="http://schemas.microsoft.com/office/drawing/2014/main" id="{A664CE45-A545-441A-806E-25499E334229}"/>
              </a:ext>
            </a:extLst>
          </p:cNvPr>
          <p:cNvSpPr txBox="1"/>
          <p:nvPr/>
        </p:nvSpPr>
        <p:spPr>
          <a:xfrm>
            <a:off x="10032049" y="2776154"/>
            <a:ext cx="1102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?</a:t>
            </a:r>
          </a:p>
        </p:txBody>
      </p:sp>
      <p:pic>
        <p:nvPicPr>
          <p:cNvPr id="68" name="Kép 67">
            <a:extLst>
              <a:ext uri="{FF2B5EF4-FFF2-40B4-BE49-F238E27FC236}">
                <a16:creationId xmlns:a16="http://schemas.microsoft.com/office/drawing/2014/main" id="{181387DF-0C36-4EB0-AE57-807841D2D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285" y="3608989"/>
            <a:ext cx="971597" cy="945714"/>
          </a:xfrm>
          <a:prstGeom prst="rect">
            <a:avLst/>
          </a:prstGeom>
        </p:spPr>
      </p:pic>
      <p:sp>
        <p:nvSpPr>
          <p:cNvPr id="69" name="Nyíl: jobbra mutató 68">
            <a:extLst>
              <a:ext uri="{FF2B5EF4-FFF2-40B4-BE49-F238E27FC236}">
                <a16:creationId xmlns:a16="http://schemas.microsoft.com/office/drawing/2014/main" id="{3106DF67-7757-4507-8A1D-BA178B40338D}"/>
              </a:ext>
            </a:extLst>
          </p:cNvPr>
          <p:cNvSpPr/>
          <p:nvPr/>
        </p:nvSpPr>
        <p:spPr>
          <a:xfrm>
            <a:off x="9263285" y="2790979"/>
            <a:ext cx="421592" cy="17946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0" name="Kép 69">
            <a:extLst>
              <a:ext uri="{FF2B5EF4-FFF2-40B4-BE49-F238E27FC236}">
                <a16:creationId xmlns:a16="http://schemas.microsoft.com/office/drawing/2014/main" id="{13B6CC36-42E8-4914-8829-C3BE63693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66" y="2215781"/>
            <a:ext cx="1227381" cy="1227381"/>
          </a:xfrm>
          <a:prstGeom prst="rect">
            <a:avLst/>
          </a:prstGeom>
        </p:spPr>
      </p:pic>
      <p:pic>
        <p:nvPicPr>
          <p:cNvPr id="73" name="Kép 72">
            <a:extLst>
              <a:ext uri="{FF2B5EF4-FFF2-40B4-BE49-F238E27FC236}">
                <a16:creationId xmlns:a16="http://schemas.microsoft.com/office/drawing/2014/main" id="{C7BAF23D-994F-41D4-93FC-86C3FCD89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89" y="4916484"/>
            <a:ext cx="1374783" cy="11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60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5F05E4-3214-4A75-90C9-8B11DEE85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Új adatforrások felhasználása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C689F3-7B35-40F6-B3E1-6925499B8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Jelenleg mintegy 270 adminisztratív adatforrást használ a KSH</a:t>
            </a:r>
          </a:p>
          <a:p>
            <a:r>
              <a:rPr lang="hu-HU" dirty="0"/>
              <a:t>A cél: partnerség az adatgazdákkal a további adatforrások becsatornázása érdekében</a:t>
            </a:r>
          </a:p>
          <a:p>
            <a:r>
              <a:rPr lang="hu-HU" dirty="0"/>
              <a:t>Kiaknázandó lehetőség a magánkézben lévő adatok felhasználása, illetve a </a:t>
            </a:r>
            <a:r>
              <a:rPr lang="hu-HU" dirty="0" err="1"/>
              <a:t>big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és az azon alapuló adatforrások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0675555-FB0E-453A-B5D2-FDEED69E3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6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4661F1E-DB69-4387-8E5F-E64D075F2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77" y="4230754"/>
            <a:ext cx="2504297" cy="166953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E26F6E1-82F0-4938-B11A-D91507F25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751" y="4230754"/>
            <a:ext cx="2968056" cy="166953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7C45E5A-15FD-4558-B5EF-43AFE35E1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777" y="4230755"/>
            <a:ext cx="3328562" cy="166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4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EAD4AB-5D7E-43F1-A6EA-FDD3B06C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Automatizálás, új technológiák alkalmazása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15368C-3F17-48F0-AD4F-ECE92C0E5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Webscraping</a:t>
            </a:r>
            <a:r>
              <a:rPr lang="hu-HU" dirty="0"/>
              <a:t>, szkenner adatok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Automatizálás az adatelőkészítésben és adatfeldolgozásban</a:t>
            </a:r>
          </a:p>
          <a:p>
            <a:r>
              <a:rPr lang="hu-HU" dirty="0"/>
              <a:t>Gépi tanulás, mesterséges intelligencia</a:t>
            </a:r>
          </a:p>
          <a:p>
            <a:endParaRPr lang="hu-HU" dirty="0"/>
          </a:p>
          <a:p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E193DB1-F3F0-46F0-AEB5-13D7868C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7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3D256BB-3FBB-4B1B-94D3-84D36505B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2" y="2701610"/>
            <a:ext cx="4903308" cy="100692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BF8D434-FDFC-4938-A11F-EFB1D51A1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817" y="2108031"/>
            <a:ext cx="295072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15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5B75DF-BEB4-492E-8066-2CC8E70C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Virtuális Magyarország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EB7C27E-EF76-4F14-9ADF-2288EA29E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7731" y="1690689"/>
            <a:ext cx="6202418" cy="5167312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48FB371-636E-45A8-98A9-73E959FC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C6E1-F1C1-444D-8DA3-0621314F7DF1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6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zövegdoboz 20"/>
          <p:cNvSpPr txBox="1"/>
          <p:nvPr/>
        </p:nvSpPr>
        <p:spPr>
          <a:xfrm>
            <a:off x="0" y="2404556"/>
            <a:ext cx="121907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dirty="0">
                <a:solidFill>
                  <a:srgbClr val="002060"/>
                </a:solidFill>
                <a:latin typeface="Myriad "/>
              </a:rPr>
              <a:t>Köszönöm a figyelmet!</a:t>
            </a:r>
          </a:p>
          <a:p>
            <a:pPr algn="ctr"/>
            <a:endParaRPr lang="hu-HU" sz="3600" b="1" i="1" dirty="0">
              <a:solidFill>
                <a:srgbClr val="002060"/>
              </a:solidFill>
              <a:latin typeface="Myriad "/>
            </a:endParaRPr>
          </a:p>
          <a:p>
            <a:pPr algn="ctr"/>
            <a:endParaRPr lang="hu-HU" sz="3600" b="1" i="1" dirty="0">
              <a:solidFill>
                <a:srgbClr val="002060"/>
              </a:solidFill>
              <a:latin typeface="Myriad "/>
            </a:endParaRPr>
          </a:p>
          <a:p>
            <a:pPr algn="ctr"/>
            <a:endParaRPr lang="hu-HU" sz="3600" b="1" i="1" dirty="0">
              <a:solidFill>
                <a:srgbClr val="002060"/>
              </a:solidFill>
              <a:latin typeface="Myriad "/>
            </a:endParaRPr>
          </a:p>
          <a:p>
            <a:pPr algn="ctr"/>
            <a:r>
              <a:rPr lang="hu-HU" sz="2400" b="1" i="1" dirty="0">
                <a:solidFill>
                  <a:srgbClr val="002060"/>
                </a:solidFill>
                <a:latin typeface="Myriad "/>
              </a:rPr>
              <a:t>Dr. Valkó Gábor</a:t>
            </a:r>
          </a:p>
          <a:p>
            <a:pPr algn="ctr"/>
            <a:r>
              <a:rPr lang="hu-HU" sz="2200" i="1" dirty="0">
                <a:solidFill>
                  <a:srgbClr val="002060"/>
                </a:solidFill>
                <a:latin typeface="Myriad "/>
              </a:rPr>
              <a:t>Elnökhelyettes</a:t>
            </a:r>
          </a:p>
          <a:p>
            <a:pPr algn="ctr"/>
            <a:r>
              <a:rPr lang="hu-HU" sz="2200" dirty="0">
                <a:solidFill>
                  <a:srgbClr val="002060"/>
                </a:solidFill>
                <a:latin typeface="Myriad "/>
              </a:rPr>
              <a:t>Központi Statisztikai Hivatal</a:t>
            </a:r>
          </a:p>
          <a:p>
            <a:pPr algn="ctr"/>
            <a:r>
              <a:rPr lang="hu-HU" sz="2200" dirty="0">
                <a:solidFill>
                  <a:srgbClr val="002060"/>
                </a:solidFill>
                <a:latin typeface="Myriad "/>
              </a:rPr>
              <a:t>gabor.valko@ksh.hu</a:t>
            </a:r>
          </a:p>
          <a:p>
            <a:pPr algn="ctr"/>
            <a:endParaRPr lang="hu-HU" sz="3600" b="1" i="1" dirty="0">
              <a:solidFill>
                <a:srgbClr val="002060"/>
              </a:solidFill>
              <a:latin typeface="Myriad "/>
            </a:endParaRPr>
          </a:p>
        </p:txBody>
      </p:sp>
    </p:spTree>
    <p:extLst>
      <p:ext uri="{BB962C8B-B14F-4D97-AF65-F5344CB8AC3E}">
        <p14:creationId xmlns:p14="http://schemas.microsoft.com/office/powerpoint/2010/main" val="3814074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FDB48AD5866D645BB0EE4F460BF82F1" ma:contentTypeVersion="0" ma:contentTypeDescription="Új dokumentum létrehozása." ma:contentTypeScope="" ma:versionID="8a3f37dd5261c935f772846763d9453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047bb06e0a2f553563b46466d8dd5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81B3D9-2814-4C34-AE69-A758932FB0FE}">
  <ds:schemaRefs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D007EDF-8C66-46F3-94B1-E30966A6D2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4168DB-626E-474D-8A13-5A257AFB5B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11494</TotalTime>
  <Words>222</Words>
  <Application>Microsoft Office PowerPoint</Application>
  <PresentationFormat>Szélesvásznú</PresentationFormat>
  <Paragraphs>71</Paragraphs>
  <Slides>9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Myriad </vt:lpstr>
      <vt:lpstr>Office-téma</vt:lpstr>
      <vt:lpstr>PowerPoint-bemutató</vt:lpstr>
      <vt:lpstr>Fő kihívások a hivatalos statisztika előtt</vt:lpstr>
      <vt:lpstr>Piacra kerülési idők csökkentése</vt:lpstr>
      <vt:lpstr>Kísérleti statisztikák megjelentetése</vt:lpstr>
      <vt:lpstr>PowerPoint-bemutató</vt:lpstr>
      <vt:lpstr>Új adatforrások felhasználása</vt:lpstr>
      <vt:lpstr>Automatizálás, új technológiák alkalmazása</vt:lpstr>
      <vt:lpstr>Virtuális Magyarország</vt:lpstr>
      <vt:lpstr>PowerPoint-bemutató</vt:lpstr>
    </vt:vector>
  </TitlesOfParts>
  <Company>KSH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Simonné Horváth Gabriella</dc:creator>
  <cp:lastModifiedBy>Valkó Gábor Dr.</cp:lastModifiedBy>
  <cp:revision>138</cp:revision>
  <dcterms:created xsi:type="dcterms:W3CDTF">2017-03-01T09:38:02Z</dcterms:created>
  <dcterms:modified xsi:type="dcterms:W3CDTF">2023-11-28T20:49:45Z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0x0101000FDB48AD5866D645BB0EE4F460BF82F1</vt:lpwstr>
  </property>
</Properties>
</file>