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70" r:id="rId3"/>
    <p:sldId id="274" r:id="rId4"/>
    <p:sldId id="272" r:id="rId5"/>
    <p:sldId id="273" r:id="rId6"/>
    <p:sldId id="271" r:id="rId7"/>
    <p:sldId id="275" r:id="rId8"/>
    <p:sldId id="284" r:id="rId9"/>
    <p:sldId id="285" r:id="rId10"/>
    <p:sldId id="279" r:id="rId11"/>
    <p:sldId id="282" r:id="rId12"/>
    <p:sldId id="281" r:id="rId13"/>
    <p:sldId id="280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ordás Anna" initials="CA" lastIdx="1" clrIdx="0">
    <p:extLst>
      <p:ext uri="{19B8F6BF-5375-455C-9EA6-DF929625EA0E}">
        <p15:presenceInfo xmlns:p15="http://schemas.microsoft.com/office/powerpoint/2012/main" userId="Csordás Anna" providerId="None"/>
      </p:ext>
    </p:extLst>
  </p:cmAuthor>
  <p:cmAuthor id="2" name="Nagy Eszter dr." initials="NEd" lastIdx="4" clrIdx="1">
    <p:extLst>
      <p:ext uri="{19B8F6BF-5375-455C-9EA6-DF929625EA0E}">
        <p15:presenceInfo xmlns:p15="http://schemas.microsoft.com/office/powerpoint/2012/main" userId="Nagy Eszter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DDF"/>
    <a:srgbClr val="1D6FA9"/>
    <a:srgbClr val="617CC1"/>
    <a:srgbClr val="03519B"/>
    <a:srgbClr val="D0CECE"/>
    <a:srgbClr val="FBCC34"/>
    <a:srgbClr val="00C6FF"/>
    <a:srgbClr val="BD8907"/>
    <a:srgbClr val="D5AC36"/>
    <a:srgbClr val="CDA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731" autoAdjust="0"/>
  </p:normalViewPr>
  <p:slideViewPr>
    <p:cSldViewPr snapToGrid="0">
      <p:cViewPr varScale="1">
        <p:scale>
          <a:sx n="74" d="100"/>
          <a:sy n="74" d="100"/>
        </p:scale>
        <p:origin x="9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648\OSAP%20_diagram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648\OSAP%20_diagram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F0-43B8-A491-8801F2D00763}"/>
              </c:ext>
            </c:extLst>
          </c:dPt>
          <c:dPt>
            <c:idx val="1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F0-43B8-A491-8801F2D00763}"/>
              </c:ext>
            </c:extLst>
          </c:dPt>
          <c:dPt>
            <c:idx val="2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8F0-43B8-A491-8801F2D00763}"/>
              </c:ext>
            </c:extLst>
          </c:dPt>
          <c:dPt>
            <c:idx val="3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8F0-43B8-A491-8801F2D00763}"/>
              </c:ext>
            </c:extLst>
          </c:dPt>
          <c:dPt>
            <c:idx val="4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8F0-43B8-A491-8801F2D00763}"/>
              </c:ext>
            </c:extLst>
          </c:dPt>
          <c:dPt>
            <c:idx val="5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8F0-43B8-A491-8801F2D00763}"/>
              </c:ext>
            </c:extLst>
          </c:dPt>
          <c:dPt>
            <c:idx val="6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8F0-43B8-A491-8801F2D00763}"/>
              </c:ext>
            </c:extLst>
          </c:dPt>
          <c:dPt>
            <c:idx val="7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8F0-43B8-A491-8801F2D00763}"/>
              </c:ext>
            </c:extLst>
          </c:dPt>
          <c:dPt>
            <c:idx val="9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8F0-43B8-A491-8801F2D00763}"/>
              </c:ext>
            </c:extLst>
          </c:dPt>
          <c:dPt>
            <c:idx val="10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8F0-43B8-A491-8801F2D00763}"/>
              </c:ext>
            </c:extLst>
          </c:dPt>
          <c:dPt>
            <c:idx val="11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8F0-43B8-A491-8801F2D00763}"/>
              </c:ext>
            </c:extLst>
          </c:dPt>
          <c:dPt>
            <c:idx val="12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8F0-43B8-A491-8801F2D00763}"/>
              </c:ext>
            </c:extLst>
          </c:dPt>
          <c:dPt>
            <c:idx val="13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B8F0-43B8-A491-8801F2D00763}"/>
              </c:ext>
            </c:extLst>
          </c:dPt>
          <c:dPt>
            <c:idx val="14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B8F0-43B8-A491-8801F2D00763}"/>
              </c:ext>
            </c:extLst>
          </c:dPt>
          <c:dPt>
            <c:idx val="15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B8F0-43B8-A491-8801F2D00763}"/>
              </c:ext>
            </c:extLst>
          </c:dPt>
          <c:dPt>
            <c:idx val="16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B8F0-43B8-A491-8801F2D00763}"/>
              </c:ext>
            </c:extLst>
          </c:dPt>
          <c:dPt>
            <c:idx val="17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B8F0-43B8-A491-8801F2D00763}"/>
              </c:ext>
            </c:extLst>
          </c:dPt>
          <c:dPt>
            <c:idx val="18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B8F0-43B8-A491-8801F2D00763}"/>
              </c:ext>
            </c:extLst>
          </c:dPt>
          <c:dPt>
            <c:idx val="19"/>
            <c:invertIfNegative val="0"/>
            <c:bubble3D val="0"/>
            <c:spPr>
              <a:solidFill>
                <a:srgbClr val="00C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B8F0-43B8-A491-8801F2D00763}"/>
              </c:ext>
            </c:extLst>
          </c:dPt>
          <c:dLbls>
            <c:delete val="1"/>
          </c:dLbls>
          <c:cat>
            <c:strRef>
              <c:f>Tervezés!$K$3:$K$27</c:f>
              <c:strCache>
                <c:ptCount val="20"/>
                <c:pt idx="0">
                  <c:v>Ágazati gazdaságstatisztika</c:v>
                </c:pt>
                <c:pt idx="1">
                  <c:v>Gazdasági szervezetek statisztikája</c:v>
                </c:pt>
                <c:pt idx="2">
                  <c:v>Egészségügy, baleset</c:v>
                </c:pt>
                <c:pt idx="3">
                  <c:v>Árak</c:v>
                </c:pt>
                <c:pt idx="4">
                  <c:v>Szociális ellátás</c:v>
                </c:pt>
                <c:pt idx="5">
                  <c:v>Igazságszolgáltatás</c:v>
                </c:pt>
                <c:pt idx="6">
                  <c:v>Lakás, kommunális ellátás</c:v>
                </c:pt>
                <c:pt idx="7">
                  <c:v>Több területet átfogó statisztika szegénység és társadalmi témákra</c:v>
                </c:pt>
                <c:pt idx="8">
                  <c:v>Kultúra, sport</c:v>
                </c:pt>
                <c:pt idx="9">
                  <c:v>Kormányzati pénzügyek, költségvetés és közszektor</c:v>
                </c:pt>
                <c:pt idx="10">
                  <c:v>Oktatás</c:v>
                </c:pt>
                <c:pt idx="11">
                  <c:v>Külkereskedelem és fizetési mérleg</c:v>
                </c:pt>
                <c:pt idx="12">
                  <c:v>Tudomány és technológia</c:v>
                </c:pt>
                <c:pt idx="13">
                  <c:v>Munkaerő</c:v>
                </c:pt>
                <c:pt idx="14">
                  <c:v>Környezet</c:v>
                </c:pt>
                <c:pt idx="15">
                  <c:v>Gazdasági számlák</c:v>
                </c:pt>
                <c:pt idx="16">
                  <c:v>Közigazgatási és földrajzi egységek nyilvántartásai</c:v>
                </c:pt>
                <c:pt idx="17">
                  <c:v>Népesség és népmozgalom</c:v>
                </c:pt>
                <c:pt idx="18">
                  <c:v>Makrogazdasági statisztika</c:v>
                </c:pt>
                <c:pt idx="19">
                  <c:v>Területi statisztika</c:v>
                </c:pt>
              </c:strCache>
              <c:extLst/>
            </c:strRef>
          </c:cat>
          <c:val>
            <c:numRef>
              <c:f>Tervezés!$L$3:$L$27</c:f>
              <c:numCache>
                <c:formatCode>General</c:formatCode>
                <c:ptCount val="20"/>
                <c:pt idx="0">
                  <c:v>75</c:v>
                </c:pt>
                <c:pt idx="1">
                  <c:v>22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6-B8F0-43B8-A491-8801F2D007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38688368"/>
        <c:axId val="1785311504"/>
      </c:barChart>
      <c:catAx>
        <c:axId val="1538688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617CC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>
                    <a:solidFill>
                      <a:srgbClr val="617CC1"/>
                    </a:solidFill>
                  </a:rPr>
                  <a:t>Szakstatisztikai</a:t>
                </a:r>
                <a:r>
                  <a:rPr lang="hu-HU" sz="1000" baseline="0">
                    <a:solidFill>
                      <a:srgbClr val="617CC1"/>
                    </a:solidFill>
                  </a:rPr>
                  <a:t> téma</a:t>
                </a:r>
                <a:endParaRPr lang="hu-HU" sz="1000">
                  <a:solidFill>
                    <a:srgbClr val="617CC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617CC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17CC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85311504"/>
        <c:crosses val="autoZero"/>
        <c:auto val="1"/>
        <c:lblAlgn val="ctr"/>
        <c:lblOffset val="100"/>
        <c:noMultiLvlLbl val="0"/>
      </c:catAx>
      <c:valAx>
        <c:axId val="178531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AFBDDF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617CC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>
                    <a:solidFill>
                      <a:srgbClr val="617CC1"/>
                    </a:solidFill>
                  </a:rPr>
                  <a:t>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617CC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17CC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868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Tervezés4!$E$3</c:f>
              <c:strCache>
                <c:ptCount val="1"/>
                <c:pt idx="0">
                  <c:v>Adatgyűjtés</c:v>
                </c:pt>
              </c:strCache>
            </c:strRef>
          </c:tx>
          <c:spPr>
            <a:solidFill>
              <a:srgbClr val="FBCC34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617CC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Tervezés4!$F$1:$I$2</c:f>
              <c:multiLvlStrCache>
                <c:ptCount val="4"/>
                <c:lvl>
                  <c:pt idx="0">
                    <c:v>KSH</c:v>
                  </c:pt>
                  <c:pt idx="1">
                    <c:v>HSSZ</c:v>
                  </c:pt>
                  <c:pt idx="2">
                    <c:v>KSH</c:v>
                  </c:pt>
                  <c:pt idx="3">
                    <c:v>HSSZ</c:v>
                  </c:pt>
                </c:lvl>
                <c:lvl>
                  <c:pt idx="0">
                    <c:v>2024</c:v>
                  </c:pt>
                  <c:pt idx="2">
                    <c:v>2025</c:v>
                  </c:pt>
                </c:lvl>
              </c:multiLvlStrCache>
            </c:multiLvlStrRef>
          </c:cat>
          <c:val>
            <c:numRef>
              <c:f>Tervezés4!$F$3:$I$3</c:f>
              <c:numCache>
                <c:formatCode>General</c:formatCode>
                <c:ptCount val="4"/>
                <c:pt idx="0">
                  <c:v>156</c:v>
                </c:pt>
                <c:pt idx="1">
                  <c:v>77</c:v>
                </c:pt>
                <c:pt idx="2">
                  <c:v>154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7-4398-9942-AAEBC89D93FA}"/>
            </c:ext>
          </c:extLst>
        </c:ser>
        <c:ser>
          <c:idx val="1"/>
          <c:order val="1"/>
          <c:tx>
            <c:strRef>
              <c:f>Tervezés4!$E$4</c:f>
              <c:strCache>
                <c:ptCount val="1"/>
                <c:pt idx="0">
                  <c:v>Adatátvétel</c:v>
                </c:pt>
              </c:strCache>
            </c:strRef>
          </c:tx>
          <c:spPr>
            <a:solidFill>
              <a:srgbClr val="06183D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617CC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Tervezés4!$F$1:$I$2</c:f>
              <c:multiLvlStrCache>
                <c:ptCount val="4"/>
                <c:lvl>
                  <c:pt idx="0">
                    <c:v>KSH</c:v>
                  </c:pt>
                  <c:pt idx="1">
                    <c:v>HSSZ</c:v>
                  </c:pt>
                  <c:pt idx="2">
                    <c:v>KSH</c:v>
                  </c:pt>
                  <c:pt idx="3">
                    <c:v>HSSZ</c:v>
                  </c:pt>
                </c:lvl>
                <c:lvl>
                  <c:pt idx="0">
                    <c:v>2024</c:v>
                  </c:pt>
                  <c:pt idx="2">
                    <c:v>2025</c:v>
                  </c:pt>
                </c:lvl>
              </c:multiLvlStrCache>
            </c:multiLvlStrRef>
          </c:cat>
          <c:val>
            <c:numRef>
              <c:f>Tervezés4!$F$4:$I$4</c:f>
              <c:numCache>
                <c:formatCode>General</c:formatCode>
                <c:ptCount val="4"/>
                <c:pt idx="0">
                  <c:v>294</c:v>
                </c:pt>
                <c:pt idx="1">
                  <c:v>41</c:v>
                </c:pt>
                <c:pt idx="2">
                  <c:v>291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E7-4398-9942-AAEBC89D9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32210399"/>
        <c:axId val="17946223"/>
      </c:barChart>
      <c:catAx>
        <c:axId val="33221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rgbClr val="617CC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946223"/>
        <c:crosses val="autoZero"/>
        <c:auto val="1"/>
        <c:lblAlgn val="ctr"/>
        <c:lblOffset val="100"/>
        <c:noMultiLvlLbl val="0"/>
      </c:catAx>
      <c:valAx>
        <c:axId val="17946223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AFBDDF">
                  <a:alpha val="28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none" baseline="0">
                    <a:solidFill>
                      <a:srgbClr val="617CC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cap="none" baseline="0"/>
                  <a:t>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none" baseline="0">
                  <a:solidFill>
                    <a:srgbClr val="617CC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rgbClr val="617CC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221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17CC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17CC1"/>
          </a:solidFill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1BFF8-2B93-402C-9957-5377C7E82DD4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EF794-2651-4F7A-BF31-395344A370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913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>
                <a:solidFill>
                  <a:srgbClr val="002060"/>
                </a:solidFill>
                <a:latin typeface="Myriad "/>
              </a:rPr>
              <a:t>Szüneteltetésre kerülnek (2024-ben szerepeltek az OSAP-ban, de 2025-ben nem kerülnek végrehajtásra):</a:t>
            </a:r>
            <a:endParaRPr lang="hu-HU" sz="1400" b="1" u="sng" dirty="0">
              <a:solidFill>
                <a:srgbClr val="002060"/>
              </a:solidFill>
              <a:latin typeface="Myriad 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u="sng" dirty="0">
                <a:solidFill>
                  <a:srgbClr val="002060"/>
                </a:solidFill>
                <a:latin typeface="Myriad "/>
              </a:rPr>
              <a:t>Központi Statisztikai Hivatal</a:t>
            </a:r>
            <a:r>
              <a:rPr lang="hu-HU" sz="1200" b="1" u="sng" dirty="0">
                <a:solidFill>
                  <a:srgbClr val="002060"/>
                </a:solidFill>
                <a:latin typeface="Myriad 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1005 „Reprezentatív külkereskedelmi </a:t>
            </a:r>
            <a:r>
              <a:rPr lang="hu-HU" sz="1200" b="1" dirty="0" err="1">
                <a:solidFill>
                  <a:srgbClr val="002060"/>
                </a:solidFill>
                <a:latin typeface="Myriad "/>
              </a:rPr>
              <a:t>árstatisztika</a:t>
            </a:r>
            <a:r>
              <a:rPr lang="hu-HU" sz="1200" b="1" dirty="0">
                <a:solidFill>
                  <a:srgbClr val="002060"/>
                </a:solidFill>
                <a:latin typeface="Myriad "/>
              </a:rPr>
              <a:t>” 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módszertani átalakítások miatt szünetel a 2025-ös évben.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2016 „A nem költségvetési formában működő egészségügyi szolgáltatók bevételei és kiadásai” 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kétévenkénti gyakoriságú, 2025-évben nem kerül elrendelésre.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2439 „Az üzleti funkciók nemzetközi kiszervezésének feltérképezése” 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többévenkénti adatgyűjtés, szünetel.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2468 „Jelentés a termék - és szolgáltatás-külkereskedelem </a:t>
            </a:r>
            <a:r>
              <a:rPr lang="hu-HU" sz="1200" b="1" dirty="0" err="1">
                <a:solidFill>
                  <a:srgbClr val="002060"/>
                </a:solidFill>
                <a:latin typeface="Myriad "/>
              </a:rPr>
              <a:t>devizanemenkénti</a:t>
            </a:r>
            <a:r>
              <a:rPr lang="hu-HU" sz="1200" b="1" dirty="0">
                <a:solidFill>
                  <a:srgbClr val="002060"/>
                </a:solidFill>
                <a:latin typeface="Myriad "/>
              </a:rPr>
              <a:t> megoszlásáról”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 éves adatgyűjtés végrehajtását a szakfőosztály adatszolgáltatói tehercsökkentés indokán szünetelteti határozatlan időre.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u="sng" dirty="0">
                <a:solidFill>
                  <a:srgbClr val="002060"/>
                </a:solidFill>
                <a:latin typeface="Myriad "/>
              </a:rPr>
              <a:t>A Hivatalos Statisztikai Szolgálat -KSH-n kívüli tagjai: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b="1" u="sng" dirty="0">
                <a:solidFill>
                  <a:srgbClr val="002060"/>
                </a:solidFill>
                <a:latin typeface="Myriad "/>
              </a:rPr>
              <a:t>Agrárközgazdasági Intézet Nonprofit Kft. (AKI):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1237 „A mezőgazdasági beruházások”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 többévenkénti gyakoriságú, 2025.évben szünetel.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100" dirty="0">
                <a:solidFill>
                  <a:srgbClr val="002060"/>
                </a:solidFill>
                <a:latin typeface="Myriad 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hu-HU" sz="1200" b="1" u="sng" dirty="0">
                <a:solidFill>
                  <a:srgbClr val="002060"/>
                </a:solidFill>
                <a:latin typeface="Myriad "/>
              </a:rPr>
              <a:t>Megszűnő adatfelvételek: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u="sng" dirty="0">
                <a:solidFill>
                  <a:srgbClr val="002060"/>
                </a:solidFill>
                <a:latin typeface="Myriad "/>
              </a:rPr>
              <a:t>Központi Statisztikai Hivatal: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1054 „Jelentés a fürdők forgalmáról” 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megszűnik, a KSH a továbbiakban a Nemzeti Turisztikai Adatszolgáltató Központ (NTAK) adatainak használatára tér át.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1868 „Jelentés a lakossági lakáshitelezési tevékenységről” 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2025. évben megszűnik.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2076 „Jelentés a nem üzleti céllal üzemeltetett szálláshelyek nyilvántartásában bekövetkezett változásokról”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 Az ASP rendszerből származó önkormányzati adatokat fogja a KSH 2025-tól kizárólag használni, helyette a 2569 adatátvétel marad.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2262 „Katonai célú eszközök adatai”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 A 2240. számú adatgyűjtés keretében kerülnek felvételre ezen adatok.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2444 „Jelentés az Üzleti Szolgáltató Központok tevékenységéről”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 évenkénti adatgyűjtés megszüntetésre kerül.</a:t>
            </a:r>
          </a:p>
          <a:p>
            <a:endParaRPr lang="hu-HU" sz="1400" dirty="0">
              <a:solidFill>
                <a:srgbClr val="002060"/>
              </a:solidFill>
              <a:latin typeface="Myriad 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u="sng" dirty="0">
                <a:solidFill>
                  <a:srgbClr val="002060"/>
                </a:solidFill>
                <a:latin typeface="Myriad "/>
              </a:rPr>
              <a:t>A Hivatalos Statisztikai Szolgálat -KSH-n kívüli tagjainál:</a:t>
            </a:r>
          </a:p>
          <a:p>
            <a:r>
              <a:rPr lang="hu-HU" sz="1200" dirty="0">
                <a:solidFill>
                  <a:srgbClr val="002060"/>
                </a:solidFill>
                <a:latin typeface="Myriad "/>
              </a:rPr>
              <a:t>Nincs ilyen. </a:t>
            </a:r>
          </a:p>
          <a:p>
            <a:endParaRPr lang="hu-HU" dirty="0"/>
          </a:p>
          <a:p>
            <a:r>
              <a:rPr lang="hu-HU" b="1" u="sng" dirty="0"/>
              <a:t>Új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u="sng" dirty="0">
                <a:solidFill>
                  <a:srgbClr val="002060"/>
                </a:solidFill>
                <a:latin typeface="Myriad "/>
              </a:rPr>
              <a:t>Központi Statisztikai Hivatal: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1122 „Anyagok és szolgáltatások felhasználása” 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többévenkénti adatgyűjtés. Következő végrehajtása 2026-ban lesz, 2025. referenciaévvel. 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1670 „Jelentés az információs és kommunikációs eszközök, illetve technológiák állományáról és felhasználásáról” 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többévenkénti adatgyűjtés. Következő végrehajtása 2026-ban lesz, 2025. referenciaévvel.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2054 „A vasúti szállítás regionális adatai”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 ötévente végrehajtandó adatgyűjtés. Következő végrehajtása 2026-ban lesz, 2025. referenciaévvel. 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2445 „Jelentés a startupvállalkozások tevékenységéről” 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többévenkénti adatgyűjtés. Következő végrehajtása 2026-ban lesz, 2025. referenciaévvel.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u="sng" dirty="0">
                <a:solidFill>
                  <a:srgbClr val="002060"/>
                </a:solidFill>
                <a:latin typeface="Myriad "/>
              </a:rPr>
              <a:t>A Hivatalos Statisztikai Szolgálat -KSH-n kívüli tagjainál:</a:t>
            </a:r>
          </a:p>
          <a:p>
            <a:pPr>
              <a:lnSpc>
                <a:spcPct val="100000"/>
              </a:lnSpc>
            </a:pPr>
            <a:r>
              <a:rPr lang="hu-HU" sz="1200" b="1" u="sng" dirty="0">
                <a:solidFill>
                  <a:srgbClr val="002060"/>
                </a:solidFill>
                <a:latin typeface="Myriad "/>
              </a:rPr>
              <a:t>Agrárközgazdasági Intézet Nonprofit Kft. (AKI):</a:t>
            </a:r>
          </a:p>
          <a:p>
            <a:r>
              <a:rPr lang="hu-HU" sz="1200" b="1" dirty="0">
                <a:solidFill>
                  <a:srgbClr val="002060"/>
                </a:solidFill>
                <a:latin typeface="Myriad "/>
              </a:rPr>
              <a:t>2556 Állattartó gazdaságok takarmányfelhasználása</a:t>
            </a:r>
            <a:r>
              <a:rPr lang="hu-HU" sz="1200" dirty="0">
                <a:solidFill>
                  <a:srgbClr val="002060"/>
                </a:solidFill>
                <a:latin typeface="Myriad "/>
              </a:rPr>
              <a:t>: többévenkénti, 2025-ben újra végrehajtásra kerül.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F794-2651-4F7A-BF31-395344A370C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4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	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F794-2651-4F7A-BF31-395344A370C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37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	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F794-2651-4F7A-BF31-395344A370C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02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1" dirty="0">
                <a:solidFill>
                  <a:srgbClr val="002060"/>
                </a:solidFill>
                <a:latin typeface="Myriad "/>
              </a:rPr>
              <a:t>Új adatátvételek: 7 db</a:t>
            </a:r>
          </a:p>
          <a:p>
            <a:endParaRPr lang="hu-HU" sz="1200" b="1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2588 Nemzeti Turisztikai Adatszolgáltató Központ (NTAK) közfürdők, gyógyfürdők és természetes fürdők adatai.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2589 MNB Hitelregiszter (2024-re felvételre került).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2591 Magyar Közút Nonprofit Zrt. kezelésében lévő kerékpárutak forgalma (2024-re felvételre került).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2594 Magyarországon kívüli bejelentett lakóhellyel vagy tartózkodási hellyel rendelkező természetes személyek adatai (2024-re felvételre került).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2595 KENYI (Kerékpárút Nyilvántartó Rendszer) nyilvántartásában lévő kerékpárutak és -sávok hossza (2024-re felvételre került).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2596 A köznevelésben résztvevő tanulók adatai. 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2597 A köznevelésben résztvevő tanulók adatai (külföldi óvoda és tankötelezettség esetén).</a:t>
            </a:r>
          </a:p>
          <a:p>
            <a:pPr>
              <a:lnSpc>
                <a:spcPct val="120000"/>
              </a:lnSpc>
            </a:pPr>
            <a:endParaRPr lang="hu-HU" sz="1200" b="1" dirty="0">
              <a:solidFill>
                <a:srgbClr val="002060"/>
              </a:solidFill>
              <a:latin typeface="Myriad "/>
            </a:endParaRPr>
          </a:p>
          <a:p>
            <a:r>
              <a:rPr lang="hu-HU" sz="1800" b="1" dirty="0">
                <a:solidFill>
                  <a:srgbClr val="002060"/>
                </a:solidFill>
                <a:latin typeface="Myriad "/>
              </a:rPr>
              <a:t>Megszűnő adatátvételek: 4 db</a:t>
            </a:r>
          </a:p>
          <a:p>
            <a:endParaRPr lang="hu-HU" sz="1200" b="1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2062 Állománystatisztikai adatok a nyugdíjban, ellátásban, járadékban és egyéb járandóságban részesülőkről (január-emelés után).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2279 Nonprofit szervezetek adatai.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2465 Műszaki vizsgálati adatok. 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2573 Extraprofit adóbevallások (GYOGYK, TAVKOZ, KEMEL) adatai: a NAV jelzése alapján a jogszabályi környezet szerint az érintett extraprofit adók utoljára 2024. évben merülhetnek fel, így az adatszolgáltatás 2025-től megszüntethető. </a:t>
            </a:r>
          </a:p>
          <a:p>
            <a:pPr>
              <a:lnSpc>
                <a:spcPct val="120000"/>
              </a:lnSpc>
            </a:pPr>
            <a:endParaRPr lang="hu-HU" sz="1200" b="1" dirty="0">
              <a:solidFill>
                <a:srgbClr val="002060"/>
              </a:solidFill>
              <a:latin typeface="Myriad "/>
            </a:endParaRPr>
          </a:p>
          <a:p>
            <a:r>
              <a:rPr lang="hu-HU" sz="1800" b="1" dirty="0">
                <a:solidFill>
                  <a:srgbClr val="002060"/>
                </a:solidFill>
                <a:latin typeface="Myriad "/>
              </a:rPr>
              <a:t>  Szünetelő adatátvételek: 3 db</a:t>
            </a:r>
          </a:p>
          <a:p>
            <a:endParaRPr lang="hu-HU" sz="1200" b="1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2233 Fogvatartotti jelentés.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2267 Alapadatok a fizikai és szellemi foglalkozásúak munkaidőmérlegéhez a Központosított illetményszámfejtési rendszerben lévő szervezetekről.</a:t>
            </a:r>
          </a:p>
          <a:p>
            <a:pPr>
              <a:lnSpc>
                <a:spcPct val="120000"/>
              </a:lnSpc>
            </a:pPr>
            <a:r>
              <a:rPr lang="hu-HU" sz="1200" b="1" dirty="0">
                <a:solidFill>
                  <a:srgbClr val="002060"/>
                </a:solidFill>
                <a:latin typeface="Myriad "/>
              </a:rPr>
              <a:t>2278 Postai irányítószámok.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F794-2651-4F7A-BF31-395344A370C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24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	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F794-2651-4F7A-BF31-395344A370C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80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A89D5CAF-F7B2-4280-929F-81C74120C249}"/>
              </a:ext>
            </a:extLst>
          </p:cNvPr>
          <p:cNvSpPr txBox="1"/>
          <p:nvPr/>
        </p:nvSpPr>
        <p:spPr>
          <a:xfrm>
            <a:off x="9562745" y="6227566"/>
            <a:ext cx="248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prstClr val="white"/>
                </a:solidFill>
                <a:latin typeface="Myriad "/>
              </a:rPr>
              <a:t>2024.10.15.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B8E2EF2-B3C5-4D6E-9FD6-CE2F31E43F16}"/>
              </a:ext>
            </a:extLst>
          </p:cNvPr>
          <p:cNvSpPr txBox="1"/>
          <p:nvPr/>
        </p:nvSpPr>
        <p:spPr>
          <a:xfrm>
            <a:off x="218118" y="1694001"/>
            <a:ext cx="32579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>
                <a:solidFill>
                  <a:prstClr val="white"/>
                </a:solidFill>
                <a:latin typeface="Myriad "/>
              </a:rPr>
              <a:t>Előadó:</a:t>
            </a:r>
            <a:br>
              <a:rPr lang="hu-HU" b="1" i="1" dirty="0">
                <a:solidFill>
                  <a:prstClr val="white"/>
                </a:solidFill>
                <a:latin typeface="Myriad "/>
              </a:rPr>
            </a:br>
            <a:r>
              <a:rPr lang="hu-HU" sz="2400" b="1" i="1" dirty="0">
                <a:solidFill>
                  <a:prstClr val="white"/>
                </a:solidFill>
                <a:latin typeface="Myriad "/>
              </a:rPr>
              <a:t>Dr. Zavagyák Andrea</a:t>
            </a:r>
          </a:p>
          <a:p>
            <a:pPr algn="r"/>
            <a:r>
              <a:rPr lang="hu-HU" sz="1600" b="1" i="1" dirty="0">
                <a:solidFill>
                  <a:prstClr val="white"/>
                </a:solidFill>
                <a:latin typeface="Myriad "/>
              </a:rPr>
              <a:t>KSH Statisztikai koordinációs osztály osztályvezető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C3D00ABA-0769-4012-97D4-102A36E27E7E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256B91D7-B829-47DA-90C7-E50868F5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8570026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3476064" y="1450526"/>
            <a:ext cx="8759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32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Az Országos Statisztikai Adatfelvételi Programba (OSAP)</a:t>
            </a:r>
          </a:p>
          <a:p>
            <a:pPr algn="ctr"/>
            <a:r>
              <a:rPr lang="hu-HU" altLang="hu-HU" sz="32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 tartozó elsődleges és másodlagos adatforrások</a:t>
            </a:r>
          </a:p>
          <a:p>
            <a:pPr algn="ctr"/>
            <a:r>
              <a:rPr lang="hu-HU" sz="32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 - Az OSAP 2025</a:t>
            </a:r>
            <a:r>
              <a:rPr lang="hu-HU" sz="3200" b="1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. évi </a:t>
            </a:r>
            <a:r>
              <a:rPr lang="hu-HU" sz="32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tervezete – </a:t>
            </a: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gradFill>
                <a:gsLst>
                  <a:gs pos="0">
                    <a:srgbClr val="BD8907"/>
                  </a:gs>
                  <a:gs pos="35000">
                    <a:srgbClr val="D5AC36"/>
                  </a:gs>
                  <a:gs pos="73666">
                    <a:srgbClr val="D4AC41"/>
                  </a:gs>
                  <a:gs pos="62000">
                    <a:srgbClr val="F2D66E"/>
                  </a:gs>
                  <a:gs pos="100000">
                    <a:srgbClr val="BD8907"/>
                  </a:gs>
                </a:gsLst>
                <a:lin ang="3600000" scaled="0"/>
              </a:gradFill>
              <a:latin typeface="Myriad 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A10F981-F0A9-43C1-84F7-0827DB76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14" y="261102"/>
            <a:ext cx="1887192" cy="785501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1083A884-4E4D-4DDE-A681-F1F71BA31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331" y="2943242"/>
            <a:ext cx="7304866" cy="4088671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FA61E05E-7E25-456E-8ED4-DFE2B99F1E7F}"/>
              </a:ext>
            </a:extLst>
          </p:cNvPr>
          <p:cNvSpPr txBox="1"/>
          <p:nvPr/>
        </p:nvSpPr>
        <p:spPr>
          <a:xfrm>
            <a:off x="3621974" y="3647894"/>
            <a:ext cx="857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az Országos Statisztikai Tanács és 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a Nemzeti Statisztikai Koordinációs Testület részére</a:t>
            </a:r>
          </a:p>
        </p:txBody>
      </p:sp>
    </p:spTree>
    <p:extLst>
      <p:ext uri="{BB962C8B-B14F-4D97-AF65-F5344CB8AC3E}">
        <p14:creationId xmlns:p14="http://schemas.microsoft.com/office/powerpoint/2010/main" val="9352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23457" y="1692209"/>
            <a:ext cx="10154066" cy="82448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Az OSAP Korm. rendeleten kívüli 2025. évre tervezett adatátvételeinek száma: 317 db, ebből a </a:t>
            </a:r>
            <a:r>
              <a:rPr lang="hu-HU" sz="2800" b="1" dirty="0" err="1">
                <a:solidFill>
                  <a:srgbClr val="002060"/>
                </a:solidFill>
                <a:latin typeface="Myriad "/>
              </a:rPr>
              <a:t>HSSz</a:t>
            </a:r>
            <a:r>
              <a:rPr lang="hu-HU" sz="2800" b="1" dirty="0">
                <a:solidFill>
                  <a:srgbClr val="002060"/>
                </a:solidFill>
                <a:latin typeface="Myriad "/>
              </a:rPr>
              <a:t> szerveinek elrendelésébe tartozik 40 db, a KSH elrendelésébe tartozik 277 db. 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28073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43955"/>
            <a:ext cx="9928074" cy="892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II. Kormányrendeleten kívüli adatátvételek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C3A88AB8-1E8F-4C33-BF03-EE350FDEB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46592"/>
              </p:ext>
            </p:extLst>
          </p:nvPr>
        </p:nvGraphicFramePr>
        <p:xfrm>
          <a:off x="3637688" y="2509145"/>
          <a:ext cx="4916624" cy="393206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5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2024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2025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17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KSH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277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• új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250"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átalakuló</a:t>
                      </a:r>
                    </a:p>
                  </a:txBody>
                  <a:tcPr marL="44450" marR="4445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err="1">
                          <a:effectLst/>
                        </a:rPr>
                        <a:t>HSSz</a:t>
                      </a:r>
                      <a:r>
                        <a:rPr lang="hu-HU" sz="1800" dirty="0">
                          <a:effectLst/>
                        </a:rPr>
                        <a:t> KSH-n kívüli tagjai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• új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780"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átalakuló</a:t>
                      </a:r>
                    </a:p>
                  </a:txBody>
                  <a:tcPr marL="44450" marR="4445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Népmozgalmi adatfelvételek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Megszűnő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Szünetelő</a:t>
                      </a:r>
                    </a:p>
                  </a:txBody>
                  <a:tcPr marL="44450" marR="44450" marT="0" marB="0" anchor="b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>
                    <a:solidFill>
                      <a:srgbClr val="AFB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8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10012132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5" y="343775"/>
            <a:ext cx="9651915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Adatátvételek és adatgyűjtések száma</a:t>
            </a:r>
            <a:r>
              <a:rPr lang="hu-HU" b="1">
                <a:solidFill>
                  <a:srgbClr val="002060"/>
                </a:solidFill>
                <a:latin typeface="Myriad "/>
              </a:rPr>
              <a:t>, 2024-2025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BC17E85-D550-4A06-B222-7A6AA000C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440557"/>
              </p:ext>
            </p:extLst>
          </p:nvPr>
        </p:nvGraphicFramePr>
        <p:xfrm>
          <a:off x="2231136" y="1944909"/>
          <a:ext cx="7335038" cy="384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0870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44645" y="1821199"/>
            <a:ext cx="10314049" cy="86327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A KSH által 2025. évre tervezett önkéntes adatgyűjtések száma: 10 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Ebből szakmai felülvizsgálat illetve uniós és hazai jogszabályváltozások miatt módosításra kerül: 2 db 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19684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9844184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III. Önkéntes adatgyűjtések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48B5EEF-62F1-409E-BBFB-2A092DEFB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904" y="3429000"/>
            <a:ext cx="7718720" cy="3187694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F174E368-1B9F-47BD-BEF7-AE6E2FDBF4BA}"/>
              </a:ext>
            </a:extLst>
          </p:cNvPr>
          <p:cNvSpPr/>
          <p:nvPr/>
        </p:nvSpPr>
        <p:spPr>
          <a:xfrm>
            <a:off x="1892904" y="2967335"/>
            <a:ext cx="7718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 2025. évre tervezett Önkéntes adatgyűjtések megjelenítése idővonalon a lakossági felvételek összeírási feladatai időbeli eloszlásának szemléltetésére.</a:t>
            </a:r>
          </a:p>
        </p:txBody>
      </p:sp>
    </p:spTree>
    <p:extLst>
      <p:ext uri="{BB962C8B-B14F-4D97-AF65-F5344CB8AC3E}">
        <p14:creationId xmlns:p14="http://schemas.microsoft.com/office/powerpoint/2010/main" val="121016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473341" y="1652634"/>
            <a:ext cx="10221275" cy="26005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hu-HU" sz="24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b="1" dirty="0">
                <a:solidFill>
                  <a:srgbClr val="002060"/>
                </a:solidFill>
                <a:latin typeface="Myriad "/>
              </a:rPr>
              <a:t>OSAP Kormány előterjesztés véglegesítése (NSKT, OST ülést követően) és            véleményeztetési eljárás lefolytatása</a:t>
            </a:r>
          </a:p>
          <a:p>
            <a:pPr>
              <a:lnSpc>
                <a:spcPct val="120000"/>
              </a:lnSpc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   A </a:t>
            </a:r>
            <a:r>
              <a:rPr lang="hu-HU" sz="2400" b="1" dirty="0" err="1">
                <a:solidFill>
                  <a:srgbClr val="002060"/>
                </a:solidFill>
                <a:latin typeface="Myriad "/>
              </a:rPr>
              <a:t>HSSz</a:t>
            </a:r>
            <a:r>
              <a:rPr lang="hu-HU" sz="2400" b="1" dirty="0">
                <a:solidFill>
                  <a:srgbClr val="002060"/>
                </a:solidFill>
                <a:latin typeface="Myriad "/>
              </a:rPr>
              <a:t> egymás közötti adatátvételeinek aktualizálása </a:t>
            </a:r>
          </a:p>
          <a:p>
            <a:pPr>
              <a:lnSpc>
                <a:spcPct val="120000"/>
              </a:lnSpc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      OSAP teljesülés elemzés egyeztetése, közzététel </a:t>
            </a:r>
          </a:p>
          <a:p>
            <a:pPr>
              <a:lnSpc>
                <a:spcPct val="120000"/>
              </a:lnSpc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         2024. december közepén a végleges Program közzététele a KSH honlapján</a:t>
            </a:r>
          </a:p>
          <a:p>
            <a:endParaRPr lang="hu-HU" sz="24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19684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10028742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IV. További lépések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56C9011A-E63A-49A7-899F-C9BB70D420F1}"/>
              </a:ext>
            </a:extLst>
          </p:cNvPr>
          <p:cNvSpPr/>
          <p:nvPr/>
        </p:nvSpPr>
        <p:spPr>
          <a:xfrm>
            <a:off x="1210034" y="2228660"/>
            <a:ext cx="327948" cy="217721"/>
          </a:xfrm>
          <a:prstGeom prst="rightArrow">
            <a:avLst/>
          </a:prstGeom>
          <a:solidFill>
            <a:srgbClr val="03519B"/>
          </a:solidFill>
          <a:ln>
            <a:solidFill>
              <a:srgbClr val="035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3519B"/>
              </a:solidFill>
            </a:endParaRPr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13737DB3-2CCF-4609-86E4-11786AC55639}"/>
              </a:ext>
            </a:extLst>
          </p:cNvPr>
          <p:cNvSpPr/>
          <p:nvPr/>
        </p:nvSpPr>
        <p:spPr>
          <a:xfrm>
            <a:off x="1210034" y="3167636"/>
            <a:ext cx="480284" cy="217722"/>
          </a:xfrm>
          <a:prstGeom prst="rightArrow">
            <a:avLst/>
          </a:prstGeom>
          <a:solidFill>
            <a:srgbClr val="03519B"/>
          </a:solidFill>
          <a:ln>
            <a:solidFill>
              <a:srgbClr val="035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5A179557-145B-475B-8DAC-3BF71DD25864}"/>
              </a:ext>
            </a:extLst>
          </p:cNvPr>
          <p:cNvSpPr/>
          <p:nvPr/>
        </p:nvSpPr>
        <p:spPr>
          <a:xfrm>
            <a:off x="1210034" y="3581503"/>
            <a:ext cx="702296" cy="217722"/>
          </a:xfrm>
          <a:prstGeom prst="rightArrow">
            <a:avLst/>
          </a:prstGeom>
          <a:solidFill>
            <a:srgbClr val="03519B"/>
          </a:solidFill>
          <a:ln>
            <a:solidFill>
              <a:srgbClr val="035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5793ADE1-AF36-43AE-9A25-D569D72BDA96}"/>
              </a:ext>
            </a:extLst>
          </p:cNvPr>
          <p:cNvSpPr/>
          <p:nvPr/>
        </p:nvSpPr>
        <p:spPr>
          <a:xfrm>
            <a:off x="1210034" y="4013074"/>
            <a:ext cx="887152" cy="217722"/>
          </a:xfrm>
          <a:prstGeom prst="rightArrow">
            <a:avLst/>
          </a:prstGeom>
          <a:solidFill>
            <a:srgbClr val="03519B"/>
          </a:solidFill>
          <a:ln>
            <a:solidFill>
              <a:srgbClr val="035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A5E7BF6E-E9BE-40DF-898E-27D3D24AE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71" y="4276084"/>
            <a:ext cx="3746027" cy="25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7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34" y="1353554"/>
            <a:ext cx="11526217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  <a:latin typeface="Myriad "/>
              </a:rPr>
              <a:t>Köszönöm a megtisztelő </a:t>
            </a:r>
            <a:br>
              <a:rPr lang="hu-HU" sz="5400" b="1" dirty="0">
                <a:solidFill>
                  <a:schemeClr val="bg1"/>
                </a:solidFill>
                <a:latin typeface="Myriad "/>
              </a:rPr>
            </a:br>
            <a:r>
              <a:rPr lang="hu-HU" sz="5400" b="1" dirty="0">
                <a:solidFill>
                  <a:schemeClr val="bg1"/>
                </a:solidFill>
                <a:latin typeface="Myriad "/>
              </a:rPr>
              <a:t>figyelmüket!</a:t>
            </a:r>
          </a:p>
        </p:txBody>
      </p:sp>
    </p:spTree>
    <p:extLst>
      <p:ext uri="{BB962C8B-B14F-4D97-AF65-F5344CB8AC3E}">
        <p14:creationId xmlns:p14="http://schemas.microsoft.com/office/powerpoint/2010/main" val="27940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444239" y="2119361"/>
            <a:ext cx="9545653" cy="3802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Szakmai egyeztetések I. körben 2024. május 6. és május 31. között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OSAP 2025. évi előzetes tervezetének összeállítása, véleményezésre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A tervezet további szakmai egyeztetése II. körben 2024. július 19. és augusztus 22. között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OSAP 2025. évi végleges tervezetének összeállítása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OSAP 2025. évi tervezetének megtárgyalása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44497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3" y="789959"/>
            <a:ext cx="9964139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OSAP 2025. évi tervezés eddigi lépései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2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819923"/>
            <a:ext cx="10293117" cy="43642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A Hivatalos Statisztikai Szolgálat Szerveit (</a:t>
            </a:r>
            <a:r>
              <a:rPr lang="hu-HU" sz="2800" b="1" dirty="0" err="1">
                <a:solidFill>
                  <a:srgbClr val="002060"/>
                </a:solidFill>
                <a:latin typeface="Myriad "/>
              </a:rPr>
              <a:t>HSSz</a:t>
            </a:r>
            <a:r>
              <a:rPr lang="hu-HU" sz="2800" b="1" dirty="0">
                <a:solidFill>
                  <a:srgbClr val="002060"/>
                </a:solidFill>
                <a:latin typeface="Myriad "/>
              </a:rPr>
              <a:t>) kértük vizsgálják meg valamennyi, a </a:t>
            </a:r>
            <a:r>
              <a:rPr lang="hu-HU" sz="2800" b="1" dirty="0" err="1">
                <a:solidFill>
                  <a:srgbClr val="002060"/>
                </a:solidFill>
                <a:latin typeface="Myriad "/>
              </a:rPr>
              <a:t>HSSz</a:t>
            </a:r>
            <a:r>
              <a:rPr lang="hu-HU" sz="2800" b="1" dirty="0">
                <a:solidFill>
                  <a:srgbClr val="002060"/>
                </a:solidFill>
                <a:latin typeface="Myriad "/>
              </a:rPr>
              <a:t> által már kezelt – de a szakterület által még esetlegesen nem használt - és még nem a kezelésünkben lévő más adatforrás felhasználásának lehetőségét az adatszolgáltatói </a:t>
            </a:r>
            <a:r>
              <a:rPr lang="hu-HU" sz="2800" b="1" dirty="0" err="1">
                <a:solidFill>
                  <a:srgbClr val="002060"/>
                </a:solidFill>
                <a:latin typeface="Myriad "/>
              </a:rPr>
              <a:t>terhek</a:t>
            </a:r>
            <a:r>
              <a:rPr lang="hu-HU" sz="2800" b="1" dirty="0">
                <a:solidFill>
                  <a:srgbClr val="002060"/>
                </a:solidFill>
                <a:latin typeface="Myriad "/>
              </a:rPr>
              <a:t> csökkentése céljából;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Az adatfelvételek kérdőíveit tegyék az adatszolgáltatók részére felhasználóbaráttá, a kérdéseket közérthetőbbé, javasoljanak módosításokat, figyelemmel a felhasználói visszajelzésekre, feldolgozási tapasztalatokra. A közérthetőségi javítások során vegyék figyelembe, hogy azok esetlegesen más szempontból ne járuljanak hozzá az adatszolgáltatói teher növeléséhez.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Kértük, tekintsék át az elmúlt évben teljesített adatkéréseket, felhasználói igényeket és ezeket lehetőség szerint vegyék figyelembe.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Kértük, a vonatkozó hazai és uniós jogszabályváltozásokra is legyenek figyelemmel.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756384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9756385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002060"/>
                </a:solidFill>
                <a:latin typeface="Myriad "/>
              </a:rPr>
              <a:t>Az OSAP felülvizsgálat főbb szempontjai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6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990401" y="1961441"/>
            <a:ext cx="10044543" cy="7381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Az OSAP Korm. rendelet 2025. évre tervezett adatgyűjtéseinek száma: 201 db, a statisztikai célú adatátvételek száma: 7 db. 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8954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28474"/>
            <a:ext cx="9889550" cy="9076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I. Kormányrendeleti tartalom és változásai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3B408D25-6CE8-47C5-AF85-B6AE66D94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20912"/>
              </p:ext>
            </p:extLst>
          </p:nvPr>
        </p:nvGraphicFramePr>
        <p:xfrm>
          <a:off x="3207275" y="3257231"/>
          <a:ext cx="4872212" cy="2681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321">
                  <a:extLst>
                    <a:ext uri="{9D8B030D-6E8A-4147-A177-3AD203B41FA5}">
                      <a16:colId xmlns:a16="http://schemas.microsoft.com/office/drawing/2014/main" val="1718654048"/>
                    </a:ext>
                  </a:extLst>
                </a:gridCol>
                <a:gridCol w="1320579">
                  <a:extLst>
                    <a:ext uri="{9D8B030D-6E8A-4147-A177-3AD203B41FA5}">
                      <a16:colId xmlns:a16="http://schemas.microsoft.com/office/drawing/2014/main" val="3644079819"/>
                    </a:ext>
                  </a:extLst>
                </a:gridCol>
                <a:gridCol w="1227312">
                  <a:extLst>
                    <a:ext uri="{9D8B030D-6E8A-4147-A177-3AD203B41FA5}">
                      <a16:colId xmlns:a16="http://schemas.microsoft.com/office/drawing/2014/main" val="2582032878"/>
                    </a:ext>
                  </a:extLst>
                </a:gridCol>
              </a:tblGrid>
              <a:tr h="1138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u="none" strike="noStrike" dirty="0">
                          <a:effectLst/>
                        </a:rPr>
                        <a:t>OSAP Korm. rendelet tartalma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u="none" strike="noStrike" dirty="0">
                          <a:effectLst/>
                        </a:rPr>
                        <a:t>2024. 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u="none" strike="noStrike" dirty="0">
                          <a:effectLst/>
                        </a:rPr>
                        <a:t>2025. év (terv)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17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29867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u="none" strike="noStrike" dirty="0">
                          <a:effectLst/>
                        </a:rPr>
                        <a:t>Adatgyűjtés (db)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u="none" strike="noStrike" dirty="0">
                          <a:effectLst/>
                        </a:rPr>
                        <a:t>206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BD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53177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u="none" strike="noStrike" dirty="0">
                          <a:effectLst/>
                        </a:rPr>
                        <a:t>Adatátvétel (db)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u="none" strike="noStrike" dirty="0">
                          <a:effectLst/>
                        </a:rPr>
                        <a:t>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rgbClr val="AFB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15291"/>
                  </a:ext>
                </a:extLst>
              </a:tr>
            </a:tbl>
          </a:graphicData>
        </a:graphic>
      </p:graphicFrame>
      <p:sp>
        <p:nvSpPr>
          <p:cNvPr id="12" name="Szövegdoboz 11">
            <a:extLst>
              <a:ext uri="{FF2B5EF4-FFF2-40B4-BE49-F238E27FC236}">
                <a16:creationId xmlns:a16="http://schemas.microsoft.com/office/drawing/2014/main" id="{32A1505D-6BFD-4B46-ADDE-38E67D43AEB2}"/>
              </a:ext>
            </a:extLst>
          </p:cNvPr>
          <p:cNvSpPr txBox="1"/>
          <p:nvPr/>
        </p:nvSpPr>
        <p:spPr>
          <a:xfrm>
            <a:off x="3207275" y="2732197"/>
            <a:ext cx="4872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u-HU" sz="26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Adatfelvételek 2024-2025</a:t>
            </a:r>
          </a:p>
        </p:txBody>
      </p:sp>
    </p:spTree>
    <p:extLst>
      <p:ext uri="{BB962C8B-B14F-4D97-AF65-F5344CB8AC3E}">
        <p14:creationId xmlns:p14="http://schemas.microsoft.com/office/powerpoint/2010/main" val="80340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491449"/>
            <a:ext cx="9960570" cy="7520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061424" y="211575"/>
            <a:ext cx="10115562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4000" b="1" dirty="0">
                <a:solidFill>
                  <a:srgbClr val="002060"/>
                </a:solidFill>
                <a:latin typeface="Myriad "/>
              </a:rPr>
              <a:t>Az OSAP Korm. rendeleti tartalmak megoszlása szakstatisztikai területek szerint</a:t>
            </a:r>
            <a:endParaRPr lang="hu-HU" sz="40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5C7BF18-1BB8-42E9-8F68-186D433BA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807274"/>
              </p:ext>
            </p:extLst>
          </p:nvPr>
        </p:nvGraphicFramePr>
        <p:xfrm>
          <a:off x="1230023" y="1754403"/>
          <a:ext cx="9344026" cy="521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789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493240"/>
            <a:ext cx="9819016" cy="7340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211575"/>
            <a:ext cx="9877740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4000" b="1" dirty="0">
                <a:solidFill>
                  <a:srgbClr val="002060"/>
                </a:solidFill>
                <a:latin typeface="Myriad "/>
              </a:rPr>
              <a:t>Az OSAP Korm</a:t>
            </a:r>
            <a:r>
              <a:rPr lang="hu-HU" sz="4000" b="1" dirty="0">
                <a:solidFill>
                  <a:srgbClr val="002060"/>
                </a:solidFill>
                <a:latin typeface="Myriad "/>
              </a:rPr>
              <a:t>. rendeleten kívüli </a:t>
            </a:r>
            <a:r>
              <a:rPr lang="nn-NO" sz="4000" b="1" dirty="0">
                <a:solidFill>
                  <a:srgbClr val="002060"/>
                </a:solidFill>
                <a:latin typeface="Myriad "/>
              </a:rPr>
              <a:t>tartalmak megoszlása szakstatisztikai területek szerint</a:t>
            </a:r>
            <a:endParaRPr lang="hu-HU" sz="40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97D80D9-1A5E-451E-9267-3D395E622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778" y="1798444"/>
            <a:ext cx="7919284" cy="48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4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748902"/>
            <a:ext cx="9929132" cy="47657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solidFill>
                  <a:srgbClr val="002060"/>
                </a:solidFill>
                <a:latin typeface="Myriad "/>
              </a:rPr>
              <a:t>	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45160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73419" y="343339"/>
            <a:ext cx="9845161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Változások – Szünetelő, megszűnő és új adatfelvételek</a:t>
            </a:r>
            <a:br>
              <a:rPr lang="hu-HU" b="1" dirty="0">
                <a:solidFill>
                  <a:srgbClr val="002060"/>
                </a:solidFill>
                <a:latin typeface="Myriad "/>
              </a:rPr>
            </a:b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194DD0B1-8E35-4688-BBFF-BD9590396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43514"/>
              </p:ext>
            </p:extLst>
          </p:nvPr>
        </p:nvGraphicFramePr>
        <p:xfrm>
          <a:off x="2143016" y="2356112"/>
          <a:ext cx="7905966" cy="3063256"/>
        </p:xfrm>
        <a:graphic>
          <a:graphicData uri="http://schemas.openxmlformats.org/drawingml/2006/table">
            <a:tbl>
              <a:tblPr/>
              <a:tblGrid>
                <a:gridCol w="2635322">
                  <a:extLst>
                    <a:ext uri="{9D8B030D-6E8A-4147-A177-3AD203B41FA5}">
                      <a16:colId xmlns:a16="http://schemas.microsoft.com/office/drawing/2014/main" val="1699984795"/>
                    </a:ext>
                  </a:extLst>
                </a:gridCol>
                <a:gridCol w="2635322">
                  <a:extLst>
                    <a:ext uri="{9D8B030D-6E8A-4147-A177-3AD203B41FA5}">
                      <a16:colId xmlns:a16="http://schemas.microsoft.com/office/drawing/2014/main" val="2664253554"/>
                    </a:ext>
                  </a:extLst>
                </a:gridCol>
                <a:gridCol w="2635322">
                  <a:extLst>
                    <a:ext uri="{9D8B030D-6E8A-4147-A177-3AD203B41FA5}">
                      <a16:colId xmlns:a16="http://schemas.microsoft.com/office/drawing/2014/main" val="3600295148"/>
                    </a:ext>
                  </a:extLst>
                </a:gridCol>
              </a:tblGrid>
              <a:tr h="56087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Változások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9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9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HSSz</a:t>
                      </a:r>
                      <a:endParaRPr lang="hu-H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9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961771"/>
                  </a:ext>
                </a:extLst>
              </a:tr>
              <a:tr h="8341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Szünetelő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9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b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(OSAP:1005,2016,2439,2468)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b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(OSAP: AKI, 1237)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64970"/>
                  </a:ext>
                </a:extLst>
              </a:tr>
              <a:tr h="8341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Megszűnő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9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b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(OSAP: 1054, 1868, 2076, 2262, 2444)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67915"/>
                  </a:ext>
                </a:extLst>
              </a:tr>
              <a:tr h="8341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Új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9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b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(OSAP: 1122,1670.2054,2445)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b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(OSAP: AKI, 2556)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78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88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649224" y="605928"/>
            <a:ext cx="5193793" cy="10106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A KSH adatgyűjtéseinek száma adatszolgáltatói kör nagysága szerint, 2024-2025 (db)</a:t>
            </a: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25C6A338-1115-4F2C-A4A2-0521ABE2B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39127"/>
              </p:ext>
            </p:extLst>
          </p:nvPr>
        </p:nvGraphicFramePr>
        <p:xfrm>
          <a:off x="6519552" y="2322576"/>
          <a:ext cx="5372792" cy="2645815"/>
        </p:xfrm>
        <a:graphic>
          <a:graphicData uri="http://schemas.openxmlformats.org/drawingml/2006/table">
            <a:tbl>
              <a:tblPr/>
              <a:tblGrid>
                <a:gridCol w="1764241">
                  <a:extLst>
                    <a:ext uri="{9D8B030D-6E8A-4147-A177-3AD203B41FA5}">
                      <a16:colId xmlns:a16="http://schemas.microsoft.com/office/drawing/2014/main" val="1450817984"/>
                    </a:ext>
                  </a:extLst>
                </a:gridCol>
                <a:gridCol w="1203771">
                  <a:extLst>
                    <a:ext uri="{9D8B030D-6E8A-4147-A177-3AD203B41FA5}">
                      <a16:colId xmlns:a16="http://schemas.microsoft.com/office/drawing/2014/main" val="2719655128"/>
                    </a:ext>
                  </a:extLst>
                </a:gridCol>
                <a:gridCol w="1203771">
                  <a:extLst>
                    <a:ext uri="{9D8B030D-6E8A-4147-A177-3AD203B41FA5}">
                      <a16:colId xmlns:a16="http://schemas.microsoft.com/office/drawing/2014/main" val="2840811194"/>
                    </a:ext>
                  </a:extLst>
                </a:gridCol>
                <a:gridCol w="1201009">
                  <a:extLst>
                    <a:ext uri="{9D8B030D-6E8A-4147-A177-3AD203B41FA5}">
                      <a16:colId xmlns:a16="http://schemas.microsoft.com/office/drawing/2014/main" val="900650019"/>
                    </a:ext>
                  </a:extLst>
                </a:gridCol>
              </a:tblGrid>
              <a:tr h="97840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Az adatszolgáltatók és adathelyek számának változása a 2024. évhez képest (a 2024. évi szünetelő adatgyűjtésekkel együtt)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7C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06299"/>
                  </a:ext>
                </a:extLst>
              </a:tr>
              <a:tr h="5554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FFFFFF"/>
                          </a:solidFill>
                          <a:effectLst/>
                          <a:latin typeface="Myriad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Változás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031240"/>
                  </a:ext>
                </a:extLst>
              </a:tr>
              <a:tr h="5564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Adatszolgáltatók száma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1 056 916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988 373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59688"/>
                  </a:ext>
                </a:extLst>
              </a:tr>
              <a:tr h="5554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Adathelyek száma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491 744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470 587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8293"/>
                  </a:ext>
                </a:extLst>
              </a:tr>
            </a:tbl>
          </a:graphicData>
        </a:graphic>
      </p:graphicFrame>
      <p:pic>
        <p:nvPicPr>
          <p:cNvPr id="12" name="Kép 11">
            <a:extLst>
              <a:ext uri="{FF2B5EF4-FFF2-40B4-BE49-F238E27FC236}">
                <a16:creationId xmlns:a16="http://schemas.microsoft.com/office/drawing/2014/main" id="{14C9FB9F-AFDD-46FC-8B35-F29BA49E8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59" y="2023699"/>
            <a:ext cx="628552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70432" y="2051281"/>
            <a:ext cx="9891826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70431" y="124048"/>
            <a:ext cx="9891827" cy="1294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hu-H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HSSz</a:t>
            </a:r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 adatgyűjtéséinek száma adatszolgáltatói kör nagysága szerint, 2024-2025 (db)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099D1B6-0325-4301-8A21-5D8F04409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679" y="2375403"/>
            <a:ext cx="6419361" cy="40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7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2244</TotalTime>
  <Words>1218</Words>
  <Application>Microsoft Office PowerPoint</Application>
  <PresentationFormat>Szélesvásznú</PresentationFormat>
  <Paragraphs>181</Paragraphs>
  <Slides>14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Myriad</vt:lpstr>
      <vt:lpstr>Myriad </vt:lpstr>
      <vt:lpstr>Times New Roman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Zavagyák Andrea Dr.</cp:lastModifiedBy>
  <cp:revision>157</cp:revision>
  <dcterms:created xsi:type="dcterms:W3CDTF">2024-03-11T10:59:58Z</dcterms:created>
  <dcterms:modified xsi:type="dcterms:W3CDTF">2024-11-12T08:47:33Z</dcterms:modified>
</cp:coreProperties>
</file>