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9" r:id="rId4"/>
    <p:sldId id="271" r:id="rId5"/>
    <p:sldId id="259" r:id="rId6"/>
    <p:sldId id="260" r:id="rId7"/>
    <p:sldId id="258" r:id="rId8"/>
    <p:sldId id="261" r:id="rId9"/>
    <p:sldId id="262" r:id="rId10"/>
    <p:sldId id="263" r:id="rId11"/>
    <p:sldId id="264" r:id="rId12"/>
    <p:sldId id="266" r:id="rId13"/>
    <p:sldId id="268" r:id="rId14"/>
    <p:sldId id="272" r:id="rId15"/>
    <p:sldId id="273" r:id="rId16"/>
    <p:sldId id="270" r:id="rId17"/>
  </p:sldIdLst>
  <p:sldSz cx="12192000" cy="6858000"/>
  <p:notesSz cx="7023100" cy="93091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991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91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212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155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299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466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968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45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463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349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258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5F2B8-A872-4423-80FF-0D73EFBF0B5F}" type="datetimeFigureOut">
              <a:rPr lang="hu-HU" smtClean="0"/>
              <a:t>2018.11.28.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04488-3A79-46C9-956D-8A532B4FF7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55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rmatika@mku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552007" y="1346662"/>
            <a:ext cx="9077498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sz="3200" b="1" dirty="0">
                <a:latin typeface="+mj-lt"/>
                <a:ea typeface="+mj-ea"/>
                <a:cs typeface="+mj-cs"/>
              </a:rPr>
              <a:t>Tájékoztatás </a:t>
            </a:r>
            <a:br>
              <a:rPr lang="hu-HU" sz="3200" b="1" dirty="0">
                <a:latin typeface="+mj-lt"/>
                <a:ea typeface="+mj-ea"/>
                <a:cs typeface="+mj-cs"/>
              </a:rPr>
            </a:br>
            <a:r>
              <a:rPr lang="hu-HU" sz="3200" b="1" dirty="0">
                <a:latin typeface="+mj-lt"/>
                <a:ea typeface="+mj-ea"/>
                <a:cs typeface="+mj-cs"/>
              </a:rPr>
              <a:t>az Egységes </a:t>
            </a:r>
            <a:r>
              <a:rPr lang="hu-HU" sz="3200" b="1" dirty="0" smtClean="0">
                <a:latin typeface="+mj-lt"/>
                <a:ea typeface="+mj-ea"/>
                <a:cs typeface="+mj-cs"/>
              </a:rPr>
              <a:t>Nyomozó hatósági </a:t>
            </a:r>
            <a:r>
              <a:rPr lang="hu-HU" sz="3200" b="1" dirty="0">
                <a:latin typeface="+mj-lt"/>
                <a:ea typeface="+mj-ea"/>
                <a:cs typeface="+mj-cs"/>
              </a:rPr>
              <a:t>és </a:t>
            </a:r>
            <a:r>
              <a:rPr lang="hu-HU" sz="3200" b="1" dirty="0" smtClean="0">
                <a:latin typeface="+mj-lt"/>
                <a:ea typeface="+mj-ea"/>
                <a:cs typeface="+mj-cs"/>
              </a:rPr>
              <a:t/>
            </a:r>
            <a:br>
              <a:rPr lang="hu-HU" sz="3200" b="1" dirty="0" smtClean="0">
                <a:latin typeface="+mj-lt"/>
                <a:ea typeface="+mj-ea"/>
                <a:cs typeface="+mj-cs"/>
              </a:rPr>
            </a:br>
            <a:r>
              <a:rPr lang="hu-HU" sz="3200" b="1" dirty="0" smtClean="0">
                <a:latin typeface="+mj-lt"/>
                <a:ea typeface="+mj-ea"/>
                <a:cs typeface="+mj-cs"/>
              </a:rPr>
              <a:t>Ügyészségi </a:t>
            </a:r>
            <a:r>
              <a:rPr lang="hu-HU" sz="3200" b="1" dirty="0">
                <a:latin typeface="+mj-lt"/>
                <a:ea typeface="+mj-ea"/>
                <a:cs typeface="+mj-cs"/>
              </a:rPr>
              <a:t>Bűnügyi Statisztika (ENYÜBS) változásairól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33004" y="5943601"/>
            <a:ext cx="11737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Országos Statisztikai Tanács és a Nemzeti Statisztikai Koordinációs Testület együttes ülése  </a:t>
            </a:r>
            <a:br>
              <a:rPr lang="hu-HU" dirty="0" smtClean="0"/>
            </a:br>
            <a:r>
              <a:rPr lang="hu-HU" dirty="0" smtClean="0"/>
              <a:t>Központi Statisztikai Hivatal  2018. november 28.</a:t>
            </a:r>
            <a:endParaRPr lang="hu-HU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59568" cy="4189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866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>
          <a:xfrm>
            <a:off x="655320" y="231140"/>
            <a:ext cx="10515600" cy="12319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u-HU" altLang="hu-HU" sz="3200" b="1" dirty="0"/>
              <a:t>Kettő az </a:t>
            </a:r>
            <a:r>
              <a:rPr lang="hu-HU" altLang="hu-HU" sz="3200" b="1" dirty="0" smtClean="0"/>
              <a:t>egyben - az </a:t>
            </a:r>
            <a:r>
              <a:rPr lang="hu-HU" altLang="hu-HU" sz="3200" b="1" dirty="0"/>
              <a:t>input statisztikai </a:t>
            </a:r>
            <a:r>
              <a:rPr lang="hu-HU" altLang="hu-HU" sz="3200" b="1" dirty="0" smtClean="0"/>
              <a:t>adatgyűjtés</a:t>
            </a:r>
            <a:endParaRPr lang="hu-HU" altLang="hu-HU" sz="3200" b="1" dirty="0"/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>
          <a:xfrm>
            <a:off x="746760" y="1321724"/>
            <a:ext cx="10515600" cy="5145578"/>
          </a:xfrm>
        </p:spPr>
        <p:txBody>
          <a:bodyPr>
            <a:normAutofit fontScale="92500" lnSpcReduction="20000"/>
          </a:bodyPr>
          <a:lstStyle/>
          <a:p>
            <a:r>
              <a:rPr lang="hu-HU" altLang="hu-HU" sz="3000" dirty="0" smtClean="0"/>
              <a:t>az </a:t>
            </a:r>
            <a:r>
              <a:rPr lang="hu-HU" altLang="hu-HU" sz="3000" dirty="0" smtClean="0"/>
              <a:t>adatgyűjtés az egységes  ENyÜBS’18 elnevezés alatt 2 alrendszert </a:t>
            </a:r>
            <a:r>
              <a:rPr lang="hu-HU" altLang="hu-HU" sz="3000" dirty="0" smtClean="0"/>
              <a:t>tartalmaz </a:t>
            </a:r>
            <a:endParaRPr lang="hu-HU" altLang="hu-HU" sz="3000" dirty="0" smtClean="0"/>
          </a:p>
          <a:p>
            <a:r>
              <a:rPr lang="hu-HU" altLang="hu-HU" sz="3000" dirty="0" smtClean="0"/>
              <a:t>az </a:t>
            </a:r>
            <a:r>
              <a:rPr lang="hu-HU" altLang="hu-HU" sz="3000" dirty="0" smtClean="0"/>
              <a:t>első, az új, a Kezdeményezett Büntetőeljárások Statisztikája (KBS</a:t>
            </a:r>
            <a:r>
              <a:rPr lang="hu-HU" altLang="hu-HU" sz="3000" dirty="0" smtClean="0"/>
              <a:t>) </a:t>
            </a:r>
            <a:endParaRPr lang="hu-HU" altLang="hu-HU" sz="3000" dirty="0" smtClean="0"/>
          </a:p>
          <a:p>
            <a:r>
              <a:rPr lang="hu-HU" altLang="hu-HU" sz="3000" dirty="0" smtClean="0"/>
              <a:t>az </a:t>
            </a:r>
            <a:r>
              <a:rPr lang="hu-HU" altLang="hu-HU" sz="3000" dirty="0" smtClean="0"/>
              <a:t>adatgyűjtés egy input jellegű adatgyűjtés, mely lehetővé teszi egységes szemléletben a feljelentések elbírálására hatáskörrel és illetékességgel rendelkező szerveknél iktatott feljelentések legfontosabb adatainak </a:t>
            </a:r>
            <a:r>
              <a:rPr lang="hu-HU" altLang="hu-HU" sz="3000" dirty="0" smtClean="0"/>
              <a:t>rögzítését </a:t>
            </a:r>
            <a:endParaRPr lang="hu-HU" altLang="hu-HU" sz="3000" dirty="0" smtClean="0"/>
          </a:p>
          <a:p>
            <a:r>
              <a:rPr lang="hu-HU" altLang="hu-HU" sz="3000" dirty="0" smtClean="0"/>
              <a:t>az </a:t>
            </a:r>
            <a:r>
              <a:rPr lang="hu-HU" altLang="hu-HU" sz="3000" dirty="0" smtClean="0"/>
              <a:t>adatgyűjtés időpontjára, valamint a feljelentések tartalmára figyelemmel szükségszerűen szűk a gyűjtött adatok köre, illetve a cselekmény és cselekmények minősítése is, csak egyfajta valószínűség szerint </a:t>
            </a:r>
            <a:r>
              <a:rPr lang="hu-HU" altLang="hu-HU" sz="3000" dirty="0" smtClean="0"/>
              <a:t>értelmezhető </a:t>
            </a:r>
            <a:endParaRPr lang="hu-HU" altLang="hu-HU" sz="3000" dirty="0" smtClean="0"/>
          </a:p>
          <a:p>
            <a:r>
              <a:rPr lang="hu-HU" altLang="hu-HU" sz="3000" dirty="0" smtClean="0"/>
              <a:t>az </a:t>
            </a:r>
            <a:r>
              <a:rPr lang="hu-HU" altLang="hu-HU" sz="3000" dirty="0"/>
              <a:t>új típusú adatgyűjtés lehetővé teszi, az ügyviteli (ügyfeldolgozó) rendszereken kívüli </a:t>
            </a:r>
            <a:r>
              <a:rPr lang="hu-HU" altLang="hu-HU" sz="3000" dirty="0" smtClean="0"/>
              <a:t>az ügyészégen és a nyomozó hatóságoknál az egységes szemlélettel </a:t>
            </a:r>
            <a:r>
              <a:rPr lang="hu-HU" altLang="hu-HU" sz="3000" dirty="0"/>
              <a:t>és </a:t>
            </a:r>
            <a:r>
              <a:rPr lang="hu-HU" altLang="hu-HU" sz="3000" dirty="0" smtClean="0"/>
              <a:t>adattartalommal történő </a:t>
            </a:r>
            <a:r>
              <a:rPr lang="hu-HU" altLang="hu-HU" sz="3000" dirty="0" smtClean="0"/>
              <a:t>adatgyűjtést </a:t>
            </a:r>
            <a:endParaRPr lang="hu-HU" altLang="hu-HU" sz="3000" dirty="0"/>
          </a:p>
          <a:p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9220" name="Dia számának hely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DC088173-0D1F-42F7-B38D-2B148AC8A398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214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u-HU" altLang="hu-HU" sz="3200" b="1" dirty="0"/>
              <a:t>Kettő az </a:t>
            </a:r>
            <a:r>
              <a:rPr lang="hu-HU" altLang="hu-HU" sz="3200" b="1" dirty="0" smtClean="0"/>
              <a:t>egyben - a követő jellegű </a:t>
            </a:r>
            <a:r>
              <a:rPr lang="hu-HU" altLang="hu-HU" sz="3200" b="1" dirty="0"/>
              <a:t>statisztikai </a:t>
            </a:r>
            <a:r>
              <a:rPr lang="hu-HU" altLang="hu-HU" sz="3200" b="1" dirty="0" smtClean="0"/>
              <a:t>adatgyűjtés</a:t>
            </a:r>
            <a:endParaRPr lang="hu-HU" altLang="hu-HU" sz="3200" b="1" dirty="0"/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>
          <a:xfrm>
            <a:off x="838200" y="1604356"/>
            <a:ext cx="10515600" cy="4572607"/>
          </a:xfrm>
        </p:spPr>
        <p:txBody>
          <a:bodyPr>
            <a:normAutofit/>
          </a:bodyPr>
          <a:lstStyle/>
          <a:p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9220" name="Dia számának hely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DC088173-0D1F-42F7-B38D-2B148AC8A398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838200" y="1690688"/>
            <a:ext cx="10515600" cy="48021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dirty="0" smtClean="0"/>
              <a:t>a </a:t>
            </a:r>
            <a:r>
              <a:rPr lang="hu-HU" altLang="hu-HU" dirty="0" smtClean="0"/>
              <a:t>Befejezett Büntetőeljárások Statisztikája (BBS), </a:t>
            </a:r>
            <a:r>
              <a:rPr lang="hu-HU" altLang="hu-HU" sz="2800" dirty="0" smtClean="0"/>
              <a:t>amelynek megfigyelési egységei:</a:t>
            </a:r>
          </a:p>
          <a:p>
            <a:pPr lvl="1">
              <a:defRPr/>
            </a:pPr>
            <a:r>
              <a:rPr lang="hu-HU" sz="2800" dirty="0" smtClean="0"/>
              <a:t>a </a:t>
            </a:r>
            <a:r>
              <a:rPr lang="hu-HU" sz="2800" dirty="0" smtClean="0"/>
              <a:t>bűncselekmény</a:t>
            </a:r>
            <a:endParaRPr lang="hu-HU" sz="2800" dirty="0"/>
          </a:p>
          <a:p>
            <a:pPr lvl="1">
              <a:defRPr/>
            </a:pPr>
            <a:r>
              <a:rPr lang="hu-HU" sz="2800" dirty="0" smtClean="0"/>
              <a:t>az </a:t>
            </a:r>
            <a:r>
              <a:rPr lang="hu-HU" sz="2800" dirty="0" smtClean="0"/>
              <a:t>elkövető </a:t>
            </a:r>
            <a:endParaRPr lang="hu-HU" sz="2800" dirty="0"/>
          </a:p>
          <a:p>
            <a:pPr lvl="1">
              <a:defRPr/>
            </a:pPr>
            <a:r>
              <a:rPr lang="hu-HU" sz="2800" dirty="0" smtClean="0"/>
              <a:t>a </a:t>
            </a:r>
            <a:r>
              <a:rPr lang="hu-HU" sz="2800" dirty="0" smtClean="0"/>
              <a:t>sértett</a:t>
            </a:r>
            <a:endParaRPr lang="hu-HU" sz="2800" dirty="0"/>
          </a:p>
          <a:p>
            <a:pPr lvl="1">
              <a:defRPr/>
            </a:pPr>
            <a:r>
              <a:rPr lang="hu-HU" sz="2800" dirty="0" smtClean="0"/>
              <a:t>a büntetőeljárás alá vont jogi </a:t>
            </a:r>
            <a:r>
              <a:rPr lang="hu-HU" sz="2800" dirty="0" smtClean="0"/>
              <a:t>személy</a:t>
            </a:r>
            <a:endParaRPr lang="hu-HU" sz="2800" dirty="0" smtClean="0"/>
          </a:p>
          <a:p>
            <a:pPr lvl="2">
              <a:defRPr/>
            </a:pPr>
            <a:r>
              <a:rPr lang="hu-HU" altLang="hu-HU" sz="2400" dirty="0" smtClean="0"/>
              <a:t>szükséges </a:t>
            </a:r>
            <a:r>
              <a:rPr lang="hu-HU" altLang="hu-HU" sz="2400" dirty="0"/>
              <a:t>kiemelni, hogy ez a megfigyelési egység és az ezzel kapcsolatos eljárási szabályok nem a büntetőeljárásról szóló 2017. évi XC. törvényben találhatóak, hanem a jogi személlyel szemben alkalmazható büntetőjogi intézkedésekről szóló 2001. évi CIV. törvényben találjuk meg a részletes </a:t>
            </a:r>
            <a:r>
              <a:rPr lang="hu-HU" altLang="hu-HU" sz="2400" dirty="0" smtClean="0"/>
              <a:t>szabályokat</a:t>
            </a:r>
            <a:endParaRPr lang="hu-HU" altLang="hu-HU" sz="2400" dirty="0"/>
          </a:p>
          <a:p>
            <a:pPr lvl="1">
              <a:defRPr/>
            </a:pPr>
            <a:r>
              <a:rPr lang="hu-HU" sz="2800" dirty="0" smtClean="0"/>
              <a:t>az </a:t>
            </a:r>
            <a:r>
              <a:rPr lang="hu-HU" sz="2800" dirty="0" smtClean="0"/>
              <a:t>eljárás</a:t>
            </a:r>
            <a:endParaRPr lang="hu-HU" sz="2800" dirty="0" smtClean="0"/>
          </a:p>
          <a:p>
            <a:pPr lvl="1"/>
            <a:endParaRPr lang="hu-HU" altLang="hu-HU" dirty="0" smtClean="0"/>
          </a:p>
          <a:p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9784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>
          <a:xfrm>
            <a:off x="946265" y="3968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altLang="hu-HU" sz="3200" dirty="0" smtClean="0">
                <a:latin typeface="+mn-lt"/>
              </a:rPr>
              <a:t>Relációk ENyÜBS’13- ENyÜBS’18</a:t>
            </a:r>
            <a:br>
              <a:rPr lang="hu-HU" altLang="hu-HU" sz="3200" dirty="0" smtClean="0">
                <a:latin typeface="+mn-lt"/>
              </a:rPr>
            </a:br>
            <a:endParaRPr lang="hu-HU" altLang="hu-HU" sz="3200" dirty="0" smtClean="0">
              <a:latin typeface="+mn-lt"/>
            </a:endParaRPr>
          </a:p>
        </p:txBody>
      </p:sp>
      <p:pic>
        <p:nvPicPr>
          <p:cNvPr id="12291" name="Tartalom helye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1299" y="4157187"/>
            <a:ext cx="1798638" cy="861407"/>
          </a:xfrm>
        </p:spPr>
      </p:pic>
      <p:sp>
        <p:nvSpPr>
          <p:cNvPr id="4" name="Lekerekített téglalap 3"/>
          <p:cNvSpPr/>
          <p:nvPr/>
        </p:nvSpPr>
        <p:spPr>
          <a:xfrm>
            <a:off x="2673664" y="2339432"/>
            <a:ext cx="1782763" cy="793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 smtClean="0">
                <a:solidFill>
                  <a:schemeClr val="tx1"/>
                </a:solidFill>
              </a:rPr>
              <a:t>sértett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Lekerekített téglalap 4"/>
          <p:cNvSpPr/>
          <p:nvPr/>
        </p:nvSpPr>
        <p:spPr>
          <a:xfrm>
            <a:off x="297856" y="2347278"/>
            <a:ext cx="1782762" cy="7921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bűncselekmény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265386" y="5079206"/>
            <a:ext cx="1781175" cy="7921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Elkövető 2…n</a:t>
            </a:r>
          </a:p>
        </p:txBody>
      </p:sp>
      <p:sp>
        <p:nvSpPr>
          <p:cNvPr id="12295" name="Dia számának hely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8A7FCC24-6721-47C6-9953-CCFBB8024D81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2046561" y="2859578"/>
            <a:ext cx="627103" cy="155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1305098" y="3200052"/>
            <a:ext cx="17463" cy="9092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flipV="1">
            <a:off x="2639607" y="3124153"/>
            <a:ext cx="652357" cy="10189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>
            <a:off x="382777" y="3139440"/>
            <a:ext cx="0" cy="19397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kerekített téglalap 12"/>
          <p:cNvSpPr/>
          <p:nvPr/>
        </p:nvSpPr>
        <p:spPr>
          <a:xfrm>
            <a:off x="5568950" y="2339432"/>
            <a:ext cx="1782763" cy="7937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bűncselekmény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4236" y="2339432"/>
            <a:ext cx="1798476" cy="784721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3597" y="4786995"/>
            <a:ext cx="1798476" cy="859611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9694" y="5706736"/>
            <a:ext cx="2283018" cy="832176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5719" y="3000743"/>
            <a:ext cx="274271" cy="1940214"/>
          </a:xfrm>
          <a:prstGeom prst="rect">
            <a:avLst/>
          </a:prstGeom>
        </p:spPr>
      </p:pic>
      <p:cxnSp>
        <p:nvCxnSpPr>
          <p:cNvPr id="29" name="Egyenes összekötő nyíllal 28"/>
          <p:cNvCxnSpPr>
            <a:stCxn id="13" idx="3"/>
            <a:endCxn id="3" idx="1"/>
          </p:cNvCxnSpPr>
          <p:nvPr/>
        </p:nvCxnSpPr>
        <p:spPr>
          <a:xfrm flipV="1">
            <a:off x="7351713" y="2731793"/>
            <a:ext cx="1112523" cy="45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>
            <a:off x="7210759" y="3124387"/>
            <a:ext cx="1330036" cy="16538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nyíllal 33"/>
          <p:cNvCxnSpPr/>
          <p:nvPr/>
        </p:nvCxnSpPr>
        <p:spPr>
          <a:xfrm>
            <a:off x="10129740" y="3139922"/>
            <a:ext cx="35728" cy="25790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nyíllal 35"/>
          <p:cNvCxnSpPr>
            <a:stCxn id="3" idx="2"/>
          </p:cNvCxnSpPr>
          <p:nvPr/>
        </p:nvCxnSpPr>
        <p:spPr>
          <a:xfrm>
            <a:off x="9363474" y="3124153"/>
            <a:ext cx="17069" cy="16628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/>
          <p:nvPr/>
        </p:nvCxnSpPr>
        <p:spPr>
          <a:xfrm>
            <a:off x="6858000" y="3133182"/>
            <a:ext cx="1115597" cy="27381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/>
          <p:cNvSpPr txBox="1"/>
          <p:nvPr/>
        </p:nvSpPr>
        <p:spPr>
          <a:xfrm>
            <a:off x="573578" y="1147156"/>
            <a:ext cx="3765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ENyÜBS’13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6364075" y="1153468"/>
            <a:ext cx="3765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ENyÜBS’18</a:t>
            </a:r>
            <a:endParaRPr lang="hu-HU" dirty="0"/>
          </a:p>
        </p:txBody>
      </p:sp>
      <p:sp>
        <p:nvSpPr>
          <p:cNvPr id="21" name="Lekerekített téglalap 20"/>
          <p:cNvSpPr/>
          <p:nvPr/>
        </p:nvSpPr>
        <p:spPr>
          <a:xfrm>
            <a:off x="5766912" y="4786995"/>
            <a:ext cx="1764592" cy="8596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Eljárás alá vont jogi személy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23" name="Egyenes összekötő 22"/>
          <p:cNvCxnSpPr/>
          <p:nvPr/>
        </p:nvCxnSpPr>
        <p:spPr>
          <a:xfrm>
            <a:off x="5178829" y="864524"/>
            <a:ext cx="133004" cy="5856951"/>
          </a:xfrm>
          <a:prstGeom prst="line">
            <a:avLst/>
          </a:prstGeom>
          <a:ln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7429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sz="3200" b="1" dirty="0" smtClean="0"/>
              <a:t>A legfontosabb új </a:t>
            </a:r>
            <a:r>
              <a:rPr lang="hu-HU" sz="3200" b="1" dirty="0"/>
              <a:t>adatkörök 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507076" y="936625"/>
            <a:ext cx="10846724" cy="5703888"/>
          </a:xfrm>
        </p:spPr>
        <p:txBody>
          <a:bodyPr/>
          <a:lstStyle/>
          <a:p>
            <a:r>
              <a:rPr lang="hu-HU" altLang="hu-HU" dirty="0" smtClean="0"/>
              <a:t>a </a:t>
            </a:r>
            <a:r>
              <a:rPr lang="hu-HU" altLang="hu-HU" dirty="0"/>
              <a:t>bűncselekmény </a:t>
            </a:r>
            <a:r>
              <a:rPr lang="hu-HU" altLang="hu-HU" dirty="0" smtClean="0"/>
              <a:t>alapcselekménye (pénzmosás, orgazdaság, tárgyi bűnpártolás</a:t>
            </a:r>
            <a:r>
              <a:rPr lang="hu-HU" altLang="hu-HU" dirty="0" smtClean="0"/>
              <a:t>)</a:t>
            </a:r>
            <a:endParaRPr lang="hu-HU" altLang="hu-HU" dirty="0"/>
          </a:p>
          <a:p>
            <a:r>
              <a:rPr lang="hu-HU" altLang="hu-HU" dirty="0" smtClean="0"/>
              <a:t>a </a:t>
            </a:r>
            <a:r>
              <a:rPr lang="hu-HU" altLang="hu-HU" dirty="0"/>
              <a:t>beszámítási </a:t>
            </a:r>
            <a:r>
              <a:rPr lang="hu-HU" altLang="hu-HU" dirty="0" smtClean="0"/>
              <a:t>képesség</a:t>
            </a:r>
            <a:endParaRPr lang="hu-HU" altLang="hu-HU" dirty="0"/>
          </a:p>
          <a:p>
            <a:r>
              <a:rPr lang="hu-HU" altLang="hu-HU" dirty="0" smtClean="0"/>
              <a:t>a </a:t>
            </a:r>
            <a:r>
              <a:rPr lang="hu-HU" altLang="hu-HU" dirty="0"/>
              <a:t>büntetőeljárási döntés (új</a:t>
            </a:r>
            <a:r>
              <a:rPr lang="hu-HU" altLang="hu-HU" dirty="0" smtClean="0"/>
              <a:t>)</a:t>
            </a:r>
            <a:endParaRPr lang="hu-HU" altLang="hu-HU" dirty="0"/>
          </a:p>
          <a:p>
            <a:r>
              <a:rPr lang="hu-HU" altLang="hu-HU" dirty="0" smtClean="0"/>
              <a:t>az </a:t>
            </a:r>
            <a:r>
              <a:rPr lang="hu-HU" altLang="hu-HU" dirty="0"/>
              <a:t>életvitelszerű </a:t>
            </a:r>
            <a:r>
              <a:rPr lang="hu-HU" altLang="hu-HU" dirty="0" smtClean="0"/>
              <a:t>tartózkodás</a:t>
            </a:r>
            <a:endParaRPr lang="hu-HU" altLang="hu-HU" dirty="0"/>
          </a:p>
          <a:p>
            <a:r>
              <a:rPr lang="hu-HU" altLang="hu-HU" dirty="0" smtClean="0"/>
              <a:t>az </a:t>
            </a:r>
            <a:r>
              <a:rPr lang="hu-HU" altLang="hu-HU" dirty="0"/>
              <a:t>elkövetési </a:t>
            </a:r>
            <a:r>
              <a:rPr lang="hu-HU" altLang="hu-HU" dirty="0" smtClean="0"/>
              <a:t>jellemzők </a:t>
            </a:r>
            <a:endParaRPr lang="hu-HU" altLang="hu-HU" dirty="0"/>
          </a:p>
          <a:p>
            <a:r>
              <a:rPr lang="hu-HU" altLang="hu-HU" dirty="0" smtClean="0"/>
              <a:t>gyűlölet motiválta bűncselekmény, illetve a gyűlölet </a:t>
            </a:r>
            <a:r>
              <a:rPr lang="hu-HU" altLang="hu-HU" dirty="0" smtClean="0"/>
              <a:t>jellege</a:t>
            </a:r>
            <a:endParaRPr lang="hu-HU" altLang="hu-HU" dirty="0"/>
          </a:p>
          <a:p>
            <a:r>
              <a:rPr lang="hu-HU" altLang="hu-HU" dirty="0" smtClean="0"/>
              <a:t>a </a:t>
            </a:r>
            <a:r>
              <a:rPr lang="hu-HU" altLang="hu-HU" dirty="0"/>
              <a:t>jogi személlyel szembeni </a:t>
            </a:r>
            <a:r>
              <a:rPr lang="hu-HU" altLang="hu-HU" dirty="0" smtClean="0"/>
              <a:t>intézkedés</a:t>
            </a:r>
            <a:endParaRPr lang="hu-HU" altLang="hu-HU" dirty="0"/>
          </a:p>
          <a:p>
            <a:r>
              <a:rPr lang="hu-HU" altLang="hu-HU" dirty="0" smtClean="0"/>
              <a:t>a </a:t>
            </a:r>
            <a:r>
              <a:rPr lang="hu-HU" altLang="hu-HU" dirty="0"/>
              <a:t>bűncselekményt emberkereskedelemmel összefüggésben követték </a:t>
            </a:r>
            <a:r>
              <a:rPr lang="hu-HU" altLang="hu-HU" dirty="0" smtClean="0"/>
              <a:t>el</a:t>
            </a:r>
            <a:endParaRPr lang="hu-HU" altLang="hu-HU" dirty="0"/>
          </a:p>
          <a:p>
            <a:r>
              <a:rPr lang="hu-HU" altLang="hu-HU" dirty="0" smtClean="0"/>
              <a:t>a </a:t>
            </a:r>
            <a:r>
              <a:rPr lang="hu-HU" altLang="hu-HU" dirty="0"/>
              <a:t>bűncselekményt szervezett bűnözéssel összefüggésben követték </a:t>
            </a:r>
            <a:r>
              <a:rPr lang="hu-HU" altLang="hu-HU" dirty="0" smtClean="0"/>
              <a:t>el</a:t>
            </a:r>
            <a:endParaRPr lang="hu-HU" altLang="hu-HU" dirty="0"/>
          </a:p>
          <a:p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15364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8F599B4-1A4E-45F6-A1BC-C73AEFF508C2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39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4300"/>
            <a:ext cx="10515600" cy="10411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sz="3200" dirty="0" smtClean="0">
                <a:latin typeface="+mn-lt"/>
              </a:rPr>
              <a:t>A fontosabb módosuló </a:t>
            </a:r>
            <a:r>
              <a:rPr lang="hu-HU" sz="3200" dirty="0">
                <a:latin typeface="+mn-lt"/>
              </a:rPr>
              <a:t>adatkörök </a:t>
            </a:r>
          </a:p>
        </p:txBody>
      </p:sp>
      <p:sp>
        <p:nvSpPr>
          <p:cNvPr id="14339" name="Tartalom helye 2"/>
          <p:cNvSpPr>
            <a:spLocks noGrp="1"/>
          </p:cNvSpPr>
          <p:nvPr>
            <p:ph idx="1"/>
          </p:nvPr>
        </p:nvSpPr>
        <p:spPr>
          <a:xfrm>
            <a:off x="838200" y="1155469"/>
            <a:ext cx="10515600" cy="5311833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hu-HU" altLang="hu-HU" sz="3600" dirty="0" smtClean="0"/>
              <a:t>korábbi eljárási </a:t>
            </a:r>
            <a:r>
              <a:rPr lang="hu-HU" altLang="hu-HU" sz="3600" dirty="0" smtClean="0"/>
              <a:t>döntés</a:t>
            </a:r>
            <a:endParaRPr lang="hu-HU" altLang="hu-HU" sz="3600" dirty="0" smtClean="0"/>
          </a:p>
          <a:p>
            <a:pPr lvl="1">
              <a:defRPr/>
            </a:pPr>
            <a:r>
              <a:rPr lang="hu-HU" altLang="hu-HU" sz="3600" dirty="0" smtClean="0"/>
              <a:t>bűncselekményhez, illetve elkövetőhöz </a:t>
            </a:r>
            <a:r>
              <a:rPr lang="hu-HU" altLang="hu-HU" sz="3600" dirty="0" smtClean="0"/>
              <a:t>rendelten</a:t>
            </a:r>
            <a:endParaRPr lang="hu-HU" altLang="hu-HU" sz="3600" dirty="0" smtClean="0"/>
          </a:p>
          <a:p>
            <a:pPr>
              <a:defRPr/>
            </a:pPr>
            <a:r>
              <a:rPr lang="hu-HU" altLang="hu-HU" sz="3600" dirty="0" smtClean="0"/>
              <a:t>állampolgárság</a:t>
            </a:r>
            <a:endParaRPr lang="hu-HU" altLang="hu-HU" sz="3600" dirty="0" smtClean="0"/>
          </a:p>
          <a:p>
            <a:pPr>
              <a:defRPr/>
            </a:pPr>
            <a:r>
              <a:rPr lang="hu-HU" sz="3600" dirty="0" smtClean="0"/>
              <a:t>elkövető </a:t>
            </a:r>
            <a:r>
              <a:rPr lang="hu-HU" sz="3600" dirty="0"/>
              <a:t>a </a:t>
            </a:r>
            <a:r>
              <a:rPr lang="hu-HU" sz="3600" dirty="0" smtClean="0"/>
              <a:t>sértettnek</a:t>
            </a:r>
            <a:endParaRPr lang="hu-HU" sz="3600" dirty="0"/>
          </a:p>
          <a:p>
            <a:pPr>
              <a:defRPr/>
            </a:pPr>
            <a:r>
              <a:rPr lang="hu-HU" sz="3600" dirty="0" smtClean="0"/>
              <a:t>elkövető </a:t>
            </a:r>
            <a:r>
              <a:rPr lang="hu-HU" sz="3600" dirty="0" smtClean="0"/>
              <a:t>alakulata</a:t>
            </a:r>
            <a:endParaRPr lang="hu-HU" sz="3600" dirty="0"/>
          </a:p>
          <a:p>
            <a:pPr>
              <a:defRPr/>
            </a:pPr>
            <a:r>
              <a:rPr lang="hu-HU" sz="3600" dirty="0" smtClean="0"/>
              <a:t>elkövető </a:t>
            </a:r>
            <a:r>
              <a:rPr lang="hu-HU" sz="3600" dirty="0" smtClean="0"/>
              <a:t>előélete</a:t>
            </a:r>
            <a:endParaRPr lang="hu-HU" sz="3600" dirty="0"/>
          </a:p>
          <a:p>
            <a:pPr>
              <a:defRPr/>
            </a:pPr>
            <a:r>
              <a:rPr lang="hu-HU" sz="3600" dirty="0" smtClean="0"/>
              <a:t>foglalkozás</a:t>
            </a:r>
            <a:endParaRPr lang="hu-HU" sz="3600" dirty="0"/>
          </a:p>
          <a:p>
            <a:pPr lvl="1">
              <a:defRPr/>
            </a:pPr>
            <a:r>
              <a:rPr lang="hu-HU" sz="3600" dirty="0" smtClean="0"/>
              <a:t>az </a:t>
            </a:r>
            <a:r>
              <a:rPr lang="hu-HU" sz="3600" dirty="0"/>
              <a:t>elkövető a foglalkozásával összefüggésben követte el a </a:t>
            </a:r>
            <a:r>
              <a:rPr lang="hu-HU" sz="3600" dirty="0" smtClean="0"/>
              <a:t>bűncselekményt</a:t>
            </a:r>
            <a:endParaRPr lang="hu-HU" sz="3600" dirty="0"/>
          </a:p>
          <a:p>
            <a:pPr lvl="1">
              <a:defRPr/>
            </a:pPr>
            <a:r>
              <a:rPr lang="hu-HU" sz="3600" dirty="0" smtClean="0"/>
              <a:t>a sértett </a:t>
            </a:r>
            <a:r>
              <a:rPr lang="hu-HU" sz="3600" dirty="0"/>
              <a:t>a foglalkozásával összefüggésben vált a bűncselekmény </a:t>
            </a:r>
            <a:r>
              <a:rPr lang="hu-HU" sz="3600" dirty="0" smtClean="0"/>
              <a:t>áldozatává</a:t>
            </a:r>
            <a:endParaRPr lang="hu-HU" sz="3600" dirty="0"/>
          </a:p>
          <a:p>
            <a:pPr marL="228600" lvl="1">
              <a:spcBef>
                <a:spcPts val="1000"/>
              </a:spcBef>
              <a:defRPr/>
            </a:pPr>
            <a:r>
              <a:rPr lang="hu-HU" sz="3600" dirty="0" smtClean="0"/>
              <a:t>iskolai </a:t>
            </a:r>
            <a:r>
              <a:rPr lang="hu-HU" sz="3600" dirty="0" smtClean="0"/>
              <a:t>végzettség</a:t>
            </a:r>
            <a:endParaRPr lang="hu-HU" sz="3600" dirty="0"/>
          </a:p>
          <a:p>
            <a:pPr marL="228600" lvl="1">
              <a:spcBef>
                <a:spcPts val="1000"/>
              </a:spcBef>
              <a:defRPr/>
            </a:pPr>
            <a:r>
              <a:rPr lang="hu-HU" sz="3600" dirty="0" smtClean="0"/>
              <a:t>kábítószer </a:t>
            </a:r>
            <a:r>
              <a:rPr lang="hu-HU" sz="3600" dirty="0" smtClean="0"/>
              <a:t>fajtája</a:t>
            </a:r>
            <a:endParaRPr lang="hu-HU" sz="3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hu-HU" altLang="hu-HU" dirty="0" smtClean="0"/>
          </a:p>
          <a:p>
            <a:pPr>
              <a:defRPr/>
            </a:pPr>
            <a:endParaRPr lang="hu-HU" altLang="hu-HU" dirty="0" smtClean="0"/>
          </a:p>
        </p:txBody>
      </p:sp>
      <p:sp>
        <p:nvSpPr>
          <p:cNvPr id="19460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B18C046-B205-4E1E-A306-D09406610082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2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87351"/>
            <a:ext cx="10515600" cy="751494"/>
          </a:xfrm>
        </p:spPr>
        <p:txBody>
          <a:bodyPr/>
          <a:lstStyle/>
          <a:p>
            <a:pPr>
              <a:defRPr/>
            </a:pPr>
            <a:r>
              <a:rPr lang="hu-HU" sz="3200" dirty="0" smtClean="0">
                <a:latin typeface="+mn-lt"/>
              </a:rPr>
              <a:t>Megszűnő adatkörök</a:t>
            </a:r>
            <a:endParaRPr lang="hu-HU" sz="3200" dirty="0">
              <a:latin typeface="+mn-lt"/>
            </a:endParaRP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>
          <a:xfrm>
            <a:off x="838200" y="1497013"/>
            <a:ext cx="10515600" cy="5076825"/>
          </a:xfrm>
        </p:spPr>
        <p:txBody>
          <a:bodyPr/>
          <a:lstStyle/>
          <a:p>
            <a:r>
              <a:rPr lang="hu-HU" altLang="hu-HU" dirty="0" smtClean="0"/>
              <a:t>a büntetőeljárás </a:t>
            </a:r>
            <a:r>
              <a:rPr lang="hu-HU" altLang="hu-HU" dirty="0" smtClean="0"/>
              <a:t>kezdeményezője</a:t>
            </a:r>
            <a:endParaRPr lang="hu-HU" altLang="hu-HU" dirty="0" smtClean="0"/>
          </a:p>
          <a:p>
            <a:r>
              <a:rPr lang="hu-HU" altLang="hu-HU" dirty="0" smtClean="0"/>
              <a:t>a minősítést </a:t>
            </a:r>
            <a:r>
              <a:rPr lang="hu-HU" altLang="hu-HU" dirty="0" smtClean="0"/>
              <a:t>megváltoztatta</a:t>
            </a:r>
            <a:endParaRPr lang="hu-HU" altLang="hu-HU" dirty="0" smtClean="0"/>
          </a:p>
          <a:p>
            <a:r>
              <a:rPr lang="hu-HU" altLang="hu-HU" dirty="0" smtClean="0"/>
              <a:t>a bűncselekménnyel érintett okiratok típusa, </a:t>
            </a:r>
            <a:r>
              <a:rPr lang="hu-HU" altLang="hu-HU" dirty="0" smtClean="0"/>
              <a:t>száma</a:t>
            </a:r>
            <a:endParaRPr lang="hu-HU" altLang="hu-HU" dirty="0" smtClean="0"/>
          </a:p>
          <a:p>
            <a:r>
              <a:rPr lang="hu-HU" altLang="hu-HU" dirty="0" smtClean="0"/>
              <a:t>a bűncselekménnyel érintett készpénz-helyettesítő fizetési eszközök típusa, </a:t>
            </a:r>
            <a:r>
              <a:rPr lang="hu-HU" altLang="hu-HU" dirty="0" smtClean="0"/>
              <a:t>száma</a:t>
            </a:r>
            <a:endParaRPr lang="hu-HU" altLang="hu-HU" dirty="0" smtClean="0"/>
          </a:p>
          <a:p>
            <a:r>
              <a:rPr lang="hu-HU" altLang="hu-HU" dirty="0" smtClean="0"/>
              <a:t>a </a:t>
            </a:r>
            <a:r>
              <a:rPr lang="hu-HU" altLang="hu-HU" dirty="0" smtClean="0"/>
              <a:t>büntetett előélet részletező </a:t>
            </a:r>
            <a:r>
              <a:rPr lang="hu-HU" altLang="hu-HU" dirty="0" smtClean="0"/>
              <a:t>adatai</a:t>
            </a:r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20484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D56BA9D-DB20-4689-B7EE-34AEBD7D255A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15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3985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hu-HU" altLang="hu-HU" sz="4000" smtClean="0"/>
              <a:t>Köszönöm a figyelmet!</a:t>
            </a:r>
          </a:p>
        </p:txBody>
      </p:sp>
      <p:sp>
        <p:nvSpPr>
          <p:cNvPr id="24579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DBF273A0-0D47-4364-90B5-F4F8EF59E437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16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  <p:sp>
        <p:nvSpPr>
          <p:cNvPr id="24580" name="Szövegdoboz 5"/>
          <p:cNvSpPr txBox="1">
            <a:spLocks noChangeArrowheads="1"/>
          </p:cNvSpPr>
          <p:nvPr/>
        </p:nvSpPr>
        <p:spPr bwMode="auto">
          <a:xfrm>
            <a:off x="500063" y="5432425"/>
            <a:ext cx="5984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/>
              <a:t>dr. Szikszay Tibor osztályvezető ügyész </a:t>
            </a:r>
            <a:br>
              <a:rPr lang="hu-HU" altLang="hu-HU" sz="1800"/>
            </a:br>
            <a:r>
              <a:rPr lang="hu-HU" altLang="hu-HU" sz="1800"/>
              <a:t>Legfőbb Ügyészség Informatikai Főosztály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>
                <a:hlinkClick r:id="rId2"/>
              </a:rPr>
              <a:t>informatika@mku.hu</a:t>
            </a:r>
            <a:endParaRPr lang="hu-HU" altLang="hu-HU" sz="18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/>
              <a:t>06/1-472-5608</a:t>
            </a:r>
          </a:p>
        </p:txBody>
      </p:sp>
    </p:spTree>
    <p:extLst>
      <p:ext uri="{BB962C8B-B14F-4D97-AF65-F5344CB8AC3E}">
        <p14:creationId xmlns:p14="http://schemas.microsoft.com/office/powerpoint/2010/main" val="30371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548785"/>
            <a:ext cx="9144000" cy="1072197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hu-HU" sz="3200" b="1" dirty="0"/>
              <a:t>Az </a:t>
            </a:r>
            <a:r>
              <a:rPr lang="hu-HU" sz="3200" b="1" dirty="0" err="1"/>
              <a:t>ENyÜBS</a:t>
            </a:r>
            <a:r>
              <a:rPr lang="hu-HU" sz="3200" b="1" dirty="0"/>
              <a:t> változást kikényszerítő és </a:t>
            </a:r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3200" b="1" dirty="0" smtClean="0"/>
              <a:t>követő </a:t>
            </a:r>
            <a:r>
              <a:rPr lang="hu-HU" sz="3200" b="1" dirty="0"/>
              <a:t>jogi környezet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2194559"/>
            <a:ext cx="9144000" cy="4081549"/>
          </a:xfrm>
        </p:spPr>
        <p:txBody>
          <a:bodyPr/>
          <a:lstStyle/>
          <a:p>
            <a:r>
              <a:rPr lang="hu-HU" altLang="hu-HU" sz="2800" dirty="0"/>
              <a:t>2017. évi XC. törvény </a:t>
            </a:r>
            <a:r>
              <a:rPr lang="hu-HU" altLang="hu-HU" sz="2800" dirty="0" smtClean="0"/>
              <a:t>a </a:t>
            </a:r>
            <a:r>
              <a:rPr lang="hu-HU" sz="2800" dirty="0" smtClean="0"/>
              <a:t> büntetőeljárásról</a:t>
            </a:r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12/2018. (VI. 7.) BM rendelet</a:t>
            </a:r>
          </a:p>
          <a:p>
            <a:r>
              <a:rPr lang="hu-HU" sz="2800" dirty="0"/>
              <a:t>az egységes nyomozó hatósági és ügyészségi bűnügyi statisztikai rendszerről, az adatgyűjtés és -feldolgozás részletes </a:t>
            </a:r>
            <a:r>
              <a:rPr lang="hu-HU" sz="2800" dirty="0" smtClean="0"/>
              <a:t>szabályairól</a:t>
            </a:r>
          </a:p>
          <a:p>
            <a:endParaRPr lang="hu-HU" sz="2800" dirty="0"/>
          </a:p>
          <a:p>
            <a:r>
              <a:rPr lang="hu-HU" sz="2800" dirty="0" smtClean="0"/>
              <a:t>Országos Statisztikai Adatfelvételi program 2019</a:t>
            </a:r>
            <a:endParaRPr lang="hu-HU" sz="2800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314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hu-HU" sz="3200" b="1" dirty="0" smtClean="0"/>
              <a:t>Amire </a:t>
            </a:r>
            <a:r>
              <a:rPr lang="hu-HU" sz="3200" b="1" dirty="0"/>
              <a:t>még figyelemmel kell lenni:</a:t>
            </a:r>
          </a:p>
        </p:txBody>
      </p:sp>
      <p:sp>
        <p:nvSpPr>
          <p:cNvPr id="2150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 smtClean="0"/>
              <a:t>2001. évi CIV. törvény a jogi személlyel szemben alkalmazható büntetőjogi intézkedésekről (</a:t>
            </a:r>
            <a:r>
              <a:rPr lang="hu-HU" altLang="hu-HU" dirty="0" err="1" smtClean="0"/>
              <a:t>Jszbt</a:t>
            </a:r>
            <a:r>
              <a:rPr lang="hu-HU" altLang="hu-HU" dirty="0" smtClean="0"/>
              <a:t>)</a:t>
            </a:r>
          </a:p>
          <a:p>
            <a:r>
              <a:rPr lang="hu-HU" altLang="hu-HU" dirty="0" smtClean="0"/>
              <a:t>1996. évi XXXVIII. törvény a nemzetközi bűnügyi jogsegélyről</a:t>
            </a:r>
          </a:p>
          <a:p>
            <a:r>
              <a:rPr lang="hu-HU" altLang="hu-HU" dirty="0" smtClean="0"/>
              <a:t>2012. évi CLXXX. törvény az Európai Unió tagállamaival folytatott bűnügyi együttműködésről</a:t>
            </a:r>
          </a:p>
          <a:p>
            <a:endParaRPr lang="hu-HU" altLang="hu-HU" dirty="0" smtClean="0"/>
          </a:p>
          <a:p>
            <a:endParaRPr lang="hu-HU" altLang="hu-HU" dirty="0" smtClean="0"/>
          </a:p>
          <a:p>
            <a:endParaRPr lang="hu-HU" altLang="hu-HU" dirty="0" smtClean="0"/>
          </a:p>
          <a:p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21508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D1B95088-0C19-40A2-97DB-2E2844F725A0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06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100"/>
          </a:xfrm>
        </p:spPr>
        <p:txBody>
          <a:bodyPr>
            <a:normAutofit/>
          </a:bodyPr>
          <a:lstStyle/>
          <a:p>
            <a:r>
              <a:rPr lang="hu-HU" sz="3200" b="1" dirty="0"/>
              <a:t>A felhatalmazó rendelkezés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Be. 866. §. (3) </a:t>
            </a:r>
            <a:r>
              <a:rPr lang="hu-HU" dirty="0" err="1" smtClean="0"/>
              <a:t>bek</a:t>
            </a:r>
            <a:r>
              <a:rPr lang="hu-HU" dirty="0" smtClean="0"/>
              <a:t> c) pont:</a:t>
            </a:r>
          </a:p>
          <a:p>
            <a:pPr marL="0" indent="0">
              <a:buNone/>
            </a:pPr>
            <a:r>
              <a:rPr lang="hu-HU" dirty="0" smtClean="0"/>
              <a:t> „Felhatalmazást </a:t>
            </a:r>
            <a:r>
              <a:rPr lang="hu-HU" dirty="0"/>
              <a:t>kap a rendészetért felelős miniszter, </a:t>
            </a:r>
            <a:r>
              <a:rPr lang="hu-HU" dirty="0" smtClean="0"/>
              <a:t>hogy…..</a:t>
            </a:r>
            <a:endParaRPr lang="hu-HU" b="1" dirty="0"/>
          </a:p>
          <a:p>
            <a:pPr marL="0" indent="0">
              <a:buNone/>
            </a:pPr>
            <a:r>
              <a:rPr lang="hu-HU" i="1" dirty="0" smtClean="0"/>
              <a:t>c) </a:t>
            </a:r>
            <a:r>
              <a:rPr lang="hu-HU" dirty="0" smtClean="0"/>
              <a:t>az egységes nyomozó hatósági és ügyészségi bűnügyi statisztikai rendszer szabályait, valamint az adatgyűjtés és feldolgozás részletes szabályait ……..</a:t>
            </a:r>
            <a:r>
              <a:rPr lang="hu-HU" dirty="0"/>
              <a:t> rendeletben megállapítsa</a:t>
            </a:r>
            <a:r>
              <a:rPr lang="hu-HU" dirty="0" smtClean="0"/>
              <a:t>.”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felhatalmazó rendelkezés alapján megszületett BM rendelet 12. §-a hatályon kívül helyezte  az </a:t>
            </a:r>
            <a:r>
              <a:rPr lang="hu-HU" dirty="0"/>
              <a:t>egységes nyomozó hatósági és ügyészségi bűnügyi statisztikáról szóló 12/2011. (III. 30.) BM </a:t>
            </a:r>
            <a:r>
              <a:rPr lang="hu-HU" dirty="0" smtClean="0"/>
              <a:t>rendeletet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70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>
          <a:xfrm>
            <a:off x="266007" y="365125"/>
            <a:ext cx="11925993" cy="1006475"/>
          </a:xfrm>
        </p:spPr>
        <p:txBody>
          <a:bodyPr>
            <a:norm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hu-HU" sz="3200" b="1" dirty="0"/>
              <a:t>Eljárási szabályok, amelyek alapvetően hatnak ki az adatgyűjtésre  </a:t>
            </a:r>
            <a:br>
              <a:rPr lang="hu-HU" sz="3200" b="1" dirty="0"/>
            </a:br>
            <a:endParaRPr lang="hu-HU" alt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hu-HU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u-HU" sz="2800" dirty="0" smtClean="0"/>
              <a:t>az </a:t>
            </a:r>
            <a:r>
              <a:rPr lang="hu-HU" sz="2800" dirty="0" smtClean="0"/>
              <a:t>előkészítő </a:t>
            </a:r>
            <a:r>
              <a:rPr lang="hu-HU" sz="2800" dirty="0"/>
              <a:t>eljárás formalizált </a:t>
            </a:r>
            <a:r>
              <a:rPr lang="hu-HU" sz="2800" dirty="0" smtClean="0"/>
              <a:t>megjelenése </a:t>
            </a:r>
            <a:endParaRPr lang="hu-HU" sz="28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u-HU" sz="2800" dirty="0" smtClean="0"/>
              <a:t>a </a:t>
            </a:r>
            <a:r>
              <a:rPr lang="hu-HU" sz="2800" dirty="0"/>
              <a:t>klasszikus nyomozási szakasz és az elkülönült ügyészi </a:t>
            </a:r>
            <a:r>
              <a:rPr lang="hu-HU" sz="2800" dirty="0" err="1"/>
              <a:t>vádelőkészítési</a:t>
            </a:r>
            <a:r>
              <a:rPr lang="hu-HU" sz="2800" dirty="0"/>
              <a:t> szakasz megszűnése, illetve </a:t>
            </a:r>
            <a:r>
              <a:rPr lang="hu-HU" sz="2800" dirty="0" smtClean="0"/>
              <a:t>összeolvadása </a:t>
            </a:r>
            <a:endParaRPr lang="hu-HU" sz="28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u-HU" sz="2800" dirty="0" smtClean="0"/>
              <a:t>a </a:t>
            </a:r>
            <a:r>
              <a:rPr lang="hu-HU" sz="2800" dirty="0"/>
              <a:t>felderítési szak és a vizsgálati szak </a:t>
            </a:r>
            <a:r>
              <a:rPr lang="hu-HU" sz="2800" dirty="0" smtClean="0"/>
              <a:t>megjelenése, </a:t>
            </a:r>
            <a:r>
              <a:rPr lang="hu-HU" sz="2800" dirty="0"/>
              <a:t>és az ehhez kapcsolódó elkülönült nyomozóhatósági és újra definiált ügyészi </a:t>
            </a:r>
            <a:r>
              <a:rPr lang="hu-HU" sz="2800" dirty="0" smtClean="0"/>
              <a:t>feladatok </a:t>
            </a:r>
            <a:endParaRPr lang="hu-HU" sz="2800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u-HU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4100" name="Dia számának hely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342CFA4-D902-4EE5-AC74-BCD58ABB6A24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3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>
          <a:xfrm>
            <a:off x="299259" y="365126"/>
            <a:ext cx="11054542" cy="931660"/>
          </a:xfrm>
        </p:spPr>
        <p:txBody>
          <a:bodyPr>
            <a:norm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hu-HU" altLang="hu-HU" sz="3200" b="1" dirty="0"/>
              <a:t>Eljárási szabályok, amelyek alapvetően hatnak ki az adatgyűjtésre 2.</a:t>
            </a:r>
          </a:p>
        </p:txBody>
      </p:sp>
      <p:sp>
        <p:nvSpPr>
          <p:cNvPr id="5123" name="Tartalom helye 2"/>
          <p:cNvSpPr>
            <a:spLocks noGrp="1"/>
          </p:cNvSpPr>
          <p:nvPr>
            <p:ph idx="1"/>
          </p:nvPr>
        </p:nvSpPr>
        <p:spPr>
          <a:xfrm>
            <a:off x="838200" y="1454727"/>
            <a:ext cx="10515600" cy="5065136"/>
          </a:xfrm>
        </p:spPr>
        <p:txBody>
          <a:bodyPr/>
          <a:lstStyle/>
          <a:p>
            <a:pPr lvl="1" eaLnBrk="1" hangingPunct="1"/>
            <a:r>
              <a:rPr lang="hu-HU" altLang="hu-HU" sz="2800" dirty="0" smtClean="0"/>
              <a:t>az </a:t>
            </a:r>
            <a:r>
              <a:rPr lang="hu-HU" altLang="hu-HU" sz="2800" dirty="0" smtClean="0"/>
              <a:t>eljárás befejezési módok csoport szintű megváltozása, amelynek egyrészt alapja bizonyos jogintézmények tartalom változása nélküli új elnevezése, továbbá új jogintézmények </a:t>
            </a:r>
            <a:r>
              <a:rPr lang="hu-HU" altLang="hu-HU" sz="2800" dirty="0" smtClean="0"/>
              <a:t>bevezetése </a:t>
            </a:r>
            <a:endParaRPr lang="hu-HU" altLang="hu-HU" sz="2800" dirty="0" smtClean="0"/>
          </a:p>
          <a:p>
            <a:pPr lvl="2" eaLnBrk="1" hangingPunct="1"/>
            <a:r>
              <a:rPr lang="hu-HU" altLang="hu-HU" sz="2800" dirty="0" smtClean="0"/>
              <a:t>a tárgyalás </a:t>
            </a:r>
            <a:r>
              <a:rPr lang="hu-HU" altLang="hu-HU" sz="2800" dirty="0" smtClean="0"/>
              <a:t>mellőzése – büntetőparancs (új elnevezés, de gyakorlatilag változatlan tartalom</a:t>
            </a:r>
            <a:r>
              <a:rPr lang="hu-HU" altLang="hu-HU" sz="2800" dirty="0" smtClean="0"/>
              <a:t>)</a:t>
            </a:r>
            <a:endParaRPr lang="hu-HU" altLang="hu-HU" sz="2800" dirty="0" smtClean="0"/>
          </a:p>
          <a:p>
            <a:pPr lvl="2" eaLnBrk="1" hangingPunct="1"/>
            <a:r>
              <a:rPr lang="hu-HU" altLang="hu-HU" sz="2800" dirty="0" smtClean="0"/>
              <a:t>vádemelés elhalasztása </a:t>
            </a:r>
            <a:r>
              <a:rPr lang="hu-HU" altLang="hu-HU" sz="2800" dirty="0" smtClean="0"/>
              <a:t>– feltételes felfüggesztés (módosult eljárási tartalom</a:t>
            </a:r>
            <a:r>
              <a:rPr lang="hu-HU" altLang="hu-HU" sz="2800" dirty="0" smtClean="0"/>
              <a:t>) </a:t>
            </a:r>
            <a:endParaRPr lang="hu-HU" altLang="hu-HU" sz="2800" dirty="0" smtClean="0"/>
          </a:p>
          <a:p>
            <a:pPr lvl="2" eaLnBrk="1" hangingPunct="1"/>
            <a:r>
              <a:rPr lang="hu-HU" altLang="hu-HU" sz="2800" dirty="0" smtClean="0"/>
              <a:t>a </a:t>
            </a:r>
            <a:r>
              <a:rPr lang="hu-HU" altLang="hu-HU" sz="2800" dirty="0" smtClean="0"/>
              <a:t>nyomozás megszüntetése helyett az eljárás megszüntetése, mint új terminológia (részben új tartalommal</a:t>
            </a:r>
            <a:r>
              <a:rPr lang="hu-HU" altLang="hu-HU" sz="2800" dirty="0" smtClean="0"/>
              <a:t>)</a:t>
            </a:r>
            <a:endParaRPr lang="hu-HU" altLang="hu-HU" sz="2800" dirty="0" smtClean="0"/>
          </a:p>
          <a:p>
            <a:pPr lvl="2" eaLnBrk="1" hangingPunct="1"/>
            <a:r>
              <a:rPr lang="hu-HU" altLang="hu-HU" sz="2800" dirty="0" smtClean="0"/>
              <a:t>az </a:t>
            </a:r>
            <a:r>
              <a:rPr lang="hu-HU" altLang="hu-HU" sz="2800" dirty="0" smtClean="0"/>
              <a:t>eljárás felfüggesztés okainak bővebb körű </a:t>
            </a:r>
            <a:r>
              <a:rPr lang="hu-HU" altLang="hu-HU" sz="2800" dirty="0" smtClean="0"/>
              <a:t>szabályozása </a:t>
            </a:r>
            <a:endParaRPr lang="hu-HU" altLang="hu-HU" sz="2800" dirty="0" smtClean="0"/>
          </a:p>
          <a:p>
            <a:pPr eaLnBrk="1" hangingPunct="1"/>
            <a:endParaRPr lang="hu-HU" altLang="hu-HU" dirty="0" smtClean="0"/>
          </a:p>
        </p:txBody>
      </p:sp>
      <p:sp>
        <p:nvSpPr>
          <p:cNvPr id="5124" name="Dia számának hely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5FFA6E6-311D-4BD1-8700-EAB8F527FB1D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hu-HU" sz="3200" b="1" dirty="0"/>
              <a:t>A folyamatos  adatgyűjtést befolyásoló tényezők </a:t>
            </a:r>
            <a:br>
              <a:rPr lang="hu-HU" sz="3200" b="1" dirty="0"/>
            </a:br>
            <a:r>
              <a:rPr lang="hu-HU" sz="3200" b="1" dirty="0"/>
              <a:t>és az azok által támasztott követelmények 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hu-HU" altLang="hu-HU" dirty="0"/>
              <a:t>A megújítandó statisztikai adatgyűjtésnek biztosítania </a:t>
            </a:r>
            <a:r>
              <a:rPr lang="hu-HU" altLang="hu-HU" dirty="0" smtClean="0"/>
              <a:t>kell: </a:t>
            </a:r>
          </a:p>
          <a:p>
            <a:pPr>
              <a:defRPr/>
            </a:pPr>
            <a:r>
              <a:rPr lang="hu-HU" altLang="hu-HU" dirty="0"/>
              <a:t>a befejezési módok kapcsán az 1998. évi XIX. </a:t>
            </a:r>
            <a:r>
              <a:rPr lang="hu-HU" altLang="hu-HU" dirty="0" smtClean="0"/>
              <a:t>törvény </a:t>
            </a:r>
            <a:r>
              <a:rPr lang="hu-HU" altLang="hu-HU" dirty="0"/>
              <a:t>(régi Be.), valamint </a:t>
            </a:r>
            <a:r>
              <a:rPr lang="hu-HU" altLang="hu-HU" dirty="0" smtClean="0"/>
              <a:t>a 2017. évi XC. törvény (Be.) </a:t>
            </a:r>
            <a:r>
              <a:rPr lang="hu-HU" altLang="hu-HU" dirty="0"/>
              <a:t>szerinti eljárási döntések egyidejű kezelésének, rögzítésének </a:t>
            </a:r>
            <a:r>
              <a:rPr lang="hu-HU" altLang="hu-HU" dirty="0" smtClean="0"/>
              <a:t>lehetőségét, </a:t>
            </a:r>
            <a:endParaRPr lang="hu-HU" altLang="hu-HU" dirty="0"/>
          </a:p>
          <a:p>
            <a:pPr lvl="1" algn="just">
              <a:lnSpc>
                <a:spcPct val="80000"/>
              </a:lnSpc>
              <a:defRPr/>
            </a:pPr>
            <a:r>
              <a:rPr lang="hu-HU" altLang="hu-HU" dirty="0" smtClean="0"/>
              <a:t>különös </a:t>
            </a:r>
            <a:r>
              <a:rPr lang="hu-HU" altLang="hu-HU" dirty="0"/>
              <a:t>jelentősége van annak, hogy a korábban </a:t>
            </a:r>
            <a:r>
              <a:rPr lang="hu-HU" alt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elterelés </a:t>
            </a:r>
            <a:r>
              <a:rPr lang="hu-HU" altLang="hu-HU" dirty="0"/>
              <a:t>csoportjában szereplő befejezési módok más csoportokba kerültek át, így szükségszerűen az ENyÜBS’13 1-5. főcsoportjai szerinti befejezési mód szerinti bontás már nem feleltethető meg az ENyÜBS’18 1-4 főcsoportjai szerinti </a:t>
            </a:r>
            <a:r>
              <a:rPr lang="hu-HU" altLang="hu-HU" dirty="0" smtClean="0"/>
              <a:t>bontásnak,</a:t>
            </a:r>
            <a:endParaRPr lang="hu-HU" altLang="hu-HU" dirty="0"/>
          </a:p>
          <a:p>
            <a:r>
              <a:rPr lang="hu-HU" altLang="hu-HU" dirty="0" smtClean="0"/>
              <a:t>az </a:t>
            </a:r>
            <a:r>
              <a:rPr lang="hu-HU" altLang="hu-HU" dirty="0"/>
              <a:t>1978. évi IV. törvény (ENyÜBS’10)  és a 2012. évi C. törvény (ENyÜBS’13) szerinti minősítések egyidejű </a:t>
            </a:r>
            <a:r>
              <a:rPr lang="hu-HU" altLang="hu-HU" dirty="0" smtClean="0"/>
              <a:t>kezelését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82340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786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megváltozott felhasználói igények miatt:</a:t>
            </a:r>
          </a:p>
          <a:p>
            <a:r>
              <a:rPr lang="hu-HU" altLang="hu-HU" dirty="0" smtClean="0"/>
              <a:t>új </a:t>
            </a:r>
            <a:r>
              <a:rPr lang="hu-HU" altLang="hu-HU" dirty="0"/>
              <a:t>adatkörök </a:t>
            </a:r>
            <a:r>
              <a:rPr lang="hu-HU" altLang="hu-HU" dirty="0" smtClean="0"/>
              <a:t>bevezetése</a:t>
            </a:r>
            <a:endParaRPr lang="hu-HU" altLang="hu-HU" dirty="0"/>
          </a:p>
          <a:p>
            <a:r>
              <a:rPr lang="hu-HU" altLang="hu-HU" dirty="0" smtClean="0"/>
              <a:t>a </a:t>
            </a:r>
            <a:r>
              <a:rPr lang="hu-HU" altLang="hu-HU" dirty="0"/>
              <a:t>gyűjtött adatok mind </a:t>
            </a:r>
            <a:r>
              <a:rPr lang="hu-HU" altLang="hu-HU" dirty="0" smtClean="0"/>
              <a:t>teljesebb relációjának </a:t>
            </a:r>
            <a:r>
              <a:rPr lang="hu-HU" altLang="hu-HU" dirty="0" smtClean="0"/>
              <a:t>biztosítása</a:t>
            </a:r>
            <a:endParaRPr lang="hu-HU" altLang="hu-HU" dirty="0"/>
          </a:p>
          <a:p>
            <a:r>
              <a:rPr lang="hu-HU" altLang="hu-HU" dirty="0" smtClean="0"/>
              <a:t>az adattartalom </a:t>
            </a:r>
            <a:r>
              <a:rPr lang="hu-HU" altLang="hu-HU" dirty="0" smtClean="0"/>
              <a:t>aktualizálása</a:t>
            </a:r>
            <a:endParaRPr lang="hu-HU" altLang="hu-HU" dirty="0"/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r>
              <a:rPr lang="hu-HU" sz="3200" b="1" dirty="0"/>
              <a:t>A folyamatos  adatgyűjtést befolyásoló tényezők </a:t>
            </a:r>
            <a:br>
              <a:rPr lang="hu-HU" sz="3200" b="1" dirty="0"/>
            </a:br>
            <a:r>
              <a:rPr lang="hu-HU" sz="3200" b="1" dirty="0"/>
              <a:t>és az azok által támasztott követelmények 2.</a:t>
            </a:r>
          </a:p>
        </p:txBody>
      </p:sp>
    </p:spTree>
    <p:extLst>
      <p:ext uri="{BB962C8B-B14F-4D97-AF65-F5344CB8AC3E}">
        <p14:creationId xmlns:p14="http://schemas.microsoft.com/office/powerpoint/2010/main" val="240454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u-HU" altLang="hu-HU" sz="3200" b="1" dirty="0" smtClean="0"/>
              <a:t>Ami </a:t>
            </a:r>
            <a:r>
              <a:rPr lang="hu-HU" altLang="hu-HU" sz="3200" b="1" dirty="0"/>
              <a:t>megszületett….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egy input statisztikai </a:t>
            </a:r>
            <a:r>
              <a:rPr lang="hu-HU" altLang="hu-HU" dirty="0" smtClean="0"/>
              <a:t>adatgyűjtés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egy követő jellegű statisztikai </a:t>
            </a:r>
            <a:r>
              <a:rPr lang="hu-HU" altLang="hu-HU" dirty="0" smtClean="0"/>
              <a:t>adatgyűjtés</a:t>
            </a:r>
            <a:endParaRPr lang="hu-HU" altLang="hu-HU" dirty="0" smtClean="0"/>
          </a:p>
          <a:p>
            <a:r>
              <a:rPr lang="hu-HU" altLang="hu-HU" dirty="0"/>
              <a:t>egy több  reláció leírására képes </a:t>
            </a:r>
            <a:r>
              <a:rPr lang="hu-HU" altLang="hu-HU" dirty="0" smtClean="0"/>
              <a:t>rendszer</a:t>
            </a:r>
            <a:endParaRPr lang="hu-HU" altLang="hu-HU" dirty="0"/>
          </a:p>
          <a:p>
            <a:pPr eaLnBrk="1" hangingPunct="1"/>
            <a:r>
              <a:rPr lang="hu-HU" altLang="hu-HU" dirty="0" smtClean="0"/>
              <a:t>egy központilag üzemeltetett </a:t>
            </a:r>
            <a:r>
              <a:rPr lang="hu-HU" altLang="hu-HU" dirty="0" smtClean="0"/>
              <a:t>rendszer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a felhasználói igényeket teljesebb adattartalommal kiszolgáló </a:t>
            </a:r>
            <a:r>
              <a:rPr lang="hu-HU" altLang="hu-HU" dirty="0" smtClean="0"/>
              <a:t>adatgyűjtések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és sok-sok </a:t>
            </a:r>
            <a:r>
              <a:rPr lang="hu-HU" altLang="hu-HU" dirty="0" smtClean="0"/>
              <a:t>kódszótár</a:t>
            </a:r>
            <a:endParaRPr lang="hu-HU" altLang="hu-HU" dirty="0" smtClean="0"/>
          </a:p>
        </p:txBody>
      </p:sp>
      <p:sp>
        <p:nvSpPr>
          <p:cNvPr id="8196" name="Dia számának hely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F48389E-5F9B-43FC-82DF-D4C7C6FC33DB}" type="slidenum">
              <a:rPr lang="hu-HU" altLang="hu-H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hu-HU" altLang="hu-H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840</Words>
  <Application>Microsoft Office PowerPoint</Application>
  <PresentationFormat>Szélesvásznú</PresentationFormat>
  <Paragraphs>116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Office-téma</vt:lpstr>
      <vt:lpstr>PowerPoint-bemutató</vt:lpstr>
      <vt:lpstr>Az ENyÜBS változást kikényszerítő és  követő jogi környezet</vt:lpstr>
      <vt:lpstr>Amire még figyelemmel kell lenni:</vt:lpstr>
      <vt:lpstr>A felhatalmazó rendelkezés</vt:lpstr>
      <vt:lpstr>Eljárási szabályok, amelyek alapvetően hatnak ki az adatgyűjtésre   </vt:lpstr>
      <vt:lpstr>Eljárási szabályok, amelyek alapvetően hatnak ki az adatgyűjtésre 2.</vt:lpstr>
      <vt:lpstr>A folyamatos  adatgyűjtést befolyásoló tényezők  és az azok által támasztott követelmények 1.</vt:lpstr>
      <vt:lpstr>PowerPoint-bemutató</vt:lpstr>
      <vt:lpstr>Ami megszületett….</vt:lpstr>
      <vt:lpstr>Kettő az egyben - az input statisztikai adatgyűjtés</vt:lpstr>
      <vt:lpstr>Kettő az egyben - a követő jellegű statisztikai adatgyűjtés</vt:lpstr>
      <vt:lpstr>Relációk ENyÜBS’13- ENyÜBS’18 </vt:lpstr>
      <vt:lpstr>A legfontosabb új adatkörök </vt:lpstr>
      <vt:lpstr>A fontosabb módosuló adatkörök </vt:lpstr>
      <vt:lpstr>Megszűnő adatkörök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Dr. Szikszay Tibor Gyula</dc:creator>
  <cp:lastModifiedBy>Dr. Szikszay Tibor Gyula</cp:lastModifiedBy>
  <cp:revision>59</cp:revision>
  <cp:lastPrinted>2018-11-28T05:41:45Z</cp:lastPrinted>
  <dcterms:created xsi:type="dcterms:W3CDTF">2018-11-22T16:10:01Z</dcterms:created>
  <dcterms:modified xsi:type="dcterms:W3CDTF">2018-11-28T05:54:36Z</dcterms:modified>
</cp:coreProperties>
</file>