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259" r:id="rId6"/>
    <p:sldId id="274" r:id="rId7"/>
    <p:sldId id="275" r:id="rId8"/>
    <p:sldId id="276" r:id="rId9"/>
    <p:sldId id="278" r:id="rId10"/>
    <p:sldId id="283" r:id="rId11"/>
    <p:sldId id="279" r:id="rId12"/>
    <p:sldId id="280" r:id="rId13"/>
    <p:sldId id="285" r:id="rId14"/>
    <p:sldId id="281" r:id="rId15"/>
    <p:sldId id="282" r:id="rId16"/>
    <p:sldId id="284" r:id="rId17"/>
    <p:sldId id="273" r:id="rId1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20\OSAP_Teljes&#252;l&#233;s_2018\Elemz&#233;s\bm20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userdoc\bud07096\OSAP%20elemz&#233;shez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ze05980\AppData\Local\Microsoft\Windows\Temporary%20Internet%20Files\Content.Outlook\FR5NK26Q\OSAP%20elemz&#233;shez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ze05980\AppData\Local\Microsoft\Windows\Temporary%20Internet%20Files\Content.Outlook\FR5NK26Q\OSAP%20elemz&#233;shez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19\OSAP_TELJES&#220;L&#201;S_2017\&#214;SSZES&#205;T&#336;_T&#193;BL&#193;ZAT_1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19\OSAP_TELJES&#220;L&#201;S_2017\&#214;SSZES&#205;T&#336;_T&#193;BL&#193;ZAT_18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20\OSAP_Teljes&#252;l&#233;s_2018\Elemz&#233;s\bm2018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20\OSAP_Teljes&#252;l&#233;s_2018\Elemz&#233;s\bm2018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20\OSAP_Teljes&#252;l&#233;s_2018\Elemz&#233;s\KSH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20\OSAP_Teljes&#252;l&#233;s_2018\Elemz&#233;s\KSH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ze05980\AppData\Local\Microsoft\Windows\Temporary%20Internet%20Files\Content.Outlook\FR5NK26Q\OSAP%20elemz&#233;shez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jumbo\userdoc\bud07096\OSAP%20elemz&#233;shez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sz="1400" b="1" i="0" u="none" strike="noStrike" baseline="0" dirty="0" smtClean="0">
                <a:effectLst/>
              </a:rPr>
              <a:t>Az OSAP tartalma 2018-ban 2017-hez képest (darab)</a:t>
            </a:r>
            <a:endParaRPr lang="hu-H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'OSAP tartalma'!$A$2</c:f>
              <c:strCache>
                <c:ptCount val="1"/>
                <c:pt idx="0">
                  <c:v>Kormányrendelet által elrendelt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p3d/>
          </c:spPr>
          <c:invertIfNegative val="0"/>
          <c:cat>
            <c:numRef>
              <c:f>'OSAP tartalma'!$B$1:$C$1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'OSAP tartalma'!$B$2:$C$2</c:f>
              <c:numCache>
                <c:formatCode>General</c:formatCode>
                <c:ptCount val="2"/>
                <c:pt idx="0">
                  <c:v>367</c:v>
                </c:pt>
                <c:pt idx="1">
                  <c:v>265</c:v>
                </c:pt>
              </c:numCache>
            </c:numRef>
          </c:val>
        </c:ser>
        <c:ser>
          <c:idx val="1"/>
          <c:order val="1"/>
          <c:tx>
            <c:strRef>
              <c:f>'OSAP tartalma'!$A$3</c:f>
              <c:strCache>
                <c:ptCount val="1"/>
                <c:pt idx="0">
                  <c:v>Statisztikai törvény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numRef>
              <c:f>'OSAP tartalma'!$B$1:$C$1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'OSAP tartalma'!$B$3:$C$3</c:f>
              <c:numCache>
                <c:formatCode>General</c:formatCode>
                <c:ptCount val="2"/>
                <c:pt idx="1">
                  <c:v>187</c:v>
                </c:pt>
              </c:numCache>
            </c:numRef>
          </c:val>
        </c:ser>
        <c:ser>
          <c:idx val="2"/>
          <c:order val="2"/>
          <c:tx>
            <c:strRef>
              <c:f>'OSAP tartalma'!$A$4</c:f>
              <c:strCache>
                <c:ptCount val="1"/>
                <c:pt idx="0">
                  <c:v>Egyéb jogszabály által elrendelt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numRef>
              <c:f>'OSAP tartalma'!$B$1:$C$1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'OSAP tartalma'!$B$4:$C$4</c:f>
              <c:numCache>
                <c:formatCode>General</c:formatCode>
                <c:ptCount val="2"/>
                <c:pt idx="1">
                  <c:v>65</c:v>
                </c:pt>
              </c:numCache>
            </c:numRef>
          </c:val>
        </c:ser>
        <c:ser>
          <c:idx val="3"/>
          <c:order val="3"/>
          <c:tx>
            <c:strRef>
              <c:f>'OSAP tartalma'!$A$5</c:f>
              <c:strCache>
                <c:ptCount val="1"/>
                <c:pt idx="0">
                  <c:v>Külön elrendelés nélküli</c:v>
                </c:pt>
              </c:strCache>
            </c:strRef>
          </c:tx>
          <c:spPr>
            <a:solidFill>
              <a:srgbClr val="FF9966"/>
            </a:solidFill>
            <a:ln>
              <a:noFill/>
            </a:ln>
            <a:effectLst/>
            <a:sp3d/>
          </c:spPr>
          <c:invertIfNegative val="0"/>
          <c:cat>
            <c:numRef>
              <c:f>'OSAP tartalma'!$B$1:$C$1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'OSAP tartalma'!$B$5:$C$5</c:f>
              <c:numCache>
                <c:formatCode>General</c:formatCode>
                <c:ptCount val="2"/>
                <c:pt idx="1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1747472"/>
        <c:axId val="241748032"/>
        <c:axId val="0"/>
      </c:bar3DChart>
      <c:catAx>
        <c:axId val="241747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41748032"/>
        <c:crosses val="autoZero"/>
        <c:auto val="1"/>
        <c:lblAlgn val="ctr"/>
        <c:lblOffset val="100"/>
        <c:noMultiLvlLbl val="0"/>
      </c:catAx>
      <c:valAx>
        <c:axId val="241748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41747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3660130718954247E-2"/>
          <c:y val="0.85098289918793923"/>
          <c:w val="0.9"/>
          <c:h val="5.86512944450206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285679906616093"/>
          <c:y val="6.8224744125609374E-2"/>
          <c:w val="0.71329547391219827"/>
          <c:h val="0.7856807669737886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'7. kérdés'!$O$11:$O$19</c:f>
              <c:strCache>
                <c:ptCount val="9"/>
                <c:pt idx="0">
                  <c:v>Egyéb</c:v>
                </c:pt>
                <c:pt idx="1">
                  <c:v>Magánszemély</c:v>
                </c:pt>
                <c:pt idx="2">
                  <c:v>Közigazgatás</c:v>
                </c:pt>
                <c:pt idx="3">
                  <c:v>Nemzetközi szervezet</c:v>
                </c:pt>
                <c:pt idx="4">
                  <c:v>Nonpr. Szerv.</c:v>
                </c:pt>
                <c:pt idx="5">
                  <c:v>Média, sajtó</c:v>
                </c:pt>
                <c:pt idx="6">
                  <c:v>Diák, hallgató, okt. int.</c:v>
                </c:pt>
                <c:pt idx="7">
                  <c:v>Kutató</c:v>
                </c:pt>
                <c:pt idx="8">
                  <c:v>Vállalkozás</c:v>
                </c:pt>
              </c:strCache>
            </c:strRef>
          </c:cat>
          <c:val>
            <c:numRef>
              <c:f>'7. kérdés'!$P$11:$P$19</c:f>
              <c:numCache>
                <c:formatCode>General</c:formatCode>
                <c:ptCount val="9"/>
                <c:pt idx="0">
                  <c:v>10</c:v>
                </c:pt>
                <c:pt idx="1">
                  <c:v>19</c:v>
                </c:pt>
                <c:pt idx="2">
                  <c:v>20</c:v>
                </c:pt>
                <c:pt idx="3">
                  <c:v>24</c:v>
                </c:pt>
                <c:pt idx="4">
                  <c:v>26</c:v>
                </c:pt>
                <c:pt idx="5">
                  <c:v>39</c:v>
                </c:pt>
                <c:pt idx="6">
                  <c:v>41</c:v>
                </c:pt>
                <c:pt idx="7">
                  <c:v>51</c:v>
                </c:pt>
                <c:pt idx="8">
                  <c:v>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3"/>
        <c:axId val="243798768"/>
        <c:axId val="244407296"/>
      </c:barChart>
      <c:catAx>
        <c:axId val="243798768"/>
        <c:scaling>
          <c:orientation val="minMax"/>
        </c:scaling>
        <c:delete val="0"/>
        <c:axPos val="l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050" b="1"/>
                  <a:t>Átvevők</a:t>
                </a:r>
                <a:endParaRPr lang="hu-HU" b="1"/>
              </a:p>
            </c:rich>
          </c:tx>
          <c:layout>
            <c:manualLayout>
              <c:xMode val="edge"/>
              <c:yMode val="edge"/>
              <c:x val="2.6103645517974946E-2"/>
              <c:y val="4.5285240418752669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44407296"/>
        <c:crosses val="autoZero"/>
        <c:auto val="1"/>
        <c:lblAlgn val="ctr"/>
        <c:lblOffset val="100"/>
        <c:noMultiLvlLbl val="0"/>
      </c:catAx>
      <c:valAx>
        <c:axId val="2444072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050" b="1"/>
                  <a:t>Darab</a:t>
                </a:r>
              </a:p>
            </c:rich>
          </c:tx>
          <c:layout>
            <c:manualLayout>
              <c:xMode val="edge"/>
              <c:yMode val="edge"/>
              <c:x val="0.22188167203784001"/>
              <c:y val="0.9189127269957949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5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43798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1">
          <a:lumMod val="15000"/>
          <a:lumOff val="85000"/>
        </a:schemeClr>
      </a:solidFill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4270017637448593"/>
                  <c:y val="9.2592592592592639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5425573867108106E-2"/>
                  <c:y val="2.314814814814814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1339514385137731"/>
                  <c:y val="8.333333333333335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0001755077808449E-2"/>
                  <c:y val="6.944462671332746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533202099737532"/>
                      <c:h val="0.13388743073782441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1.4181895397362617E-2"/>
                  <c:y val="0.1273146325459318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812817147856517"/>
                      <c:h val="0.17993000874890636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2.5000000000000005E-2"/>
                  <c:y val="0.1342592592592592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6.1111220472440948E-2"/>
                  <c:y val="0.187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572550306211722"/>
                      <c:h val="0.20770778652668417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-0.16388888888888892"/>
                  <c:y val="3.240740740740740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0.12120870691934009"/>
                  <c:y val="0.3287037037037037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'7. kérdés'!$P$11:$P$19</c:f>
              <c:strCache>
                <c:ptCount val="9"/>
                <c:pt idx="0">
                  <c:v>Egyéb</c:v>
                </c:pt>
                <c:pt idx="1">
                  <c:v>Magánszemély</c:v>
                </c:pt>
                <c:pt idx="2">
                  <c:v>Közigazgatás</c:v>
                </c:pt>
                <c:pt idx="3">
                  <c:v>Nemzetközi szervezet</c:v>
                </c:pt>
                <c:pt idx="4">
                  <c:v>Nonpr. Szerv.</c:v>
                </c:pt>
                <c:pt idx="5">
                  <c:v>Média, sajtó</c:v>
                </c:pt>
                <c:pt idx="6">
                  <c:v>Diák, hallgató, okt. int.</c:v>
                </c:pt>
                <c:pt idx="7">
                  <c:v>Kutató</c:v>
                </c:pt>
                <c:pt idx="8">
                  <c:v>Vállalkozás</c:v>
                </c:pt>
              </c:strCache>
            </c:strRef>
          </c:cat>
          <c:val>
            <c:numRef>
              <c:f>'7. kérdés'!$Q$11:$Q$19</c:f>
              <c:numCache>
                <c:formatCode>General</c:formatCode>
                <c:ptCount val="9"/>
                <c:pt idx="0">
                  <c:v>10</c:v>
                </c:pt>
                <c:pt idx="1">
                  <c:v>19</c:v>
                </c:pt>
                <c:pt idx="2">
                  <c:v>20</c:v>
                </c:pt>
                <c:pt idx="3">
                  <c:v>24</c:v>
                </c:pt>
                <c:pt idx="4">
                  <c:v>26</c:v>
                </c:pt>
                <c:pt idx="5">
                  <c:v>39</c:v>
                </c:pt>
                <c:pt idx="6">
                  <c:v>41</c:v>
                </c:pt>
                <c:pt idx="7">
                  <c:v>51</c:v>
                </c:pt>
                <c:pt idx="8">
                  <c:v>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ysClr val="window" lastClr="FFFFFF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5.6175963767729778E-2"/>
                  <c:y val="5.3056516724336797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759003671546264"/>
                      <c:h val="0.24602566547693649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54437081880052418"/>
                  <c:y val="-6.459054209919269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173840796311225"/>
                      <c:h val="0.2414120553269941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1.2037578637249923E-2"/>
                  <c:y val="0.23990772779700106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730980827960956"/>
                      <c:h val="0.24141205532699417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4.9488150938023091E-2"/>
                  <c:y val="0.23760092272202998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2462697397480105"/>
                      <c:h val="0.21834400457728251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0.13241452349201943"/>
                  <c:y val="5.0749711649365627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4201073765621345"/>
                      <c:h val="0.25063927562687882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0.39590605003674484"/>
                  <c:y val="2.30680507497116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'8 és 11'!$I$20:$I$25</c:f>
              <c:strCache>
                <c:ptCount val="6"/>
                <c:pt idx="0">
                  <c:v>Eredeti adatforrás frissítése</c:v>
                </c:pt>
                <c:pt idx="1">
                  <c:v>Editálás (mikroszintű ellenőrzés)</c:v>
                </c:pt>
                <c:pt idx="2">
                  <c:v>Validálás, konzisztencia vizsgálat</c:v>
                </c:pt>
                <c:pt idx="3">
                  <c:v>Hiányzó adatok pótlása becsléssel</c:v>
                </c:pt>
                <c:pt idx="4">
                  <c:v>Rögzített adatok minőségének ellenőrzése</c:v>
                </c:pt>
                <c:pt idx="5">
                  <c:v>Mintavételi és nem mintavételi hibák számítása</c:v>
                </c:pt>
              </c:strCache>
            </c:strRef>
          </c:cat>
          <c:val>
            <c:numRef>
              <c:f>'8 és 11'!$J$20:$J$25</c:f>
              <c:numCache>
                <c:formatCode>General</c:formatCode>
                <c:ptCount val="6"/>
                <c:pt idx="0">
                  <c:v>350</c:v>
                </c:pt>
                <c:pt idx="1">
                  <c:v>183</c:v>
                </c:pt>
                <c:pt idx="2">
                  <c:v>93</c:v>
                </c:pt>
                <c:pt idx="3">
                  <c:v>84</c:v>
                </c:pt>
                <c:pt idx="4">
                  <c:v>67</c:v>
                </c:pt>
                <c:pt idx="5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ysClr val="window" lastClr="FFFFFF"/>
    </a:solidFill>
    <a:ln w="9525" cap="flat" cmpd="sng" algn="ctr">
      <a:solidFill>
        <a:schemeClr val="dk1">
          <a:lumMod val="25000"/>
          <a:lumOff val="75000"/>
        </a:schemeClr>
      </a:solidFill>
      <a:prstDash val="solid"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Munka3!$A$64</c:f>
              <c:strCache>
                <c:ptCount val="1"/>
                <c:pt idx="0">
                  <c:v>Adatgyűjtés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Munka3!$B$42:$J$42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Munka3!$B$43:$J$43</c:f>
              <c:numCache>
                <c:formatCode>General</c:formatCode>
                <c:ptCount val="9"/>
                <c:pt idx="0">
                  <c:v>142</c:v>
                </c:pt>
                <c:pt idx="1">
                  <c:v>138</c:v>
                </c:pt>
                <c:pt idx="2">
                  <c:v>138</c:v>
                </c:pt>
                <c:pt idx="3">
                  <c:v>126</c:v>
                </c:pt>
                <c:pt idx="4">
                  <c:v>128</c:v>
                </c:pt>
                <c:pt idx="5">
                  <c:v>128</c:v>
                </c:pt>
                <c:pt idx="6">
                  <c:v>132</c:v>
                </c:pt>
                <c:pt idx="7">
                  <c:v>133</c:v>
                </c:pt>
                <c:pt idx="8">
                  <c:v>163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Munka3!$A$63</c:f>
              <c:strCache>
                <c:ptCount val="1"/>
                <c:pt idx="0">
                  <c:v>Adatátvétel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Munka3!$B$42:$J$42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Munka3!$B$25:$J$25</c:f>
              <c:numCache>
                <c:formatCode>General</c:formatCode>
                <c:ptCount val="9"/>
                <c:pt idx="0">
                  <c:v>70</c:v>
                </c:pt>
                <c:pt idx="1">
                  <c:v>70</c:v>
                </c:pt>
                <c:pt idx="2">
                  <c:v>70</c:v>
                </c:pt>
                <c:pt idx="3">
                  <c:v>74</c:v>
                </c:pt>
                <c:pt idx="4">
                  <c:v>78</c:v>
                </c:pt>
                <c:pt idx="5">
                  <c:v>78</c:v>
                </c:pt>
                <c:pt idx="6">
                  <c:v>82</c:v>
                </c:pt>
                <c:pt idx="7">
                  <c:v>76</c:v>
                </c:pt>
                <c:pt idx="8">
                  <c:v>216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42004144"/>
        <c:axId val="242004704"/>
      </c:lineChart>
      <c:catAx>
        <c:axId val="242004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42004704"/>
        <c:crosses val="autoZero"/>
        <c:auto val="1"/>
        <c:lblAlgn val="ctr"/>
        <c:lblOffset val="100"/>
        <c:noMultiLvlLbl val="0"/>
      </c:catAx>
      <c:valAx>
        <c:axId val="242004704"/>
        <c:scaling>
          <c:orientation val="minMax"/>
          <c:max val="220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42004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Munka3!$A$64</c:f>
              <c:strCache>
                <c:ptCount val="1"/>
                <c:pt idx="0">
                  <c:v>Adatgyűjtés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Munka3!$B$42:$J$42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Munka3!$B$57:$J$57</c:f>
              <c:numCache>
                <c:formatCode>General</c:formatCode>
                <c:ptCount val="9"/>
                <c:pt idx="0">
                  <c:v>150</c:v>
                </c:pt>
                <c:pt idx="1">
                  <c:v>147</c:v>
                </c:pt>
                <c:pt idx="2">
                  <c:v>139</c:v>
                </c:pt>
                <c:pt idx="3">
                  <c:v>136</c:v>
                </c:pt>
                <c:pt idx="4">
                  <c:v>129</c:v>
                </c:pt>
                <c:pt idx="5">
                  <c:v>138</c:v>
                </c:pt>
                <c:pt idx="6">
                  <c:v>140</c:v>
                </c:pt>
                <c:pt idx="7">
                  <c:v>139</c:v>
                </c:pt>
                <c:pt idx="8">
                  <c:v>92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Munka3!$A$63</c:f>
              <c:strCache>
                <c:ptCount val="1"/>
                <c:pt idx="0">
                  <c:v>Adatátvétel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Munka3!$B$42:$J$42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Munka3!$B$39:$J$39</c:f>
              <c:numCache>
                <c:formatCode>General</c:formatCode>
                <c:ptCount val="9"/>
                <c:pt idx="0">
                  <c:v>22</c:v>
                </c:pt>
                <c:pt idx="1">
                  <c:v>18</c:v>
                </c:pt>
                <c:pt idx="2">
                  <c:v>17</c:v>
                </c:pt>
                <c:pt idx="3">
                  <c:v>20</c:v>
                </c:pt>
                <c:pt idx="4">
                  <c:v>22</c:v>
                </c:pt>
                <c:pt idx="5">
                  <c:v>19</c:v>
                </c:pt>
                <c:pt idx="6">
                  <c:v>20</c:v>
                </c:pt>
                <c:pt idx="7">
                  <c:v>19</c:v>
                </c:pt>
                <c:pt idx="8">
                  <c:v>30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42007504"/>
        <c:axId val="242008064"/>
      </c:lineChart>
      <c:catAx>
        <c:axId val="242007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42008064"/>
        <c:crosses val="autoZero"/>
        <c:auto val="1"/>
        <c:lblAlgn val="ctr"/>
        <c:lblOffset val="100"/>
        <c:noMultiLvlLbl val="0"/>
      </c:catAx>
      <c:valAx>
        <c:axId val="24200806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42007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26388888888888878"/>
                  <c:y val="-5.555555555555555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7489897399188747"/>
                  <c:y val="-9.025334991020864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24727272727272728"/>
                  <c:y val="-0.2108442269958974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29333333333333345"/>
                  <c:y val="-9.134164054735877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5.0909090909090911E-2"/>
                  <c:y val="-0.2617156350601806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2121212121212166E-2"/>
                  <c:y val="0.1378528654791937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0.22545454545454546"/>
                  <c:y val="0.1169591179743308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0.13121202576950608"/>
                  <c:y val="-0.3619884882810701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0.21318177046051062"/>
                  <c:y val="4.0937514389648658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0.15833333333333333"/>
                  <c:y val="-7.407407407407411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0.17500000000000002"/>
                  <c:y val="-7.870370370370370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HSSz!$G$2:$G$12</c:f>
              <c:strCache>
                <c:ptCount val="11"/>
                <c:pt idx="0">
                  <c:v>Belügyminisztérium</c:v>
                </c:pt>
                <c:pt idx="1">
                  <c:v>Emberi Erőforrások Minisztériuma</c:v>
                </c:pt>
                <c:pt idx="2">
                  <c:v>Igazságügyi Minisztérium</c:v>
                </c:pt>
                <c:pt idx="3">
                  <c:v>Miniszterelnökség</c:v>
                </c:pt>
                <c:pt idx="4">
                  <c:v>Agrárgazdasági Kutató Intézet</c:v>
                </c:pt>
                <c:pt idx="5">
                  <c:v>Legfőbb Ügyészség</c:v>
                </c:pt>
                <c:pt idx="6">
                  <c:v>Magyar Energetikai és Közmű-szabályozási Hivatal</c:v>
                </c:pt>
                <c:pt idx="7">
                  <c:v>Magyar Nemzeti Bank</c:v>
                </c:pt>
                <c:pt idx="8">
                  <c:v>Országos Bírósági Hivatal</c:v>
                </c:pt>
                <c:pt idx="9">
                  <c:v>Földművelésügyi Minisztérium</c:v>
                </c:pt>
                <c:pt idx="10">
                  <c:v>Nemzeti Fejlesztési Minisztérium</c:v>
                </c:pt>
              </c:strCache>
            </c:strRef>
          </c:cat>
          <c:val>
            <c:numRef>
              <c:f>HSSz!$H$2:$H$12</c:f>
              <c:numCache>
                <c:formatCode>General</c:formatCode>
                <c:ptCount val="11"/>
                <c:pt idx="0">
                  <c:v>14</c:v>
                </c:pt>
                <c:pt idx="1">
                  <c:v>40</c:v>
                </c:pt>
                <c:pt idx="2">
                  <c:v>8</c:v>
                </c:pt>
                <c:pt idx="3">
                  <c:v>6</c:v>
                </c:pt>
                <c:pt idx="4">
                  <c:v>15</c:v>
                </c:pt>
                <c:pt idx="5">
                  <c:v>3</c:v>
                </c:pt>
                <c:pt idx="6">
                  <c:v>7</c:v>
                </c:pt>
                <c:pt idx="7">
                  <c:v>4</c:v>
                </c:pt>
                <c:pt idx="8">
                  <c:v>9</c:v>
                </c:pt>
                <c:pt idx="9">
                  <c:v>11</c:v>
                </c:pt>
                <c:pt idx="10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4814814814814814"/>
                  <c:y val="-7.017543859649122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7.2898295120517348E-2"/>
                  <c:y val="-0.1002506265664160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5520282186948861"/>
                  <c:y val="-8.020050125313284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8342151675485008"/>
                  <c:y val="-8.354218880534669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.14109347442680775"/>
                  <c:y val="8.020050125313282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14109347442680767"/>
                  <c:y val="0.1570593149540517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.11757789535567313"/>
                  <c:y val="0.1236424394319131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0.2045855379188713"/>
                  <c:y val="7.351712614870509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0.20928865373309818"/>
                  <c:y val="0.1102756892230575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0.19517930629041741"/>
                  <c:y val="0.2372598162071846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0.24456202233980012"/>
                  <c:y val="7.68588137009189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0.23515579071134626"/>
                  <c:y val="-9.022556390977444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4.7031158142270112E-3"/>
                  <c:y val="0.2472848788638262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0.11757789535567313"/>
                  <c:y val="0.2940685045948203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HSSz!$I$25:$I$38</c:f>
              <c:strCache>
                <c:ptCount val="14"/>
                <c:pt idx="0">
                  <c:v>Népesség és népmozgalom</c:v>
                </c:pt>
                <c:pt idx="1">
                  <c:v>Munkaerő</c:v>
                </c:pt>
                <c:pt idx="2">
                  <c:v>Oktatás</c:v>
                </c:pt>
                <c:pt idx="3">
                  <c:v>Egészségügy, baleset</c:v>
                </c:pt>
                <c:pt idx="4">
                  <c:v>Szociális ellátás</c:v>
                </c:pt>
                <c:pt idx="5">
                  <c:v>Igazságszolgáltatás</c:v>
                </c:pt>
                <c:pt idx="6">
                  <c:v>Kultúra, sport</c:v>
                </c:pt>
                <c:pt idx="7">
                  <c:v>Gazdasági szervezetek statisztikája</c:v>
                </c:pt>
                <c:pt idx="8">
                  <c:v>Ágazati gazdaságstatisztika</c:v>
                </c:pt>
                <c:pt idx="9">
                  <c:v>Kormányzati pénzügyek, költségvetés és közszektor</c:v>
                </c:pt>
                <c:pt idx="10">
                  <c:v>Külkereskedelem és fizetési mérleg</c:v>
                </c:pt>
                <c:pt idx="11">
                  <c:v>Árak</c:v>
                </c:pt>
                <c:pt idx="12">
                  <c:v>Környezet</c:v>
                </c:pt>
                <c:pt idx="13">
                  <c:v>Több területet átfogó statisztika szegénység és társadalmi témákra</c:v>
                </c:pt>
              </c:strCache>
            </c:strRef>
          </c:cat>
          <c:val>
            <c:numRef>
              <c:f>HSSz!$J$25:$J$38</c:f>
              <c:numCache>
                <c:formatCode>General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7</c:v>
                </c:pt>
                <c:pt idx="3">
                  <c:v>21</c:v>
                </c:pt>
                <c:pt idx="4">
                  <c:v>6</c:v>
                </c:pt>
                <c:pt idx="5">
                  <c:v>25</c:v>
                </c:pt>
                <c:pt idx="6">
                  <c:v>9</c:v>
                </c:pt>
                <c:pt idx="7">
                  <c:v>1</c:v>
                </c:pt>
                <c:pt idx="8">
                  <c:v>52</c:v>
                </c:pt>
                <c:pt idx="9">
                  <c:v>9</c:v>
                </c:pt>
                <c:pt idx="10">
                  <c:v>4</c:v>
                </c:pt>
                <c:pt idx="11">
                  <c:v>1</c:v>
                </c:pt>
                <c:pt idx="12">
                  <c:v>7</c:v>
                </c:pt>
                <c:pt idx="13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AGY_adatszolg!$H$3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6.3593004769475362E-3"/>
                  <c:y val="5.0090496031554069E-1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6.359300476947536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239533651298357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2718600953895072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6.359300476947536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AGY_adatszolg!$G$4:$G$12</c:f>
              <c:strCache>
                <c:ptCount val="9"/>
                <c:pt idx="0">
                  <c:v>           –       9</c:v>
                </c:pt>
                <c:pt idx="1">
                  <c:v>       10–     99</c:v>
                </c:pt>
                <c:pt idx="2">
                  <c:v>     100–     499</c:v>
                </c:pt>
                <c:pt idx="3">
                  <c:v>     500–  999</c:v>
                </c:pt>
                <c:pt idx="4">
                  <c:v>  1 000–  1 999</c:v>
                </c:pt>
                <c:pt idx="5">
                  <c:v>  2 000–  4 999</c:v>
                </c:pt>
                <c:pt idx="6">
                  <c:v>  5 000–9 999</c:v>
                </c:pt>
                <c:pt idx="7">
                  <c:v>10 000–29 999</c:v>
                </c:pt>
                <c:pt idx="8">
                  <c:v>30 000–</c:v>
                </c:pt>
              </c:strCache>
            </c:strRef>
          </c:cat>
          <c:val>
            <c:numRef>
              <c:f>AGY_adatszolg!$H$4:$H$12</c:f>
              <c:numCache>
                <c:formatCode>General</c:formatCode>
                <c:ptCount val="9"/>
                <c:pt idx="0">
                  <c:v>34</c:v>
                </c:pt>
                <c:pt idx="1">
                  <c:v>71</c:v>
                </c:pt>
                <c:pt idx="2">
                  <c:v>44</c:v>
                </c:pt>
                <c:pt idx="3">
                  <c:v>17</c:v>
                </c:pt>
                <c:pt idx="4">
                  <c:v>21</c:v>
                </c:pt>
                <c:pt idx="5">
                  <c:v>28</c:v>
                </c:pt>
                <c:pt idx="6">
                  <c:v>20</c:v>
                </c:pt>
                <c:pt idx="7">
                  <c:v>15</c:v>
                </c:pt>
                <c:pt idx="8">
                  <c:v>2</c:v>
                </c:pt>
              </c:numCache>
            </c:numRef>
          </c:val>
        </c:ser>
        <c:ser>
          <c:idx val="1"/>
          <c:order val="1"/>
          <c:tx>
            <c:strRef>
              <c:f>AGY_adatszolg!$I$3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2.622950819672131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6.3593004769476914E-3"/>
                  <c:y val="-8.743169398907103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AGY_adatszolg!$G$4:$G$12</c:f>
              <c:strCache>
                <c:ptCount val="9"/>
                <c:pt idx="0">
                  <c:v>           –       9</c:v>
                </c:pt>
                <c:pt idx="1">
                  <c:v>       10–     99</c:v>
                </c:pt>
                <c:pt idx="2">
                  <c:v>     100–     499</c:v>
                </c:pt>
                <c:pt idx="3">
                  <c:v>     500–  999</c:v>
                </c:pt>
                <c:pt idx="4">
                  <c:v>  1 000–  1 999</c:v>
                </c:pt>
                <c:pt idx="5">
                  <c:v>  2 000–  4 999</c:v>
                </c:pt>
                <c:pt idx="6">
                  <c:v>  5 000–9 999</c:v>
                </c:pt>
                <c:pt idx="7">
                  <c:v>10 000–29 999</c:v>
                </c:pt>
                <c:pt idx="8">
                  <c:v>30 000–</c:v>
                </c:pt>
              </c:strCache>
            </c:strRef>
          </c:cat>
          <c:val>
            <c:numRef>
              <c:f>AGY_adatszolg!$I$4:$I$12</c:f>
              <c:numCache>
                <c:formatCode>General</c:formatCode>
                <c:ptCount val="9"/>
                <c:pt idx="0">
                  <c:v>35</c:v>
                </c:pt>
                <c:pt idx="1">
                  <c:v>68</c:v>
                </c:pt>
                <c:pt idx="2">
                  <c:v>50</c:v>
                </c:pt>
                <c:pt idx="3">
                  <c:v>19</c:v>
                </c:pt>
                <c:pt idx="4">
                  <c:v>22</c:v>
                </c:pt>
                <c:pt idx="5">
                  <c:v>25</c:v>
                </c:pt>
                <c:pt idx="6">
                  <c:v>22</c:v>
                </c:pt>
                <c:pt idx="7">
                  <c:v>17</c:v>
                </c:pt>
                <c:pt idx="8">
                  <c:v>5</c:v>
                </c:pt>
              </c:numCache>
            </c:numRef>
          </c:val>
        </c:ser>
        <c:ser>
          <c:idx val="2"/>
          <c:order val="2"/>
          <c:tx>
            <c:strRef>
              <c:f>AGY_adatszolg!$J$3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2.1197668256491397E-3"/>
                  <c:y val="-1.74863387978142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AGY_adatszolg!$G$4:$G$12</c:f>
              <c:strCache>
                <c:ptCount val="9"/>
                <c:pt idx="0">
                  <c:v>           –       9</c:v>
                </c:pt>
                <c:pt idx="1">
                  <c:v>       10–     99</c:v>
                </c:pt>
                <c:pt idx="2">
                  <c:v>     100–     499</c:v>
                </c:pt>
                <c:pt idx="3">
                  <c:v>     500–  999</c:v>
                </c:pt>
                <c:pt idx="4">
                  <c:v>  1 000–  1 999</c:v>
                </c:pt>
                <c:pt idx="5">
                  <c:v>  2 000–  4 999</c:v>
                </c:pt>
                <c:pt idx="6">
                  <c:v>  5 000–9 999</c:v>
                </c:pt>
                <c:pt idx="7">
                  <c:v>10 000–29 999</c:v>
                </c:pt>
                <c:pt idx="8">
                  <c:v>30 000–</c:v>
                </c:pt>
              </c:strCache>
            </c:strRef>
          </c:cat>
          <c:val>
            <c:numRef>
              <c:f>AGY_adatszolg!$J$4:$J$12</c:f>
              <c:numCache>
                <c:formatCode>General</c:formatCode>
                <c:ptCount val="9"/>
                <c:pt idx="0">
                  <c:v>36</c:v>
                </c:pt>
                <c:pt idx="1">
                  <c:v>68</c:v>
                </c:pt>
                <c:pt idx="2">
                  <c:v>46</c:v>
                </c:pt>
                <c:pt idx="3">
                  <c:v>14</c:v>
                </c:pt>
                <c:pt idx="4">
                  <c:v>18</c:v>
                </c:pt>
                <c:pt idx="5">
                  <c:v>32</c:v>
                </c:pt>
                <c:pt idx="6">
                  <c:v>23</c:v>
                </c:pt>
                <c:pt idx="7">
                  <c:v>14</c:v>
                </c:pt>
                <c:pt idx="8">
                  <c:v>6</c:v>
                </c:pt>
              </c:numCache>
            </c:numRef>
          </c:val>
        </c:ser>
        <c:ser>
          <c:idx val="3"/>
          <c:order val="3"/>
          <c:tx>
            <c:strRef>
              <c:f>AGY_adatszolg!$K$3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2718600953895072E-2"/>
                  <c:y val="-4.0072396825243255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69581346051934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1197668256491787E-3"/>
                  <c:y val="-8.01447936504865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6.359300476947536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6.359300476947536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AGY_adatszolg!$G$4:$G$12</c:f>
              <c:strCache>
                <c:ptCount val="9"/>
                <c:pt idx="0">
                  <c:v>           –       9</c:v>
                </c:pt>
                <c:pt idx="1">
                  <c:v>       10–     99</c:v>
                </c:pt>
                <c:pt idx="2">
                  <c:v>     100–     499</c:v>
                </c:pt>
                <c:pt idx="3">
                  <c:v>     500–  999</c:v>
                </c:pt>
                <c:pt idx="4">
                  <c:v>  1 000–  1 999</c:v>
                </c:pt>
                <c:pt idx="5">
                  <c:v>  2 000–  4 999</c:v>
                </c:pt>
                <c:pt idx="6">
                  <c:v>  5 000–9 999</c:v>
                </c:pt>
                <c:pt idx="7">
                  <c:v>10 000–29 999</c:v>
                </c:pt>
                <c:pt idx="8">
                  <c:v>30 000–</c:v>
                </c:pt>
              </c:strCache>
            </c:strRef>
          </c:cat>
          <c:val>
            <c:numRef>
              <c:f>AGY_adatszolg!$K$4:$K$12</c:f>
              <c:numCache>
                <c:formatCode>General</c:formatCode>
                <c:ptCount val="9"/>
                <c:pt idx="0">
                  <c:v>34</c:v>
                </c:pt>
                <c:pt idx="1">
                  <c:v>68</c:v>
                </c:pt>
                <c:pt idx="2">
                  <c:v>53</c:v>
                </c:pt>
                <c:pt idx="3">
                  <c:v>15</c:v>
                </c:pt>
                <c:pt idx="4">
                  <c:v>17</c:v>
                </c:pt>
                <c:pt idx="5">
                  <c:v>40</c:v>
                </c:pt>
                <c:pt idx="6">
                  <c:v>25</c:v>
                </c:pt>
                <c:pt idx="7">
                  <c:v>24</c:v>
                </c:pt>
                <c:pt idx="8">
                  <c:v>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43741104"/>
        <c:axId val="243741664"/>
      </c:barChart>
      <c:catAx>
        <c:axId val="2437411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Adatszolgáltatói kör nagysága (db)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43741664"/>
        <c:crosses val="autoZero"/>
        <c:auto val="1"/>
        <c:lblAlgn val="ctr"/>
        <c:lblOffset val="100"/>
        <c:noMultiLvlLbl val="0"/>
      </c:catAx>
      <c:valAx>
        <c:axId val="243741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Adatgyűjtések száma (db)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43741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Munka9!$K$2</c:f>
              <c:strCache>
                <c:ptCount val="1"/>
                <c:pt idx="0">
                  <c:v>Teljesítendő Feladatok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Munka9!$J$3:$J$12</c:f>
              <c:strCach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8</c:v>
                </c:pt>
                <c:pt idx="7">
                  <c:v>10</c:v>
                </c:pt>
                <c:pt idx="8">
                  <c:v>12</c:v>
                </c:pt>
                <c:pt idx="9">
                  <c:v>12-</c:v>
                </c:pt>
              </c:strCache>
            </c:strRef>
          </c:cat>
          <c:val>
            <c:numRef>
              <c:f>Munka9!$K$3:$K$12</c:f>
              <c:numCache>
                <c:formatCode>General</c:formatCode>
                <c:ptCount val="10"/>
                <c:pt idx="0">
                  <c:v>102</c:v>
                </c:pt>
                <c:pt idx="1">
                  <c:v>26</c:v>
                </c:pt>
                <c:pt idx="2">
                  <c:v>2</c:v>
                </c:pt>
                <c:pt idx="3">
                  <c:v>36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  <c:pt idx="8">
                  <c:v>33</c:v>
                </c:pt>
                <c:pt idx="9">
                  <c:v>13</c:v>
                </c:pt>
              </c:numCache>
            </c:numRef>
          </c:val>
        </c:ser>
        <c:ser>
          <c:idx val="1"/>
          <c:order val="1"/>
          <c:tx>
            <c:strRef>
              <c:f>Munka9!$L$2</c:f>
              <c:strCache>
                <c:ptCount val="1"/>
                <c:pt idx="0">
                  <c:v>Határidőre teljesített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Munka9!$J$3:$J$12</c:f>
              <c:strCach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8</c:v>
                </c:pt>
                <c:pt idx="7">
                  <c:v>10</c:v>
                </c:pt>
                <c:pt idx="8">
                  <c:v>12</c:v>
                </c:pt>
                <c:pt idx="9">
                  <c:v>12-</c:v>
                </c:pt>
              </c:strCache>
            </c:strRef>
          </c:cat>
          <c:val>
            <c:numRef>
              <c:f>Munka9!$L$3:$L$12</c:f>
              <c:numCache>
                <c:formatCode>General</c:formatCode>
                <c:ptCount val="10"/>
                <c:pt idx="0">
                  <c:v>94</c:v>
                </c:pt>
                <c:pt idx="1">
                  <c:v>27</c:v>
                </c:pt>
                <c:pt idx="2">
                  <c:v>4</c:v>
                </c:pt>
                <c:pt idx="3">
                  <c:v>32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  <c:pt idx="7">
                  <c:v>0</c:v>
                </c:pt>
                <c:pt idx="8">
                  <c:v>29</c:v>
                </c:pt>
                <c:pt idx="9">
                  <c:v>13</c:v>
                </c:pt>
              </c:numCache>
            </c:numRef>
          </c:val>
        </c:ser>
        <c:ser>
          <c:idx val="2"/>
          <c:order val="2"/>
          <c:tx>
            <c:strRef>
              <c:f>Munka9!$M$2</c:f>
              <c:strCache>
                <c:ptCount val="1"/>
                <c:pt idx="0">
                  <c:v>Határidőre nem teljesített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Munka9!$J$3:$J$12</c:f>
              <c:strCach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8</c:v>
                </c:pt>
                <c:pt idx="7">
                  <c:v>10</c:v>
                </c:pt>
                <c:pt idx="8">
                  <c:v>12</c:v>
                </c:pt>
                <c:pt idx="9">
                  <c:v>12-</c:v>
                </c:pt>
              </c:strCache>
            </c:strRef>
          </c:cat>
          <c:val>
            <c:numRef>
              <c:f>Munka9!$M$3:$M$12</c:f>
              <c:numCache>
                <c:formatCode>General</c:formatCode>
                <c:ptCount val="10"/>
                <c:pt idx="0">
                  <c:v>9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3"/>
          <c:order val="3"/>
          <c:tx>
            <c:strRef>
              <c:f>Munka9!$N$2</c:f>
              <c:strCache>
                <c:ptCount val="1"/>
                <c:pt idx="0">
                  <c:v>Nem teljesített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Munka9!$J$3:$J$12</c:f>
              <c:strCach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8</c:v>
                </c:pt>
                <c:pt idx="7">
                  <c:v>10</c:v>
                </c:pt>
                <c:pt idx="8">
                  <c:v>12</c:v>
                </c:pt>
                <c:pt idx="9">
                  <c:v>12-</c:v>
                </c:pt>
              </c:strCache>
            </c:strRef>
          </c:cat>
          <c:val>
            <c:numRef>
              <c:f>Munka9!$N$3:$N$12</c:f>
              <c:numCache>
                <c:formatCode>General</c:formatCode>
                <c:ptCount val="10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3791488"/>
        <c:axId val="243792048"/>
      </c:barChart>
      <c:catAx>
        <c:axId val="2437914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dirty="0" smtClean="0"/>
                  <a:t>Adatátvételek</a:t>
                </a:r>
                <a:r>
                  <a:rPr lang="hu-HU" baseline="0" dirty="0" smtClean="0"/>
                  <a:t> éven belüli esedékessége</a:t>
                </a:r>
                <a:endParaRPr lang="hu-HU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43792048"/>
        <c:crosses val="autoZero"/>
        <c:auto val="1"/>
        <c:lblAlgn val="ctr"/>
        <c:lblOffset val="100"/>
        <c:noMultiLvlLbl val="0"/>
      </c:catAx>
      <c:valAx>
        <c:axId val="243792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dirty="0" smtClean="0"/>
                  <a:t>Adatátvételek</a:t>
                </a:r>
                <a:r>
                  <a:rPr lang="hu-HU" baseline="0" dirty="0" smtClean="0"/>
                  <a:t> száma (db)</a:t>
                </a:r>
                <a:endParaRPr lang="hu-HU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43791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3.6111111111111108E-2"/>
                  <c:y val="5.092592592592594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1752099737532809"/>
                  <c:y val="-8.333333333333341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General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[1]Munka1!$C$2:$F$2</c:f>
              <c:strCache>
                <c:ptCount val="4"/>
                <c:pt idx="0">
                  <c:v>Stat. Regiszter aktualizálása</c:v>
                </c:pt>
                <c:pt idx="1">
                  <c:v>Ellenőrzés</c:v>
                </c:pt>
                <c:pt idx="2">
                  <c:v>Becslés (pótlás) inputja</c:v>
                </c:pt>
                <c:pt idx="3">
                  <c:v>Egyéb</c:v>
                </c:pt>
              </c:strCache>
            </c:strRef>
          </c:cat>
          <c:val>
            <c:numRef>
              <c:f>'4.3'!$E$19:$H$19</c:f>
              <c:numCache>
                <c:formatCode>General</c:formatCode>
                <c:ptCount val="4"/>
                <c:pt idx="0">
                  <c:v>75</c:v>
                </c:pt>
                <c:pt idx="1">
                  <c:v>124</c:v>
                </c:pt>
                <c:pt idx="2">
                  <c:v>111</c:v>
                </c:pt>
                <c:pt idx="3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ysClr val="window" lastClr="FFFFFF"/>
    </a:solidFill>
    <a:ln w="9525" cap="flat" cmpd="sng" algn="ctr">
      <a:solidFill>
        <a:schemeClr val="tx1">
          <a:lumMod val="15000"/>
          <a:lumOff val="85000"/>
        </a:schemeClr>
      </a:solidFill>
      <a:prstDash val="solid"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80314960629921"/>
          <c:y val="0.13004629629629633"/>
          <c:w val="0.86764129483814523"/>
          <c:h val="0.4582954214056576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('7. kérdés'!$A$4,'7. kérdés'!$A$7,'7. kérdés'!$A$10,'7. kérdés'!$A$13,'7. kérdés'!$A$16,'7. kérdés'!$A$19,'7. kérdés'!$A$22,'7. kérdés'!$A$25,'7. kérdés'!$A$28,'7. kérdés'!$A$31,'7. kérdés'!$A$34,'7. kérdés'!$A$37,'7. kérdés'!$A$39)</c:f>
              <c:strCache>
                <c:ptCount val="13"/>
                <c:pt idx="0">
                  <c:v>Adattár Évkönyv Zsebkönyv (O)</c:v>
                </c:pt>
                <c:pt idx="1">
                  <c:v>Aggregált adatok (O)</c:v>
                </c:pt>
                <c:pt idx="2">
                  <c:v>Aggregált publikációk (O)</c:v>
                </c:pt>
                <c:pt idx="3">
                  <c:v>Nyilvános mikroadatfájlok (O)</c:v>
                </c:pt>
                <c:pt idx="4">
                  <c:v>Kiadott kutathatóvá tett mikroadatok (O)</c:v>
                </c:pt>
                <c:pt idx="5">
                  <c:v>Elemzések (O)</c:v>
                </c:pt>
                <c:pt idx="6">
                  <c:v>Osztályozás (O)</c:v>
                </c:pt>
                <c:pt idx="7">
                  <c:v>Módszertani kiadvány (O)</c:v>
                </c:pt>
                <c:pt idx="8">
                  <c:v>Publikáció (O)</c:v>
                </c:pt>
                <c:pt idx="9">
                  <c:v>Egyéb (O)</c:v>
                </c:pt>
                <c:pt idx="10">
                  <c:v>Térképek (O)</c:v>
                </c:pt>
                <c:pt idx="11">
                  <c:v>Grafikonok (O)</c:v>
                </c:pt>
                <c:pt idx="12">
                  <c:v>Infografikák (O)</c:v>
                </c:pt>
              </c:strCache>
            </c:strRef>
          </c:cat>
          <c:val>
            <c:numRef>
              <c:f>'7. kérdés'!$I$43:$I$55</c:f>
              <c:numCache>
                <c:formatCode>General</c:formatCode>
                <c:ptCount val="13"/>
                <c:pt idx="0">
                  <c:v>323</c:v>
                </c:pt>
                <c:pt idx="1">
                  <c:v>177</c:v>
                </c:pt>
                <c:pt idx="2">
                  <c:v>306</c:v>
                </c:pt>
                <c:pt idx="3">
                  <c:v>67</c:v>
                </c:pt>
                <c:pt idx="4">
                  <c:v>30</c:v>
                </c:pt>
                <c:pt idx="5">
                  <c:v>254</c:v>
                </c:pt>
                <c:pt idx="6">
                  <c:v>14</c:v>
                </c:pt>
                <c:pt idx="7">
                  <c:v>35</c:v>
                </c:pt>
                <c:pt idx="8">
                  <c:v>7</c:v>
                </c:pt>
                <c:pt idx="9">
                  <c:v>17</c:v>
                </c:pt>
                <c:pt idx="10">
                  <c:v>65</c:v>
                </c:pt>
                <c:pt idx="11">
                  <c:v>96</c:v>
                </c:pt>
                <c:pt idx="12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3795968"/>
        <c:axId val="243796528"/>
      </c:barChart>
      <c:catAx>
        <c:axId val="2437959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Közlési formák</a:t>
                </a:r>
              </a:p>
            </c:rich>
          </c:tx>
          <c:layout>
            <c:manualLayout>
              <c:xMode val="edge"/>
              <c:yMode val="edge"/>
              <c:x val="0.80767935258092738"/>
              <c:y val="0.8603627150772820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43796528"/>
        <c:crosses val="autoZero"/>
        <c:auto val="1"/>
        <c:lblAlgn val="ctr"/>
        <c:lblOffset val="100"/>
        <c:noMultiLvlLbl val="0"/>
      </c:catAx>
      <c:valAx>
        <c:axId val="243796528"/>
        <c:scaling>
          <c:orientation val="minMax"/>
          <c:max val="3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Darab</a:t>
                </a:r>
              </a:p>
            </c:rich>
          </c:tx>
          <c:layout>
            <c:manualLayout>
              <c:xMode val="edge"/>
              <c:yMode val="edge"/>
              <c:x val="2.2222222222222223E-2"/>
              <c:y val="2.5582895888013997E-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43795968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b="1"/>
      </a:pPr>
      <a:endParaRPr lang="hu-H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108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E31CA-E8B0-4674-B0EE-198DC710A8FA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0BFA4-00D2-48DF-9696-33D2F6742D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698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652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2EF4-3C67-4A44-B776-E3B0EAE400F2}" type="datetime1">
              <a:rPr lang="hu-HU" smtClean="0"/>
              <a:t>2019.10.17.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151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5B75-A4E4-49B5-8D88-0B32B5B23B28}" type="datetime1">
              <a:rPr lang="hu-HU" smtClean="0"/>
              <a:t>2019.10.17.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3918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8890-4830-4AAC-9779-52F9A03917DA}" type="datetime1">
              <a:rPr lang="hu-HU" smtClean="0"/>
              <a:t>2019.10.17.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890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4B01-37D9-487D-992A-9F1E6573304E}" type="datetime1">
              <a:rPr lang="hu-HU" smtClean="0"/>
              <a:t>2019.10.17.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416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2D8D-B3C0-49FA-91B8-97B98E1DA79F}" type="datetime1">
              <a:rPr lang="hu-HU" smtClean="0"/>
              <a:t>2019.10.17.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141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EBB3-63C9-41DC-88C5-CCAAD0621F66}" type="datetime1">
              <a:rPr lang="hu-HU" smtClean="0"/>
              <a:t>2019.10.17.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39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369-5EEC-4926-ACCD-B1D9BFF89D01}" type="datetime1">
              <a:rPr lang="hu-HU" smtClean="0"/>
              <a:t>2019.10.17.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302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96B3-106F-4F54-87CA-E6DD2D3D60CD}" type="datetime1">
              <a:rPr lang="hu-HU" smtClean="0"/>
              <a:t>2019.10.17.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125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8E0D-C935-48B8-8F24-4EF377896796}" type="datetime1">
              <a:rPr lang="hu-HU" smtClean="0"/>
              <a:t>2019.10.17.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952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D791-B04B-4F68-B09A-41A2B7D37E06}" type="datetime1">
              <a:rPr lang="hu-HU" smtClean="0"/>
              <a:t>2019.10.17.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448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A7CC-00C7-478E-9186-2EACB97136E9}" type="datetime1">
              <a:rPr lang="hu-HU" smtClean="0"/>
              <a:t>2019.10.17.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509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B67F-EF5F-4105-86D3-4679951838A5}" type="datetime1">
              <a:rPr lang="hu-HU" smtClean="0"/>
              <a:t>2019.10.17.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284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statkoord@ksh.hu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9633285" y="6249600"/>
            <a:ext cx="2379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002060"/>
                </a:solidFill>
                <a:latin typeface="Myriad "/>
              </a:rPr>
              <a:t>2019.09.25</a:t>
            </a:r>
            <a:endParaRPr lang="hu-HU" b="1" i="1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5200527" y="5210951"/>
            <a:ext cx="3397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i="1" dirty="0" smtClean="0">
                <a:solidFill>
                  <a:srgbClr val="002060"/>
                </a:solidFill>
                <a:latin typeface="Myriad "/>
              </a:rPr>
              <a:t>Dr. Zavagyák Andrea</a:t>
            </a:r>
            <a:endParaRPr lang="hu-HU" sz="2400" b="1" i="1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3994448" y="4040980"/>
            <a:ext cx="6328792" cy="936104"/>
          </a:xfrm>
        </p:spPr>
        <p:txBody>
          <a:bodyPr>
            <a:normAutofit/>
          </a:bodyPr>
          <a:lstStyle/>
          <a:p>
            <a:pPr eaLnBrk="1" hangingPunct="1"/>
            <a:r>
              <a:rPr lang="hu-HU" sz="2000" b="1" dirty="0">
                <a:solidFill>
                  <a:srgbClr val="002060"/>
                </a:solidFill>
                <a:latin typeface="Myriad "/>
              </a:rPr>
              <a:t>az Országos Statisztikai Tanács és a Nemzeti Statisztikai Koordinációs Testület részére</a:t>
            </a:r>
            <a:endParaRPr lang="hu-HU" altLang="hu-HU" sz="2000" b="1" dirty="0">
              <a:solidFill>
                <a:srgbClr val="002060"/>
              </a:solidFill>
              <a:latin typeface="Myriad "/>
            </a:endParaRPr>
          </a:p>
          <a:p>
            <a:pPr eaLnBrk="1" hangingPunct="1"/>
            <a:endParaRPr lang="hu-HU" altLang="hu-HU" dirty="0" smtClean="0">
              <a:latin typeface="Calibri" panose="020F0502020204030204" pitchFamily="34" charset="0"/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2976166" y="2035789"/>
            <a:ext cx="7846640" cy="1465349"/>
          </a:xfrm>
        </p:spPr>
        <p:txBody>
          <a:bodyPr>
            <a:normAutofit/>
          </a:bodyPr>
          <a:lstStyle/>
          <a:p>
            <a:r>
              <a:rPr lang="hu-HU" sz="3200" b="1" dirty="0" smtClean="0">
                <a:solidFill>
                  <a:srgbClr val="002060"/>
                </a:solidFill>
              </a:rPr>
              <a:t>Tájékoztatás a 2018. </a:t>
            </a:r>
            <a:r>
              <a:rPr lang="hu-HU" sz="3200" b="1" dirty="0">
                <a:solidFill>
                  <a:srgbClr val="002060"/>
                </a:solidFill>
              </a:rPr>
              <a:t>évi</a:t>
            </a:r>
            <a:br>
              <a:rPr lang="hu-HU" sz="3200" b="1" dirty="0">
                <a:solidFill>
                  <a:srgbClr val="002060"/>
                </a:solidFill>
              </a:rPr>
            </a:br>
            <a:r>
              <a:rPr lang="hu-HU" sz="3200" b="1" dirty="0">
                <a:solidFill>
                  <a:srgbClr val="002060"/>
                </a:solidFill>
              </a:rPr>
              <a:t>Országos Statisztikai Adatfelvételi Program (</a:t>
            </a:r>
            <a:r>
              <a:rPr lang="hu-HU" sz="3200" b="1" dirty="0" smtClean="0">
                <a:solidFill>
                  <a:srgbClr val="002060"/>
                </a:solidFill>
              </a:rPr>
              <a:t>OSAP)</a:t>
            </a:r>
            <a:r>
              <a:rPr lang="hu-HU" sz="3200" b="1" dirty="0">
                <a:solidFill>
                  <a:srgbClr val="002060"/>
                </a:solidFill>
              </a:rPr>
              <a:t> </a:t>
            </a:r>
            <a:r>
              <a:rPr lang="hu-HU" sz="3200" b="1" dirty="0" smtClean="0">
                <a:solidFill>
                  <a:srgbClr val="002060"/>
                </a:solidFill>
              </a:rPr>
              <a:t>teljesüléséről</a:t>
            </a:r>
            <a:endParaRPr lang="hu-H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71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7195" y="30746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hu-HU" sz="3100" b="1" dirty="0">
                <a:solidFill>
                  <a:srgbClr val="002060"/>
                </a:solidFill>
              </a:rPr>
              <a:t>Tudományos vagy tájékoztatási célú adatkiadások átvevői a </a:t>
            </a:r>
            <a:r>
              <a:rPr lang="hu-HU" sz="3100" b="1" dirty="0" err="1">
                <a:solidFill>
                  <a:srgbClr val="002060"/>
                </a:solidFill>
              </a:rPr>
              <a:t>HSSz</a:t>
            </a:r>
            <a:r>
              <a:rPr lang="hu-HU" sz="3100" b="1" dirty="0">
                <a:solidFill>
                  <a:srgbClr val="002060"/>
                </a:solidFill>
              </a:rPr>
              <a:t> további szerveinél, 2018-ban </a:t>
            </a:r>
            <a:r>
              <a:rPr lang="x-none" sz="3100" b="1" dirty="0">
                <a:solidFill>
                  <a:srgbClr val="002060"/>
                </a:solidFill>
              </a:rPr>
              <a:t> </a:t>
            </a:r>
            <a:r>
              <a:rPr lang="hu-HU" b="1" dirty="0">
                <a:solidFill>
                  <a:srgbClr val="002060"/>
                </a:solidFill>
              </a:rPr>
              <a:t/>
            </a:r>
            <a:br>
              <a:rPr lang="hu-HU" b="1" dirty="0">
                <a:solidFill>
                  <a:srgbClr val="002060"/>
                </a:solidFill>
              </a:rPr>
            </a:b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10</a:t>
            </a:fld>
            <a:endParaRPr lang="hu-HU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0958166"/>
              </p:ext>
            </p:extLst>
          </p:nvPr>
        </p:nvGraphicFramePr>
        <p:xfrm>
          <a:off x="607195" y="1363613"/>
          <a:ext cx="6554002" cy="45077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7456951" y="3285262"/>
            <a:ext cx="4525109" cy="916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Az adatkiadások két leggyakoribb típusa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rgbClr val="002060"/>
                </a:solidFill>
              </a:rPr>
              <a:t>Táblázatos aggregált adatként (50%)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rgbClr val="002060"/>
                </a:solidFill>
              </a:rPr>
              <a:t>Egyedi kérésre, táblázatos formában (30%)</a:t>
            </a:r>
            <a:endParaRPr lang="hu-H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398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0895" y="346685"/>
            <a:ext cx="8269705" cy="717717"/>
          </a:xfrm>
        </p:spPr>
        <p:txBody>
          <a:bodyPr>
            <a:noAutofit/>
          </a:bodyPr>
          <a:lstStyle/>
          <a:p>
            <a:r>
              <a:rPr lang="hu-HU" sz="2400" b="1" dirty="0" smtClean="0">
                <a:solidFill>
                  <a:srgbClr val="002060"/>
                </a:solidFill>
              </a:rPr>
              <a:t>Az </a:t>
            </a:r>
            <a:r>
              <a:rPr lang="hu-HU" sz="2400" b="1" dirty="0">
                <a:solidFill>
                  <a:srgbClr val="002060"/>
                </a:solidFill>
              </a:rPr>
              <a:t>előállított statisztikai </a:t>
            </a:r>
            <a:r>
              <a:rPr lang="hu-HU" sz="2400" b="1" dirty="0" smtClean="0">
                <a:solidFill>
                  <a:srgbClr val="002060"/>
                </a:solidFill>
              </a:rPr>
              <a:t>adatállományok </a:t>
            </a:r>
            <a:r>
              <a:rPr lang="hu-HU" sz="2400" b="1" dirty="0">
                <a:solidFill>
                  <a:srgbClr val="002060"/>
                </a:solidFill>
              </a:rPr>
              <a:t>jellemző felhasználói a HSSz tagoknál, 2018-ban (%)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11</a:t>
            </a:fld>
            <a:endParaRPr lang="hu-HU"/>
          </a:p>
        </p:txBody>
      </p:sp>
      <p:sp>
        <p:nvSpPr>
          <p:cNvPr id="3" name="Szövegdoboz 2"/>
          <p:cNvSpPr txBox="1"/>
          <p:nvPr/>
        </p:nvSpPr>
        <p:spPr>
          <a:xfrm>
            <a:off x="962026" y="5555053"/>
            <a:ext cx="880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A </a:t>
            </a:r>
            <a:r>
              <a:rPr lang="hu-HU" dirty="0"/>
              <a:t>felhasználók 1/5-e a további közigazgatási szervek, HSSz tagok közül kerül ki (20 </a:t>
            </a:r>
            <a:r>
              <a:rPr lang="hu-HU" dirty="0" smtClean="0"/>
              <a:t>%)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045498803"/>
              </p:ext>
            </p:extLst>
          </p:nvPr>
        </p:nvGraphicFramePr>
        <p:xfrm>
          <a:off x="1861939" y="1367437"/>
          <a:ext cx="6280150" cy="3994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693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12</a:t>
            </a:fld>
            <a:endParaRPr lang="hu-HU"/>
          </a:p>
        </p:txBody>
      </p:sp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607540" y="184151"/>
            <a:ext cx="10515600" cy="1016000"/>
          </a:xfrm>
        </p:spPr>
        <p:txBody>
          <a:bodyPr>
            <a:normAutofit/>
          </a:bodyPr>
          <a:lstStyle/>
          <a:p>
            <a:r>
              <a:rPr lang="hu-HU" sz="28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A minőség javítását segítő eszközök megoszlása 2018-ban (darab, %)</a:t>
            </a: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383032364"/>
              </p:ext>
            </p:extLst>
          </p:nvPr>
        </p:nvGraphicFramePr>
        <p:xfrm>
          <a:off x="2019684" y="1353838"/>
          <a:ext cx="6710363" cy="4324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372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További teendők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  <a:p>
            <a:pPr marL="0"/>
            <a:r>
              <a:rPr lang="hu-HU" dirty="0">
                <a:solidFill>
                  <a:srgbClr val="002060"/>
                </a:solidFill>
              </a:rPr>
              <a:t>Az ülést követően kerül a </a:t>
            </a:r>
            <a:r>
              <a:rPr lang="hu-HU" dirty="0" err="1">
                <a:solidFill>
                  <a:srgbClr val="002060"/>
                </a:solidFill>
              </a:rPr>
              <a:t>HSSz</a:t>
            </a:r>
            <a:r>
              <a:rPr lang="hu-HU" dirty="0">
                <a:solidFill>
                  <a:srgbClr val="002060"/>
                </a:solidFill>
              </a:rPr>
              <a:t> tagjainak megküldésre az elemzés </a:t>
            </a:r>
            <a:r>
              <a:rPr lang="hu-HU" dirty="0" smtClean="0">
                <a:solidFill>
                  <a:srgbClr val="002060"/>
                </a:solidFill>
              </a:rPr>
              <a:t>  véleményezés céljából</a:t>
            </a:r>
            <a:r>
              <a:rPr lang="hu-HU" dirty="0">
                <a:solidFill>
                  <a:srgbClr val="002060"/>
                </a:solidFill>
              </a:rPr>
              <a:t>:</a:t>
            </a:r>
          </a:p>
          <a:p>
            <a:pPr marL="0" lvl="1" indent="0">
              <a:buNone/>
            </a:pPr>
            <a:r>
              <a:rPr lang="hu-HU" dirty="0">
                <a:solidFill>
                  <a:srgbClr val="002060"/>
                </a:solidFill>
              </a:rPr>
              <a:t>2 hetes határidővel, </a:t>
            </a:r>
            <a:r>
              <a:rPr lang="hu-HU" dirty="0" err="1">
                <a:solidFill>
                  <a:srgbClr val="002060"/>
                </a:solidFill>
                <a:hlinkClick r:id="rId2"/>
              </a:rPr>
              <a:t>statkoord</a:t>
            </a:r>
            <a:r>
              <a:rPr lang="hu-HU" dirty="0">
                <a:solidFill>
                  <a:srgbClr val="002060"/>
                </a:solidFill>
                <a:hlinkClick r:id="rId2"/>
              </a:rPr>
              <a:t>@</a:t>
            </a:r>
            <a:r>
              <a:rPr lang="hu-HU" dirty="0" err="1">
                <a:solidFill>
                  <a:srgbClr val="002060"/>
                </a:solidFill>
                <a:hlinkClick r:id="rId2"/>
              </a:rPr>
              <a:t>ksh.hu</a:t>
            </a:r>
            <a:endParaRPr lang="hu-HU" dirty="0">
              <a:solidFill>
                <a:srgbClr val="002060"/>
              </a:solidFill>
            </a:endParaRPr>
          </a:p>
          <a:p>
            <a:pPr marL="0" lvl="1" indent="0">
              <a:buNone/>
            </a:pPr>
            <a:endParaRPr lang="hu-HU" dirty="0">
              <a:solidFill>
                <a:srgbClr val="002060"/>
              </a:solidFill>
            </a:endParaRPr>
          </a:p>
          <a:p>
            <a:pPr marL="0"/>
            <a:r>
              <a:rPr lang="hu-HU" dirty="0">
                <a:solidFill>
                  <a:srgbClr val="002060"/>
                </a:solidFill>
              </a:rPr>
              <a:t>A visszaérkezett észrevételek alapján véglegesítjük az elemzést ezt követően kerül közzétételre a KSH honlapján.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2619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9843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4800" b="1" dirty="0" smtClean="0">
                <a:solidFill>
                  <a:srgbClr val="002060"/>
                </a:solidFill>
              </a:rPr>
              <a:t>Köszönöm a figyelmet!</a:t>
            </a:r>
            <a:endParaRPr lang="hu-HU" sz="4800" b="1" dirty="0">
              <a:solidFill>
                <a:srgbClr val="00206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901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2</a:t>
            </a:fld>
            <a:endParaRPr lang="hu-HU"/>
          </a:p>
        </p:txBody>
      </p:sp>
      <p:sp>
        <p:nvSpPr>
          <p:cNvPr id="7" name="Dia számának helye 7"/>
          <p:cNvSpPr txBox="1">
            <a:spLocks/>
          </p:cNvSpPr>
          <p:nvPr/>
        </p:nvSpPr>
        <p:spPr>
          <a:xfrm>
            <a:off x="11159067" y="348314"/>
            <a:ext cx="355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DEC6E1-F1C1-444D-8DA3-0621314F7DF1}" type="slidenum">
              <a:rPr lang="hu-HU" sz="1300" b="1" smtClean="0">
                <a:solidFill>
                  <a:schemeClr val="tx1"/>
                </a:solidFill>
              </a:rPr>
              <a:pPr/>
              <a:t>2</a:t>
            </a:fld>
            <a:endParaRPr lang="hu-HU" sz="1300" b="1" dirty="0">
              <a:solidFill>
                <a:schemeClr val="tx1"/>
              </a:solidFill>
            </a:endParaRPr>
          </a:p>
        </p:txBody>
      </p:sp>
      <p:sp>
        <p:nvSpPr>
          <p:cNvPr id="8" name="Cím 5"/>
          <p:cNvSpPr>
            <a:spLocks noGrp="1"/>
          </p:cNvSpPr>
          <p:nvPr>
            <p:ph type="title"/>
          </p:nvPr>
        </p:nvSpPr>
        <p:spPr>
          <a:xfrm>
            <a:off x="1493937" y="713439"/>
            <a:ext cx="1418692" cy="444360"/>
          </a:xfrm>
        </p:spPr>
        <p:txBody>
          <a:bodyPr/>
          <a:lstStyle/>
          <a:p>
            <a:r>
              <a:rPr lang="hu-HU" altLang="hu-HU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Bevezető</a:t>
            </a:r>
            <a:endParaRPr lang="hu-HU" sz="2400" dirty="0">
              <a:solidFill>
                <a:srgbClr val="002060"/>
              </a:solidFill>
            </a:endParaRP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493937" y="1263799"/>
            <a:ext cx="9238231" cy="4841726"/>
          </a:xfrm>
        </p:spPr>
        <p:txBody>
          <a:bodyPr>
            <a:normAutofit/>
          </a:bodyPr>
          <a:lstStyle/>
          <a:p>
            <a:pPr algn="just">
              <a:spcBef>
                <a:spcPts val="1800"/>
              </a:spcBef>
            </a:pP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A kormányrendeleti tartalom mellett az </a:t>
            </a:r>
            <a:r>
              <a:rPr lang="hu-HU" altLang="hu-HU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Stt</a:t>
            </a: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. </a:t>
            </a:r>
            <a:r>
              <a:rPr lang="hu-HU" altLang="hu-HU" sz="2000" dirty="0">
                <a:solidFill>
                  <a:srgbClr val="002060"/>
                </a:solidFill>
                <a:latin typeface="Calibri" panose="020F0502020204030204" pitchFamily="34" charset="0"/>
              </a:rPr>
              <a:t>á</a:t>
            </a: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ltal elrendelt adatfelvételekkel együtt 2018-ban 531 adatfelvétel végrehajtását rendelte el az OSAP (285 adatgyűjtés, 246 adatátvétel)</a:t>
            </a:r>
            <a:endParaRPr lang="hu-HU" altLang="hu-HU" sz="20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>
              <a:spcBef>
                <a:spcPts val="1800"/>
              </a:spcBef>
            </a:pP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Az </a:t>
            </a:r>
            <a:r>
              <a:rPr lang="hu-HU" altLang="hu-HU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Stt</a:t>
            </a: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. szabályai alapján az </a:t>
            </a:r>
            <a:r>
              <a:rPr lang="hu-HU" altLang="hu-HU" sz="2000" dirty="0">
                <a:solidFill>
                  <a:srgbClr val="002060"/>
                </a:solidFill>
                <a:latin typeface="Calibri" panose="020F0502020204030204" pitchFamily="34" charset="0"/>
              </a:rPr>
              <a:t>OSAP tartalma </a:t>
            </a: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átalakult: </a:t>
            </a:r>
            <a:endParaRPr lang="hu-HU" sz="20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434607687"/>
              </p:ext>
            </p:extLst>
          </p:nvPr>
        </p:nvGraphicFramePr>
        <p:xfrm>
          <a:off x="4629750" y="2496504"/>
          <a:ext cx="6217920" cy="3654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920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3</a:t>
            </a:fld>
            <a:endParaRPr lang="hu-HU"/>
          </a:p>
        </p:txBody>
      </p:sp>
      <p:sp>
        <p:nvSpPr>
          <p:cNvPr id="7" name="Dia számának helye 7"/>
          <p:cNvSpPr txBox="1">
            <a:spLocks/>
          </p:cNvSpPr>
          <p:nvPr/>
        </p:nvSpPr>
        <p:spPr>
          <a:xfrm>
            <a:off x="11159067" y="348314"/>
            <a:ext cx="355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DEC6E1-F1C1-444D-8DA3-0621314F7DF1}" type="slidenum">
              <a:rPr lang="hu-HU" sz="1300" b="1" smtClean="0">
                <a:solidFill>
                  <a:schemeClr val="tx1"/>
                </a:solidFill>
              </a:rPr>
              <a:pPr/>
              <a:t>3</a:t>
            </a:fld>
            <a:endParaRPr lang="hu-HU" sz="1300" b="1" dirty="0">
              <a:solidFill>
                <a:schemeClr val="tx1"/>
              </a:solidFill>
            </a:endParaRPr>
          </a:p>
        </p:txBody>
      </p:sp>
      <p:sp>
        <p:nvSpPr>
          <p:cNvPr id="8" name="Cím 5"/>
          <p:cNvSpPr>
            <a:spLocks noGrp="1"/>
          </p:cNvSpPr>
          <p:nvPr>
            <p:ph type="title"/>
          </p:nvPr>
        </p:nvSpPr>
        <p:spPr>
          <a:xfrm>
            <a:off x="1493936" y="713439"/>
            <a:ext cx="5183590" cy="444360"/>
          </a:xfrm>
        </p:spPr>
        <p:txBody>
          <a:bodyPr>
            <a:noAutofit/>
          </a:bodyPr>
          <a:lstStyle/>
          <a:p>
            <a:r>
              <a:rPr lang="hu-HU" altLang="hu-HU" sz="2400" dirty="0">
                <a:solidFill>
                  <a:srgbClr val="002060"/>
                </a:solidFill>
                <a:latin typeface="Calibri" panose="020F0502020204030204" pitchFamily="34" charset="0"/>
              </a:rPr>
              <a:t>Adatgyűjtések és adatátvételek száma</a:t>
            </a:r>
            <a:endParaRPr lang="hu-HU" sz="2400" dirty="0">
              <a:solidFill>
                <a:srgbClr val="002060"/>
              </a:solidFill>
            </a:endParaRPr>
          </a:p>
        </p:txBody>
      </p:sp>
      <p:sp>
        <p:nvSpPr>
          <p:cNvPr id="6" name="Tartalom helye 2"/>
          <p:cNvSpPr txBox="1">
            <a:spLocks/>
          </p:cNvSpPr>
          <p:nvPr/>
        </p:nvSpPr>
        <p:spPr>
          <a:xfrm>
            <a:off x="1493935" y="1486818"/>
            <a:ext cx="8022597" cy="4205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OSAP 2018: 265 db adatfelvétel (142 db KSH; 123 db HSSz további tagja)</a:t>
            </a:r>
          </a:p>
          <a:p>
            <a:pPr algn="just"/>
            <a:endParaRPr lang="hu-HU" altLang="hu-HU" sz="20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2055366" y="2236351"/>
            <a:ext cx="29014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hu-HU" sz="1400" b="1" dirty="0">
                <a:solidFill>
                  <a:srgbClr val="002060"/>
                </a:solidFill>
              </a:rPr>
              <a:t>A KSH adatfelvételeinek alakulása, </a:t>
            </a:r>
            <a:r>
              <a:rPr lang="hu-HU" sz="1400" b="1" dirty="0" smtClean="0">
                <a:solidFill>
                  <a:srgbClr val="002060"/>
                </a:solidFill>
              </a:rPr>
              <a:t/>
            </a:r>
            <a:br>
              <a:rPr lang="hu-HU" sz="1400" b="1" dirty="0" smtClean="0">
                <a:solidFill>
                  <a:srgbClr val="002060"/>
                </a:solidFill>
              </a:rPr>
            </a:br>
            <a:r>
              <a:rPr lang="hu-HU" sz="1400" b="1" dirty="0" smtClean="0">
                <a:solidFill>
                  <a:srgbClr val="002060"/>
                </a:solidFill>
              </a:rPr>
              <a:t>2010-2018 </a:t>
            </a:r>
            <a:r>
              <a:rPr lang="hu-HU" sz="1400" b="1" dirty="0">
                <a:solidFill>
                  <a:srgbClr val="002060"/>
                </a:solidFill>
              </a:rPr>
              <a:t>(db)</a:t>
            </a:r>
            <a:endParaRPr lang="hu-HU" sz="1400" dirty="0">
              <a:solidFill>
                <a:srgbClr val="002060"/>
              </a:solidFill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6236460" y="2236351"/>
            <a:ext cx="3569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dirty="0">
                <a:solidFill>
                  <a:srgbClr val="002060"/>
                </a:solidFill>
              </a:rPr>
              <a:t>HSSz KSH-n kívüli tagjainak adatfelvételeinek alakulása, </a:t>
            </a:r>
            <a:r>
              <a:rPr lang="hu-HU" sz="1400" b="1" dirty="0" smtClean="0">
                <a:solidFill>
                  <a:srgbClr val="002060"/>
                </a:solidFill>
              </a:rPr>
              <a:t>2010-2018 </a:t>
            </a:r>
            <a:r>
              <a:rPr lang="hu-HU" sz="1400" b="1" dirty="0">
                <a:solidFill>
                  <a:srgbClr val="002060"/>
                </a:solidFill>
              </a:rPr>
              <a:t>(db)</a:t>
            </a:r>
            <a:endParaRPr lang="hu-HU" sz="1400" dirty="0">
              <a:solidFill>
                <a:srgbClr val="002060"/>
              </a:solidFill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614845616"/>
              </p:ext>
            </p:extLst>
          </p:nvPr>
        </p:nvGraphicFramePr>
        <p:xfrm>
          <a:off x="798040" y="2858530"/>
          <a:ext cx="4844879" cy="2619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654674156"/>
              </p:ext>
            </p:extLst>
          </p:nvPr>
        </p:nvGraphicFramePr>
        <p:xfrm>
          <a:off x="5869974" y="2858531"/>
          <a:ext cx="4723885" cy="261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158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3915" y="9586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>
                <a:solidFill>
                  <a:srgbClr val="002060"/>
                </a:solidFill>
              </a:rPr>
              <a:t>Az adatfelvételek megoszlása </a:t>
            </a:r>
            <a:r>
              <a:rPr lang="hu-HU" sz="3200" b="1" dirty="0" smtClean="0">
                <a:solidFill>
                  <a:srgbClr val="002060"/>
                </a:solidFill>
              </a:rPr>
              <a:t>2018-ban </a:t>
            </a:r>
            <a:r>
              <a:rPr lang="hu-HU" sz="3200" b="1" dirty="0">
                <a:solidFill>
                  <a:srgbClr val="002060"/>
                </a:solidFill>
              </a:rPr>
              <a:t>a </a:t>
            </a:r>
            <a:r>
              <a:rPr lang="hu-HU" sz="3200" b="1" dirty="0" smtClean="0">
                <a:solidFill>
                  <a:srgbClr val="002060"/>
                </a:solidFill>
              </a:rPr>
              <a:t>HSSz </a:t>
            </a:r>
            <a:r>
              <a:rPr lang="hu-HU" sz="3200" b="1" dirty="0">
                <a:solidFill>
                  <a:srgbClr val="002060"/>
                </a:solidFill>
              </a:rPr>
              <a:t>KSH-n kívüli tagjai között (db, %)</a:t>
            </a:r>
            <a:endParaRPr lang="hu-HU" sz="3200" dirty="0">
              <a:solidFill>
                <a:srgbClr val="00206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4</a:t>
            </a:fld>
            <a:endParaRPr lang="hu-HU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276473610"/>
              </p:ext>
            </p:extLst>
          </p:nvPr>
        </p:nvGraphicFramePr>
        <p:xfrm>
          <a:off x="1733549" y="1223962"/>
          <a:ext cx="8334376" cy="4805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116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3915" y="9586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>
                <a:solidFill>
                  <a:srgbClr val="002060"/>
                </a:solidFill>
              </a:rPr>
              <a:t>Az adatfelvételek megoszlása </a:t>
            </a:r>
            <a:r>
              <a:rPr lang="hu-HU" sz="3200" b="1" dirty="0" smtClean="0">
                <a:solidFill>
                  <a:srgbClr val="002060"/>
                </a:solidFill>
              </a:rPr>
              <a:t>2018-ban </a:t>
            </a:r>
            <a:r>
              <a:rPr lang="hu-HU" sz="3200" b="1" dirty="0">
                <a:solidFill>
                  <a:srgbClr val="002060"/>
                </a:solidFill>
              </a:rPr>
              <a:t>a HSSZ </a:t>
            </a:r>
            <a:r>
              <a:rPr lang="hu-HU" sz="3200" b="1" dirty="0" smtClean="0">
                <a:solidFill>
                  <a:srgbClr val="002060"/>
                </a:solidFill>
              </a:rPr>
              <a:t>tagjai </a:t>
            </a:r>
            <a:r>
              <a:rPr lang="hu-HU" sz="3200" b="1" dirty="0">
                <a:solidFill>
                  <a:srgbClr val="002060"/>
                </a:solidFill>
              </a:rPr>
              <a:t>között szakstatisztikai téma szerinti bontásban</a:t>
            </a:r>
            <a:endParaRPr lang="hu-HU" sz="3200" dirty="0">
              <a:solidFill>
                <a:srgbClr val="00206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5</a:t>
            </a:fld>
            <a:endParaRPr lang="hu-HU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887296848"/>
              </p:ext>
            </p:extLst>
          </p:nvPr>
        </p:nvGraphicFramePr>
        <p:xfrm>
          <a:off x="2810775" y="1421423"/>
          <a:ext cx="6423841" cy="4402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885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13346" y="264807"/>
            <a:ext cx="11217442" cy="782837"/>
          </a:xfrm>
        </p:spPr>
        <p:txBody>
          <a:bodyPr>
            <a:normAutofit/>
          </a:bodyPr>
          <a:lstStyle/>
          <a:p>
            <a:pPr algn="ctr"/>
            <a:r>
              <a:rPr lang="hu-HU" sz="2800" b="1" dirty="0">
                <a:solidFill>
                  <a:srgbClr val="002060"/>
                </a:solidFill>
              </a:rPr>
              <a:t>Kijelölt adatszolgáltatók száma adatgyűjtések esetén </a:t>
            </a:r>
            <a:r>
              <a:rPr lang="hu-HU" sz="2800" b="1" dirty="0" smtClean="0">
                <a:solidFill>
                  <a:srgbClr val="002060"/>
                </a:solidFill>
              </a:rPr>
              <a:t>2015-2018 között </a:t>
            </a:r>
            <a:r>
              <a:rPr lang="hu-HU" sz="2800" b="1" dirty="0">
                <a:solidFill>
                  <a:srgbClr val="002060"/>
                </a:solidFill>
              </a:rPr>
              <a:t>(db)</a:t>
            </a:r>
            <a:endParaRPr lang="hu-HU" sz="2800" dirty="0">
              <a:solidFill>
                <a:srgbClr val="00206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6</a:t>
            </a:fld>
            <a:endParaRPr lang="hu-HU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668470101"/>
              </p:ext>
            </p:extLst>
          </p:nvPr>
        </p:nvGraphicFramePr>
        <p:xfrm>
          <a:off x="1911178" y="1153298"/>
          <a:ext cx="7825946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141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1780"/>
          </a:xfrm>
        </p:spPr>
        <p:txBody>
          <a:bodyPr/>
          <a:lstStyle/>
          <a:p>
            <a:r>
              <a:rPr lang="hu-HU" sz="2800" b="1" dirty="0">
                <a:solidFill>
                  <a:srgbClr val="002060"/>
                </a:solidFill>
              </a:rPr>
              <a:t>Az adatfelvételeket érintő egyéb tényezők vizsgálata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71324" y="108033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hu-HU" sz="2400" u="sng" dirty="0">
                <a:solidFill>
                  <a:srgbClr val="002060"/>
                </a:solidFill>
              </a:rPr>
              <a:t>Adatátvételek gyakorisága szerinti vizsgálat</a:t>
            </a:r>
          </a:p>
          <a:p>
            <a:pPr marL="742950" lvl="1" indent="-285750"/>
            <a:r>
              <a:rPr lang="hu-HU" sz="2000" dirty="0">
                <a:solidFill>
                  <a:srgbClr val="002060"/>
                </a:solidFill>
              </a:rPr>
              <a:t>Legjellemzőbb az </a:t>
            </a:r>
            <a:r>
              <a:rPr lang="hu-HU" sz="2000" b="1" i="1" dirty="0">
                <a:solidFill>
                  <a:srgbClr val="002060"/>
                </a:solidFill>
              </a:rPr>
              <a:t>évenkénti </a:t>
            </a:r>
            <a:r>
              <a:rPr lang="hu-HU" sz="2000" dirty="0">
                <a:solidFill>
                  <a:srgbClr val="002060"/>
                </a:solidFill>
              </a:rPr>
              <a:t>gyakoriság a teljesítendő feladatok esetében </a:t>
            </a:r>
            <a:r>
              <a:rPr lang="hu-HU" sz="2000" dirty="0" smtClean="0">
                <a:solidFill>
                  <a:srgbClr val="002060"/>
                </a:solidFill>
              </a:rPr>
              <a:t>(102 darab)</a:t>
            </a:r>
            <a:endParaRPr lang="hu-HU" sz="2000" dirty="0">
              <a:solidFill>
                <a:srgbClr val="002060"/>
              </a:solidFill>
            </a:endParaRP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7</a:t>
            </a:fld>
            <a:endParaRPr lang="hu-HU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328940039"/>
              </p:ext>
            </p:extLst>
          </p:nvPr>
        </p:nvGraphicFramePr>
        <p:xfrm>
          <a:off x="2548889" y="1822117"/>
          <a:ext cx="6623685" cy="4235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3867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0895" y="329031"/>
            <a:ext cx="8269705" cy="717717"/>
          </a:xfrm>
        </p:spPr>
        <p:txBody>
          <a:bodyPr>
            <a:noAutofit/>
          </a:bodyPr>
          <a:lstStyle/>
          <a:p>
            <a:r>
              <a:rPr lang="hu-HU" sz="2800" b="1" dirty="0">
                <a:solidFill>
                  <a:srgbClr val="002060"/>
                </a:solidFill>
              </a:rPr>
              <a:t>Az adatfelvételeket érintő egyéb </a:t>
            </a:r>
            <a:r>
              <a:rPr lang="hu-HU" sz="2800" b="1" dirty="0" smtClean="0">
                <a:solidFill>
                  <a:srgbClr val="002060"/>
                </a:solidFill>
              </a:rPr>
              <a:t>tényezők </a:t>
            </a:r>
            <a:r>
              <a:rPr lang="hu-HU" sz="2800" b="1" dirty="0">
                <a:solidFill>
                  <a:srgbClr val="002060"/>
                </a:solidFill>
              </a:rPr>
              <a:t>vizsgálata</a:t>
            </a:r>
            <a:endParaRPr lang="hu-HU" sz="2800" dirty="0">
              <a:solidFill>
                <a:srgbClr val="00206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8</a:t>
            </a:fld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567027" y="1183272"/>
            <a:ext cx="101555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u="sng" dirty="0">
                <a:solidFill>
                  <a:srgbClr val="002060"/>
                </a:solidFill>
              </a:rPr>
              <a:t>Adminisztratív </a:t>
            </a:r>
            <a:r>
              <a:rPr lang="hu-HU" sz="2400" u="sng" dirty="0" smtClean="0">
                <a:solidFill>
                  <a:srgbClr val="002060"/>
                </a:solidFill>
              </a:rPr>
              <a:t>adatok</a:t>
            </a:r>
            <a:r>
              <a:rPr lang="hu-HU" sz="2400" u="sng" dirty="0">
                <a:solidFill>
                  <a:srgbClr val="002060"/>
                </a:solidFill>
              </a:rPr>
              <a:t> </a:t>
            </a:r>
            <a:r>
              <a:rPr lang="hu-HU" sz="2400" u="sng" dirty="0" smtClean="0">
                <a:solidFill>
                  <a:srgbClr val="002060"/>
                </a:solidFill>
              </a:rPr>
              <a:t>felhasználásának célja az adatgyűjtések feldolgozása során</a:t>
            </a:r>
            <a:endParaRPr lang="hu-HU" sz="2400" u="sng" dirty="0">
              <a:solidFill>
                <a:srgbClr val="002060"/>
              </a:solidFill>
            </a:endParaRPr>
          </a:p>
          <a:p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275023754"/>
              </p:ext>
            </p:extLst>
          </p:nvPr>
        </p:nvGraphicFramePr>
        <p:xfrm>
          <a:off x="4095485" y="1910297"/>
          <a:ext cx="6429640" cy="3924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zövegdoboz 2"/>
          <p:cNvSpPr txBox="1"/>
          <p:nvPr/>
        </p:nvSpPr>
        <p:spPr>
          <a:xfrm>
            <a:off x="643226" y="2276474"/>
            <a:ext cx="31953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KSH-nál az adatgyűjtések több, mint 80 </a:t>
            </a:r>
            <a:r>
              <a:rPr lang="hu-HU" dirty="0" err="1" smtClean="0"/>
              <a:t>%-t</a:t>
            </a:r>
            <a:r>
              <a:rPr lang="hu-HU" dirty="0" smtClean="0"/>
              <a:t> használják fel kizárólag elemzési célra.</a:t>
            </a:r>
            <a:br>
              <a:rPr lang="hu-HU" dirty="0" smtClean="0"/>
            </a:br>
            <a:endParaRPr lang="hu-HU" dirty="0" smtClean="0"/>
          </a:p>
          <a:p>
            <a:r>
              <a:rPr lang="hu-HU" dirty="0" smtClean="0"/>
              <a:t>Ugyanez az arány a </a:t>
            </a:r>
            <a:r>
              <a:rPr lang="hu-HU" b="1" dirty="0"/>
              <a:t>HSSz KSH-n kívüli tagjai között </a:t>
            </a:r>
            <a:r>
              <a:rPr lang="hu-HU" b="1" dirty="0" smtClean="0"/>
              <a:t>55 %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5877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0895" y="329031"/>
            <a:ext cx="8269705" cy="717717"/>
          </a:xfrm>
        </p:spPr>
        <p:txBody>
          <a:bodyPr>
            <a:noAutofit/>
          </a:bodyPr>
          <a:lstStyle/>
          <a:p>
            <a:r>
              <a:rPr lang="hu-HU" sz="2800" b="1" dirty="0" smtClean="0">
                <a:solidFill>
                  <a:srgbClr val="002060"/>
                </a:solidFill>
              </a:rPr>
              <a:t>Publikálás</a:t>
            </a:r>
            <a:endParaRPr lang="hu-HU" sz="2800" dirty="0">
              <a:solidFill>
                <a:srgbClr val="00206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9</a:t>
            </a:fld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682330" y="884047"/>
            <a:ext cx="8634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solidFill>
                  <a:srgbClr val="002060"/>
                </a:solidFill>
              </a:rPr>
              <a:t>Az </a:t>
            </a:r>
            <a:r>
              <a:rPr lang="hu-HU" b="1" dirty="0">
                <a:solidFill>
                  <a:srgbClr val="002060"/>
                </a:solidFill>
              </a:rPr>
              <a:t>online előállított statisztikai termékek publikálásának leggyakoribb módjai 2018-ban</a:t>
            </a:r>
          </a:p>
        </p:txBody>
      </p:sp>
      <p:sp>
        <p:nvSpPr>
          <p:cNvPr id="12" name="Szövegdoboz 11"/>
          <p:cNvSpPr txBox="1"/>
          <p:nvPr/>
        </p:nvSpPr>
        <p:spPr>
          <a:xfrm>
            <a:off x="7187806" y="2846274"/>
            <a:ext cx="51594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rgbClr val="002060"/>
                </a:solidFill>
              </a:rPr>
              <a:t>ONLINE megjelenések erőfölénye tapasztalható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rgbClr val="002060"/>
                </a:solidFill>
              </a:rPr>
              <a:t>A vizualizációs eszközök közül kiemelkednek a grafikonos megoldások</a:t>
            </a:r>
            <a:endParaRPr lang="hu-HU" dirty="0">
              <a:solidFill>
                <a:srgbClr val="002060"/>
              </a:solidFill>
            </a:endParaRPr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3157118379"/>
              </p:ext>
            </p:extLst>
          </p:nvPr>
        </p:nvGraphicFramePr>
        <p:xfrm>
          <a:off x="395477" y="1284886"/>
          <a:ext cx="6563588" cy="4750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779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0FDB48AD5866D645BB0EE4F460BF82F1" ma:contentTypeVersion="0" ma:contentTypeDescription="Új dokumentum létrehozása." ma:contentTypeScope="" ma:versionID="8a3f37dd5261c935f772846763d945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44168DB-626E-474D-8A13-5A257AFB5B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B81B3D9-2814-4C34-AE69-A758932FB0FE}">
  <ds:schemaRefs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terms/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D007EDF-8C66-46F3-94B1-E30966A6D2A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1413</TotalTime>
  <Words>364</Words>
  <Application>Microsoft Office PowerPoint</Application>
  <PresentationFormat>Szélesvásznú</PresentationFormat>
  <Paragraphs>64</Paragraphs>
  <Slides>14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Myriad </vt:lpstr>
      <vt:lpstr>Office-téma</vt:lpstr>
      <vt:lpstr>Tájékoztatás a 2018. évi Országos Statisztikai Adatfelvételi Program (OSAP) teljesüléséről</vt:lpstr>
      <vt:lpstr>Bevezető</vt:lpstr>
      <vt:lpstr>Adatgyűjtések és adatátvételek száma</vt:lpstr>
      <vt:lpstr>Az adatfelvételek megoszlása 2018-ban a HSSz KSH-n kívüli tagjai között (db, %)</vt:lpstr>
      <vt:lpstr>Az adatfelvételek megoszlása 2018-ban a HSSZ tagjai között szakstatisztikai téma szerinti bontásban</vt:lpstr>
      <vt:lpstr>Kijelölt adatszolgáltatók száma adatgyűjtések esetén 2015-2018 között (db)</vt:lpstr>
      <vt:lpstr>Az adatfelvételeket érintő egyéb tényezők vizsgálata</vt:lpstr>
      <vt:lpstr>Az adatfelvételeket érintő egyéb tényezők vizsgálata</vt:lpstr>
      <vt:lpstr>Publikálás</vt:lpstr>
      <vt:lpstr>Tudományos vagy tájékoztatási célú adatkiadások átvevői a HSSz további szerveinél, 2018-ban   </vt:lpstr>
      <vt:lpstr>Az előállított statisztikai adatállományok jellemző felhasználói a HSSz tagoknál, 2018-ban (%)</vt:lpstr>
      <vt:lpstr>A minőség javítását segítő eszközök megoszlása 2018-ban (darab, %)</vt:lpstr>
      <vt:lpstr>További teendők</vt:lpstr>
      <vt:lpstr>Köszönöm a figyelmet!</vt:lpstr>
    </vt:vector>
  </TitlesOfParts>
  <Company>KSH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Simonné Horváth Gabriella</dc:creator>
  <cp:lastModifiedBy>Iván Szabina</cp:lastModifiedBy>
  <cp:revision>75</cp:revision>
  <dcterms:created xsi:type="dcterms:W3CDTF">2017-03-01T09:38:02Z</dcterms:created>
  <dcterms:modified xsi:type="dcterms:W3CDTF">2019-10-17T12:52:06Z</dcterms:modified>
  <cp:contentStatus>Végleges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0x0101000FDB48AD5866D645BB0EE4F460BF82F1</vt:lpwstr>
  </property>
  <property fmtid="{D5CDD505-2E9C-101B-9397-08002B2CF9AE}" pid="3" name="_MarkAsFinal">
    <vt:bool>true</vt:bool>
  </property>
</Properties>
</file>