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91" r:id="rId6"/>
    <p:sldId id="260" r:id="rId7"/>
    <p:sldId id="274" r:id="rId8"/>
    <p:sldId id="289" r:id="rId9"/>
    <p:sldId id="290" r:id="rId10"/>
    <p:sldId id="277" r:id="rId11"/>
    <p:sldId id="266" r:id="rId12"/>
    <p:sldId id="284" r:id="rId13"/>
    <p:sldId id="282" r:id="rId14"/>
    <p:sldId id="288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vagyák Andrea Dr." initials="ZAD" lastIdx="1" clrIdx="0">
    <p:extLst>
      <p:ext uri="{19B8F6BF-5375-455C-9EA6-DF929625EA0E}">
        <p15:presenceInfo xmlns:p15="http://schemas.microsoft.com/office/powerpoint/2012/main" userId="Zavagyák Andrea Dr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Home_office\Erika_szara\b&#337;v&#237;tettmax_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jumbo\csoportmunka\Igazgatas\2021\OSAP\OSAP%202022%20TERVEZ&#201;S\EL&#336;TERJESZT&#201;SEK\VEZET&#336;I%20TEST&#220;LET%20SZEPTEMBER\Diagrammok\&#193;br&#225;k_Munkaf&#252;zet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Home_office\Erika_szara\b&#337;v&#237;tettmax_2021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6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820227979146674E-2"/>
          <c:y val="0.10354477611940298"/>
          <c:w val="0.83187973220321199"/>
          <c:h val="0.7929104477611940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298981100510223"/>
          <c:y val="1.2802615032052546E-2"/>
          <c:w val="0.49086688081853752"/>
          <c:h val="0.9192961083866134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9.2693800740064475E-3"/>
                  <c:y val="-1.17984831344590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811202730300647E-2"/>
                      <c:h val="1.88437542273484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645-43D7-B6DE-EE2396739037}"/>
                </c:ext>
              </c:extLst>
            </c:dLbl>
            <c:dLbl>
              <c:idx val="11"/>
              <c:layout>
                <c:manualLayout>
                  <c:x val="-3.152370149969639E-2"/>
                  <c:y val="-1.081600292281055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45-43D7-B6DE-EE23967390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Munka!$A$1:$A$18</c:f>
              <c:strCache>
                <c:ptCount val="18"/>
                <c:pt idx="0">
                  <c:v>Területi statisztika</c:v>
                </c:pt>
                <c:pt idx="1">
                  <c:v>Népesség, népmozgalom</c:v>
                </c:pt>
                <c:pt idx="2">
                  <c:v>Gazdasági számlák</c:v>
                </c:pt>
                <c:pt idx="3">
                  <c:v>Munkaerő</c:v>
                </c:pt>
                <c:pt idx="4">
                  <c:v>Külkereskedelem és fizetési mérleg</c:v>
                </c:pt>
                <c:pt idx="5">
                  <c:v>Környezet</c:v>
                </c:pt>
                <c:pt idx="6">
                  <c:v>Oktatás</c:v>
                </c:pt>
                <c:pt idx="7">
                  <c:v>Tudomány és technológia</c:v>
                </c:pt>
                <c:pt idx="8">
                  <c:v>Kormányzati pénzügyek, költségvetés és közszektor</c:v>
                </c:pt>
                <c:pt idx="9">
                  <c:v>Lakás, kommunális ellátás</c:v>
                </c:pt>
                <c:pt idx="10">
                  <c:v>Igazságszolgáltatás</c:v>
                </c:pt>
                <c:pt idx="11">
                  <c:v>Több területet átfogó statisztika, szegénység és társadalmi témákra</c:v>
                </c:pt>
                <c:pt idx="12">
                  <c:v>Kultúra, sport</c:v>
                </c:pt>
                <c:pt idx="13">
                  <c:v>Egészségügy, baleset</c:v>
                </c:pt>
                <c:pt idx="14">
                  <c:v>Árak</c:v>
                </c:pt>
                <c:pt idx="15">
                  <c:v>Szociális-ellátás</c:v>
                </c:pt>
                <c:pt idx="16">
                  <c:v>Gazdasági szerveztek statisztikája</c:v>
                </c:pt>
                <c:pt idx="17">
                  <c:v>Ágazati gazdaságstatisztika</c:v>
                </c:pt>
              </c:strCache>
            </c:strRef>
          </c:cat>
          <c:val>
            <c:numRef>
              <c:f>Munka!$B$1:$B$18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7</c:v>
                </c:pt>
                <c:pt idx="9">
                  <c:v>8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13</c:v>
                </c:pt>
                <c:pt idx="14">
                  <c:v>15</c:v>
                </c:pt>
                <c:pt idx="15">
                  <c:v>17</c:v>
                </c:pt>
                <c:pt idx="16">
                  <c:v>26</c:v>
                </c:pt>
                <c:pt idx="17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45-43D7-B6DE-EE239673903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39994976"/>
        <c:axId val="240047176"/>
      </c:barChart>
      <c:catAx>
        <c:axId val="239994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40047176"/>
        <c:crosses val="autoZero"/>
        <c:auto val="1"/>
        <c:lblAlgn val="ctr"/>
        <c:lblOffset val="100"/>
        <c:noMultiLvlLbl val="0"/>
      </c:catAx>
      <c:valAx>
        <c:axId val="24004717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399949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58220404852828"/>
          <c:y val="0.11632996563355914"/>
          <c:w val="0.8254012368625594"/>
          <c:h val="0.531279846775909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Munka1!$B$37:$B$38</c:f>
              <c:strCache>
                <c:ptCount val="2"/>
                <c:pt idx="0">
                  <c:v>2022</c:v>
                </c:pt>
                <c:pt idx="1">
                  <c:v>Változatlan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08108108108108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D2-434B-97F2-EC9C5D1EBD66}"/>
                </c:ext>
              </c:extLst>
            </c:dLbl>
            <c:dLbl>
              <c:idx val="5"/>
              <c:layout>
                <c:manualLayout>
                  <c:x val="2.0833333333333333E-3"/>
                  <c:y val="-3.243243243243243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D2-434B-97F2-EC9C5D1EBD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Munka1!$A$39:$A$49</c:f>
              <c:strCache>
                <c:ptCount val="11"/>
                <c:pt idx="0">
                  <c:v>KSH</c:v>
                </c:pt>
                <c:pt idx="1">
                  <c:v>AM</c:v>
                </c:pt>
                <c:pt idx="2">
                  <c:v>BM</c:v>
                </c:pt>
                <c:pt idx="3">
                  <c:v>EMMI</c:v>
                </c:pt>
                <c:pt idx="4">
                  <c:v>IM</c:v>
                </c:pt>
                <c:pt idx="5">
                  <c:v>ITM</c:v>
                </c:pt>
                <c:pt idx="6">
                  <c:v>ME</c:v>
                </c:pt>
                <c:pt idx="7">
                  <c:v>LÜ</c:v>
                </c:pt>
                <c:pt idx="8">
                  <c:v>MEKH</c:v>
                </c:pt>
                <c:pt idx="9">
                  <c:v>OBH</c:v>
                </c:pt>
                <c:pt idx="10">
                  <c:v>AKI</c:v>
                </c:pt>
              </c:strCache>
            </c:strRef>
          </c:cat>
          <c:val>
            <c:numRef>
              <c:f>Munka1!$B$39:$B$49</c:f>
              <c:numCache>
                <c:formatCode>General</c:formatCode>
                <c:ptCount val="11"/>
                <c:pt idx="0">
                  <c:v>109</c:v>
                </c:pt>
                <c:pt idx="1">
                  <c:v>3</c:v>
                </c:pt>
                <c:pt idx="2">
                  <c:v>2</c:v>
                </c:pt>
                <c:pt idx="3">
                  <c:v>15</c:v>
                </c:pt>
                <c:pt idx="4">
                  <c:v>2</c:v>
                </c:pt>
                <c:pt idx="5">
                  <c:v>26</c:v>
                </c:pt>
                <c:pt idx="6">
                  <c:v>2</c:v>
                </c:pt>
                <c:pt idx="7">
                  <c:v>3</c:v>
                </c:pt>
                <c:pt idx="8">
                  <c:v>2</c:v>
                </c:pt>
                <c:pt idx="9">
                  <c:v>3</c:v>
                </c:pt>
                <c:pt idx="1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D2-434B-97F2-EC9C5D1EBD66}"/>
            </c:ext>
          </c:extLst>
        </c:ser>
        <c:ser>
          <c:idx val="1"/>
          <c:order val="1"/>
          <c:tx>
            <c:strRef>
              <c:f>Munka1!$C$37:$C$38</c:f>
              <c:strCache>
                <c:ptCount val="2"/>
                <c:pt idx="0">
                  <c:v>2021</c:v>
                </c:pt>
                <c:pt idx="1">
                  <c:v>Változatlan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416666666666647E-2"/>
                  <c:y val="1.08108108108108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D2-434B-97F2-EC9C5D1EBD66}"/>
                </c:ext>
              </c:extLst>
            </c:dLbl>
            <c:dLbl>
              <c:idx val="3"/>
              <c:layout>
                <c:manualLayout>
                  <c:x val="5.8823529411763985E-3"/>
                  <c:y val="-1.96367176314222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DD2-434B-97F2-EC9C5D1EBD6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25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DB-4727-AF3B-949AD9E099B9}"/>
                </c:ext>
              </c:extLst>
            </c:dLbl>
            <c:dLbl>
              <c:idx val="10"/>
              <c:layout>
                <c:manualLayout>
                  <c:x val="7.8431372549019555E-3"/>
                  <c:y val="-4.7127967695589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450980392156852E-2"/>
                      <c:h val="5.88513973611962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DD2-434B-97F2-EC9C5D1EBD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Munka1!$A$39:$A$49</c:f>
              <c:strCache>
                <c:ptCount val="11"/>
                <c:pt idx="0">
                  <c:v>KSH</c:v>
                </c:pt>
                <c:pt idx="1">
                  <c:v>AM</c:v>
                </c:pt>
                <c:pt idx="2">
                  <c:v>BM</c:v>
                </c:pt>
                <c:pt idx="3">
                  <c:v>EMMI</c:v>
                </c:pt>
                <c:pt idx="4">
                  <c:v>IM</c:v>
                </c:pt>
                <c:pt idx="5">
                  <c:v>ITM</c:v>
                </c:pt>
                <c:pt idx="6">
                  <c:v>ME</c:v>
                </c:pt>
                <c:pt idx="7">
                  <c:v>LÜ</c:v>
                </c:pt>
                <c:pt idx="8">
                  <c:v>MEKH</c:v>
                </c:pt>
                <c:pt idx="9">
                  <c:v>OBH</c:v>
                </c:pt>
                <c:pt idx="10">
                  <c:v>AKI</c:v>
                </c:pt>
              </c:strCache>
            </c:strRef>
          </c:cat>
          <c:val>
            <c:numRef>
              <c:f>Munka1!$C$39:$C$49</c:f>
              <c:numCache>
                <c:formatCode>General</c:formatCode>
                <c:ptCount val="11"/>
                <c:pt idx="0">
                  <c:v>97</c:v>
                </c:pt>
                <c:pt idx="1">
                  <c:v>3</c:v>
                </c:pt>
                <c:pt idx="2">
                  <c:v>2</c:v>
                </c:pt>
                <c:pt idx="3">
                  <c:v>17</c:v>
                </c:pt>
                <c:pt idx="4">
                  <c:v>3</c:v>
                </c:pt>
                <c:pt idx="5">
                  <c:v>24</c:v>
                </c:pt>
                <c:pt idx="6">
                  <c:v>4</c:v>
                </c:pt>
                <c:pt idx="7">
                  <c:v>3</c:v>
                </c:pt>
                <c:pt idx="8">
                  <c:v>5</c:v>
                </c:pt>
                <c:pt idx="9">
                  <c:v>3</c:v>
                </c:pt>
                <c:pt idx="1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DD2-434B-97F2-EC9C5D1EBD66}"/>
            </c:ext>
          </c:extLst>
        </c:ser>
        <c:ser>
          <c:idx val="2"/>
          <c:order val="2"/>
          <c:tx>
            <c:strRef>
              <c:f>Munka1!$D$37:$D$38</c:f>
              <c:strCache>
                <c:ptCount val="2"/>
                <c:pt idx="0">
                  <c:v>2022</c:v>
                </c:pt>
                <c:pt idx="1">
                  <c:v>Módosított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88288288288288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DD2-434B-97F2-EC9C5D1EBD6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DB-4727-AF3B-949AD9E099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Munka1!$A$39:$A$49</c:f>
              <c:strCache>
                <c:ptCount val="11"/>
                <c:pt idx="0">
                  <c:v>KSH</c:v>
                </c:pt>
                <c:pt idx="1">
                  <c:v>AM</c:v>
                </c:pt>
                <c:pt idx="2">
                  <c:v>BM</c:v>
                </c:pt>
                <c:pt idx="3">
                  <c:v>EMMI</c:v>
                </c:pt>
                <c:pt idx="4">
                  <c:v>IM</c:v>
                </c:pt>
                <c:pt idx="5">
                  <c:v>ITM</c:v>
                </c:pt>
                <c:pt idx="6">
                  <c:v>ME</c:v>
                </c:pt>
                <c:pt idx="7">
                  <c:v>LÜ</c:v>
                </c:pt>
                <c:pt idx="8">
                  <c:v>MEKH</c:v>
                </c:pt>
                <c:pt idx="9">
                  <c:v>OBH</c:v>
                </c:pt>
                <c:pt idx="10">
                  <c:v>AKI</c:v>
                </c:pt>
              </c:strCache>
            </c:strRef>
          </c:cat>
          <c:val>
            <c:numRef>
              <c:f>Munka1!$D$39:$D$49</c:f>
              <c:numCache>
                <c:formatCode>General</c:formatCode>
                <c:ptCount val="11"/>
                <c:pt idx="0">
                  <c:v>22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  <c:pt idx="4">
                  <c:v>1</c:v>
                </c:pt>
                <c:pt idx="5">
                  <c:v>3</c:v>
                </c:pt>
                <c:pt idx="6">
                  <c:v>3</c:v>
                </c:pt>
                <c:pt idx="7">
                  <c:v>0</c:v>
                </c:pt>
                <c:pt idx="8">
                  <c:v>4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DD2-434B-97F2-EC9C5D1EBD66}"/>
            </c:ext>
          </c:extLst>
        </c:ser>
        <c:ser>
          <c:idx val="3"/>
          <c:order val="3"/>
          <c:tx>
            <c:strRef>
              <c:f>Munka1!$E$37:$E$38</c:f>
              <c:strCache>
                <c:ptCount val="2"/>
                <c:pt idx="0">
                  <c:v>2021</c:v>
                </c:pt>
                <c:pt idx="1">
                  <c:v>Módosított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725490196078431E-2"/>
                  <c:y val="-1.17820305788533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DD2-434B-97F2-EC9C5D1EBD6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DB-4727-AF3B-949AD9E099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Munka1!$A$39:$A$49</c:f>
              <c:strCache>
                <c:ptCount val="11"/>
                <c:pt idx="0">
                  <c:v>KSH</c:v>
                </c:pt>
                <c:pt idx="1">
                  <c:v>AM</c:v>
                </c:pt>
                <c:pt idx="2">
                  <c:v>BM</c:v>
                </c:pt>
                <c:pt idx="3">
                  <c:v>EMMI</c:v>
                </c:pt>
                <c:pt idx="4">
                  <c:v>IM</c:v>
                </c:pt>
                <c:pt idx="5">
                  <c:v>ITM</c:v>
                </c:pt>
                <c:pt idx="6">
                  <c:v>ME</c:v>
                </c:pt>
                <c:pt idx="7">
                  <c:v>LÜ</c:v>
                </c:pt>
                <c:pt idx="8">
                  <c:v>MEKH</c:v>
                </c:pt>
                <c:pt idx="9">
                  <c:v>OBH</c:v>
                </c:pt>
                <c:pt idx="10">
                  <c:v>AKI</c:v>
                </c:pt>
              </c:strCache>
            </c:strRef>
          </c:cat>
          <c:val>
            <c:numRef>
              <c:f>Munka1!$E$39:$E$49</c:f>
              <c:numCache>
                <c:formatCode>General</c:formatCode>
                <c:ptCount val="11"/>
                <c:pt idx="0">
                  <c:v>31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DD2-434B-97F2-EC9C5D1EBD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41719768"/>
        <c:axId val="241720160"/>
      </c:barChart>
      <c:catAx>
        <c:axId val="241719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41720160"/>
        <c:crosses val="autoZero"/>
        <c:auto val="1"/>
        <c:lblAlgn val="ctr"/>
        <c:lblOffset val="100"/>
        <c:noMultiLvlLbl val="0"/>
      </c:catAx>
      <c:valAx>
        <c:axId val="24172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41719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40114808"/>
        <c:axId val="240089152"/>
      </c:barChart>
      <c:catAx>
        <c:axId val="240114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40089152"/>
        <c:crosses val="autoZero"/>
        <c:auto val="1"/>
        <c:lblAlgn val="ctr"/>
        <c:lblOffset val="100"/>
        <c:noMultiLvlLbl val="0"/>
      </c:catAx>
      <c:valAx>
        <c:axId val="240089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4011480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0.98148</cdr:y>
    </cdr:to>
    <cdr:pic>
      <cdr:nvPicPr>
        <cdr:cNvPr id="2" name="Kép 1">
          <a:extLst xmlns:a="http://schemas.openxmlformats.org/drawingml/2006/main">
            <a:ext uri="{FF2B5EF4-FFF2-40B4-BE49-F238E27FC236}">
              <a16:creationId xmlns:a16="http://schemas.microsoft.com/office/drawing/2014/main" id="{6632E8E4-880E-4356-97BA-39755A1E3998}"/>
            </a:ext>
          </a:extLst>
        </cdr:cNvPr>
        <cdr:cNvPicPr/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1326" t="18351" r="63299" b="47567"/>
        <a:stretch xmlns:a="http://schemas.openxmlformats.org/drawingml/2006/main"/>
      </cdr:blipFill>
      <cdr:spPr bwMode="auto">
        <a:xfrm xmlns:a="http://schemas.openxmlformats.org/drawingml/2006/main">
          <a:off x="-1085850" y="-2943225"/>
          <a:ext cx="7715250" cy="3268892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/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E31CA-E8B0-4674-B0EE-198DC710A8FA}" type="datetimeFigureOut">
              <a:rPr lang="hu-HU" smtClean="0"/>
              <a:t>2021.09.27.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0BFA4-00D2-48DF-9696-33D2F6742D5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698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0BFA4-00D2-48DF-9696-33D2F6742D58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652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2EF4-3C67-4A44-B776-E3B0EAE400F2}" type="datetime1">
              <a:rPr lang="hu-HU" smtClean="0"/>
              <a:t>2021.09.27.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1517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5B75-A4E4-49B5-8D88-0B32B5B23B28}" type="datetime1">
              <a:rPr lang="hu-HU" smtClean="0"/>
              <a:t>2021.09.27.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3918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8890-4830-4AAC-9779-52F9A03917DA}" type="datetime1">
              <a:rPr lang="hu-HU" smtClean="0"/>
              <a:t>2021.09.27.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890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4B01-37D9-487D-992A-9F1E6573304E}" type="datetime1">
              <a:rPr lang="hu-HU" smtClean="0"/>
              <a:t>2021.09.27.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416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72D8D-B3C0-49FA-91B8-97B98E1DA79F}" type="datetime1">
              <a:rPr lang="hu-HU" smtClean="0"/>
              <a:t>2021.09.27.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141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6EBB3-63C9-41DC-88C5-CCAAD0621F66}" type="datetime1">
              <a:rPr lang="hu-HU" smtClean="0"/>
              <a:t>2021.09.27.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739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B369-5EEC-4926-ACCD-B1D9BFF89D01}" type="datetime1">
              <a:rPr lang="hu-HU" smtClean="0"/>
              <a:t>2021.09.27.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302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96B3-106F-4F54-87CA-E6DD2D3D60CD}" type="datetime1">
              <a:rPr lang="hu-HU" smtClean="0"/>
              <a:t>2021.09.27.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125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18E0D-C935-48B8-8F24-4EF377896796}" type="datetime1">
              <a:rPr lang="hu-HU" smtClean="0"/>
              <a:t>2021.09.27.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952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D791-B04B-4F68-B09A-41A2B7D37E06}" type="datetime1">
              <a:rPr lang="hu-HU" smtClean="0"/>
              <a:t>2021.09.27.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4489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A7CC-00C7-478E-9186-2EACB97136E9}" type="datetime1">
              <a:rPr lang="hu-HU" smtClean="0"/>
              <a:t>2021.09.27.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509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1B67F-EF5F-4105-86D3-4679951838A5}" type="datetime1">
              <a:rPr lang="hu-HU" smtClean="0"/>
              <a:t>2021.09.27.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EC6E1-F1C1-444D-8DA3-0621314F7D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284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9365443" y="6241967"/>
            <a:ext cx="2379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>
                <a:solidFill>
                  <a:srgbClr val="002060"/>
                </a:solidFill>
              </a:rPr>
              <a:t>2021.</a:t>
            </a:r>
            <a:r>
              <a:rPr lang="hu-HU" sz="1200" b="1" dirty="0">
                <a:solidFill>
                  <a:srgbClr val="002060"/>
                </a:solidFill>
                <a:latin typeface="Myriad "/>
              </a:rPr>
              <a:t>09.29</a:t>
            </a:r>
            <a:r>
              <a:rPr lang="hu-HU" sz="1200" b="1" dirty="0"/>
              <a:t>.</a:t>
            </a:r>
            <a:endParaRPr lang="hu-HU" sz="1200" b="1" i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1600200" y="2134909"/>
            <a:ext cx="1059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altLang="hu-HU" sz="3000" b="1" dirty="0">
                <a:solidFill>
                  <a:srgbClr val="002060"/>
                </a:solidFill>
              </a:rPr>
              <a:t>Tájékoztatás az Országos Statisztikai Adatfelvételi Programba tartozó elsődleges és másodlagos adatforrásokról</a:t>
            </a:r>
            <a:endParaRPr lang="hu-HU" sz="3000" b="1" dirty="0">
              <a:solidFill>
                <a:srgbClr val="00206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5505450" y="5315714"/>
            <a:ext cx="2781300" cy="4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>
                <a:solidFill>
                  <a:srgbClr val="002060"/>
                </a:solidFill>
              </a:rPr>
              <a:t>Dr. Nagy Eszter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3994448" y="4040980"/>
            <a:ext cx="6328792" cy="936104"/>
          </a:xfrm>
        </p:spPr>
        <p:txBody>
          <a:bodyPr>
            <a:normAutofit/>
          </a:bodyPr>
          <a:lstStyle/>
          <a:p>
            <a:r>
              <a:rPr lang="hu-HU" sz="2000" b="1" dirty="0">
                <a:solidFill>
                  <a:srgbClr val="002060"/>
                </a:solidFill>
                <a:latin typeface="Myriad "/>
              </a:rPr>
              <a:t>az Országos Statisztikai Tanács és a Nemzeti Statisztikai Koordinációs Testület részére</a:t>
            </a:r>
            <a:endParaRPr lang="hu-HU" altLang="hu-HU" sz="2000" b="1" dirty="0">
              <a:solidFill>
                <a:srgbClr val="002060"/>
              </a:solidFill>
              <a:latin typeface="Myriad "/>
            </a:endParaRPr>
          </a:p>
          <a:p>
            <a:pPr eaLnBrk="1" hangingPunct="1"/>
            <a:endParaRPr lang="hu-HU" altLang="hu-H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713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9832" y="268117"/>
            <a:ext cx="10515600" cy="590464"/>
          </a:xfrm>
        </p:spPr>
        <p:txBody>
          <a:bodyPr>
            <a:normAutofit/>
          </a:bodyPr>
          <a:lstStyle/>
          <a:p>
            <a:r>
              <a:rPr lang="hu-HU" sz="28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IV. További lépések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037968"/>
            <a:ext cx="10515600" cy="5138995"/>
          </a:xfrm>
        </p:spPr>
        <p:txBody>
          <a:bodyPr>
            <a:normAutofit/>
          </a:bodyPr>
          <a:lstStyle/>
          <a:p>
            <a:r>
              <a:rPr lang="hu-HU" sz="2400" dirty="0">
                <a:solidFill>
                  <a:srgbClr val="002060"/>
                </a:solidFill>
              </a:rPr>
              <a:t>OSAP Kormány előterjesztés összeállítása, (NSKT, OST ülést követően), véleményeztetési eljárás lefolytatása</a:t>
            </a:r>
          </a:p>
          <a:p>
            <a:r>
              <a:rPr lang="hu-HU" sz="2400" dirty="0">
                <a:solidFill>
                  <a:srgbClr val="002060"/>
                </a:solidFill>
              </a:rPr>
              <a:t>HSSZ egymás közti adatátvételeinek aktualizálása (október) </a:t>
            </a:r>
          </a:p>
          <a:p>
            <a:r>
              <a:rPr lang="hu-HU" sz="2400" dirty="0">
                <a:solidFill>
                  <a:srgbClr val="002060"/>
                </a:solidFill>
              </a:rPr>
              <a:t>OSAP teljesülés elemzés egyeztetése, közzététel (október)</a:t>
            </a:r>
          </a:p>
          <a:p>
            <a:r>
              <a:rPr lang="hu-HU" sz="2400" dirty="0">
                <a:solidFill>
                  <a:srgbClr val="002060"/>
                </a:solidFill>
              </a:rPr>
              <a:t>2021 december közepén a végleges Program közzététele a KSH honlapján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10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586" y="3492844"/>
            <a:ext cx="3746027" cy="256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76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Köszönöm a figyelmet!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hu-HU" sz="4800" b="1" dirty="0">
              <a:solidFill>
                <a:srgbClr val="00206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9548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FE7F5FF-0244-4F71-9D7B-099A726CE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3558"/>
          </a:xfrm>
        </p:spPr>
        <p:txBody>
          <a:bodyPr>
            <a:normAutofit/>
          </a:bodyPr>
          <a:lstStyle/>
          <a:p>
            <a:pPr algn="ctr"/>
            <a:r>
              <a:rPr lang="hu-HU" sz="1900" b="1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Az OSAP Korm. rendeletben 2022-ben végrehajtani tervezett adatfelvételek módosulásainak szempontjai</a:t>
            </a:r>
            <a:br>
              <a:rPr lang="hu-HU" sz="1800" dirty="0"/>
            </a:br>
            <a:endParaRPr lang="hu-HU" sz="1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48DA0B5-B7D3-4259-94B2-374E5DCAE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8683"/>
            <a:ext cx="10515600" cy="4868280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hu-HU" dirty="0"/>
              <a:t>Adathelyek egy része más adatforrásból kiváltható-e; vagy már nem releváns;</a:t>
            </a:r>
          </a:p>
          <a:p>
            <a:pPr lvl="0" algn="just"/>
            <a:r>
              <a:rPr lang="hu-HU" dirty="0"/>
              <a:t>Adathely nem hasznosuló adathelyek törlésével;</a:t>
            </a:r>
          </a:p>
          <a:p>
            <a:pPr lvl="0" algn="just"/>
            <a:r>
              <a:rPr lang="hu-HU" dirty="0"/>
              <a:t>Kérdőív módosítása a közérthetőség megfogalmazás javításával;</a:t>
            </a:r>
          </a:p>
          <a:p>
            <a:pPr lvl="0" algn="just"/>
            <a:r>
              <a:rPr lang="hu-HU" dirty="0"/>
              <a:t>Kérdőív módosítása adatminőség javítása érdekében;</a:t>
            </a:r>
          </a:p>
          <a:p>
            <a:pPr lvl="0" algn="just"/>
            <a:r>
              <a:rPr lang="hu-HU" dirty="0"/>
              <a:t>A gyakoriság, beérkezési határidő módosítása;</a:t>
            </a:r>
          </a:p>
          <a:p>
            <a:pPr lvl="0" algn="just"/>
            <a:r>
              <a:rPr lang="hu-HU" dirty="0"/>
              <a:t>Kiterjedési kör változása; </a:t>
            </a:r>
          </a:p>
          <a:p>
            <a:pPr lvl="0" algn="just"/>
            <a:r>
              <a:rPr lang="hu-HU" dirty="0"/>
              <a:t>Adatszolgáltatói kör változása;</a:t>
            </a:r>
          </a:p>
          <a:p>
            <a:pPr lvl="0" algn="just"/>
            <a:r>
              <a:rPr lang="hu-HU" dirty="0"/>
              <a:t>Újabb elektronikus rendszerre vagy technikára történő áttérés;</a:t>
            </a:r>
          </a:p>
          <a:p>
            <a:pPr lvl="0" algn="just"/>
            <a:r>
              <a:rPr lang="hu-HU" dirty="0"/>
              <a:t>Hazai adatigény miatt beérkezési határidő későbbi időpontra kerülése; </a:t>
            </a:r>
          </a:p>
          <a:p>
            <a:pPr lvl="0" algn="just"/>
            <a:r>
              <a:rPr lang="hu-HU" dirty="0"/>
              <a:t>Hazai adatigény, hazai jogszabály változás;</a:t>
            </a:r>
          </a:p>
          <a:p>
            <a:pPr lvl="0" algn="just"/>
            <a:r>
              <a:rPr lang="hu-HU" dirty="0"/>
              <a:t>Uniós adatigény, uniós jogszabályváltozás;</a:t>
            </a:r>
          </a:p>
          <a:p>
            <a:pPr lvl="0" algn="just"/>
            <a:r>
              <a:rPr lang="hu-HU" dirty="0"/>
              <a:t>Felülvizsgálat, egyeztetés eredménye;</a:t>
            </a:r>
          </a:p>
          <a:p>
            <a:pPr lvl="0" algn="just"/>
            <a:r>
              <a:rPr lang="hu-HU" dirty="0"/>
              <a:t>Kiváltható-e adminisztratív adatforrásból;</a:t>
            </a:r>
          </a:p>
          <a:p>
            <a:pPr lvl="0" algn="just"/>
            <a:r>
              <a:rPr lang="hu-HU" dirty="0"/>
              <a:t>Adatátvétellé minősíthető-e.</a:t>
            </a: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55BDC55-6F7F-4778-B729-715DB2990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9482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3</a:t>
            </a:fld>
            <a:endParaRPr lang="hu-HU"/>
          </a:p>
        </p:txBody>
      </p:sp>
      <p:sp>
        <p:nvSpPr>
          <p:cNvPr id="7" name="Dia számának helye 7"/>
          <p:cNvSpPr txBox="1">
            <a:spLocks/>
          </p:cNvSpPr>
          <p:nvPr/>
        </p:nvSpPr>
        <p:spPr>
          <a:xfrm>
            <a:off x="11159067" y="348314"/>
            <a:ext cx="35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1300" b="1" dirty="0">
              <a:solidFill>
                <a:schemeClr val="tx1"/>
              </a:solidFill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591368" y="1150056"/>
            <a:ext cx="7805712" cy="76014"/>
          </a:xfrm>
        </p:spPr>
        <p:txBody>
          <a:bodyPr>
            <a:normAutofit fontScale="90000"/>
          </a:bodyPr>
          <a:lstStyle/>
          <a:p>
            <a:r>
              <a:rPr lang="hu-HU" altLang="hu-HU" sz="36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I. Kormányrendeleti tartalom és változásai</a:t>
            </a:r>
            <a:br>
              <a:rPr lang="hu-HU" altLang="hu-HU" b="1" dirty="0">
                <a:latin typeface="Calibri" panose="020F0502020204030204" pitchFamily="34" charset="0"/>
              </a:rPr>
            </a:br>
            <a:br>
              <a:rPr lang="hu-HU" dirty="0"/>
            </a:br>
            <a:endParaRPr lang="hu-HU" dirty="0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591368" y="1662687"/>
            <a:ext cx="10762431" cy="187220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hu-HU" sz="2200" b="1" dirty="0">
                <a:solidFill>
                  <a:srgbClr val="002060"/>
                </a:solidFill>
              </a:rPr>
              <a:t>Az OSAP Korm. rendelet 2022. évre tervezett adatgyűjtéseinek száma: 213 db, a statisztikai célú adatátvételek száma: 7 db.</a:t>
            </a:r>
            <a:endParaRPr lang="hu-HU" sz="3900" dirty="0">
              <a:solidFill>
                <a:srgbClr val="002060"/>
              </a:solidFill>
            </a:endParaRPr>
          </a:p>
          <a:p>
            <a:endParaRPr lang="hu-HU" sz="16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3566984" y="2776151"/>
            <a:ext cx="3608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hu-HU" sz="2400" b="1" dirty="0">
                <a:solidFill>
                  <a:srgbClr val="002060"/>
                </a:solidFill>
              </a:rPr>
              <a:t>Adatfelvételek 2021-2022</a:t>
            </a:r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495898"/>
              </p:ext>
            </p:extLst>
          </p:nvPr>
        </p:nvGraphicFramePr>
        <p:xfrm>
          <a:off x="3402227" y="3534895"/>
          <a:ext cx="3890004" cy="25337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2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8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9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91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OSAP Korm. rendelet tartalma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9FC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2021. év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9FC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2022. év (terv)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9FC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Adatgyűjtés (db)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9FC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215</a:t>
                      </a: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213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3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</a:rPr>
                        <a:t>Adatátvétel (db)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9FC9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hu-H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180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6075" y="225083"/>
            <a:ext cx="10381735" cy="921728"/>
          </a:xfrm>
        </p:spPr>
        <p:txBody>
          <a:bodyPr>
            <a:normAutofit fontScale="90000"/>
          </a:bodyPr>
          <a:lstStyle/>
          <a:p>
            <a:r>
              <a:rPr lang="nn-NO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Az OSAP Korm. rendeleti tartalmak megoszlása szakstatisztikai területek szerint</a:t>
            </a:r>
            <a:endParaRPr lang="hu-HU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4</a:t>
            </a:fld>
            <a:endParaRPr lang="hu-HU"/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6293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7771AFE-7D4A-45F8-889F-E8CC9925B05C}"/>
              </a:ext>
            </a:extLst>
          </p:cNvPr>
          <p:cNvGraphicFramePr/>
          <p:nvPr/>
        </p:nvGraphicFramePr>
        <p:xfrm>
          <a:off x="2856230" y="1146810"/>
          <a:ext cx="6479540" cy="4564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7805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A91AC8D-2E28-4006-B07A-D9460F46F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0886"/>
          </a:xfrm>
        </p:spPr>
        <p:txBody>
          <a:bodyPr>
            <a:normAutofit/>
          </a:bodyPr>
          <a:lstStyle/>
          <a:p>
            <a:r>
              <a:rPr lang="hu-HU" sz="2900" b="1" dirty="0">
                <a:solidFill>
                  <a:srgbClr val="002060"/>
                </a:solidFill>
                <a:latin typeface="Calibri" panose="020F0502020204030204" pitchFamily="34" charset="0"/>
              </a:rPr>
              <a:t>Változások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87134BE-53E3-4038-8209-790470383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6012"/>
            <a:ext cx="10515600" cy="5450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b="1" dirty="0">
                <a:solidFill>
                  <a:srgbClr val="002060"/>
                </a:solidFill>
                <a:latin typeface="Calibri" panose="020F0502020204030204" pitchFamily="34" charset="0"/>
              </a:rPr>
              <a:t>Új vagy újból végrehajtásra kerülő adatfelvételek </a:t>
            </a:r>
          </a:p>
          <a:p>
            <a:pPr marL="0" indent="0">
              <a:buNone/>
            </a:pPr>
            <a:r>
              <a:rPr lang="hu-HU" b="1" u="sng" dirty="0"/>
              <a:t>Központi Statisztikai Hivatal</a:t>
            </a:r>
            <a:endParaRPr lang="hu-HU" dirty="0"/>
          </a:p>
          <a:p>
            <a:r>
              <a:rPr lang="hu-HU" b="1" dirty="0"/>
              <a:t>2016 A nem költségvetési formában működő egészségügyi szolgáltatók bevételei és kiadásai</a:t>
            </a:r>
            <a:r>
              <a:rPr lang="hu-HU" dirty="0"/>
              <a:t> többévenkénti  gyakoriságú adatgyűjtés, 2022. évben való elrendelése indokolt hazai és uniós adatigény miatt</a:t>
            </a:r>
          </a:p>
          <a:p>
            <a:r>
              <a:rPr lang="hu-HU" b="1" dirty="0"/>
              <a:t>2132 Jelentés a vállalkozások innovációs tevékenységéről </a:t>
            </a:r>
            <a:r>
              <a:rPr lang="hu-HU" dirty="0"/>
              <a:t>többévenkénti gyakoriságú adatgyűjtés, 2022. évben uniós jogszabály miatt szükséges elrendelni</a:t>
            </a:r>
          </a:p>
          <a:p>
            <a:r>
              <a:rPr lang="hu-HU" b="1" dirty="0"/>
              <a:t>2540 Jelentés a Kbt. hatálya alá tartozó nettó 700 000 000 forintot elérő vagy meghaladó értékű építési beruházásokkal kapcsolatos adatokról </a:t>
            </a:r>
            <a:r>
              <a:rPr lang="hu-HU" dirty="0"/>
              <a:t>új adatgyűjtés,</a:t>
            </a:r>
            <a:r>
              <a:rPr lang="hu-HU" b="1" dirty="0"/>
              <a:t> </a:t>
            </a:r>
            <a:r>
              <a:rPr lang="hu-HU" dirty="0"/>
              <a:t>elrendelése</a:t>
            </a:r>
            <a:r>
              <a:rPr lang="hu-HU" sz="2900" dirty="0"/>
              <a:t> hazai adatigények miatt szükséges</a:t>
            </a:r>
            <a:endParaRPr lang="hu-HU" dirty="0"/>
          </a:p>
          <a:p>
            <a:endParaRPr lang="hu-HU" b="1" u="sng" dirty="0"/>
          </a:p>
          <a:p>
            <a:pPr marL="0" indent="0">
              <a:buNone/>
            </a:pPr>
            <a:r>
              <a:rPr lang="hu-HU" sz="2700" b="1" dirty="0">
                <a:solidFill>
                  <a:srgbClr val="002060"/>
                </a:solidFill>
                <a:latin typeface="Calibri" panose="020F0502020204030204" pitchFamily="34" charset="0"/>
              </a:rPr>
              <a:t>Szünetelő adatfelvételek</a:t>
            </a:r>
          </a:p>
          <a:p>
            <a:pPr marL="0" indent="0">
              <a:buNone/>
            </a:pPr>
            <a:r>
              <a:rPr lang="hu-HU" b="1" u="sng" dirty="0"/>
              <a:t>Központi Statisztikai Hivatal</a:t>
            </a:r>
            <a:r>
              <a:rPr lang="hu-HU" b="1" dirty="0"/>
              <a:t> </a:t>
            </a:r>
            <a:endParaRPr lang="hu-HU" dirty="0"/>
          </a:p>
          <a:p>
            <a:r>
              <a:rPr lang="hu-HU" b="1" u="sng" dirty="0"/>
              <a:t>Szüneteltetésre kerülnek</a:t>
            </a:r>
            <a:r>
              <a:rPr lang="hu-HU" b="1" dirty="0"/>
              <a:t> (2021-ben szerepeltek az OSAP-ban, de 2022-ben nem kerülnek végrehajtásra)</a:t>
            </a:r>
            <a:endParaRPr lang="hu-HU" dirty="0"/>
          </a:p>
          <a:p>
            <a:r>
              <a:rPr lang="hu-HU" b="1" dirty="0"/>
              <a:t>1670 Jelentés az információs és kommunikációs eszközök, illetve technológiák állományáról és felhasználásáról</a:t>
            </a:r>
            <a:r>
              <a:rPr lang="hu-HU" dirty="0"/>
              <a:t> című adatgyűjtés többévenkénti, 2022-ben nem kell elrendelni </a:t>
            </a:r>
          </a:p>
          <a:p>
            <a:r>
              <a:rPr lang="hu-HU" b="1" dirty="0"/>
              <a:t>2051 Jelentés a vállalkozások szakmai képzési tevékenységéről</a:t>
            </a:r>
            <a:r>
              <a:rPr lang="hu-HU" dirty="0"/>
              <a:t> című adatgyűjtés többévenkénti, 2022-ben nem kerül elrendelésre</a:t>
            </a:r>
          </a:p>
          <a:p>
            <a:r>
              <a:rPr lang="hu-HU" b="1" dirty="0"/>
              <a:t>2439 Az üzleti funkciók nemzetközi kiszervezésének feltérképezése, 2017</a:t>
            </a:r>
            <a:r>
              <a:rPr lang="hu-HU" dirty="0"/>
              <a:t> adatgyűjtés többévenkénti, 2022-ben nem szükséges elrendelni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9771EAB-A879-4EE7-B352-680680EE1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0234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A91AC8D-2E28-4006-B07A-D9460F46F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0886"/>
          </a:xfrm>
        </p:spPr>
        <p:txBody>
          <a:bodyPr>
            <a:normAutofit/>
          </a:bodyPr>
          <a:lstStyle/>
          <a:p>
            <a:r>
              <a:rPr lang="hu-HU" sz="2900" b="1" dirty="0">
                <a:solidFill>
                  <a:srgbClr val="002060"/>
                </a:solidFill>
                <a:latin typeface="Calibri" panose="020F0502020204030204" pitchFamily="34" charset="0"/>
              </a:rPr>
              <a:t>Változások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87134BE-53E3-4038-8209-790470383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6012"/>
            <a:ext cx="10515600" cy="5450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hu-HU" sz="27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hu-HU" sz="2700" b="1" dirty="0">
                <a:solidFill>
                  <a:srgbClr val="002060"/>
                </a:solidFill>
                <a:latin typeface="Calibri" panose="020F0502020204030204" pitchFamily="34" charset="0"/>
              </a:rPr>
              <a:t>Megszűnő adatfelvétel</a:t>
            </a:r>
          </a:p>
          <a:p>
            <a:pPr marL="0" indent="0">
              <a:buNone/>
            </a:pPr>
            <a:r>
              <a:rPr lang="hu-HU" sz="2400" b="1" u="sng" dirty="0"/>
              <a:t>Központi Statisztikai Hivatal</a:t>
            </a:r>
            <a:endParaRPr lang="hu-HU" sz="2400" dirty="0"/>
          </a:p>
          <a:p>
            <a:pPr algn="just"/>
            <a:r>
              <a:rPr lang="hu-HU" b="1" dirty="0"/>
              <a:t>2241 Éves munkaügyi jelentés</a:t>
            </a:r>
            <a:r>
              <a:rPr lang="hu-HU" dirty="0"/>
              <a:t> című adatgyűjtés más adatforrásból kerül kiváltásra</a:t>
            </a:r>
            <a:endParaRPr lang="hu-HU" sz="27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hu-HU" sz="2700" b="1" dirty="0">
                <a:solidFill>
                  <a:srgbClr val="002060"/>
                </a:solidFill>
                <a:latin typeface="Calibri" panose="020F0502020204030204" pitchFamily="34" charset="0"/>
              </a:rPr>
              <a:t>Szünetelő adatfelvételek</a:t>
            </a:r>
          </a:p>
          <a:p>
            <a:r>
              <a:rPr lang="hu-HU" b="1" u="sng" dirty="0"/>
              <a:t>A Hivatalos Statisztikai Szolgálat -KSH-n kívüli tagjainál</a:t>
            </a:r>
          </a:p>
          <a:p>
            <a:pPr marL="0" indent="0">
              <a:buNone/>
            </a:pPr>
            <a:endParaRPr lang="hu-HU" b="1" u="sng" dirty="0"/>
          </a:p>
          <a:p>
            <a:pPr marL="0" indent="0">
              <a:buNone/>
            </a:pPr>
            <a:r>
              <a:rPr lang="hu-HU" sz="2400" b="1" u="sng" dirty="0"/>
              <a:t>Miniszterelnökség</a:t>
            </a:r>
          </a:p>
          <a:p>
            <a:pPr algn="just"/>
            <a:r>
              <a:rPr lang="hu-HU" b="1" dirty="0"/>
              <a:t>2447 Társasházi statisztika </a:t>
            </a:r>
            <a:r>
              <a:rPr lang="hu-HU" dirty="0"/>
              <a:t>jogszabálymódosítás miatt (a társasházakról szóló 2003. évi CXXXIII. törvény IV/A. Fejezet Társasházi Tisztségviselők Nyilvántartása) 2023. január 1-jén lép hatályba, elrendelése 2023. évtől lesz esedékes </a:t>
            </a:r>
          </a:p>
          <a:p>
            <a:pPr algn="just"/>
            <a:endParaRPr lang="hu-HU" dirty="0"/>
          </a:p>
          <a:p>
            <a:pPr marL="0" indent="0">
              <a:buNone/>
            </a:pPr>
            <a:r>
              <a:rPr lang="hu-HU" sz="2400" b="1" u="sng" dirty="0"/>
              <a:t>AKI Agrárközgazdasági Intézet Nonprofit Kft.</a:t>
            </a:r>
          </a:p>
          <a:p>
            <a:r>
              <a:rPr lang="hu-HU" b="1" dirty="0"/>
              <a:t>1237 A mezőgazdasági beruházások </a:t>
            </a:r>
            <a:r>
              <a:rPr lang="hu-HU" dirty="0"/>
              <a:t>többévenkénti gyakoriságú adatgyűjtés, 2022. évben való elrendelése nem indokolt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9771EAB-A879-4EE7-B352-680680EE1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0134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8282" y="321276"/>
            <a:ext cx="9310816" cy="1039899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Az OSAP Korm. rendeleti tartalom változatlan, módosított és új adatfelvételei, 2021-2022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7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8873068" y="1151467"/>
            <a:ext cx="322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02060"/>
                </a:solidFill>
              </a:rPr>
              <a:t>1 új KSH adatgyűjtés: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 </a:t>
            </a:r>
            <a:r>
              <a:rPr lang="hu-HU" dirty="0">
                <a:solidFill>
                  <a:srgbClr val="002060"/>
                </a:solidFill>
              </a:rPr>
              <a:t>2540 „Jelentés a Kbt. hatálya alá tartozó nettó 700 000 </a:t>
            </a:r>
            <a:r>
              <a:rPr lang="hu-HU" dirty="0" err="1">
                <a:solidFill>
                  <a:srgbClr val="002060"/>
                </a:solidFill>
              </a:rPr>
              <a:t>000</a:t>
            </a:r>
            <a:r>
              <a:rPr lang="hu-HU" dirty="0">
                <a:solidFill>
                  <a:srgbClr val="002060"/>
                </a:solidFill>
              </a:rPr>
              <a:t> forintot elérő vagy meghaladó értékű építési beruházásokkal kapcsolatos adatokról”</a:t>
            </a:r>
          </a:p>
          <a:p>
            <a:endParaRPr lang="hu-HU" dirty="0">
              <a:solidFill>
                <a:srgbClr val="002060"/>
              </a:solidFill>
            </a:endParaRPr>
          </a:p>
          <a:p>
            <a:endParaRPr lang="hu-HU" dirty="0">
              <a:solidFill>
                <a:srgbClr val="002060"/>
              </a:solidFill>
            </a:endParaRPr>
          </a:p>
          <a:p>
            <a:endParaRPr lang="hu-HU" dirty="0"/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5760281"/>
              </p:ext>
            </p:extLst>
          </p:nvPr>
        </p:nvGraphicFramePr>
        <p:xfrm>
          <a:off x="-1419225" y="2038349"/>
          <a:ext cx="10029825" cy="3996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9546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8</a:t>
            </a:fld>
            <a:endParaRPr lang="hu-HU"/>
          </a:p>
        </p:txBody>
      </p:sp>
      <p:sp>
        <p:nvSpPr>
          <p:cNvPr id="7" name="Dia számának helye 7"/>
          <p:cNvSpPr txBox="1">
            <a:spLocks/>
          </p:cNvSpPr>
          <p:nvPr/>
        </p:nvSpPr>
        <p:spPr>
          <a:xfrm>
            <a:off x="11159067" y="348314"/>
            <a:ext cx="35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1300" b="1" dirty="0">
              <a:solidFill>
                <a:schemeClr val="tx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143" y="145028"/>
            <a:ext cx="7618198" cy="568411"/>
          </a:xfrm>
        </p:spPr>
        <p:txBody>
          <a:bodyPr>
            <a:normAutofit/>
          </a:bodyPr>
          <a:lstStyle/>
          <a:p>
            <a:r>
              <a:rPr lang="hu-HU" altLang="hu-HU" sz="28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II. Kormányrendeleten kívüli adatátvételek</a:t>
            </a:r>
            <a:endParaRPr lang="hu-HU" sz="2800" u="sng" dirty="0">
              <a:solidFill>
                <a:srgbClr val="002060"/>
              </a:solidFill>
            </a:endParaRPr>
          </a:p>
        </p:txBody>
      </p:sp>
      <p:sp>
        <p:nvSpPr>
          <p:cNvPr id="8" name="Tartalom helye 2"/>
          <p:cNvSpPr>
            <a:spLocks noGrp="1"/>
          </p:cNvSpPr>
          <p:nvPr>
            <p:ph idx="1"/>
          </p:nvPr>
        </p:nvSpPr>
        <p:spPr>
          <a:xfrm>
            <a:off x="214184" y="815547"/>
            <a:ext cx="9847304" cy="609600"/>
          </a:xfrm>
        </p:spPr>
        <p:txBody>
          <a:bodyPr/>
          <a:lstStyle/>
          <a:p>
            <a:pPr marL="0" indent="0">
              <a:buNone/>
            </a:pPr>
            <a:r>
              <a:rPr lang="hu-HU" sz="1800" dirty="0">
                <a:solidFill>
                  <a:srgbClr val="002060"/>
                </a:solidFill>
              </a:rPr>
              <a:t>Az OSAP Korm. rendeleten kívüli 2022. évre tervezett adatátvételeinek száma: </a:t>
            </a:r>
            <a:r>
              <a:rPr lang="hu-HU" sz="1800" b="1" dirty="0">
                <a:solidFill>
                  <a:srgbClr val="002060"/>
                </a:solidFill>
              </a:rPr>
              <a:t>292 db</a:t>
            </a:r>
            <a:r>
              <a:rPr lang="hu-HU" sz="1800" dirty="0">
                <a:solidFill>
                  <a:srgbClr val="002060"/>
                </a:solidFill>
              </a:rPr>
              <a:t>, ebből a </a:t>
            </a:r>
            <a:r>
              <a:rPr lang="hu-HU" sz="1800" dirty="0" err="1">
                <a:solidFill>
                  <a:srgbClr val="002060"/>
                </a:solidFill>
              </a:rPr>
              <a:t>HSSz</a:t>
            </a:r>
            <a:r>
              <a:rPr lang="hu-HU" sz="1800" dirty="0">
                <a:solidFill>
                  <a:srgbClr val="002060"/>
                </a:solidFill>
              </a:rPr>
              <a:t> szerveinek elrendelésébe tartozik </a:t>
            </a:r>
            <a:r>
              <a:rPr lang="hu-HU" sz="1800" b="1" dirty="0">
                <a:solidFill>
                  <a:srgbClr val="002060"/>
                </a:solidFill>
              </a:rPr>
              <a:t>40 db</a:t>
            </a:r>
            <a:r>
              <a:rPr lang="hu-HU" sz="1800" dirty="0">
                <a:solidFill>
                  <a:srgbClr val="002060"/>
                </a:solidFill>
              </a:rPr>
              <a:t>, a KSH elrendelésébe tartozik </a:t>
            </a:r>
            <a:r>
              <a:rPr lang="hu-HU" sz="1800" b="1" dirty="0">
                <a:solidFill>
                  <a:srgbClr val="002060"/>
                </a:solidFill>
              </a:rPr>
              <a:t>252 db</a:t>
            </a:r>
            <a:r>
              <a:rPr lang="hu-HU" sz="1800" dirty="0">
                <a:solidFill>
                  <a:srgbClr val="002060"/>
                </a:solidFill>
              </a:rPr>
              <a:t>.  </a:t>
            </a:r>
          </a:p>
          <a:p>
            <a:endParaRPr lang="hu-HU" dirty="0"/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561488"/>
              </p:ext>
            </p:extLst>
          </p:nvPr>
        </p:nvGraphicFramePr>
        <p:xfrm>
          <a:off x="519442" y="1569764"/>
          <a:ext cx="5530612" cy="426720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085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2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2021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2022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KSH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247</a:t>
                      </a:r>
                      <a:endParaRPr lang="hu-H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252</a:t>
                      </a:r>
                      <a:endParaRPr lang="hu-H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0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• új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658">
                <a:tc>
                  <a:txBody>
                    <a:bodyPr/>
                    <a:lstStyle/>
                    <a:p>
                      <a:pPr marL="0" indent="-285750" algn="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átalakuló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2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 err="1">
                          <a:effectLst/>
                        </a:rPr>
                        <a:t>HSSz</a:t>
                      </a:r>
                      <a:r>
                        <a:rPr lang="hu-HU" sz="1800" dirty="0">
                          <a:effectLst/>
                        </a:rPr>
                        <a:t> KSH-n kívüli tagjai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70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• új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706">
                <a:tc>
                  <a:txBody>
                    <a:bodyPr/>
                    <a:lstStyle/>
                    <a:p>
                      <a:pPr marL="0" indent="-285750" algn="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hu-H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átalakuló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56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Népmozgalmi adatfelvételek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Megszűnő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Szünetelő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6451601" y="1569764"/>
            <a:ext cx="553719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>
                <a:solidFill>
                  <a:srgbClr val="002060"/>
                </a:solidFill>
              </a:rPr>
              <a:t>Új adatátvételek: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Statisztikai jelentés a </a:t>
            </a:r>
            <a:r>
              <a:rPr lang="hu-HU" dirty="0" err="1">
                <a:solidFill>
                  <a:srgbClr val="002060"/>
                </a:solidFill>
              </a:rPr>
              <a:t>felnőttképzők</a:t>
            </a:r>
            <a:r>
              <a:rPr lang="hu-HU" dirty="0">
                <a:solidFill>
                  <a:srgbClr val="002060"/>
                </a:solidFill>
              </a:rPr>
              <a:t> tevékenységéről (Felnőttképzési adatszolgáltatási rendszer - FAR adatok alapján)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A felsőoktatási intézmények hallgatóinak térítési és juttatási adatai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Élettársi Nyilatkozatok Nyilvántartásának adatai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Nemzeti Sportinformációs Rendszer adatai</a:t>
            </a:r>
          </a:p>
          <a:p>
            <a:r>
              <a:rPr lang="hu-HU" u="sng" dirty="0">
                <a:solidFill>
                  <a:srgbClr val="002060"/>
                </a:solidFill>
              </a:rPr>
              <a:t>Szünetelő adatátvételek:</a:t>
            </a:r>
          </a:p>
          <a:p>
            <a:pPr lvl="0"/>
            <a:r>
              <a:rPr lang="hu-HU" dirty="0">
                <a:solidFill>
                  <a:srgbClr val="002060"/>
                </a:solidFill>
              </a:rPr>
              <a:t>2233	Fogvatartotti jelentés (hosszabb ideje szünetel)</a:t>
            </a:r>
          </a:p>
          <a:p>
            <a:pPr lvl="0"/>
            <a:r>
              <a:rPr lang="hu-HU" dirty="0">
                <a:solidFill>
                  <a:srgbClr val="002060"/>
                </a:solidFill>
              </a:rPr>
              <a:t>2267	Alapadatok a fizikai és szellemi foglalkozásúak munkaidőmérlegéhez a Központosított </a:t>
            </a:r>
            <a:r>
              <a:rPr lang="hu-HU" dirty="0" err="1">
                <a:solidFill>
                  <a:srgbClr val="002060"/>
                </a:solidFill>
              </a:rPr>
              <a:t>illetményszámfejtési</a:t>
            </a:r>
            <a:r>
              <a:rPr lang="hu-HU" dirty="0">
                <a:solidFill>
                  <a:srgbClr val="002060"/>
                </a:solidFill>
              </a:rPr>
              <a:t> rendszerben lévő szervezetekről (hosszabb ideje szünetel)</a:t>
            </a:r>
          </a:p>
          <a:p>
            <a:pPr lvl="0"/>
            <a:r>
              <a:rPr lang="hu-HU" dirty="0">
                <a:solidFill>
                  <a:srgbClr val="002060"/>
                </a:solidFill>
              </a:rPr>
              <a:t>2278	Postai irányítószámok (hosszabb ideje szünetel)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97836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4118"/>
          </a:xfrm>
        </p:spPr>
        <p:txBody>
          <a:bodyPr>
            <a:normAutofit/>
          </a:bodyPr>
          <a:lstStyle/>
          <a:p>
            <a:r>
              <a:rPr lang="hu-HU" sz="28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III. Önkéntes adatszolgáltatáson alapuló adatgyűjtések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359244"/>
            <a:ext cx="10515600" cy="4631981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hu-HU" sz="1600" dirty="0">
                <a:solidFill>
                  <a:srgbClr val="002060"/>
                </a:solidFill>
              </a:rPr>
              <a:t>A Központi Statisztikai Hivatal által 2021. évre tervezett önkéntes adatgyűjtések száma: 11 db</a:t>
            </a:r>
          </a:p>
          <a:p>
            <a:pPr>
              <a:spcBef>
                <a:spcPts val="600"/>
              </a:spcBef>
            </a:pPr>
            <a:r>
              <a:rPr lang="hu-HU" sz="1600" dirty="0">
                <a:solidFill>
                  <a:srgbClr val="002060"/>
                </a:solidFill>
              </a:rPr>
              <a:t>Módosuló: 5 db adatgyűjtés</a:t>
            </a:r>
          </a:p>
          <a:p>
            <a:pPr>
              <a:spcBef>
                <a:spcPts val="600"/>
              </a:spcBef>
            </a:pPr>
            <a:r>
              <a:rPr lang="hu-HU" sz="1600" dirty="0">
                <a:solidFill>
                  <a:srgbClr val="002060"/>
                </a:solidFill>
              </a:rPr>
              <a:t>Szünetelők: </a:t>
            </a:r>
            <a:r>
              <a:rPr lang="hu-HU" sz="1600" i="1" dirty="0">
                <a:solidFill>
                  <a:srgbClr val="002060"/>
                </a:solidFill>
              </a:rPr>
              <a:t>1711 Időmérleg felvétel  </a:t>
            </a:r>
            <a:r>
              <a:rPr lang="hu-HU" sz="1600" dirty="0">
                <a:solidFill>
                  <a:srgbClr val="002060"/>
                </a:solidFill>
              </a:rPr>
              <a:t>és </a:t>
            </a:r>
            <a:r>
              <a:rPr lang="hu-HU" sz="1600" i="1" dirty="0">
                <a:solidFill>
                  <a:srgbClr val="002060"/>
                </a:solidFill>
              </a:rPr>
              <a:t>8032 PIAAC próbafelvétel- </a:t>
            </a:r>
            <a:r>
              <a:rPr lang="hu-HU" sz="1600" dirty="0">
                <a:solidFill>
                  <a:srgbClr val="002060"/>
                </a:solidFill>
              </a:rPr>
              <a:t>többévenkénti gyakoriságúak</a:t>
            </a:r>
          </a:p>
          <a:p>
            <a:pPr>
              <a:spcBef>
                <a:spcPts val="600"/>
              </a:spcBef>
            </a:pPr>
            <a:r>
              <a:rPr lang="hu-HU" sz="1600" dirty="0">
                <a:solidFill>
                  <a:srgbClr val="002060"/>
                </a:solidFill>
              </a:rPr>
              <a:t>Újra elrendelésre kerül: </a:t>
            </a:r>
            <a:r>
              <a:rPr lang="hu-HU" sz="1600" i="1" dirty="0">
                <a:solidFill>
                  <a:srgbClr val="002060"/>
                </a:solidFill>
              </a:rPr>
              <a:t>2440 PIAAC adatfelvétel </a:t>
            </a:r>
          </a:p>
          <a:p>
            <a:pPr>
              <a:spcBef>
                <a:spcPts val="600"/>
              </a:spcBef>
            </a:pPr>
            <a:r>
              <a:rPr lang="hu-HU" sz="1600" dirty="0">
                <a:solidFill>
                  <a:srgbClr val="002060"/>
                </a:solidFill>
              </a:rPr>
              <a:t>Új elrendelés: 80</a:t>
            </a:r>
            <a:r>
              <a:rPr lang="hu-HU" sz="1600" i="1" dirty="0">
                <a:solidFill>
                  <a:srgbClr val="002060"/>
                </a:solidFill>
              </a:rPr>
              <a:t>55 HBS alkalmazás és 8008 Időmérleg próbafelvétel</a:t>
            </a:r>
          </a:p>
          <a:p>
            <a:pPr marL="0" indent="0">
              <a:buNone/>
            </a:pPr>
            <a:r>
              <a:rPr lang="hu-HU" sz="18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EC6E1-F1C1-444D-8DA3-0621314F7DF1}" type="slidenum">
              <a:rPr lang="hu-HU" smtClean="0"/>
              <a:t>9</a:t>
            </a:fld>
            <a:endParaRPr lang="hu-HU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01887561"/>
              </p:ext>
            </p:extLst>
          </p:nvPr>
        </p:nvGraphicFramePr>
        <p:xfrm>
          <a:off x="1085849" y="2943225"/>
          <a:ext cx="9543001" cy="3330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8274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0FDB48AD5866D645BB0EE4F460BF82F1" ma:contentTypeVersion="0" ma:contentTypeDescription="Új dokumentum létrehozása." ma:contentTypeScope="" ma:versionID="8a3f37dd5261c935f772846763d945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047bb06e0a2f553563b46466d8dd5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44168DB-626E-474D-8A13-5A257AFB5B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D007EDF-8C66-46F3-94B1-E30966A6D2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81B3D9-2814-4C34-AE69-A758932FB0FE}">
  <ds:schemaRefs>
    <ds:schemaRef ds:uri="http://purl.org/dc/dcmitype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3641</TotalTime>
  <Words>756</Words>
  <Application>Microsoft Office PowerPoint</Application>
  <PresentationFormat>Szélesvásznú</PresentationFormat>
  <Paragraphs>140</Paragraphs>
  <Slides>11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Myriad </vt:lpstr>
      <vt:lpstr>Times New Roman</vt:lpstr>
      <vt:lpstr>Office-téma</vt:lpstr>
      <vt:lpstr>PowerPoint-bemutató</vt:lpstr>
      <vt:lpstr>Az OSAP Korm. rendeletben 2022-ben végrehajtani tervezett adatfelvételek módosulásainak szempontjai </vt:lpstr>
      <vt:lpstr>I. Kormányrendeleti tartalom és változásai  </vt:lpstr>
      <vt:lpstr>Az OSAP Korm. rendeleti tartalmak megoszlása szakstatisztikai területek szerint</vt:lpstr>
      <vt:lpstr>Változások</vt:lpstr>
      <vt:lpstr>Változások</vt:lpstr>
      <vt:lpstr>Az OSAP Korm. rendeleti tartalom változatlan, módosított és új adatfelvételei, 2021-2022</vt:lpstr>
      <vt:lpstr>II. Kormányrendeleten kívüli adatátvételek</vt:lpstr>
      <vt:lpstr>III. Önkéntes adatszolgáltatáson alapuló adatgyűjtések</vt:lpstr>
      <vt:lpstr>IV. További lépések</vt:lpstr>
      <vt:lpstr>Köszönöm a figyelmet!</vt:lpstr>
    </vt:vector>
  </TitlesOfParts>
  <Company>KSH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Simonné Horváth Gabriella</dc:creator>
  <cp:lastModifiedBy>Nagy Eszter dr.</cp:lastModifiedBy>
  <cp:revision>224</cp:revision>
  <dcterms:created xsi:type="dcterms:W3CDTF">2017-03-01T09:38:02Z</dcterms:created>
  <dcterms:modified xsi:type="dcterms:W3CDTF">2021-09-27T06:36:15Z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0x0101000FDB48AD5866D645BB0EE4F460BF82F1</vt:lpwstr>
  </property>
</Properties>
</file>