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6" r:id="rId6"/>
    <p:sldId id="286" r:id="rId7"/>
    <p:sldId id="284" r:id="rId8"/>
    <p:sldId id="289" r:id="rId9"/>
    <p:sldId id="281" r:id="rId10"/>
    <p:sldId id="272" r:id="rId11"/>
    <p:sldId id="295" r:id="rId12"/>
    <p:sldId id="285" r:id="rId13"/>
    <p:sldId id="294" r:id="rId14"/>
    <p:sldId id="293" r:id="rId15"/>
    <p:sldId id="279" r:id="rId16"/>
    <p:sldId id="300" r:id="rId17"/>
    <p:sldId id="268" r:id="rId18"/>
    <p:sldId id="301" r:id="rId19"/>
    <p:sldId id="297" r:id="rId20"/>
    <p:sldId id="299" r:id="rId21"/>
    <p:sldId id="307" r:id="rId22"/>
    <p:sldId id="296" r:id="rId23"/>
    <p:sldId id="303" r:id="rId24"/>
    <p:sldId id="298" r:id="rId25"/>
    <p:sldId id="306" r:id="rId26"/>
    <p:sldId id="308" r:id="rId27"/>
    <p:sldId id="304" r:id="rId28"/>
    <p:sldId id="292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yán Csaba" initials="GC" lastIdx="17" clrIdx="0">
    <p:extLst>
      <p:ext uri="{19B8F6BF-5375-455C-9EA6-DF929625EA0E}">
        <p15:presenceInfo xmlns:p15="http://schemas.microsoft.com/office/powerpoint/2012/main" userId="Gilyán Csaba" providerId="None"/>
      </p:ext>
    </p:extLst>
  </p:cmAuthor>
  <p:cmAuthor id="2" name="Pinkasz András" initials="PA" lastIdx="11" clrIdx="1">
    <p:extLst>
      <p:ext uri="{19B8F6BF-5375-455C-9EA6-DF929625EA0E}">
        <p15:presenceInfo xmlns:p15="http://schemas.microsoft.com/office/powerpoint/2012/main" userId="Pinkasz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FF"/>
    <a:srgbClr val="FF6600"/>
    <a:srgbClr val="00E266"/>
    <a:srgbClr val="FF5050"/>
    <a:srgbClr val="934BC9"/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3" autoAdjust="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DF09B-40AA-4AC0-B2F7-1EA07ABC3C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897E2B3-342E-4247-985E-E79CEA7629B0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altLang="hu-HU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Gazdaságstatisztikai rendszer</a:t>
          </a:r>
          <a:endParaRPr lang="hu-HU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A72148-F9A4-483A-A024-CF6A8FC65A11}" type="parTrans" cxnId="{DA871C76-9808-4665-8C2F-B19875565F98}">
      <dgm:prSet/>
      <dgm:spPr/>
      <dgm:t>
        <a:bodyPr/>
        <a:lstStyle/>
        <a:p>
          <a:endParaRPr lang="hu-HU"/>
        </a:p>
      </dgm:t>
    </dgm:pt>
    <dgm:pt modelId="{312D6175-C89B-44BE-B751-50255E3985D8}" type="sibTrans" cxnId="{DA871C76-9808-4665-8C2F-B19875565F98}">
      <dgm:prSet/>
      <dgm:spPr/>
      <dgm:t>
        <a:bodyPr/>
        <a:lstStyle/>
        <a:p>
          <a:endParaRPr lang="hu-HU"/>
        </a:p>
      </dgm:t>
    </dgm:pt>
    <dgm:pt modelId="{EA082231-043F-429D-B9D7-8A3E2FCEE389}">
      <dgm:prSet phldrT="[Szöveg]"/>
      <dgm:spPr/>
      <dgm:t>
        <a:bodyPr/>
        <a:lstStyle/>
        <a:p>
          <a:r>
            <a:rPr lang="hu-HU" dirty="0" smtClean="0"/>
            <a:t>EBS jogszabály bevezetése</a:t>
          </a:r>
          <a:endParaRPr lang="hu-H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A1510C5-B5FC-486B-88CC-5AB0BDB13464}" type="parTrans" cxnId="{AA6C8EED-C7D3-4CD9-9410-3B88574C3E90}">
      <dgm:prSet/>
      <dgm:spPr/>
      <dgm:t>
        <a:bodyPr/>
        <a:lstStyle/>
        <a:p>
          <a:endParaRPr lang="hu-HU"/>
        </a:p>
      </dgm:t>
    </dgm:pt>
    <dgm:pt modelId="{F8AF512E-422A-4A17-9240-F9FC7D78DFBB}" type="sibTrans" cxnId="{AA6C8EED-C7D3-4CD9-9410-3B88574C3E90}">
      <dgm:prSet/>
      <dgm:spPr/>
      <dgm:t>
        <a:bodyPr/>
        <a:lstStyle/>
        <a:p>
          <a:endParaRPr lang="hu-HU"/>
        </a:p>
      </dgm:t>
    </dgm:pt>
    <dgm:pt modelId="{477B2798-367C-461C-8369-C85D72E72421}">
      <dgm:prSet phldrT="[Szöveg]"/>
      <dgm:spPr/>
      <dgm:t>
        <a:bodyPr/>
        <a:lstStyle/>
        <a:p>
          <a:r>
            <a:rPr lang="hu-HU" dirty="0" smtClean="0"/>
            <a:t>Statisztikai egységek változásai</a:t>
          </a:r>
          <a:endParaRPr lang="hu-H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554146B-11BA-4CD4-A2E9-6A1AF91FB5EA}" type="parTrans" cxnId="{E94B065E-3333-4E3E-A437-CFA1A7D2B1EB}">
      <dgm:prSet/>
      <dgm:spPr/>
      <dgm:t>
        <a:bodyPr/>
        <a:lstStyle/>
        <a:p>
          <a:endParaRPr lang="hu-HU"/>
        </a:p>
      </dgm:t>
    </dgm:pt>
    <dgm:pt modelId="{74306DAB-1A5F-4C14-BCAA-C5E4A5A7A4E8}" type="sibTrans" cxnId="{E94B065E-3333-4E3E-A437-CFA1A7D2B1EB}">
      <dgm:prSet/>
      <dgm:spPr/>
      <dgm:t>
        <a:bodyPr/>
        <a:lstStyle/>
        <a:p>
          <a:endParaRPr lang="hu-HU"/>
        </a:p>
      </dgm:t>
    </dgm:pt>
    <dgm:pt modelId="{5E718B85-1FE3-4866-93D4-E1E89022AFE4}">
      <dgm:prSet/>
      <dgm:spPr>
        <a:solidFill>
          <a:schemeClr val="accent4"/>
        </a:solidFill>
      </dgm:spPr>
      <dgm:t>
        <a:bodyPr/>
        <a:lstStyle/>
        <a:p>
          <a:r>
            <a:rPr lang="hu-HU" dirty="0" smtClean="0"/>
            <a:t>STS eredmények és publikációk</a:t>
          </a:r>
          <a:endParaRPr lang="hu-HU" dirty="0"/>
        </a:p>
      </dgm:t>
    </dgm:pt>
    <dgm:pt modelId="{B0B259D7-BA03-4BCB-923C-ABEB8C74322E}" type="parTrans" cxnId="{14F94E90-26AA-414C-A517-535268BDFAA1}">
      <dgm:prSet/>
      <dgm:spPr/>
      <dgm:t>
        <a:bodyPr/>
        <a:lstStyle/>
        <a:p>
          <a:endParaRPr lang="hu-HU"/>
        </a:p>
      </dgm:t>
    </dgm:pt>
    <dgm:pt modelId="{2ECB3084-9490-403D-ADBB-D3D478E731C0}" type="sibTrans" cxnId="{14F94E90-26AA-414C-A517-535268BDFAA1}">
      <dgm:prSet/>
      <dgm:spPr/>
      <dgm:t>
        <a:bodyPr/>
        <a:lstStyle/>
        <a:p>
          <a:endParaRPr lang="hu-HU"/>
        </a:p>
      </dgm:t>
    </dgm:pt>
    <dgm:pt modelId="{E2CD1374-799D-4017-841D-42F6124C24DF}">
      <dgm:prSet/>
      <dgm:spPr>
        <a:solidFill>
          <a:schemeClr val="accent1"/>
        </a:solidFill>
      </dgm:spPr>
      <dgm:t>
        <a:bodyPr/>
        <a:lstStyle/>
        <a:p>
          <a:r>
            <a:rPr lang="hu-HU" dirty="0" smtClean="0"/>
            <a:t>Enterprise és szakosodott egység (KAU)</a:t>
          </a:r>
          <a:endParaRPr lang="hu-H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4360007-9976-44FE-A0A7-3AA687881FF3}" type="parTrans" cxnId="{4EA0AC78-ABB1-441F-BCB4-9E113E0E7CE6}">
      <dgm:prSet/>
      <dgm:spPr/>
      <dgm:t>
        <a:bodyPr/>
        <a:lstStyle/>
        <a:p>
          <a:endParaRPr lang="hu-HU"/>
        </a:p>
      </dgm:t>
    </dgm:pt>
    <dgm:pt modelId="{82C274F2-57FA-4CA3-88AD-98A05CBC15E1}" type="sibTrans" cxnId="{4EA0AC78-ABB1-441F-BCB4-9E113E0E7CE6}">
      <dgm:prSet/>
      <dgm:spPr/>
      <dgm:t>
        <a:bodyPr/>
        <a:lstStyle/>
        <a:p>
          <a:endParaRPr lang="hu-HU"/>
        </a:p>
      </dgm:t>
    </dgm:pt>
    <dgm:pt modelId="{273A98E1-0EF5-4449-A140-8F305387F478}">
      <dgm:prSet/>
      <dgm:spPr>
        <a:solidFill>
          <a:srgbClr val="FFC000"/>
        </a:solidFill>
      </dgm:spPr>
      <dgm:t>
        <a:bodyPr/>
        <a:lstStyle/>
        <a:p>
          <a:r>
            <a:rPr lang="hu-HU" dirty="0" smtClean="0"/>
            <a:t>SBS eredmények és publikációk</a:t>
          </a:r>
          <a:endParaRPr lang="hu-H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A909C92-E957-416B-AF58-34B84B63B7DE}" type="parTrans" cxnId="{B3967CA6-41F9-4DB9-B52E-75305121F79E}">
      <dgm:prSet/>
      <dgm:spPr/>
      <dgm:t>
        <a:bodyPr/>
        <a:lstStyle/>
        <a:p>
          <a:endParaRPr lang="hu-HU"/>
        </a:p>
      </dgm:t>
    </dgm:pt>
    <dgm:pt modelId="{25E70A51-3D6E-4D25-B33C-A7D7E81D4799}" type="sibTrans" cxnId="{B3967CA6-41F9-4DB9-B52E-75305121F79E}">
      <dgm:prSet/>
      <dgm:spPr/>
      <dgm:t>
        <a:bodyPr/>
        <a:lstStyle/>
        <a:p>
          <a:endParaRPr lang="hu-HU"/>
        </a:p>
      </dgm:t>
    </dgm:pt>
    <dgm:pt modelId="{1F30209D-DDE8-4593-ADE5-747DB75D5960}" type="pres">
      <dgm:prSet presAssocID="{541DF09B-40AA-4AC0-B2F7-1EA07ABC3C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4348B831-10F2-45CB-8BDA-96F574F2496A}" type="pres">
      <dgm:prSet presAssocID="{541DF09B-40AA-4AC0-B2F7-1EA07ABC3C2B}" presName="Name1" presStyleCnt="0"/>
      <dgm:spPr/>
    </dgm:pt>
    <dgm:pt modelId="{1FA26966-0AA6-4CF3-93D7-677B40CA27DC}" type="pres">
      <dgm:prSet presAssocID="{541DF09B-40AA-4AC0-B2F7-1EA07ABC3C2B}" presName="cycle" presStyleCnt="0"/>
      <dgm:spPr/>
    </dgm:pt>
    <dgm:pt modelId="{6D028BCF-16CF-47D2-90FA-68087A482AD0}" type="pres">
      <dgm:prSet presAssocID="{541DF09B-40AA-4AC0-B2F7-1EA07ABC3C2B}" presName="srcNode" presStyleLbl="node1" presStyleIdx="0" presStyleCnt="6"/>
      <dgm:spPr/>
    </dgm:pt>
    <dgm:pt modelId="{A0223FA9-8C1A-4760-83E3-63A354292B4F}" type="pres">
      <dgm:prSet presAssocID="{541DF09B-40AA-4AC0-B2F7-1EA07ABC3C2B}" presName="conn" presStyleLbl="parChTrans1D2" presStyleIdx="0" presStyleCnt="1"/>
      <dgm:spPr/>
      <dgm:t>
        <a:bodyPr/>
        <a:lstStyle/>
        <a:p>
          <a:endParaRPr lang="hu-HU"/>
        </a:p>
      </dgm:t>
    </dgm:pt>
    <dgm:pt modelId="{7541EB1A-15CD-4893-923C-2C6367254D9A}" type="pres">
      <dgm:prSet presAssocID="{541DF09B-40AA-4AC0-B2F7-1EA07ABC3C2B}" presName="extraNode" presStyleLbl="node1" presStyleIdx="0" presStyleCnt="6"/>
      <dgm:spPr/>
    </dgm:pt>
    <dgm:pt modelId="{42F5E261-599E-41ED-8949-3E22D136C4F4}" type="pres">
      <dgm:prSet presAssocID="{541DF09B-40AA-4AC0-B2F7-1EA07ABC3C2B}" presName="dstNode" presStyleLbl="node1" presStyleIdx="0" presStyleCnt="6"/>
      <dgm:spPr/>
    </dgm:pt>
    <dgm:pt modelId="{201D2FDD-C87E-4861-BA1A-719AD3972ABE}" type="pres">
      <dgm:prSet presAssocID="{C897E2B3-342E-4247-985E-E79CEA7629B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EFA04A-FCFF-4923-9C5B-023E6F5ED717}" type="pres">
      <dgm:prSet presAssocID="{C897E2B3-342E-4247-985E-E79CEA7629B0}" presName="accent_1" presStyleCnt="0"/>
      <dgm:spPr/>
    </dgm:pt>
    <dgm:pt modelId="{98BBE1AA-C221-4D0F-BEF2-418A4BE2A589}" type="pres">
      <dgm:prSet presAssocID="{C897E2B3-342E-4247-985E-E79CEA7629B0}" presName="accentRepeatNode" presStyleLbl="solidFgAcc1" presStyleIdx="0" presStyleCnt="6"/>
      <dgm:spPr/>
    </dgm:pt>
    <dgm:pt modelId="{743BA06B-B05B-450D-B893-D21F6EC56634}" type="pres">
      <dgm:prSet presAssocID="{EA082231-043F-429D-B9D7-8A3E2FCEE38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010E56-7C04-4514-AA53-F3DE4EA272EC}" type="pres">
      <dgm:prSet presAssocID="{EA082231-043F-429D-B9D7-8A3E2FCEE389}" presName="accent_2" presStyleCnt="0"/>
      <dgm:spPr/>
    </dgm:pt>
    <dgm:pt modelId="{9CF66F50-58E2-4C36-B0B7-3A6FBEFC2C7C}" type="pres">
      <dgm:prSet presAssocID="{EA082231-043F-429D-B9D7-8A3E2FCEE389}" presName="accentRepeatNode" presStyleLbl="solidFgAcc1" presStyleIdx="1" presStyleCnt="6"/>
      <dgm:spPr>
        <a:solidFill>
          <a:srgbClr val="FFFF00"/>
        </a:solidFill>
      </dgm:spPr>
      <dgm:t>
        <a:bodyPr/>
        <a:lstStyle/>
        <a:p>
          <a:endParaRPr lang="hu-HU"/>
        </a:p>
      </dgm:t>
    </dgm:pt>
    <dgm:pt modelId="{93B91749-0BD3-4A3E-BDF1-A5207D9BAB51}" type="pres">
      <dgm:prSet presAssocID="{477B2798-367C-461C-8369-C85D72E7242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546331-4B4A-46CF-9768-6F0F959D2D06}" type="pres">
      <dgm:prSet presAssocID="{477B2798-367C-461C-8369-C85D72E72421}" presName="accent_3" presStyleCnt="0"/>
      <dgm:spPr/>
    </dgm:pt>
    <dgm:pt modelId="{FEAC53DC-9678-4ACE-AA81-B06ACDC2EDDD}" type="pres">
      <dgm:prSet presAssocID="{477B2798-367C-461C-8369-C85D72E72421}" presName="accentRepeatNode" presStyleLbl="solidFgAcc1" presStyleIdx="2" presStyleCnt="6"/>
      <dgm:spPr>
        <a:solidFill>
          <a:srgbClr val="FFFF00"/>
        </a:solidFill>
      </dgm:spPr>
      <dgm:t>
        <a:bodyPr/>
        <a:lstStyle/>
        <a:p>
          <a:endParaRPr lang="hu-HU"/>
        </a:p>
      </dgm:t>
    </dgm:pt>
    <dgm:pt modelId="{0EFC38C5-8BAA-4960-882D-6F62B0B38698}" type="pres">
      <dgm:prSet presAssocID="{E2CD1374-799D-4017-841D-42F6124C24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9662CB-7B78-4CA5-93C9-E16545BD7B70}" type="pres">
      <dgm:prSet presAssocID="{E2CD1374-799D-4017-841D-42F6124C24DF}" presName="accent_4" presStyleCnt="0"/>
      <dgm:spPr/>
    </dgm:pt>
    <dgm:pt modelId="{41F9A959-B88C-4ACB-AC8E-E221F0D2AB7E}" type="pres">
      <dgm:prSet presAssocID="{E2CD1374-799D-4017-841D-42F6124C24DF}" presName="accentRepeatNode" presStyleLbl="solidFgAcc1" presStyleIdx="3" presStyleCnt="6"/>
      <dgm:spPr>
        <a:solidFill>
          <a:srgbClr val="FFFF00"/>
        </a:solidFill>
      </dgm:spPr>
      <dgm:t>
        <a:bodyPr/>
        <a:lstStyle/>
        <a:p>
          <a:endParaRPr lang="hu-HU"/>
        </a:p>
      </dgm:t>
    </dgm:pt>
    <dgm:pt modelId="{211AF4C2-475B-483B-B9FF-32C5BE0465D2}" type="pres">
      <dgm:prSet presAssocID="{273A98E1-0EF5-4449-A140-8F305387F478}" presName="text_5" presStyleLbl="node1" presStyleIdx="4" presStyleCnt="6" custScaleX="98503" custLinFactNeighborX="8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1D865F-34CD-4E46-897B-580ADE6A91A6}" type="pres">
      <dgm:prSet presAssocID="{273A98E1-0EF5-4449-A140-8F305387F478}" presName="accent_5" presStyleCnt="0"/>
      <dgm:spPr/>
    </dgm:pt>
    <dgm:pt modelId="{F7EA90D1-FC2D-40B3-992C-0DEA3F250729}" type="pres">
      <dgm:prSet presAssocID="{273A98E1-0EF5-4449-A140-8F305387F478}" presName="accentRepeatNode" presStyleLbl="solidFgAcc1" presStyleIdx="4" presStyleCnt="6"/>
      <dgm:spPr>
        <a:solidFill>
          <a:srgbClr val="FF6600"/>
        </a:solidFill>
      </dgm:spPr>
      <dgm:t>
        <a:bodyPr/>
        <a:lstStyle/>
        <a:p>
          <a:endParaRPr lang="hu-HU"/>
        </a:p>
      </dgm:t>
    </dgm:pt>
    <dgm:pt modelId="{39868D97-1689-4919-8858-172B242B69F5}" type="pres">
      <dgm:prSet presAssocID="{5E718B85-1FE3-4866-93D4-E1E89022AFE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B2024C-46A5-4AA7-9EA3-3695B6307F55}" type="pres">
      <dgm:prSet presAssocID="{5E718B85-1FE3-4866-93D4-E1E89022AFE4}" presName="accent_6" presStyleCnt="0"/>
      <dgm:spPr/>
    </dgm:pt>
    <dgm:pt modelId="{80CD70F4-0CD4-4680-8B6E-D06FD04E1443}" type="pres">
      <dgm:prSet presAssocID="{5E718B85-1FE3-4866-93D4-E1E89022AFE4}" presName="accentRepeatNode" presStyleLbl="solidFgAcc1" presStyleIdx="5" presStyleCnt="6"/>
      <dgm:spPr>
        <a:solidFill>
          <a:srgbClr val="FF6600"/>
        </a:solidFill>
      </dgm:spPr>
      <dgm:t>
        <a:bodyPr/>
        <a:lstStyle/>
        <a:p>
          <a:endParaRPr lang="hu-HU"/>
        </a:p>
      </dgm:t>
    </dgm:pt>
  </dgm:ptLst>
  <dgm:cxnLst>
    <dgm:cxn modelId="{A7EB0F6F-0D46-436C-B59C-34428BF88E4F}" type="presOf" srcId="{C897E2B3-342E-4247-985E-E79CEA7629B0}" destId="{201D2FDD-C87E-4861-BA1A-719AD3972ABE}" srcOrd="0" destOrd="0" presId="urn:microsoft.com/office/officeart/2008/layout/VerticalCurvedList"/>
    <dgm:cxn modelId="{B3967CA6-41F9-4DB9-B52E-75305121F79E}" srcId="{541DF09B-40AA-4AC0-B2F7-1EA07ABC3C2B}" destId="{273A98E1-0EF5-4449-A140-8F305387F478}" srcOrd="4" destOrd="0" parTransId="{EA909C92-E957-416B-AF58-34B84B63B7DE}" sibTransId="{25E70A51-3D6E-4D25-B33C-A7D7E81D4799}"/>
    <dgm:cxn modelId="{14F94E90-26AA-414C-A517-535268BDFAA1}" srcId="{541DF09B-40AA-4AC0-B2F7-1EA07ABC3C2B}" destId="{5E718B85-1FE3-4866-93D4-E1E89022AFE4}" srcOrd="5" destOrd="0" parTransId="{B0B259D7-BA03-4BCB-923C-ABEB8C74322E}" sibTransId="{2ECB3084-9490-403D-ADBB-D3D478E731C0}"/>
    <dgm:cxn modelId="{DD5E0693-6127-4916-8B26-808ACE9F8772}" type="presOf" srcId="{477B2798-367C-461C-8369-C85D72E72421}" destId="{93B91749-0BD3-4A3E-BDF1-A5207D9BAB51}" srcOrd="0" destOrd="0" presId="urn:microsoft.com/office/officeart/2008/layout/VerticalCurvedList"/>
    <dgm:cxn modelId="{2E9A2229-5D69-4029-B314-CECA9712396A}" type="presOf" srcId="{312D6175-C89B-44BE-B751-50255E3985D8}" destId="{A0223FA9-8C1A-4760-83E3-63A354292B4F}" srcOrd="0" destOrd="0" presId="urn:microsoft.com/office/officeart/2008/layout/VerticalCurvedList"/>
    <dgm:cxn modelId="{4EA0AC78-ABB1-441F-BCB4-9E113E0E7CE6}" srcId="{541DF09B-40AA-4AC0-B2F7-1EA07ABC3C2B}" destId="{E2CD1374-799D-4017-841D-42F6124C24DF}" srcOrd="3" destOrd="0" parTransId="{34360007-9976-44FE-A0A7-3AA687881FF3}" sibTransId="{82C274F2-57FA-4CA3-88AD-98A05CBC15E1}"/>
    <dgm:cxn modelId="{DA871C76-9808-4665-8C2F-B19875565F98}" srcId="{541DF09B-40AA-4AC0-B2F7-1EA07ABC3C2B}" destId="{C897E2B3-342E-4247-985E-E79CEA7629B0}" srcOrd="0" destOrd="0" parTransId="{8BA72148-F9A4-483A-A024-CF6A8FC65A11}" sibTransId="{312D6175-C89B-44BE-B751-50255E3985D8}"/>
    <dgm:cxn modelId="{C65CF9D6-DF05-43C2-A5E1-90FBEE5D4ED8}" type="presOf" srcId="{273A98E1-0EF5-4449-A140-8F305387F478}" destId="{211AF4C2-475B-483B-B9FF-32C5BE0465D2}" srcOrd="0" destOrd="0" presId="urn:microsoft.com/office/officeart/2008/layout/VerticalCurvedList"/>
    <dgm:cxn modelId="{E94B065E-3333-4E3E-A437-CFA1A7D2B1EB}" srcId="{541DF09B-40AA-4AC0-B2F7-1EA07ABC3C2B}" destId="{477B2798-367C-461C-8369-C85D72E72421}" srcOrd="2" destOrd="0" parTransId="{1554146B-11BA-4CD4-A2E9-6A1AF91FB5EA}" sibTransId="{74306DAB-1A5F-4C14-BCAA-C5E4A5A7A4E8}"/>
    <dgm:cxn modelId="{234D656D-59E2-41F7-99AC-822979D6D254}" type="presOf" srcId="{EA082231-043F-429D-B9D7-8A3E2FCEE389}" destId="{743BA06B-B05B-450D-B893-D21F6EC56634}" srcOrd="0" destOrd="0" presId="urn:microsoft.com/office/officeart/2008/layout/VerticalCurvedList"/>
    <dgm:cxn modelId="{AA6C8EED-C7D3-4CD9-9410-3B88574C3E90}" srcId="{541DF09B-40AA-4AC0-B2F7-1EA07ABC3C2B}" destId="{EA082231-043F-429D-B9D7-8A3E2FCEE389}" srcOrd="1" destOrd="0" parTransId="{FA1510C5-B5FC-486B-88CC-5AB0BDB13464}" sibTransId="{F8AF512E-422A-4A17-9240-F9FC7D78DFBB}"/>
    <dgm:cxn modelId="{68C34CB7-D5AA-4E8F-B3FB-C68FA92234E7}" type="presOf" srcId="{5E718B85-1FE3-4866-93D4-E1E89022AFE4}" destId="{39868D97-1689-4919-8858-172B242B69F5}" srcOrd="0" destOrd="0" presId="urn:microsoft.com/office/officeart/2008/layout/VerticalCurvedList"/>
    <dgm:cxn modelId="{D4F1169B-3A0B-4232-BE7E-75868E9806CC}" type="presOf" srcId="{E2CD1374-799D-4017-841D-42F6124C24DF}" destId="{0EFC38C5-8BAA-4960-882D-6F62B0B38698}" srcOrd="0" destOrd="0" presId="urn:microsoft.com/office/officeart/2008/layout/VerticalCurvedList"/>
    <dgm:cxn modelId="{C3987B79-33AD-4F47-96F1-5BCD8F3C1BBF}" type="presOf" srcId="{541DF09B-40AA-4AC0-B2F7-1EA07ABC3C2B}" destId="{1F30209D-DDE8-4593-ADE5-747DB75D5960}" srcOrd="0" destOrd="0" presId="urn:microsoft.com/office/officeart/2008/layout/VerticalCurvedList"/>
    <dgm:cxn modelId="{573659DF-F4DC-45A1-82B3-7392AEC49F4B}" type="presParOf" srcId="{1F30209D-DDE8-4593-ADE5-747DB75D5960}" destId="{4348B831-10F2-45CB-8BDA-96F574F2496A}" srcOrd="0" destOrd="0" presId="urn:microsoft.com/office/officeart/2008/layout/VerticalCurvedList"/>
    <dgm:cxn modelId="{4C27ABB1-8B66-42FB-96C4-60E5EB1DAFC7}" type="presParOf" srcId="{4348B831-10F2-45CB-8BDA-96F574F2496A}" destId="{1FA26966-0AA6-4CF3-93D7-677B40CA27DC}" srcOrd="0" destOrd="0" presId="urn:microsoft.com/office/officeart/2008/layout/VerticalCurvedList"/>
    <dgm:cxn modelId="{C4C7CDF1-FBF6-44C9-809A-85B8F8C520E4}" type="presParOf" srcId="{1FA26966-0AA6-4CF3-93D7-677B40CA27DC}" destId="{6D028BCF-16CF-47D2-90FA-68087A482AD0}" srcOrd="0" destOrd="0" presId="urn:microsoft.com/office/officeart/2008/layout/VerticalCurvedList"/>
    <dgm:cxn modelId="{C0593131-F9D5-45CC-9CBE-AB42A15DCCB4}" type="presParOf" srcId="{1FA26966-0AA6-4CF3-93D7-677B40CA27DC}" destId="{A0223FA9-8C1A-4760-83E3-63A354292B4F}" srcOrd="1" destOrd="0" presId="urn:microsoft.com/office/officeart/2008/layout/VerticalCurvedList"/>
    <dgm:cxn modelId="{A0D46E37-0AD1-400F-B804-6283F24D8A2C}" type="presParOf" srcId="{1FA26966-0AA6-4CF3-93D7-677B40CA27DC}" destId="{7541EB1A-15CD-4893-923C-2C6367254D9A}" srcOrd="2" destOrd="0" presId="urn:microsoft.com/office/officeart/2008/layout/VerticalCurvedList"/>
    <dgm:cxn modelId="{76ED8B41-F9CC-41B8-8A05-5E11F5492862}" type="presParOf" srcId="{1FA26966-0AA6-4CF3-93D7-677B40CA27DC}" destId="{42F5E261-599E-41ED-8949-3E22D136C4F4}" srcOrd="3" destOrd="0" presId="urn:microsoft.com/office/officeart/2008/layout/VerticalCurvedList"/>
    <dgm:cxn modelId="{81D04185-4749-45F2-8AC9-543847BD43A4}" type="presParOf" srcId="{4348B831-10F2-45CB-8BDA-96F574F2496A}" destId="{201D2FDD-C87E-4861-BA1A-719AD3972ABE}" srcOrd="1" destOrd="0" presId="urn:microsoft.com/office/officeart/2008/layout/VerticalCurvedList"/>
    <dgm:cxn modelId="{08D8EFD5-A479-4D7D-81D9-4A7F5D7556A5}" type="presParOf" srcId="{4348B831-10F2-45CB-8BDA-96F574F2496A}" destId="{04EFA04A-FCFF-4923-9C5B-023E6F5ED717}" srcOrd="2" destOrd="0" presId="urn:microsoft.com/office/officeart/2008/layout/VerticalCurvedList"/>
    <dgm:cxn modelId="{B1389B48-4937-40D0-914A-6C4C37368157}" type="presParOf" srcId="{04EFA04A-FCFF-4923-9C5B-023E6F5ED717}" destId="{98BBE1AA-C221-4D0F-BEF2-418A4BE2A589}" srcOrd="0" destOrd="0" presId="urn:microsoft.com/office/officeart/2008/layout/VerticalCurvedList"/>
    <dgm:cxn modelId="{469CE06B-C088-4EFF-90AE-47997279A946}" type="presParOf" srcId="{4348B831-10F2-45CB-8BDA-96F574F2496A}" destId="{743BA06B-B05B-450D-B893-D21F6EC56634}" srcOrd="3" destOrd="0" presId="urn:microsoft.com/office/officeart/2008/layout/VerticalCurvedList"/>
    <dgm:cxn modelId="{9EF01B8A-E181-407E-BD88-9BE604CB2192}" type="presParOf" srcId="{4348B831-10F2-45CB-8BDA-96F574F2496A}" destId="{CE010E56-7C04-4514-AA53-F3DE4EA272EC}" srcOrd="4" destOrd="0" presId="urn:microsoft.com/office/officeart/2008/layout/VerticalCurvedList"/>
    <dgm:cxn modelId="{B5CF9F1C-6B91-4B9A-AF15-1B7F57578695}" type="presParOf" srcId="{CE010E56-7C04-4514-AA53-F3DE4EA272EC}" destId="{9CF66F50-58E2-4C36-B0B7-3A6FBEFC2C7C}" srcOrd="0" destOrd="0" presId="urn:microsoft.com/office/officeart/2008/layout/VerticalCurvedList"/>
    <dgm:cxn modelId="{6DA4F528-8F3B-4656-B5FC-A6E0015963B8}" type="presParOf" srcId="{4348B831-10F2-45CB-8BDA-96F574F2496A}" destId="{93B91749-0BD3-4A3E-BDF1-A5207D9BAB51}" srcOrd="5" destOrd="0" presId="urn:microsoft.com/office/officeart/2008/layout/VerticalCurvedList"/>
    <dgm:cxn modelId="{864729E7-92CA-4B9C-A920-F194A9BA2903}" type="presParOf" srcId="{4348B831-10F2-45CB-8BDA-96F574F2496A}" destId="{E0546331-4B4A-46CF-9768-6F0F959D2D06}" srcOrd="6" destOrd="0" presId="urn:microsoft.com/office/officeart/2008/layout/VerticalCurvedList"/>
    <dgm:cxn modelId="{76C86B92-1051-4255-9C89-E2761793DF4F}" type="presParOf" srcId="{E0546331-4B4A-46CF-9768-6F0F959D2D06}" destId="{FEAC53DC-9678-4ACE-AA81-B06ACDC2EDDD}" srcOrd="0" destOrd="0" presId="urn:microsoft.com/office/officeart/2008/layout/VerticalCurvedList"/>
    <dgm:cxn modelId="{CB347ED5-39B9-4E2B-9BD5-4F62DCA8BB96}" type="presParOf" srcId="{4348B831-10F2-45CB-8BDA-96F574F2496A}" destId="{0EFC38C5-8BAA-4960-882D-6F62B0B38698}" srcOrd="7" destOrd="0" presId="urn:microsoft.com/office/officeart/2008/layout/VerticalCurvedList"/>
    <dgm:cxn modelId="{41F5757B-00AD-4ED2-B8AB-9791D22D15C6}" type="presParOf" srcId="{4348B831-10F2-45CB-8BDA-96F574F2496A}" destId="{2F9662CB-7B78-4CA5-93C9-E16545BD7B70}" srcOrd="8" destOrd="0" presId="urn:microsoft.com/office/officeart/2008/layout/VerticalCurvedList"/>
    <dgm:cxn modelId="{50C905AA-B45A-450C-9A8E-3D24ADBCB702}" type="presParOf" srcId="{2F9662CB-7B78-4CA5-93C9-E16545BD7B70}" destId="{41F9A959-B88C-4ACB-AC8E-E221F0D2AB7E}" srcOrd="0" destOrd="0" presId="urn:microsoft.com/office/officeart/2008/layout/VerticalCurvedList"/>
    <dgm:cxn modelId="{78FAAD81-6AB9-4040-B36F-582E6B048CB2}" type="presParOf" srcId="{4348B831-10F2-45CB-8BDA-96F574F2496A}" destId="{211AF4C2-475B-483B-B9FF-32C5BE0465D2}" srcOrd="9" destOrd="0" presId="urn:microsoft.com/office/officeart/2008/layout/VerticalCurvedList"/>
    <dgm:cxn modelId="{69C7434E-090F-48C2-A667-850A024825FB}" type="presParOf" srcId="{4348B831-10F2-45CB-8BDA-96F574F2496A}" destId="{FD1D865F-34CD-4E46-897B-580ADE6A91A6}" srcOrd="10" destOrd="0" presId="urn:microsoft.com/office/officeart/2008/layout/VerticalCurvedList"/>
    <dgm:cxn modelId="{7C697CD9-7696-4403-BBF7-58E86EEA922A}" type="presParOf" srcId="{FD1D865F-34CD-4E46-897B-580ADE6A91A6}" destId="{F7EA90D1-FC2D-40B3-992C-0DEA3F250729}" srcOrd="0" destOrd="0" presId="urn:microsoft.com/office/officeart/2008/layout/VerticalCurvedList"/>
    <dgm:cxn modelId="{3D0461BF-30D7-4A85-A5A4-418DD0D5E711}" type="presParOf" srcId="{4348B831-10F2-45CB-8BDA-96F574F2496A}" destId="{39868D97-1689-4919-8858-172B242B69F5}" srcOrd="11" destOrd="0" presId="urn:microsoft.com/office/officeart/2008/layout/VerticalCurvedList"/>
    <dgm:cxn modelId="{2CE13A02-2FCD-40F8-B4A8-6CDA1104141E}" type="presParOf" srcId="{4348B831-10F2-45CB-8BDA-96F574F2496A}" destId="{48B2024C-46A5-4AA7-9EA3-3695B6307F55}" srcOrd="12" destOrd="0" presId="urn:microsoft.com/office/officeart/2008/layout/VerticalCurvedList"/>
    <dgm:cxn modelId="{52FA55C4-7673-4192-828D-E4E3FCDB106C}" type="presParOf" srcId="{48B2024C-46A5-4AA7-9EA3-3695B6307F55}" destId="{80CD70F4-0CD4-4680-8B6E-D06FD04E14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23FA9-8C1A-4760-83E3-63A354292B4F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D2FDD-C87E-4861-BA1A-719AD3972ABE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500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Gazdaságstatisztikai rendszer</a:t>
          </a:r>
          <a:endParaRPr lang="hu-HU" sz="2500" kern="1200" dirty="0">
            <a:solidFill>
              <a:schemeClr val="bg1"/>
            </a:solidFill>
          </a:endParaRPr>
        </a:p>
      </dsp:txBody>
      <dsp:txXfrm>
        <a:off x="364315" y="238337"/>
        <a:ext cx="7802801" cy="476493"/>
      </dsp:txXfrm>
    </dsp:sp>
    <dsp:sp modelId="{98BBE1AA-C221-4D0F-BEF2-418A4BE2A589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A06B-B05B-450D-B893-D21F6EC56634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EBS jogszabály bevezetése</a:t>
          </a:r>
          <a:endParaRPr lang="hu-HU" sz="2500" kern="1200" dirty="0"/>
        </a:p>
      </dsp:txBody>
      <dsp:txXfrm>
        <a:off x="756263" y="952986"/>
        <a:ext cx="7410853" cy="476493"/>
      </dsp:txXfrm>
    </dsp:sp>
    <dsp:sp modelId="{9CF66F50-58E2-4C36-B0B7-3A6FBEFC2C7C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91749-0BD3-4A3E-BDF1-A5207D9BAB51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Statisztikai egységek változásai</a:t>
          </a:r>
          <a:endParaRPr lang="hu-HU" sz="2500" kern="1200" dirty="0"/>
        </a:p>
      </dsp:txBody>
      <dsp:txXfrm>
        <a:off x="935492" y="1667636"/>
        <a:ext cx="7231625" cy="476493"/>
      </dsp:txXfrm>
    </dsp:sp>
    <dsp:sp modelId="{FEAC53DC-9678-4ACE-AA81-B06ACDC2EDDD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38C5-8BAA-4960-882D-6F62B0B38698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Enterprise és szakosodott egység (KAU)</a:t>
          </a:r>
          <a:endParaRPr lang="hu-HU" sz="2500" kern="1200" dirty="0"/>
        </a:p>
      </dsp:txBody>
      <dsp:txXfrm>
        <a:off x="935492" y="2381833"/>
        <a:ext cx="7231625" cy="476493"/>
      </dsp:txXfrm>
    </dsp:sp>
    <dsp:sp modelId="{41F9A959-B88C-4ACB-AC8E-E221F0D2AB7E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AF4C2-475B-483B-B9FF-32C5BE0465D2}">
      <dsp:nvSpPr>
        <dsp:cNvPr id="0" name=""/>
        <dsp:cNvSpPr/>
      </dsp:nvSpPr>
      <dsp:spPr>
        <a:xfrm>
          <a:off x="873318" y="3096482"/>
          <a:ext cx="7299912" cy="47649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SBS eredmények és publikációk</a:t>
          </a:r>
          <a:endParaRPr lang="hu-HU" sz="2500" kern="1200" dirty="0"/>
        </a:p>
      </dsp:txBody>
      <dsp:txXfrm>
        <a:off x="873318" y="3096482"/>
        <a:ext cx="7299912" cy="476493"/>
      </dsp:txXfrm>
    </dsp:sp>
    <dsp:sp modelId="{F7EA90D1-FC2D-40B3-992C-0DEA3F250729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68D97-1689-4919-8858-172B242B69F5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STS eredmények és publikációk</a:t>
          </a:r>
          <a:endParaRPr lang="hu-HU" sz="2500" kern="1200" dirty="0"/>
        </a:p>
      </dsp:txBody>
      <dsp:txXfrm>
        <a:off x="364315" y="3811132"/>
        <a:ext cx="7802801" cy="476493"/>
      </dsp:txXfrm>
    </dsp:sp>
    <dsp:sp modelId="{80CD70F4-0CD4-4680-8B6E-D06FD04E1443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2021.06.03.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37CA4-FDE9-4C67-98D8-237FF2DCCA6F}" type="datetime1">
              <a:rPr lang="hu-HU" altLang="hu-HU" smtClean="0">
                <a:latin typeface="Arial" panose="020B0604020202020204" pitchFamily="34" charset="0"/>
              </a:rPr>
              <a:pPr/>
              <a:t>2021.06.03.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38A0F9-111D-473F-BEE2-03D92ADDFC5A}" type="slidenum">
              <a:rPr lang="hu-HU" altLang="hu-HU">
                <a:latin typeface="Arial" panose="020B0604020202020204" pitchFamily="34" charset="0"/>
              </a:rPr>
              <a:pPr/>
              <a:t>10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7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03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30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42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49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65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89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541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322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29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27164-9A21-4BBC-8A56-8C2AD4899CA3}" type="slidenum">
              <a:rPr lang="hu-HU" altLang="en-US" smtClean="0"/>
              <a:pPr/>
              <a:t>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05250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304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079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441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0987-D59F-4811-84ED-8EDEEE885FF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64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846917-3665-460D-8C5F-DC33AFBBE77C}" type="slidenum">
              <a:rPr lang="hu-HU" altLang="hu-HU">
                <a:solidFill>
                  <a:srgbClr val="000000"/>
                </a:solidFill>
              </a:rPr>
              <a:pPr/>
              <a:t>24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hu-HU" smtClean="0">
              <a:latin typeface="Arial" panose="020B0604020202020204" pitchFamily="34" charset="0"/>
            </a:endParaRPr>
          </a:p>
        </p:txBody>
      </p:sp>
      <p:sp>
        <p:nvSpPr>
          <p:cNvPr id="8499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DCEFF-27FC-4EC1-9C2B-EF0BED331743}" type="slidenum">
              <a:rPr lang="sv-SE" altLang="hu-HU" smtClean="0"/>
              <a:pPr/>
              <a:t>3</a:t>
            </a:fld>
            <a:endParaRPr lang="sv-SE" altLang="hu-HU" smtClean="0"/>
          </a:p>
        </p:txBody>
      </p:sp>
      <p:sp>
        <p:nvSpPr>
          <p:cNvPr id="84997" name="Platshållare för sidfot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mtClean="0"/>
              <a:t>Business Registers: Set-up, Use and Maintenance</a:t>
            </a:r>
            <a:endParaRPr lang="sv-SE" altLang="hu-HU" smtClean="0"/>
          </a:p>
        </p:txBody>
      </p:sp>
    </p:spTree>
    <p:extLst>
      <p:ext uri="{BB962C8B-B14F-4D97-AF65-F5344CB8AC3E}">
        <p14:creationId xmlns:p14="http://schemas.microsoft.com/office/powerpoint/2010/main" val="55342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37CA4-FDE9-4C67-98D8-237FF2DCCA6F}" type="datetime1">
              <a:rPr lang="hu-HU" altLang="hu-HU" smtClean="0">
                <a:latin typeface="Arial" panose="020B0604020202020204" pitchFamily="34" charset="0"/>
              </a:rPr>
              <a:pPr/>
              <a:t>2021.06.03.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38A0F9-111D-473F-BEE2-03D92ADDFC5A}" type="slidenum">
              <a:rPr lang="hu-HU" altLang="hu-HU">
                <a:latin typeface="Arial" panose="020B0604020202020204" pitchFamily="34" charset="0"/>
              </a:rPr>
              <a:pPr/>
              <a:t>4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4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0987-D59F-4811-84ED-8EDEEE885FF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54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12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37CA4-FDE9-4C67-98D8-237FF2DCCA6F}" type="datetime1">
              <a:rPr lang="hu-HU" altLang="hu-HU" smtClean="0">
                <a:latin typeface="Arial" panose="020B0604020202020204" pitchFamily="34" charset="0"/>
              </a:rPr>
              <a:pPr/>
              <a:t>2021.06.03.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38A0F9-111D-473F-BEE2-03D92ADDFC5A}" type="slidenum">
              <a:rPr lang="hu-HU" altLang="hu-HU">
                <a:latin typeface="Arial" panose="020B0604020202020204" pitchFamily="34" charset="0"/>
              </a:rPr>
              <a:pPr/>
              <a:t>7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7C561-F8D9-4077-B22A-18D2D46BDCF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157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C37CA4-FDE9-4C67-98D8-237FF2DCCA6F}" type="datetime1">
              <a:rPr lang="hu-HU" altLang="hu-HU" smtClean="0">
                <a:latin typeface="Arial" panose="020B0604020202020204" pitchFamily="34" charset="0"/>
              </a:rPr>
              <a:pPr/>
              <a:t>2021.06.03.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38A0F9-111D-473F-BEE2-03D92ADDFC5A}" type="slidenum">
              <a:rPr lang="hu-HU" altLang="hu-HU">
                <a:latin typeface="Arial" panose="020B0604020202020204" pitchFamily="34" charset="0"/>
              </a:rPr>
              <a:pPr/>
              <a:t>9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2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785245-1E1D-4BE8-8486-3F02DF10EFA9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22257AA-7AEC-4F38-A12F-6516967C8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491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30C4B3-61B6-4329-A836-520EF0AECEB9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5A5D825-9971-41E1-BDAA-FBFC6417B9B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611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1311DE-6E8E-4579-8CD2-D6B2DF149945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90DDEF7-59EB-4659-A428-C22D78AC1D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649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9556D3-3CBE-4845-9035-9BAD75954547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52EA4B6-E092-4F5C-840E-10993F8108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269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DB526F-4E8D-486B-BBA8-46625943A331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7D3D70C-EF80-4142-A1CF-C4CB77ED93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693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CBF6CA-26CB-4F29-8EF1-1B42A46BE9ED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0F95F72-F65C-4AFC-BEE6-AA92281B39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560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1CA80-7CD9-4BE9-8498-900339BB4A54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3190FC9-EF18-4371-AE5F-DEA7C1B390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929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7EAF15-4B36-491D-A035-456FBA62250A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8204725-B879-421F-A79A-8A2309C0A2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2AE2EF-7DEB-4897-B170-1D54BB597942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CED9C11-AD88-4257-A504-8848FFECF3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454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14EAD4-2A76-4E5E-BAD0-38657BB4CA00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1498FA0-1BF3-40A1-B170-B80C069DF5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060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65C189-2BE7-4575-B540-D3AC6AE9481A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876860D-7B58-48A4-924A-4ED3696F560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5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2021.06.03.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2021.06.03.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2021.06.03.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2021.06.03.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37EB6CD-869F-4915-8973-FB67FDB62036}" type="datetime1">
              <a:rPr lang="hu-HU"/>
              <a:pPr>
                <a:defRPr/>
              </a:pPr>
              <a:t>2021.06.03.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5703C-120B-4FF3-88A0-669FD7A0C479}" type="slidenum">
              <a:rPr lang="hu-HU" alt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21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nfo.ksh.h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nfo.ksh.h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stada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sh.hu/stada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uriserv:OJ.L_.2019.327.01.0001.01.E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ec.europa.eu/eurostat/documents/3859598/12453409/KS-GQ-21-001-EN-N.pdf/f67631e8-c728-e650-d777-de0d9079bf18?t=1614247963543" TargetMode="External"/><Relationship Id="rId4" Type="http://schemas.openxmlformats.org/officeDocument/2006/relationships/hyperlink" Target="https://eur-lex.europa.eu/legal-content/EN/TXT/?uri=uriserv:OJ.L_.2020.271.01.0001.01.E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mailto:Miklos.Juhasz@ksh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00199" y="6292751"/>
            <a:ext cx="1059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2060"/>
                </a:solidFill>
                <a:latin typeface="Myriad "/>
              </a:rPr>
              <a:t>Országos Statisztika </a:t>
            </a:r>
            <a:r>
              <a:rPr lang="hu-HU" sz="1600" b="1" dirty="0" smtClean="0">
                <a:solidFill>
                  <a:srgbClr val="002060"/>
                </a:solidFill>
                <a:latin typeface="Myriad "/>
              </a:rPr>
              <a:t>Tanács és </a:t>
            </a:r>
            <a:r>
              <a:rPr lang="hu-HU" sz="1600" b="1" dirty="0">
                <a:solidFill>
                  <a:srgbClr val="002060"/>
                </a:solidFill>
                <a:latin typeface="Myriad "/>
              </a:rPr>
              <a:t>Nemzeti Statisztikai Koordinációs Testület </a:t>
            </a:r>
            <a:r>
              <a:rPr lang="hu-HU" sz="1600" b="1" dirty="0" smtClean="0">
                <a:solidFill>
                  <a:srgbClr val="002060"/>
                </a:solidFill>
                <a:latin typeface="Myriad "/>
              </a:rPr>
              <a:t>ülése – Budapest, 2021.06.16.</a:t>
            </a:r>
            <a:endParaRPr lang="hu-HU" sz="1600" b="1" i="1" dirty="0">
              <a:solidFill>
                <a:srgbClr val="FF000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898460"/>
            <a:ext cx="1059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all" dirty="0">
                <a:solidFill>
                  <a:srgbClr val="002060"/>
                </a:solidFill>
                <a:latin typeface="Myriad "/>
              </a:rPr>
              <a:t>Az új európai gazdaságstatisztikai </a:t>
            </a:r>
            <a:r>
              <a:rPr lang="hu-HU" sz="3600" b="1" cap="all" dirty="0" smtClean="0">
                <a:solidFill>
                  <a:srgbClr val="002060"/>
                </a:solidFill>
                <a:latin typeface="Myriad "/>
              </a:rPr>
              <a:t>alapjogszabály (EBS) </a:t>
            </a:r>
          </a:p>
          <a:p>
            <a:pPr algn="ctr"/>
            <a:r>
              <a:rPr lang="hu-HU" sz="3600" b="1" cap="all" dirty="0" smtClean="0">
                <a:solidFill>
                  <a:srgbClr val="002060"/>
                </a:solidFill>
                <a:latin typeface="Myriad "/>
              </a:rPr>
              <a:t>bevezetése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4825833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Juhász Miklós</a:t>
            </a:r>
          </a:p>
          <a:p>
            <a:pPr algn="ctr"/>
            <a:r>
              <a:rPr lang="hu-HU" b="1" i="1" dirty="0">
                <a:solidFill>
                  <a:srgbClr val="002060"/>
                </a:solidFill>
                <a:latin typeface="Myriad "/>
              </a:rPr>
              <a:t>Főosztályi koordinátor</a:t>
            </a:r>
          </a:p>
          <a:p>
            <a:pPr algn="ctr"/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Általános </a:t>
            </a:r>
            <a:r>
              <a:rPr lang="hu-HU" b="1" i="1" dirty="0">
                <a:solidFill>
                  <a:srgbClr val="002060"/>
                </a:solidFill>
                <a:latin typeface="Myriad "/>
              </a:rPr>
              <a:t>gazdaságstatisztikai főosztály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459" y="167754"/>
            <a:ext cx="2701055" cy="265164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595256" y="461668"/>
            <a:ext cx="339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cap="all" dirty="0">
                <a:solidFill>
                  <a:srgbClr val="002060"/>
                </a:solidFill>
                <a:latin typeface="Myriad "/>
              </a:rPr>
              <a:t>European </a:t>
            </a:r>
          </a:p>
          <a:p>
            <a:pPr algn="r"/>
            <a:r>
              <a:rPr lang="en-US" sz="1400" b="1" cap="all" dirty="0">
                <a:solidFill>
                  <a:srgbClr val="002060"/>
                </a:solidFill>
                <a:latin typeface="Myriad "/>
              </a:rPr>
              <a:t>Business Statistics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6B6FBC-36E4-4E28-9263-27E699CE9D34}" type="slidenum">
              <a:rPr lang="hu-HU" altLang="hu-HU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029" y="1863725"/>
            <a:ext cx="11255828" cy="4343400"/>
          </a:xfrm>
        </p:spPr>
        <p:txBody>
          <a:bodyPr>
            <a:normAutofit fontScale="92500" lnSpcReduction="10000"/>
          </a:bodyPr>
          <a:lstStyle/>
          <a:p>
            <a:pPr marL="187325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hu-HU" altLang="hu-HU" b="1" dirty="0" smtClean="0">
                <a:solidFill>
                  <a:srgbClr val="002060"/>
                </a:solidFill>
                <a:latin typeface="Myriad "/>
              </a:rPr>
              <a:t>Szakosodott egység 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definíció az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 (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EEC) 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696/93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. alapján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:</a:t>
            </a:r>
          </a:p>
          <a:p>
            <a:pPr marL="187325" indent="0">
              <a:lnSpc>
                <a:spcPct val="110000"/>
              </a:lnSpc>
              <a:buNone/>
              <a:defRPr/>
            </a:pPr>
            <a:r>
              <a:rPr lang="en-US" altLang="hu-HU" i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altLang="hu-HU" i="1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szakosodott egység </a:t>
            </a:r>
            <a:r>
              <a:rPr lang="hu-HU" altLang="hu-HU" i="1" dirty="0" smtClean="0">
                <a:solidFill>
                  <a:srgbClr val="002060"/>
                </a:solidFill>
                <a:latin typeface="Myriad "/>
              </a:rPr>
              <a:t>(KAU)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foglalja magában egy tevékenység teljesítéséhez hozzájáruló gazdasági egység valamennyi részét a </a:t>
            </a:r>
            <a:r>
              <a:rPr lang="hu-HU" altLang="hu-HU" i="1" dirty="0" smtClean="0">
                <a:solidFill>
                  <a:srgbClr val="FF0000"/>
                </a:solidFill>
                <a:latin typeface="Myriad "/>
              </a:rPr>
              <a:t>TEÁOR </a:t>
            </a:r>
            <a:r>
              <a:rPr lang="hu-HU" altLang="hu-HU" i="1" dirty="0">
                <a:solidFill>
                  <a:srgbClr val="FF0000"/>
                </a:solidFill>
                <a:latin typeface="Myriad "/>
              </a:rPr>
              <a:t>szakágazati szintjén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, és a gazdasági egység </a:t>
            </a:r>
            <a:r>
              <a:rPr lang="hu-HU" altLang="hu-HU" i="1" dirty="0">
                <a:solidFill>
                  <a:srgbClr val="FF0000"/>
                </a:solidFill>
                <a:latin typeface="Myriad "/>
              </a:rPr>
              <a:t>egy vagy több működési </a:t>
            </a:r>
            <a:r>
              <a:rPr lang="hu-HU" altLang="hu-HU" i="1" dirty="0" err="1">
                <a:solidFill>
                  <a:srgbClr val="FF0000"/>
                </a:solidFill>
                <a:latin typeface="Myriad "/>
              </a:rPr>
              <a:t>alrészlegének</a:t>
            </a:r>
            <a:r>
              <a:rPr lang="hu-HU" altLang="hu-HU" i="1" dirty="0">
                <a:solidFill>
                  <a:srgbClr val="FF0000"/>
                </a:solidFill>
                <a:latin typeface="Myriad "/>
              </a:rPr>
              <a:t> felel meg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. </a:t>
            </a:r>
            <a:endParaRPr lang="hu-HU" altLang="hu-HU" i="1" dirty="0" smtClean="0">
              <a:solidFill>
                <a:srgbClr val="002060"/>
              </a:solidFill>
              <a:latin typeface="Myriad "/>
            </a:endParaRPr>
          </a:p>
          <a:p>
            <a:pPr marL="187325" indent="0">
              <a:lnSpc>
                <a:spcPct val="110000"/>
              </a:lnSpc>
              <a:buNone/>
              <a:defRPr/>
            </a:pPr>
            <a:r>
              <a:rPr lang="hu-HU" altLang="hu-HU" i="1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gazdasági egység információs rendszerének képesnek kell lennie arra, hogy az egyes </a:t>
            </a:r>
            <a:r>
              <a:rPr lang="hu-HU" altLang="hu-HU" i="1" dirty="0" err="1" smtClean="0">
                <a:solidFill>
                  <a:srgbClr val="002060"/>
                </a:solidFill>
                <a:latin typeface="Myriad "/>
              </a:rPr>
              <a:t>KAU-kra</a:t>
            </a:r>
            <a:r>
              <a:rPr lang="hu-HU" altLang="hu-HU" i="1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nézve jelezze vagy kiszámítsa legalább a termelés értékét, a közbenső fogyasztást, a munkaerő-költségeket, a működési többletet és foglalkoztatást, valamint a bruttó állótőke-felhalmozást.</a:t>
            </a:r>
            <a:endParaRPr lang="en-US" altLang="hu-HU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64029" y="524329"/>
            <a:ext cx="738028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FF"/>
              </a:buClr>
              <a:buFontTx/>
              <a:buNone/>
              <a:defRPr/>
            </a:pPr>
            <a:r>
              <a:rPr lang="hu-HU" altLang="hu-H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Szakosodott </a:t>
            </a:r>
            <a:r>
              <a:rPr lang="hu-HU" altLang="hu-H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egység definíció</a:t>
            </a:r>
            <a:endParaRPr lang="en-US" altLang="hu-H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31" y="126749"/>
            <a:ext cx="3025869" cy="17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Enterprise </a:t>
            </a:r>
            <a:r>
              <a:rPr lang="hu-HU" dirty="0">
                <a:solidFill>
                  <a:srgbClr val="0070C0"/>
                </a:solidFill>
              </a:rPr>
              <a:t>és szakosodott </a:t>
            </a:r>
            <a:r>
              <a:rPr lang="hu-HU" dirty="0" smtClean="0">
                <a:solidFill>
                  <a:srgbClr val="0070C0"/>
                </a:solidFill>
              </a:rPr>
              <a:t>egység bevezetése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72001"/>
              </p:ext>
            </p:extLst>
          </p:nvPr>
        </p:nvGraphicFramePr>
        <p:xfrm>
          <a:off x="988290" y="1579418"/>
          <a:ext cx="9633528" cy="433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932"/>
                <a:gridCol w="3012407"/>
                <a:gridCol w="2057400"/>
                <a:gridCol w="1956789"/>
              </a:tblGrid>
              <a:tr h="159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EBS statisztikai szakterületek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Statisztikai egység: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enterprise (ENT) és/vagy szakosodott egység (KAU)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Bevezetés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vonatkozási ideje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Bevezetés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állapota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BR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KAU és ENT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1997 és 2018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kész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SBS, IFATS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2018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kész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CIS, GVC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ENT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2020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folyamatban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BD, R&amp;D/GBARD, ICT 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2021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folyamatban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STS, PRODCOM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KAU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2021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folyamatban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TEC, STEC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2022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tervezés alatt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SBS eredmények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86" y="1716465"/>
            <a:ext cx="11332029" cy="4886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u="sng" dirty="0">
                <a:solidFill>
                  <a:srgbClr val="002060"/>
                </a:solidFill>
              </a:rPr>
              <a:t>éves gazdaságszerkezeti statisztikában (SBS)</a:t>
            </a:r>
            <a:r>
              <a:rPr lang="hu-HU" dirty="0">
                <a:solidFill>
                  <a:srgbClr val="002060"/>
                </a:solidFill>
              </a:rPr>
              <a:t> a </a:t>
            </a:r>
            <a:r>
              <a:rPr lang="hu-HU" dirty="0" smtClean="0">
                <a:solidFill>
                  <a:srgbClr val="002060"/>
                </a:solidFill>
              </a:rPr>
              <a:t>gazdasági </a:t>
            </a:r>
            <a:r>
              <a:rPr lang="hu-HU" dirty="0">
                <a:solidFill>
                  <a:srgbClr val="002060"/>
                </a:solidFill>
              </a:rPr>
              <a:t>egység szintű adat előállítást a KSH </a:t>
            </a:r>
            <a:r>
              <a:rPr lang="hu-HU" b="1" dirty="0">
                <a:solidFill>
                  <a:srgbClr val="002060"/>
                </a:solidFill>
              </a:rPr>
              <a:t>2018. tárgyévtől</a:t>
            </a:r>
            <a:r>
              <a:rPr lang="hu-HU" dirty="0">
                <a:solidFill>
                  <a:srgbClr val="002060"/>
                </a:solidFill>
              </a:rPr>
              <a:t> hajtotta végre.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megfigyelési egység váltás </a:t>
            </a:r>
            <a:r>
              <a:rPr lang="hu-HU" b="1" dirty="0">
                <a:solidFill>
                  <a:srgbClr val="002060"/>
                </a:solidFill>
              </a:rPr>
              <a:t>a globalizáció mérésének újabb eszközéül szolgál</a:t>
            </a:r>
            <a:r>
              <a:rPr lang="hu-HU" dirty="0">
                <a:solidFill>
                  <a:srgbClr val="002060"/>
                </a:solidFill>
              </a:rPr>
              <a:t>, mely a csoport egyes tagjai között zajló belső forgalom megfigyelésével és kiszűrésével lehetővé teszi a csoporton kívüli gazdasági tranzakciók előállítását a </a:t>
            </a:r>
            <a:r>
              <a:rPr lang="hu-HU" b="1" dirty="0">
                <a:solidFill>
                  <a:srgbClr val="002060"/>
                </a:solidFill>
              </a:rPr>
              <a:t>valós nemzetgazdasági értékteremtési folyamatok mérése</a:t>
            </a:r>
            <a:r>
              <a:rPr lang="hu-HU" dirty="0">
                <a:solidFill>
                  <a:srgbClr val="002060"/>
                </a:solidFill>
              </a:rPr>
              <a:t> érdekében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4934" r="17541" b="4767"/>
          <a:stretch/>
        </p:blipFill>
        <p:spPr>
          <a:xfrm>
            <a:off x="10583823" y="124682"/>
            <a:ext cx="1495301" cy="14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6" y="103868"/>
            <a:ext cx="11136086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Enterprise szintű SBS adatok bemutatása (2018)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75197"/>
              </p:ext>
            </p:extLst>
          </p:nvPr>
        </p:nvGraphicFramePr>
        <p:xfrm>
          <a:off x="598714" y="1429432"/>
          <a:ext cx="11059886" cy="4318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106"/>
                <a:gridCol w="2310106"/>
                <a:gridCol w="2146558"/>
                <a:gridCol w="2146558"/>
                <a:gridCol w="2146558"/>
              </a:tblGrid>
              <a:tr h="8004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Összevont nemzet-gazdasági ágak (TEÁOR'08)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%-os eltérés</a:t>
                      </a:r>
                      <a:br>
                        <a:rPr lang="hu-HU" sz="2000" dirty="0">
                          <a:effectLst/>
                        </a:rPr>
                      </a:br>
                      <a:r>
                        <a:rPr lang="hu-HU" sz="2000" dirty="0">
                          <a:effectLst/>
                        </a:rPr>
                        <a:t>(</a:t>
                      </a:r>
                      <a:r>
                        <a:rPr lang="hu-HU" sz="2000" dirty="0" err="1">
                          <a:effectLst/>
                        </a:rPr>
                        <a:t>ent</a:t>
                      </a:r>
                      <a:r>
                        <a:rPr lang="hu-HU" sz="2000" dirty="0">
                          <a:effectLst/>
                        </a:rPr>
                        <a:t>/</a:t>
                      </a:r>
                      <a:r>
                        <a:rPr lang="hu-HU" sz="2000" dirty="0" err="1">
                          <a:effectLst/>
                        </a:rPr>
                        <a:t>leu</a:t>
                      </a:r>
                      <a:r>
                        <a:rPr lang="hu-HU" sz="2000" dirty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097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Vállalkozások /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enterprise-ok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 száma (11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Létszám (16 11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Árbevétel (12 11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Hozzáadott érték (12 15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</a:tr>
              <a:tr h="408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Mezőgazdaság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98,9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95,6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97,4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92,4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8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Ipar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98,8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102,2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98,3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102,8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8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Építőipar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99,6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100,3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100,0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101,2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8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Szolgáltatások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97,7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98,3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3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Total: A-S, kivéve 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100,0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98,1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100,0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6" y="103868"/>
            <a:ext cx="11136086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Enterprise szintű SBS adatok bemutatása (2018)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51591"/>
              </p:ext>
            </p:extLst>
          </p:nvPr>
        </p:nvGraphicFramePr>
        <p:xfrm>
          <a:off x="674914" y="1429431"/>
          <a:ext cx="10994571" cy="429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464"/>
                <a:gridCol w="2296464"/>
                <a:gridCol w="2133881"/>
                <a:gridCol w="2133881"/>
                <a:gridCol w="2133881"/>
              </a:tblGrid>
              <a:tr h="8671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Összevont létszám kategória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%-os eltérés</a:t>
                      </a:r>
                      <a:br>
                        <a:rPr lang="hu-HU" sz="2000" dirty="0">
                          <a:effectLst/>
                        </a:rPr>
                      </a:br>
                      <a:r>
                        <a:rPr lang="hu-HU" sz="2000" dirty="0">
                          <a:effectLst/>
                        </a:rPr>
                        <a:t>(</a:t>
                      </a:r>
                      <a:r>
                        <a:rPr lang="hu-HU" sz="2000" dirty="0" err="1">
                          <a:effectLst/>
                        </a:rPr>
                        <a:t>ent</a:t>
                      </a:r>
                      <a:r>
                        <a:rPr lang="hu-HU" sz="2000" dirty="0">
                          <a:effectLst/>
                        </a:rPr>
                        <a:t>/</a:t>
                      </a:r>
                      <a:r>
                        <a:rPr lang="hu-HU" sz="2000" dirty="0" err="1">
                          <a:effectLst/>
                        </a:rPr>
                        <a:t>leu</a:t>
                      </a:r>
                      <a:r>
                        <a:rPr lang="hu-HU" sz="2000" dirty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3105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Vállalkozások /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enterprise-ok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 száma (11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Létszám (16 11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solidFill>
                            <a:schemeClr val="bg1"/>
                          </a:solidFill>
                          <a:effectLst/>
                        </a:rPr>
                        <a:t>Árbevétel (12 11 0)</a:t>
                      </a:r>
                      <a:endParaRPr lang="hu-H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Hozzáadott érték (12 15 0)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0-9 fő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99,2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95,5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96,2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10-49 fő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97,9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97,4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94,6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96,8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50-249 fő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96,9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97,1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94,7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97,8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250 fő és afelett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96,8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104,2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102,7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104,3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Összesen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99,3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100,0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98,1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100,0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SBS eredmények publikációja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971" y="1469572"/>
            <a:ext cx="11332029" cy="4886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módszertani változásoktól függetlenül a</a:t>
            </a:r>
            <a:r>
              <a:rPr lang="hu-HU" b="1" dirty="0">
                <a:solidFill>
                  <a:srgbClr val="002060"/>
                </a:solidFill>
              </a:rPr>
              <a:t> KSH</a:t>
            </a:r>
            <a:r>
              <a:rPr lang="hu-HU" dirty="0">
                <a:solidFill>
                  <a:srgbClr val="002060"/>
                </a:solidFill>
              </a:rPr>
              <a:t> továbbra is </a:t>
            </a:r>
            <a:r>
              <a:rPr lang="hu-HU" b="1" dirty="0">
                <a:solidFill>
                  <a:srgbClr val="002060"/>
                </a:solidFill>
              </a:rPr>
              <a:t>közzéteszi a jogi egység szintű adatokat</a:t>
            </a:r>
            <a:r>
              <a:rPr lang="hu-HU" dirty="0">
                <a:solidFill>
                  <a:srgbClr val="002060"/>
                </a:solidFill>
              </a:rPr>
              <a:t>, biztosítva a korábbi adatokkal történő összehasonlíthatóságot, de ezzel </a:t>
            </a:r>
            <a:r>
              <a:rPr lang="hu-HU" b="1" dirty="0">
                <a:solidFill>
                  <a:srgbClr val="002060"/>
                </a:solidFill>
              </a:rPr>
              <a:t>párhuzamosan</a:t>
            </a:r>
            <a:r>
              <a:rPr lang="hu-HU" dirty="0">
                <a:solidFill>
                  <a:srgbClr val="002060"/>
                </a:solidFill>
              </a:rPr>
              <a:t> megkezdte a </a:t>
            </a:r>
            <a:r>
              <a:rPr lang="hu-HU" b="1" dirty="0">
                <a:solidFill>
                  <a:srgbClr val="002060"/>
                </a:solidFill>
              </a:rPr>
              <a:t>gazdasági egység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szintű adatok</a:t>
            </a:r>
            <a:r>
              <a:rPr lang="hu-HU" dirty="0">
                <a:solidFill>
                  <a:srgbClr val="002060"/>
                </a:solidFill>
              </a:rPr>
              <a:t> közlését a Tájékoztatási Adatbázisban.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Mindemellett </a:t>
            </a:r>
            <a:r>
              <a:rPr lang="hu-HU" dirty="0">
                <a:solidFill>
                  <a:srgbClr val="002060"/>
                </a:solidFill>
              </a:rPr>
              <a:t>felhívjuk az adatfelhasználók figyelmét, hogy az </a:t>
            </a:r>
            <a:r>
              <a:rPr lang="hu-HU" b="1" dirty="0">
                <a:solidFill>
                  <a:srgbClr val="002060"/>
                </a:solidFill>
              </a:rPr>
              <a:t>Eurostat honlapján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2018. tárgyévtől a gazdaságszerkezeti statisztika (SBS) körében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kizárólag gazdasági egység szintű adatok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jelennek meg</a:t>
            </a:r>
            <a:r>
              <a:rPr lang="hu-HU" dirty="0">
                <a:solidFill>
                  <a:srgbClr val="002060"/>
                </a:solidFill>
              </a:rPr>
              <a:t> hazánkra vonatkozóan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vállalkozás demográfia (BD) területén több új létszámadatot kell előállítani az eddigiek helyett.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A külföldi irányítású leányvállalatok (FATS) területén a végső irányítók (UCI) és azok hazai leányvállalatainak számát, illetve utóbbiak foglalkoztatási és árbevétel adatait is elő kell állítani.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4934" r="17541" b="4767"/>
          <a:stretch/>
        </p:blipFill>
        <p:spPr>
          <a:xfrm>
            <a:off x="10714383" y="124683"/>
            <a:ext cx="1364741" cy="13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827" y="196566"/>
            <a:ext cx="11040198" cy="749970"/>
          </a:xfrm>
        </p:spPr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Új, az EBS szerinti hivatalos SBS adatsorok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15799" y="6338156"/>
            <a:ext cx="3226253" cy="378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900" b="1" i="1" dirty="0" smtClean="0">
                <a:hlinkClick r:id="rId3"/>
              </a:rPr>
              <a:t>http</a:t>
            </a:r>
            <a:r>
              <a:rPr lang="hu-HU" sz="1900" b="1" i="1" dirty="0">
                <a:hlinkClick r:id="rId3"/>
              </a:rPr>
              <a:t>://</a:t>
            </a:r>
            <a:r>
              <a:rPr lang="hu-HU" sz="1900" b="1" i="1" dirty="0" smtClean="0">
                <a:hlinkClick r:id="rId3"/>
              </a:rPr>
              <a:t>statinfo.ksh.hu</a:t>
            </a:r>
            <a:r>
              <a:rPr lang="hu-HU" sz="1900" b="1" i="1" dirty="0" smtClean="0"/>
              <a:t>  </a:t>
            </a:r>
            <a:r>
              <a:rPr lang="hu-HU" sz="1900" dirty="0" smtClean="0"/>
              <a:t> </a:t>
            </a:r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endParaRPr lang="hu-HU" sz="6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8128" y="39139"/>
            <a:ext cx="1908241" cy="1908241"/>
          </a:xfrm>
          <a:prstGeom prst="rect">
            <a:avLst/>
          </a:prstGeom>
        </p:spPr>
      </p:pic>
      <p:pic>
        <p:nvPicPr>
          <p:cNvPr id="9" name="Kép 8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03" y="946536"/>
            <a:ext cx="9368025" cy="52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Új, az EBS szerinti hivatalos SBS adatsorok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9058" y="39140"/>
            <a:ext cx="1577310" cy="157731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25909"/>
              </p:ext>
            </p:extLst>
          </p:nvPr>
        </p:nvGraphicFramePr>
        <p:xfrm>
          <a:off x="663384" y="1416429"/>
          <a:ext cx="10165980" cy="461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495"/>
                <a:gridCol w="2541495"/>
                <a:gridCol w="2541495"/>
                <a:gridCol w="2541495"/>
              </a:tblGrid>
              <a:tr h="3321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Éves gazdaságszerkezeti adatok </a:t>
                      </a:r>
                      <a:r>
                        <a:rPr lang="hu-HU" sz="1800" u="none" strike="noStrike" dirty="0" smtClean="0">
                          <a:effectLst/>
                        </a:rPr>
                        <a:t>létszám kategóriánként  </a:t>
                      </a:r>
                      <a:r>
                        <a:rPr lang="hu-HU" sz="1800" u="none" strike="noStrike" dirty="0">
                          <a:effectLst/>
                        </a:rPr>
                        <a:t>(gazdasági egység szinten)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49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A-J, L-N, P-S nemzetgazdasági ágba tartozó vállalkozások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(2018. év; Mindösszesen TEÁOR'08 (3-2-jegy, alág, ipar összesen, ág) 01-63;68-82;85-96)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Mutatók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428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Létszám kategória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Értékesítés (nettó) árbevétele enterprise szinten (12110, YFEP001)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Hozzáadott érték tényező költségen enterprise szinten (12150, YFEP603) (1000 Ft)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Alkalmazásban állók száma enterprise szinten (16130, YFEL011) (fő)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0 - 1 fő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6 802 100 860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1 815 449 797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78 128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2 - 9 fő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14 683 403 803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3 468 613 857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560 400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10 - 19 fő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8 371 392 126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1 888 096 649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261 795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20 - 49 fő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11 005 143 238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2 281 205 523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304 709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50 - 249 fő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21 938 174 601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4 168 406 780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488 803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250 fő és afelett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45 096 258 395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10 738 036 392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937 026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Létszám kategória </a:t>
                      </a:r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összesen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>
                          <a:effectLst/>
                        </a:rPr>
                        <a:t>107 896 473 023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24 359 808 998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u="none" strike="noStrike" dirty="0">
                          <a:effectLst/>
                        </a:rPr>
                        <a:t>2 630 861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272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649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A Központi Statisztikai Hivatal (KSH) a gazdaságszerkezeti statisztikában (SBS) 2018 tárgyévtől új, gazdasági egység szintű adatokat is publikál. </a:t>
                      </a:r>
                      <a:br>
                        <a:rPr lang="hu-HU" sz="1100" u="none" strike="noStrike" dirty="0">
                          <a:effectLst/>
                        </a:rPr>
                      </a:br>
                      <a:r>
                        <a:rPr lang="hu-HU" sz="1100" u="none" strike="noStrike" dirty="0">
                          <a:effectLst/>
                        </a:rPr>
                        <a:t>A gazdasági egység (enterprise) a vállalatcsoport része, ugyanakkor egy vagy több jogi egységből (vállalkozásból) áll, és a döntéshozatal során bizonyos fokú autonómiával rendelkezik. A csoport egyes tagjai között zajló belső forgalom megfigyelése és kiszűrése lehetővé teszi a csoporton kívüli gazdasági tranzakciók előállítását a nemzetgazdasági értékteremtési folyamatok pontosabb mérése érdekében.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115799" y="6338156"/>
            <a:ext cx="3226253" cy="378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900" b="1" i="1" dirty="0" smtClean="0">
                <a:hlinkClick r:id="rId4"/>
              </a:rPr>
              <a:t>http</a:t>
            </a:r>
            <a:r>
              <a:rPr lang="hu-HU" sz="1900" b="1" i="1" dirty="0">
                <a:hlinkClick r:id="rId4"/>
              </a:rPr>
              <a:t>://</a:t>
            </a:r>
            <a:r>
              <a:rPr lang="hu-HU" sz="1900" b="1" i="1" dirty="0" smtClean="0">
                <a:hlinkClick r:id="rId4"/>
              </a:rPr>
              <a:t>statinfo.ksh.hu</a:t>
            </a:r>
            <a:r>
              <a:rPr lang="hu-HU" sz="1900" b="1" i="1" dirty="0" smtClean="0"/>
              <a:t>  </a:t>
            </a:r>
            <a:r>
              <a:rPr lang="hu-HU" sz="1900" dirty="0" smtClean="0"/>
              <a:t> </a:t>
            </a:r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endParaRPr lang="hu-HU" sz="600" dirty="0" smtClean="0"/>
          </a:p>
        </p:txBody>
      </p:sp>
    </p:spTree>
    <p:extLst>
      <p:ext uri="{BB962C8B-B14F-4D97-AF65-F5344CB8AC3E}">
        <p14:creationId xmlns:p14="http://schemas.microsoft.com/office/powerpoint/2010/main" val="3517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STS eredmények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9985" y="1716465"/>
            <a:ext cx="11332029" cy="4886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u="sng" dirty="0">
                <a:solidFill>
                  <a:srgbClr val="002060"/>
                </a:solidFill>
              </a:rPr>
              <a:t>A KSH az évközi teljesítménystatisztikai (STS) adatokat</a:t>
            </a:r>
            <a:r>
              <a:rPr lang="hu-HU" b="1" dirty="0">
                <a:solidFill>
                  <a:srgbClr val="002060"/>
                </a:solidFill>
              </a:rPr>
              <a:t> 2024-től jogi egység helyett szakosodott egység (Kind-of-Activitiy unit – KAU) szinten is előállítja. </a:t>
            </a:r>
            <a:endParaRPr lang="hu-H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szakosodott egység szerinti megfigyelés azt jelenti, hogy amennyiben egy gazdálkodó szervezet árbevételének jelentős része nem a főtevékenységéből származik </a:t>
            </a:r>
            <a:r>
              <a:rPr lang="hu-HU" b="1" u="sng" dirty="0">
                <a:solidFill>
                  <a:srgbClr val="002060"/>
                </a:solidFill>
              </a:rPr>
              <a:t>és</a:t>
            </a:r>
            <a:r>
              <a:rPr lang="hu-HU" dirty="0">
                <a:solidFill>
                  <a:srgbClr val="002060"/>
                </a:solidFill>
              </a:rPr>
              <a:t> a súlyánál fogva </a:t>
            </a:r>
            <a:r>
              <a:rPr lang="hu-HU" b="1" dirty="0">
                <a:solidFill>
                  <a:srgbClr val="002060"/>
                </a:solidFill>
              </a:rPr>
              <a:t>jelentős hatással van egy másik ágazat gazdasági teljesítményére</a:t>
            </a:r>
            <a:r>
              <a:rPr lang="hu-HU" dirty="0">
                <a:solidFill>
                  <a:srgbClr val="002060"/>
                </a:solidFill>
              </a:rPr>
              <a:t>, akkor az új módszertan szerint a statisztikai elszámolás a vállalkozás évközi teljesítményadatait főtevékenység (TEÁOR) szerint több szakosodott egységre bontja és a teljesítményeket az adott területen számolja el.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módszertani változással tehát </a:t>
            </a:r>
            <a:r>
              <a:rPr lang="hu-HU" b="1" dirty="0" smtClean="0">
                <a:solidFill>
                  <a:srgbClr val="002060"/>
                </a:solidFill>
              </a:rPr>
              <a:t>pontosabb </a:t>
            </a:r>
            <a:r>
              <a:rPr lang="hu-HU" b="1" dirty="0">
                <a:solidFill>
                  <a:srgbClr val="002060"/>
                </a:solidFill>
              </a:rPr>
              <a:t>képet </a:t>
            </a:r>
            <a:r>
              <a:rPr lang="hu-HU" b="1" dirty="0" smtClean="0">
                <a:solidFill>
                  <a:srgbClr val="002060"/>
                </a:solidFill>
              </a:rPr>
              <a:t>adható </a:t>
            </a:r>
            <a:r>
              <a:rPr lang="hu-HU" b="1" dirty="0">
                <a:solidFill>
                  <a:srgbClr val="002060"/>
                </a:solidFill>
              </a:rPr>
              <a:t>a valós gazdasági folyamatokról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4934" r="17541" b="4767"/>
          <a:stretch/>
        </p:blipFill>
        <p:spPr>
          <a:xfrm>
            <a:off x="10583825" y="124683"/>
            <a:ext cx="1495300" cy="14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6" y="103868"/>
            <a:ext cx="11136086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KAU szintű STS pilot* adatok bemutatása (2020)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19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49533"/>
              </p:ext>
            </p:extLst>
          </p:nvPr>
        </p:nvGraphicFramePr>
        <p:xfrm>
          <a:off x="786976" y="1433474"/>
          <a:ext cx="10740996" cy="3817482"/>
        </p:xfrm>
        <a:graphic>
          <a:graphicData uri="http://schemas.openxmlformats.org/drawingml/2006/table">
            <a:tbl>
              <a:tblPr/>
              <a:tblGrid>
                <a:gridCol w="2193213"/>
                <a:gridCol w="2384915"/>
                <a:gridCol w="2112984"/>
                <a:gridCol w="2289064"/>
                <a:gridCol w="1760820"/>
              </a:tblGrid>
              <a:tr h="5630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Időszak</a:t>
                      </a:r>
                      <a:endParaRPr lang="en-GB" sz="1800" b="1" i="0" u="none" strike="noStrike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KAU bevezetése</a:t>
                      </a:r>
                      <a:r>
                        <a:rPr lang="hu-HU" sz="18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miatti h</a:t>
                      </a:r>
                      <a:r>
                        <a:rPr lang="hu-HU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avi árbevétel adatok %-os változása TEÁOR</a:t>
                      </a:r>
                      <a:r>
                        <a:rPr lang="hu-HU" sz="18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 számjegyű kategóriánként</a:t>
                      </a:r>
                      <a:endParaRPr lang="en-US" sz="18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0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G46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H52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J61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J63</a:t>
                      </a: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4220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Nagykereskedelem (kivéve: jármű, motorkerékpár)</a:t>
                      </a:r>
                      <a:endParaRPr lang="hu-HU" sz="1800" b="1" i="0" u="none" strike="noStrike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Raktározás, szállítást kiegészítő tevékenység</a:t>
                      </a:r>
                      <a:endParaRPr lang="hu-HU" sz="1800" b="1" i="0" u="none" strike="noStrike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Távközlés</a:t>
                      </a:r>
                      <a:endParaRPr lang="hu-HU" sz="1800" b="1" i="0" u="none" strike="noStrike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Információs szolgáltatás</a:t>
                      </a:r>
                      <a:endParaRPr lang="hu-HU" sz="1800" b="1" i="0" u="none" strike="noStrike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7" marR="8227" marT="8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6378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6378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6378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2633" y="5410200"/>
            <a:ext cx="8781167" cy="576456"/>
          </a:xfrm>
        </p:spPr>
        <p:txBody>
          <a:bodyPr/>
          <a:lstStyle/>
          <a:p>
            <a:pPr marL="0" indent="0">
              <a:buNone/>
            </a:pPr>
            <a:r>
              <a:rPr lang="fr-BE" altLang="en-US" sz="2000" dirty="0" smtClean="0">
                <a:solidFill>
                  <a:srgbClr val="002060"/>
                </a:solidFill>
              </a:rPr>
              <a:t> </a:t>
            </a:r>
            <a:r>
              <a:rPr lang="hu-HU" altLang="en-US" sz="1600" i="1" dirty="0" smtClean="0">
                <a:solidFill>
                  <a:srgbClr val="002060"/>
                </a:solidFill>
              </a:rPr>
              <a:t>* A hivatalos KAU szintű adatok az </a:t>
            </a:r>
            <a:r>
              <a:rPr lang="hu-HU" altLang="en-US" sz="1600" i="1" dirty="0">
                <a:solidFill>
                  <a:srgbClr val="002060"/>
                </a:solidFill>
              </a:rPr>
              <a:t>uniós előírásokkal </a:t>
            </a:r>
            <a:r>
              <a:rPr lang="hu-HU" altLang="en-US" sz="1600" i="1" dirty="0" smtClean="0">
                <a:solidFill>
                  <a:srgbClr val="002060"/>
                </a:solidFill>
              </a:rPr>
              <a:t>összhangban 2024-től </a:t>
            </a:r>
            <a:r>
              <a:rPr lang="hu-HU" altLang="en-US" sz="1600" i="1" dirty="0">
                <a:solidFill>
                  <a:srgbClr val="002060"/>
                </a:solidFill>
              </a:rPr>
              <a:t>kerülnek publikálásra.</a:t>
            </a:r>
            <a:endParaRPr lang="en-GB" altLang="en-US" sz="1600" i="1" dirty="0">
              <a:solidFill>
                <a:srgbClr val="002060"/>
              </a:solidFill>
            </a:endParaRPr>
          </a:p>
          <a:p>
            <a:pPr eaLnBrk="1" hangingPunct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2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352991"/>
            <a:ext cx="8229600" cy="102790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Tartalom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19480"/>
              </p:ext>
            </p:extLst>
          </p:nvPr>
        </p:nvGraphicFramePr>
        <p:xfrm>
          <a:off x="1556657" y="12954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DAE-638E-43A8-88A9-6C958D86D34B}" type="slidenum">
              <a:rPr lang="hu-HU" altLang="en-US" smtClean="0"/>
              <a:pPr/>
              <a:t>2</a:t>
            </a:fld>
            <a:endParaRPr lang="hu-HU" alt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46" y="216000"/>
            <a:ext cx="1560130" cy="11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STS eredmények publikációja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080171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módszertani változásoktól függetlenül a</a:t>
            </a:r>
            <a:r>
              <a:rPr lang="hu-HU" b="1" dirty="0">
                <a:solidFill>
                  <a:srgbClr val="002060"/>
                </a:solidFill>
              </a:rPr>
              <a:t> KSH</a:t>
            </a:r>
            <a:r>
              <a:rPr lang="hu-HU" dirty="0">
                <a:solidFill>
                  <a:srgbClr val="002060"/>
                </a:solidFill>
              </a:rPr>
              <a:t> továbbra is </a:t>
            </a:r>
            <a:r>
              <a:rPr lang="hu-HU" b="1" dirty="0">
                <a:solidFill>
                  <a:srgbClr val="002060"/>
                </a:solidFill>
              </a:rPr>
              <a:t>közzé fogja tenni a jogi egység szintű adatokat</a:t>
            </a:r>
            <a:r>
              <a:rPr lang="hu-HU" dirty="0">
                <a:solidFill>
                  <a:srgbClr val="002060"/>
                </a:solidFill>
              </a:rPr>
              <a:t>, biztosítva a korábbi adatokkal történő </a:t>
            </a:r>
            <a:r>
              <a:rPr lang="hu-HU" dirty="0" smtClean="0">
                <a:solidFill>
                  <a:srgbClr val="002060"/>
                </a:solidFill>
              </a:rPr>
              <a:t>összehasonlíthatóságot.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Ugyanakkor </a:t>
            </a:r>
            <a:r>
              <a:rPr lang="hu-HU" dirty="0">
                <a:solidFill>
                  <a:srgbClr val="002060"/>
                </a:solidFill>
              </a:rPr>
              <a:t>az Eurostat honlapján 2024-től (2021. tárgyévtől) az évközi teljesítményadatok már csak szakosodott egység szinten jelennek meg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Az évközi teljesítménystatisztika termelési adatai esetén át kell térni a </a:t>
            </a:r>
            <a:r>
              <a:rPr lang="hu-HU" b="1" dirty="0">
                <a:solidFill>
                  <a:srgbClr val="002060"/>
                </a:solidFill>
              </a:rPr>
              <a:t>havi gyakoriságra </a:t>
            </a:r>
            <a:r>
              <a:rPr lang="hu-HU" dirty="0">
                <a:solidFill>
                  <a:srgbClr val="002060"/>
                </a:solidFill>
              </a:rPr>
              <a:t>a korábbi negyedéves publikáció helyett, ezen felül szintén több új indexet kell előállítani, illetve módosulnak a </a:t>
            </a:r>
            <a:r>
              <a:rPr lang="hu-HU" dirty="0" err="1">
                <a:solidFill>
                  <a:srgbClr val="002060"/>
                </a:solidFill>
              </a:rPr>
              <a:t>TEÁOR-bontások</a:t>
            </a:r>
            <a:r>
              <a:rPr lang="hu-HU" dirty="0">
                <a:solidFill>
                  <a:srgbClr val="002060"/>
                </a:solidFill>
              </a:rPr>
              <a:t> is.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4934" r="17541" b="4767"/>
          <a:stretch/>
        </p:blipFill>
        <p:spPr>
          <a:xfrm>
            <a:off x="10583823" y="124682"/>
            <a:ext cx="1495301" cy="14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602" y="342901"/>
            <a:ext cx="11040198" cy="1347788"/>
          </a:xfrm>
        </p:spPr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Új, az EBS szerinti hivatalos STS adatsorok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971" y="6286500"/>
            <a:ext cx="11332029" cy="43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800" b="1" i="1" dirty="0" smtClean="0">
                <a:hlinkClick r:id="rId3"/>
              </a:rPr>
              <a:t>http</a:t>
            </a:r>
            <a:r>
              <a:rPr lang="hu-HU" sz="1800" b="1" i="1" dirty="0">
                <a:hlinkClick r:id="rId3"/>
              </a:rPr>
              <a:t>://www.ksh.hu/stadat</a:t>
            </a:r>
            <a:r>
              <a:rPr lang="hu-HU" sz="1800" b="1" i="1" dirty="0"/>
              <a:t> </a:t>
            </a:r>
            <a:r>
              <a:rPr lang="hu-HU" sz="1800" dirty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8128" y="39139"/>
            <a:ext cx="1908241" cy="1908241"/>
          </a:xfrm>
          <a:prstGeom prst="rect">
            <a:avLst/>
          </a:prstGeom>
        </p:spPr>
      </p:pic>
      <p:pic>
        <p:nvPicPr>
          <p:cNvPr id="6" name="Kép 5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9" y="1994451"/>
            <a:ext cx="11493481" cy="33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0934700" cy="1325563"/>
          </a:xfrm>
        </p:spPr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Új, az EBS szerinti hivatalos STS adatsorok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8128" y="39139"/>
            <a:ext cx="1908241" cy="1908241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28169"/>
              </p:ext>
            </p:extLst>
          </p:nvPr>
        </p:nvGraphicFramePr>
        <p:xfrm>
          <a:off x="753035" y="1479173"/>
          <a:ext cx="9628095" cy="4351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520"/>
                <a:gridCol w="1395730"/>
                <a:gridCol w="1508369"/>
                <a:gridCol w="1508369"/>
                <a:gridCol w="1508369"/>
                <a:gridCol w="1508369"/>
                <a:gridCol w="1508369"/>
              </a:tblGrid>
              <a:tr h="36615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9.2.1.12. Szolgáltatások havi értékesítési árbevételének értékindexei EBS rendelet szerinti bontásban, szezonálisan és naptárhatással kiigazítva, 4 fő felett  [%] 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793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Év</a:t>
                      </a:r>
                      <a:endParaRPr lang="hu-HU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Időszak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 </a:t>
                      </a:r>
                      <a:b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Kereskedelem, gépjárműjavítás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b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Szállítás, raktározás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I </a:t>
                      </a:r>
                      <a:br>
                        <a:rPr lang="hu-HU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hu-H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Szálláshely-szolgáltatás, vendéglátás</a:t>
                      </a:r>
                      <a:endParaRPr lang="hu-HU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 </a:t>
                      </a:r>
                      <a:b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Információ, kommunikáció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 Ingatlanügyletek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765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Értékindex 2015. év </a:t>
                      </a:r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átlagán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</a:rPr>
                        <a:t>2021.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január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142,6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108,5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88,6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149,7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155,0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február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156,1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112,3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78,3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132,2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164,8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március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179,8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120,9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84,4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148,5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175,3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Naptárhatással kiigazított értékindex 2015. év átlagán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</a:rPr>
                        <a:t>2021.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január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147,1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110,8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88,6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151,5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155,0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február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156,1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112,3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78,3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132,2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164,8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március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175,7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119,0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84,4</a:t>
                      </a:r>
                      <a:endParaRPr lang="hu-HU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147,1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175,3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Szezonálisan és naptárhatással kiigazított értékindex 2015. év átlagán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u="none" strike="noStrike">
                          <a:effectLst/>
                        </a:rPr>
                        <a:t>2021.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január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174,0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123,0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110,0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161,5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185,1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</a:rPr>
                        <a:t>február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175,9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125,4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101,8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153,2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193,1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494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 dirty="0">
                          <a:effectLst/>
                        </a:rPr>
                        <a:t>március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177,0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123,5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98,2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153,5</a:t>
                      </a:r>
                      <a:endParaRPr lang="hu-HU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195,6</a:t>
                      </a:r>
                      <a:endParaRPr lang="hu-HU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4666731" y="6263759"/>
            <a:ext cx="28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i="1" dirty="0">
                <a:hlinkClick r:id="rId4"/>
              </a:rPr>
              <a:t>http://www.ksh.hu/stadat</a:t>
            </a:r>
            <a:r>
              <a:rPr lang="hu-HU" b="1" i="1" dirty="0"/>
              <a:t> 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2A038-24CE-40DA-B035-78A63A3D890A}" type="slidenum">
              <a:rPr lang="hu-HU" smtClean="0"/>
              <a:t>23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5586" y="263636"/>
            <a:ext cx="629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4400" dirty="0" smtClean="0">
                <a:solidFill>
                  <a:srgbClr val="002060"/>
                </a:solidFill>
                <a:latin typeface="Myriad "/>
              </a:rPr>
              <a:t>További hasznos linkek</a:t>
            </a:r>
            <a:endParaRPr lang="hu-HU" sz="2200" dirty="0">
              <a:solidFill>
                <a:srgbClr val="002060"/>
              </a:solidFill>
              <a:latin typeface="Myriad "/>
              <a:cs typeface="Times New Roman" panose="02020603050405020304" pitchFamily="18" charset="0"/>
            </a:endParaRPr>
          </a:p>
        </p:txBody>
      </p:sp>
      <p:sp>
        <p:nvSpPr>
          <p:cNvPr id="10" name="Cím 3"/>
          <p:cNvSpPr>
            <a:spLocks noGrp="1"/>
          </p:cNvSpPr>
          <p:nvPr>
            <p:ph type="title"/>
          </p:nvPr>
        </p:nvSpPr>
        <p:spPr>
          <a:xfrm>
            <a:off x="2866287" y="1553412"/>
            <a:ext cx="7012795" cy="148148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yriad "/>
                <a:cs typeface="Times New Roman" panose="02020603050405020304" pitchFamily="18" charset="0"/>
              </a:rPr>
              <a:t>EBS </a:t>
            </a:r>
            <a:r>
              <a:rPr lang="hu-HU" sz="2400" dirty="0" smtClean="0">
                <a:solidFill>
                  <a:srgbClr val="002060"/>
                </a:solidFill>
                <a:latin typeface="Myriad "/>
                <a:cs typeface="Times New Roman" panose="02020603050405020304" pitchFamily="18" charset="0"/>
              </a:rPr>
              <a:t>Alaprendelet</a:t>
            </a:r>
            <a:r>
              <a:rPr lang="en-US" sz="2400" dirty="0" smtClean="0">
                <a:solidFill>
                  <a:srgbClr val="002060"/>
                </a:solidFill>
                <a:latin typeface="Myriad 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Myriad 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Myriad "/>
                <a:cs typeface="Times New Roman" panose="02020603050405020304" pitchFamily="18" charset="0"/>
              </a:rPr>
              <a:t>(EU) 2019/2152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 smtClean="0">
                <a:solidFill>
                  <a:srgbClr val="002060"/>
                </a:solidFill>
                <a:latin typeface="+mn-lt"/>
                <a:hlinkClick r:id="rId3"/>
              </a:rPr>
              <a:t>https</a:t>
            </a:r>
            <a:r>
              <a:rPr lang="hu-HU" sz="1800" dirty="0">
                <a:solidFill>
                  <a:srgbClr val="002060"/>
                </a:solidFill>
                <a:latin typeface="+mn-lt"/>
                <a:hlinkClick r:id="rId3"/>
              </a:rPr>
              <a:t>://eur-lex.europa.eu/legal-content/EN/TXT/?uri=uriserv:OJ.L_.</a:t>
            </a:r>
            <a:r>
              <a:rPr lang="hu-HU" sz="1800" dirty="0" smtClean="0">
                <a:solidFill>
                  <a:srgbClr val="002060"/>
                </a:solidFill>
                <a:latin typeface="+mn-lt"/>
                <a:hlinkClick r:id="rId3"/>
              </a:rPr>
              <a:t>2019.327.01.0001.01.ENG</a:t>
            </a:r>
            <a:endParaRPr lang="hu-H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66287" y="3034899"/>
            <a:ext cx="72478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EBS Általános Végrehajtási Rendelet</a:t>
            </a:r>
            <a:endParaRPr lang="en-US" sz="2400" dirty="0" smtClean="0">
              <a:solidFill>
                <a:srgbClr val="002060"/>
              </a:solidFill>
              <a:latin typeface="Myriad "/>
              <a:ea typeface="+mj-ea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EU) </a:t>
            </a:r>
            <a:r>
              <a:rPr lang="en-US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2020/1197</a:t>
            </a:r>
            <a:endParaRPr lang="hu-HU" sz="2400" dirty="0" smtClean="0">
              <a:solidFill>
                <a:srgbClr val="002060"/>
              </a:solidFill>
              <a:latin typeface="Myriad "/>
              <a:ea typeface="+mj-ea"/>
              <a:cs typeface="Times New Roman" panose="02020603050405020304" pitchFamily="18" charset="0"/>
            </a:endParaRPr>
          </a:p>
          <a:p>
            <a:r>
              <a:rPr lang="hu-HU" dirty="0">
                <a:hlinkClick r:id="rId4"/>
              </a:rPr>
              <a:t>https://eur-lex.europa.eu/legal-content/EN/TXT/?uri=uriserv:OJ.L_.</a:t>
            </a:r>
            <a:r>
              <a:rPr lang="hu-HU" dirty="0" smtClean="0">
                <a:hlinkClick r:id="rId4"/>
              </a:rPr>
              <a:t>2020.271.01.0001.01.ENG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66287" y="4694357"/>
            <a:ext cx="8916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European Business Statistics </a:t>
            </a:r>
            <a:r>
              <a:rPr lang="hu-HU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kézikönyv</a:t>
            </a:r>
            <a:endParaRPr lang="en-US" sz="2400" dirty="0" smtClean="0">
              <a:solidFill>
                <a:srgbClr val="002060"/>
              </a:solidFill>
              <a:latin typeface="Myriad "/>
              <a:ea typeface="+mj-ea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Myriad "/>
                <a:ea typeface="+mj-ea"/>
                <a:cs typeface="Times New Roman" panose="02020603050405020304" pitchFamily="18" charset="0"/>
              </a:rPr>
              <a:t>(2021 Edition)</a:t>
            </a:r>
          </a:p>
          <a:p>
            <a:r>
              <a:rPr lang="en-US" dirty="0" smtClean="0">
                <a:hlinkClick r:id="rId5"/>
              </a:rPr>
              <a:t>https://ec.europa.eu/eurostat/documents/3859598/12453409/KS-GQ-21-001-EN-N.pdf/f67631e8-c728-e650-d777-de0d9079bf18?t=1614247963543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854" y="472805"/>
            <a:ext cx="2052574" cy="28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zövegdoboz 8"/>
          <p:cNvSpPr txBox="1">
            <a:spLocks noChangeArrowheads="1"/>
          </p:cNvSpPr>
          <p:nvPr/>
        </p:nvSpPr>
        <p:spPr bwMode="auto">
          <a:xfrm>
            <a:off x="1600200" y="2808968"/>
            <a:ext cx="10591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u-HU" altLang="hu-HU" sz="3600" b="1" i="1" dirty="0" smtClean="0">
                <a:solidFill>
                  <a:srgbClr val="002060"/>
                </a:solidFill>
              </a:rPr>
              <a:t>Köszönöm a figyelmet!</a:t>
            </a:r>
          </a:p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u-HU" altLang="hu-HU" dirty="0" err="1" smtClean="0">
                <a:solidFill>
                  <a:srgbClr val="002060"/>
                </a:solidFill>
                <a:hlinkClick r:id="rId4"/>
              </a:rPr>
              <a:t>Miklos.Juhasz</a:t>
            </a:r>
            <a:r>
              <a:rPr lang="hu-HU" altLang="hu-HU" dirty="0" smtClean="0">
                <a:solidFill>
                  <a:srgbClr val="002060"/>
                </a:solidFill>
                <a:hlinkClick r:id="rId4"/>
              </a:rPr>
              <a:t>@</a:t>
            </a:r>
            <a:r>
              <a:rPr lang="hu-HU" altLang="hu-HU" dirty="0" err="1" smtClean="0">
                <a:solidFill>
                  <a:srgbClr val="002060"/>
                </a:solidFill>
                <a:hlinkClick r:id="rId4"/>
              </a:rPr>
              <a:t>ksh.hu</a:t>
            </a:r>
            <a:endParaRPr lang="hu-HU" altLang="hu-HU" dirty="0" smtClean="0">
              <a:solidFill>
                <a:srgbClr val="002060"/>
              </a:solidFill>
            </a:endParaRPr>
          </a:p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hu-HU" altLang="hu-HU" dirty="0" smtClean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80" y="363900"/>
            <a:ext cx="2213045" cy="18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997754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F8203-BA62-4474-9842-F43DC71349C8}" type="slidenum">
              <a:rPr lang="sv-SE" altLang="hu-H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sv-SE" altLang="hu-HU" sz="1400"/>
          </a:p>
        </p:txBody>
      </p:sp>
      <p:grpSp>
        <p:nvGrpSpPr>
          <p:cNvPr id="2" name="Grupp 30"/>
          <p:cNvGrpSpPr/>
          <p:nvPr/>
        </p:nvGrpSpPr>
        <p:grpSpPr>
          <a:xfrm>
            <a:off x="2568428" y="3269898"/>
            <a:ext cx="1428760" cy="500066"/>
            <a:chOff x="1285852" y="3714752"/>
            <a:chExt cx="1428760" cy="50006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3" name="Rektangel 42"/>
            <p:cNvSpPr/>
            <p:nvPr/>
          </p:nvSpPr>
          <p:spPr>
            <a:xfrm>
              <a:off x="1285852" y="3714752"/>
              <a:ext cx="1428760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1501072" y="3798393"/>
              <a:ext cx="864211" cy="307777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400" b="1" dirty="0">
                  <a:solidFill>
                    <a:schemeClr val="bg1"/>
                  </a:solidFill>
                </a:rPr>
                <a:t>Építőipar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4068626" y="3269898"/>
            <a:ext cx="1428760" cy="500066"/>
            <a:chOff x="2786050" y="3714752"/>
            <a:chExt cx="1428760" cy="50006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6" name="Rektangel 45"/>
            <p:cNvSpPr/>
            <p:nvPr/>
          </p:nvSpPr>
          <p:spPr>
            <a:xfrm>
              <a:off x="2786050" y="3714752"/>
              <a:ext cx="1428760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47" name="textruta 46"/>
            <p:cNvSpPr txBox="1"/>
            <p:nvPr/>
          </p:nvSpPr>
          <p:spPr>
            <a:xfrm>
              <a:off x="3071802" y="3786187"/>
              <a:ext cx="783356" cy="307777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400" b="1" dirty="0">
                  <a:solidFill>
                    <a:schemeClr val="bg1"/>
                  </a:solidFill>
                </a:rPr>
                <a:t>Szállítás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 32"/>
          <p:cNvGrpSpPr/>
          <p:nvPr/>
        </p:nvGrpSpPr>
        <p:grpSpPr>
          <a:xfrm>
            <a:off x="5568824" y="3269898"/>
            <a:ext cx="1428760" cy="500066"/>
            <a:chOff x="4286248" y="3714752"/>
            <a:chExt cx="1428760" cy="50006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9" name="Rektangel 48"/>
            <p:cNvSpPr/>
            <p:nvPr/>
          </p:nvSpPr>
          <p:spPr>
            <a:xfrm>
              <a:off x="4286248" y="3714752"/>
              <a:ext cx="1428760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50" name="textruta 49"/>
            <p:cNvSpPr txBox="1"/>
            <p:nvPr/>
          </p:nvSpPr>
          <p:spPr>
            <a:xfrm>
              <a:off x="4315266" y="3786187"/>
              <a:ext cx="1230850" cy="307777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400" b="1" dirty="0">
                  <a:solidFill>
                    <a:schemeClr val="bg1"/>
                  </a:solidFill>
                </a:rPr>
                <a:t>Kereskedelem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 33"/>
          <p:cNvGrpSpPr/>
          <p:nvPr/>
        </p:nvGrpSpPr>
        <p:grpSpPr>
          <a:xfrm>
            <a:off x="7069022" y="3269898"/>
            <a:ext cx="1428760" cy="500066"/>
            <a:chOff x="5786446" y="3714752"/>
            <a:chExt cx="1428760" cy="50006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2" name="Rektangel 51"/>
            <p:cNvSpPr/>
            <p:nvPr/>
          </p:nvSpPr>
          <p:spPr>
            <a:xfrm>
              <a:off x="5786446" y="3714752"/>
              <a:ext cx="1428760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53" name="textruta 52"/>
            <p:cNvSpPr txBox="1"/>
            <p:nvPr/>
          </p:nvSpPr>
          <p:spPr>
            <a:xfrm>
              <a:off x="6244185" y="3798393"/>
              <a:ext cx="481222" cy="307777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400" b="1" dirty="0">
                  <a:solidFill>
                    <a:schemeClr val="bg1"/>
                  </a:solidFill>
                </a:rPr>
                <a:t>Ipar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 34"/>
          <p:cNvGrpSpPr/>
          <p:nvPr/>
        </p:nvGrpSpPr>
        <p:grpSpPr>
          <a:xfrm>
            <a:off x="8551750" y="3269898"/>
            <a:ext cx="1446230" cy="500066"/>
            <a:chOff x="7269174" y="3714752"/>
            <a:chExt cx="1446230" cy="500066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5" name="Rektangel 54"/>
            <p:cNvSpPr/>
            <p:nvPr/>
          </p:nvSpPr>
          <p:spPr>
            <a:xfrm>
              <a:off x="7286644" y="3714752"/>
              <a:ext cx="1428760" cy="50006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7269174" y="3798393"/>
              <a:ext cx="1263487" cy="307777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400" b="1" dirty="0">
                  <a:solidFill>
                    <a:schemeClr val="bg1"/>
                  </a:solidFill>
                </a:rPr>
                <a:t>Mezőgazdaság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976" name="Grupp 36"/>
          <p:cNvGrpSpPr>
            <a:grpSpLocks/>
          </p:cNvGrpSpPr>
          <p:nvPr/>
        </p:nvGrpSpPr>
        <p:grpSpPr bwMode="auto">
          <a:xfrm>
            <a:off x="5211566" y="1556046"/>
            <a:ext cx="2214562" cy="500062"/>
            <a:chOff x="3214678" y="2857496"/>
            <a:chExt cx="2214578" cy="500066"/>
          </a:xfrm>
        </p:grpSpPr>
        <p:sp>
          <p:nvSpPr>
            <p:cNvPr id="58" name="Rektangel 57"/>
            <p:cNvSpPr/>
            <p:nvPr/>
          </p:nvSpPr>
          <p:spPr>
            <a:xfrm>
              <a:off x="3214678" y="2857496"/>
              <a:ext cx="2214578" cy="500066"/>
            </a:xfrm>
            <a:prstGeom prst="rect">
              <a:avLst/>
            </a:prstGeom>
            <a:ln>
              <a:solidFill>
                <a:srgbClr val="FAA50F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84001" name="textruta 58"/>
            <p:cNvSpPr txBox="1">
              <a:spLocks noChangeArrowheads="1"/>
            </p:cNvSpPr>
            <p:nvPr/>
          </p:nvSpPr>
          <p:spPr bwMode="auto">
            <a:xfrm>
              <a:off x="3286116" y="2916792"/>
              <a:ext cx="2035189" cy="369335"/>
            </a:xfrm>
            <a:prstGeom prst="rect">
              <a:avLst/>
            </a:prstGeom>
            <a:noFill/>
            <a:ln w="9525">
              <a:solidFill>
                <a:srgbClr val="FAA5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800">
                  <a:solidFill>
                    <a:schemeClr val="bg1"/>
                  </a:solidFill>
                </a:rPr>
                <a:t>Nemzeti számlák</a:t>
              </a:r>
              <a:endParaRPr lang="sv-SE" altLang="hu-HU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 38"/>
          <p:cNvGrpSpPr/>
          <p:nvPr/>
        </p:nvGrpSpPr>
        <p:grpSpPr>
          <a:xfrm>
            <a:off x="4181106" y="5315390"/>
            <a:ext cx="4145500" cy="571504"/>
            <a:chOff x="3714744" y="4786322"/>
            <a:chExt cx="4145500" cy="571504"/>
          </a:xfrm>
          <a:solidFill>
            <a:srgbClr val="990000"/>
          </a:solidFill>
        </p:grpSpPr>
        <p:sp>
          <p:nvSpPr>
            <p:cNvPr id="61" name="Rektangel 60"/>
            <p:cNvSpPr/>
            <p:nvPr/>
          </p:nvSpPr>
          <p:spPr>
            <a:xfrm>
              <a:off x="3714744" y="4786322"/>
              <a:ext cx="4145500" cy="571504"/>
            </a:xfrm>
            <a:prstGeom prst="rect">
              <a:avLst/>
            </a:prstGeom>
            <a:grpFill/>
            <a:ln>
              <a:solidFill>
                <a:srgbClr val="99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62" name="textruta 61"/>
            <p:cNvSpPr txBox="1"/>
            <p:nvPr/>
          </p:nvSpPr>
          <p:spPr>
            <a:xfrm>
              <a:off x="4138699" y="4887408"/>
              <a:ext cx="3391057" cy="369332"/>
            </a:xfrm>
            <a:prstGeom prst="rect">
              <a:avLst/>
            </a:prstGeom>
            <a:grpFill/>
            <a:ln>
              <a:solidFill>
                <a:srgbClr val="99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chemeClr val="bg1"/>
                  </a:solidFill>
                </a:rPr>
                <a:t>Gazdasági Szervezetek </a:t>
              </a:r>
              <a:r>
                <a:rPr lang="hu-HU" dirty="0" smtClean="0">
                  <a:solidFill>
                    <a:schemeClr val="bg1"/>
                  </a:solidFill>
                </a:rPr>
                <a:t>Regisztere</a:t>
              </a:r>
              <a:endParaRPr lang="sv-SE" dirty="0">
                <a:solidFill>
                  <a:schemeClr val="bg1"/>
                </a:solidFill>
              </a:endParaRPr>
            </a:p>
          </p:txBody>
        </p:sp>
      </p:grpSp>
      <p:sp>
        <p:nvSpPr>
          <p:cNvPr id="83978" name="Line 25"/>
          <p:cNvSpPr>
            <a:spLocks noChangeShapeType="1"/>
          </p:cNvSpPr>
          <p:nvPr/>
        </p:nvSpPr>
        <p:spPr bwMode="auto">
          <a:xfrm flipH="1">
            <a:off x="3490717" y="2127546"/>
            <a:ext cx="1679575" cy="9906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9" name="Line 26"/>
          <p:cNvSpPr>
            <a:spLocks noChangeShapeType="1"/>
          </p:cNvSpPr>
          <p:nvPr/>
        </p:nvSpPr>
        <p:spPr bwMode="auto">
          <a:xfrm flipH="1">
            <a:off x="4862317" y="2127546"/>
            <a:ext cx="1063625" cy="10668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0" name="Line 27"/>
          <p:cNvSpPr>
            <a:spLocks noChangeShapeType="1"/>
          </p:cNvSpPr>
          <p:nvPr/>
        </p:nvSpPr>
        <p:spPr bwMode="auto">
          <a:xfrm>
            <a:off x="6283128" y="2127547"/>
            <a:ext cx="0" cy="1000125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1" name="Line 28"/>
          <p:cNvSpPr>
            <a:spLocks noChangeShapeType="1"/>
          </p:cNvSpPr>
          <p:nvPr/>
        </p:nvSpPr>
        <p:spPr bwMode="auto">
          <a:xfrm>
            <a:off x="6711753" y="2127546"/>
            <a:ext cx="1047750" cy="10668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2" name="Line 29"/>
          <p:cNvSpPr>
            <a:spLocks noChangeShapeType="1"/>
          </p:cNvSpPr>
          <p:nvPr/>
        </p:nvSpPr>
        <p:spPr bwMode="auto">
          <a:xfrm>
            <a:off x="7454704" y="2127547"/>
            <a:ext cx="1471613" cy="1000125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3" name="Line 27"/>
          <p:cNvSpPr>
            <a:spLocks noChangeShapeType="1"/>
          </p:cNvSpPr>
          <p:nvPr/>
        </p:nvSpPr>
        <p:spPr bwMode="auto">
          <a:xfrm>
            <a:off x="6283128" y="3913484"/>
            <a:ext cx="0" cy="1000125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4" name="Line 26"/>
          <p:cNvSpPr>
            <a:spLocks noChangeShapeType="1"/>
          </p:cNvSpPr>
          <p:nvPr/>
        </p:nvSpPr>
        <p:spPr bwMode="auto">
          <a:xfrm flipH="1">
            <a:off x="6791129" y="3846808"/>
            <a:ext cx="1063625" cy="10668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H="1">
            <a:off x="7318179" y="3913483"/>
            <a:ext cx="1679575" cy="9906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6" name="Line 28"/>
          <p:cNvSpPr>
            <a:spLocks noChangeShapeType="1"/>
          </p:cNvSpPr>
          <p:nvPr/>
        </p:nvSpPr>
        <p:spPr bwMode="auto">
          <a:xfrm>
            <a:off x="4782941" y="3842046"/>
            <a:ext cx="1047750" cy="1066800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7" name="Line 29"/>
          <p:cNvSpPr>
            <a:spLocks noChangeShapeType="1"/>
          </p:cNvSpPr>
          <p:nvPr/>
        </p:nvSpPr>
        <p:spPr bwMode="auto">
          <a:xfrm>
            <a:off x="3597079" y="3913484"/>
            <a:ext cx="1471613" cy="1000125"/>
          </a:xfrm>
          <a:prstGeom prst="line">
            <a:avLst/>
          </a:prstGeom>
          <a:noFill/>
          <a:ln w="2844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8" name="Line 25"/>
          <p:cNvSpPr>
            <a:spLocks noChangeShapeType="1"/>
          </p:cNvSpPr>
          <p:nvPr/>
        </p:nvSpPr>
        <p:spPr bwMode="auto">
          <a:xfrm flipH="1" flipV="1">
            <a:off x="3425628" y="3984922"/>
            <a:ext cx="1428750" cy="1000125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89" name="Line 25"/>
          <p:cNvSpPr>
            <a:spLocks noChangeShapeType="1"/>
          </p:cNvSpPr>
          <p:nvPr/>
        </p:nvSpPr>
        <p:spPr bwMode="auto">
          <a:xfrm flipH="1" flipV="1">
            <a:off x="4568629" y="3842046"/>
            <a:ext cx="1000125" cy="1071562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0" name="Line 25"/>
          <p:cNvSpPr>
            <a:spLocks noChangeShapeType="1"/>
          </p:cNvSpPr>
          <p:nvPr/>
        </p:nvSpPr>
        <p:spPr bwMode="auto">
          <a:xfrm flipH="1" flipV="1">
            <a:off x="6068816" y="3842046"/>
            <a:ext cx="0" cy="1071562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1" name="Line 25"/>
          <p:cNvSpPr>
            <a:spLocks noChangeShapeType="1"/>
          </p:cNvSpPr>
          <p:nvPr/>
        </p:nvSpPr>
        <p:spPr bwMode="auto">
          <a:xfrm flipV="1">
            <a:off x="6568879" y="3842046"/>
            <a:ext cx="1071563" cy="1071562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2" name="Line 25"/>
          <p:cNvSpPr>
            <a:spLocks noChangeShapeType="1"/>
          </p:cNvSpPr>
          <p:nvPr/>
        </p:nvSpPr>
        <p:spPr bwMode="auto">
          <a:xfrm flipV="1">
            <a:off x="7068941" y="3913484"/>
            <a:ext cx="1714500" cy="1000125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V="1">
            <a:off x="3711379" y="2127547"/>
            <a:ext cx="1643063" cy="1000125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4" name="Line 25"/>
          <p:cNvSpPr>
            <a:spLocks noChangeShapeType="1"/>
          </p:cNvSpPr>
          <p:nvPr/>
        </p:nvSpPr>
        <p:spPr bwMode="auto">
          <a:xfrm flipV="1">
            <a:off x="4711504" y="2127546"/>
            <a:ext cx="1071563" cy="1071562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5" name="Line 25"/>
          <p:cNvSpPr>
            <a:spLocks noChangeShapeType="1"/>
          </p:cNvSpPr>
          <p:nvPr/>
        </p:nvSpPr>
        <p:spPr bwMode="auto">
          <a:xfrm flipH="1" flipV="1">
            <a:off x="6140253" y="2127547"/>
            <a:ext cx="0" cy="1000125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6" name="Line 25"/>
          <p:cNvSpPr>
            <a:spLocks noChangeShapeType="1"/>
          </p:cNvSpPr>
          <p:nvPr/>
        </p:nvSpPr>
        <p:spPr bwMode="auto">
          <a:xfrm flipH="1" flipV="1">
            <a:off x="6568879" y="2127546"/>
            <a:ext cx="1000125" cy="1071562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7" name="Line 25"/>
          <p:cNvSpPr>
            <a:spLocks noChangeShapeType="1"/>
          </p:cNvSpPr>
          <p:nvPr/>
        </p:nvSpPr>
        <p:spPr bwMode="auto">
          <a:xfrm flipH="1" flipV="1">
            <a:off x="7211817" y="2127547"/>
            <a:ext cx="1500187" cy="1000125"/>
          </a:xfrm>
          <a:prstGeom prst="line">
            <a:avLst/>
          </a:prstGeom>
          <a:noFill/>
          <a:ln w="2844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98" name="textruta 82"/>
          <p:cNvSpPr txBox="1">
            <a:spLocks noChangeArrowheads="1"/>
          </p:cNvSpPr>
          <p:nvPr/>
        </p:nvSpPr>
        <p:spPr bwMode="auto">
          <a:xfrm>
            <a:off x="504298" y="326009"/>
            <a:ext cx="6731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Gazdaságstatisztikai rendszer</a:t>
            </a:r>
            <a:endParaRPr lang="sv-SE" altLang="hu-H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" name="Kép 44">
            <a:hlinkClick r:id="" action="ppaction://noaction">
              <a:snd r:embed="rId3" name="suction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74" y="0"/>
            <a:ext cx="2407125" cy="1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6B6FBC-36E4-4E28-9263-27E699CE9D34}" type="slidenum">
              <a:rPr lang="hu-HU" altLang="hu-HU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029" y="1863725"/>
            <a:ext cx="11255828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A 2019 végén elfogadott (EU) 2019/2152</a:t>
            </a:r>
            <a:r>
              <a:rPr lang="hu-HU" b="1" dirty="0">
                <a:solidFill>
                  <a:srgbClr val="002060"/>
                </a:solidFill>
              </a:rPr>
              <a:t> vállalkozásstatisztikai (EBS) alapjogszabály</a:t>
            </a:r>
            <a:r>
              <a:rPr lang="hu-HU" dirty="0">
                <a:solidFill>
                  <a:srgbClr val="002060"/>
                </a:solidFill>
              </a:rPr>
              <a:t>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- általánosan </a:t>
            </a:r>
            <a:r>
              <a:rPr lang="hu-HU" b="1" dirty="0">
                <a:solidFill>
                  <a:srgbClr val="002060"/>
                </a:solidFill>
              </a:rPr>
              <a:t>2021. január 1-én lépett életbe</a:t>
            </a:r>
            <a:r>
              <a:rPr lang="hu-HU" dirty="0">
                <a:solidFill>
                  <a:srgbClr val="002060"/>
                </a:solidFill>
              </a:rPr>
              <a:t>, 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külkereskedelem statisztika esetén 2022-től, 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dirty="0">
                <a:solidFill>
                  <a:srgbClr val="002060"/>
                </a:solidFill>
              </a:rPr>
              <a:t>évközi teljesítménystatisztika (STS) esetén 2024-től kötelezően alkalmazandó.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dirty="0">
                <a:solidFill>
                  <a:srgbClr val="002060"/>
                </a:solidFill>
              </a:rPr>
              <a:t>EBS rendelet a teljes </a:t>
            </a:r>
            <a:r>
              <a:rPr lang="hu-HU" b="1" dirty="0">
                <a:solidFill>
                  <a:srgbClr val="002060"/>
                </a:solidFill>
              </a:rPr>
              <a:t>gazdaságstatisztikára vonatkozik a nemzeti számlák kivételével</a:t>
            </a:r>
            <a:r>
              <a:rPr lang="hu-H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64029" y="524329"/>
            <a:ext cx="738028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FF"/>
              </a:buClr>
              <a:buFontTx/>
              <a:buNone/>
              <a:defRPr/>
            </a:pPr>
            <a:r>
              <a:rPr lang="hu-HU" altLang="hu-H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EBS </a:t>
            </a:r>
            <a:r>
              <a:rPr lang="hu-HU" altLang="hu-H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jogszabály bevezetése</a:t>
            </a:r>
            <a:endParaRPr lang="en-US" altLang="hu-H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63" y="175096"/>
            <a:ext cx="1309991" cy="13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2A038-24CE-40DA-B035-78A63A3D890A}" type="slidenum">
              <a:rPr lang="hu-HU" smtClean="0">
                <a:solidFill>
                  <a:srgbClr val="002060"/>
                </a:solidFill>
                <a:latin typeface="Myriad "/>
              </a:rPr>
              <a:t>5</a:t>
            </a:fld>
            <a:endParaRPr lang="hu-HU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8837" y="354172"/>
            <a:ext cx="979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EBS </a:t>
            </a:r>
            <a:r>
              <a:rPr lang="hu-H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jogszabály keretei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63" y="175096"/>
            <a:ext cx="1309991" cy="1309991"/>
          </a:xfrm>
          <a:prstGeom prst="rect">
            <a:avLst/>
          </a:prstGeom>
        </p:spPr>
      </p:pic>
      <p:grpSp>
        <p:nvGrpSpPr>
          <p:cNvPr id="33" name="Group 27"/>
          <p:cNvGrpSpPr/>
          <p:nvPr/>
        </p:nvGrpSpPr>
        <p:grpSpPr bwMode="auto">
          <a:xfrm>
            <a:off x="1946541" y="2095134"/>
            <a:ext cx="8015111" cy="3537785"/>
            <a:chOff x="175" y="673"/>
            <a:chExt cx="7673" cy="2191"/>
          </a:xfrm>
        </p:grpSpPr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3059" y="1358"/>
              <a:ext cx="2160" cy="60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EBS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alapjogszabály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Oval 45"/>
            <p:cNvSpPr>
              <a:spLocks noChangeArrowheads="1"/>
            </p:cNvSpPr>
            <p:nvPr/>
          </p:nvSpPr>
          <p:spPr bwMode="auto">
            <a:xfrm>
              <a:off x="175" y="1399"/>
              <a:ext cx="1980" cy="67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2400">
                <a:solidFill>
                  <a:srgbClr val="002060"/>
                </a:solidFill>
              </a:endParaRP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76" y="1475"/>
              <a:ext cx="16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hu-HU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Dinamikus</a:t>
              </a:r>
              <a:endParaRPr lang="hu-H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hu-HU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statisztikák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auto">
            <a:xfrm>
              <a:off x="175" y="2195"/>
              <a:ext cx="1980" cy="54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2400">
                <a:solidFill>
                  <a:srgbClr val="002060"/>
                </a:solidFill>
              </a:endParaRP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713" y="2324"/>
              <a:ext cx="16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hu-HU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ITGS*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940" y="673"/>
              <a:ext cx="1800" cy="67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2400">
                <a:solidFill>
                  <a:srgbClr val="002060"/>
                </a:solidFill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6006" y="869"/>
              <a:ext cx="180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PRODCOM</a:t>
              </a:r>
              <a:endParaRPr lang="hu-HU" sz="24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hu-H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**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5940" y="1867"/>
              <a:ext cx="1800" cy="60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2400">
                <a:solidFill>
                  <a:srgbClr val="002060"/>
                </a:solidFill>
              </a:endParaRP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6048" y="2005"/>
              <a:ext cx="18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GEONOM</a:t>
              </a:r>
              <a:endParaRPr lang="hu-HU" sz="24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hu-H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hu-H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***</a:t>
              </a:r>
              <a:endPara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Line 35"/>
            <p:cNvCxnSpPr/>
            <p:nvPr/>
          </p:nvCxnSpPr>
          <p:spPr bwMode="auto">
            <a:xfrm>
              <a:off x="2022" y="1062"/>
              <a:ext cx="1037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4"/>
            <p:cNvCxnSpPr/>
            <p:nvPr/>
          </p:nvCxnSpPr>
          <p:spPr bwMode="auto">
            <a:xfrm>
              <a:off x="2168" y="1697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33"/>
            <p:cNvCxnSpPr/>
            <p:nvPr/>
          </p:nvCxnSpPr>
          <p:spPr bwMode="auto">
            <a:xfrm flipV="1">
              <a:off x="2160" y="1845"/>
              <a:ext cx="900" cy="6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32"/>
            <p:cNvCxnSpPr/>
            <p:nvPr/>
          </p:nvCxnSpPr>
          <p:spPr bwMode="auto">
            <a:xfrm flipH="1" flipV="1">
              <a:off x="5220" y="1662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31"/>
            <p:cNvCxnSpPr/>
            <p:nvPr/>
          </p:nvCxnSpPr>
          <p:spPr bwMode="auto">
            <a:xfrm flipH="1">
              <a:off x="5220" y="1043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2009836" y="2184659"/>
            <a:ext cx="1985795" cy="868695"/>
          </a:xfrm>
          <a:prstGeom prst="ellipse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solidFill>
                <a:srgbClr val="002060"/>
              </a:solidFill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2597868" y="2385517"/>
            <a:ext cx="901973" cy="5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endParaRPr lang="hu-H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1382842" y="1256722"/>
            <a:ext cx="3332024" cy="4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>
              <a:spcAft>
                <a:spcPts val="0"/>
              </a:spcAft>
            </a:pPr>
            <a:r>
              <a:rPr lang="hu-HU" sz="24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Végrehajtási rendeletek</a:t>
            </a:r>
            <a:endParaRPr lang="hu-H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7809961" y="1207678"/>
            <a:ext cx="2511184" cy="4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>
              <a:spcAft>
                <a:spcPts val="0"/>
              </a:spcAft>
            </a:pPr>
            <a:r>
              <a:rPr lang="hu-H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Nómenklatúrák</a:t>
            </a:r>
          </a:p>
        </p:txBody>
      </p:sp>
      <p:sp>
        <p:nvSpPr>
          <p:cNvPr id="52" name="Lefelé nyíl 51"/>
          <p:cNvSpPr/>
          <p:nvPr/>
        </p:nvSpPr>
        <p:spPr>
          <a:xfrm>
            <a:off x="2869914" y="1705737"/>
            <a:ext cx="313690" cy="438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2400">
              <a:solidFill>
                <a:srgbClr val="002060"/>
              </a:solidFill>
            </a:endParaRPr>
          </a:p>
        </p:txBody>
      </p:sp>
      <p:sp>
        <p:nvSpPr>
          <p:cNvPr id="53" name="Lefelé nyíl 52"/>
          <p:cNvSpPr/>
          <p:nvPr/>
        </p:nvSpPr>
        <p:spPr>
          <a:xfrm>
            <a:off x="8751863" y="1622992"/>
            <a:ext cx="313690" cy="43878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2400">
              <a:solidFill>
                <a:srgbClr val="002060"/>
              </a:solidFill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Cím 1"/>
          <p:cNvSpPr>
            <a:spLocks noGrp="1"/>
          </p:cNvSpPr>
          <p:nvPr>
            <p:ph type="title"/>
          </p:nvPr>
        </p:nvSpPr>
        <p:spPr>
          <a:xfrm>
            <a:off x="4303499" y="4946693"/>
            <a:ext cx="7999022" cy="1213165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ITGS = International Trade in Goods Statistics</a:t>
            </a:r>
            <a:b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  PRODCOM = Statistics on the Production of Manufactured Goods</a:t>
            </a:r>
            <a:b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GEONOM = Nomenclature of Countries and Territories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6" y="326853"/>
            <a:ext cx="11180618" cy="10064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EBS </a:t>
            </a:r>
            <a:r>
              <a:rPr lang="hu-HU" dirty="0" smtClean="0">
                <a:solidFill>
                  <a:srgbClr val="0070C0"/>
                </a:solidFill>
              </a:rPr>
              <a:t>jogszabály végrehajtási rendeletei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hu-HU" dirty="0"/>
          </a:p>
          <a:p>
            <a:pPr lvl="1"/>
            <a:endParaRPr lang="hu-HU" sz="20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38390"/>
              </p:ext>
            </p:extLst>
          </p:nvPr>
        </p:nvGraphicFramePr>
        <p:xfrm>
          <a:off x="969818" y="1579420"/>
          <a:ext cx="9707418" cy="426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7026"/>
                <a:gridCol w="3063520"/>
                <a:gridCol w="2456872"/>
              </a:tblGrid>
              <a:tr h="43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Végrehajtási rendelet neve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Várható elfogadás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Rendelet státusza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67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Vállalati IKT-használat végrehajtási rendelet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2020.07.15.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megjelent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Általános végrehajtási rendeletet (GIA)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2020.07.30.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megjelent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GENOM területi nómenklatúra rendelet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2020.10.12.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megjelent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Derogációs </a:t>
                      </a:r>
                      <a:r>
                        <a:rPr lang="hu-HU" sz="1800" b="1" dirty="0" smtClean="0">
                          <a:effectLst/>
                        </a:rPr>
                        <a:t>rendelet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199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2021. </a:t>
                      </a:r>
                      <a:r>
                        <a:rPr lang="hu-HU" sz="1800" b="1" dirty="0" smtClean="0">
                          <a:effectLst/>
                        </a:rPr>
                        <a:t>Q2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megjelent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ITGS végrehajtási rendelet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2021. Q3 (bevezetés 2022-től)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előkészítés alatt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GVC végrehajtási rendelet 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2022.06.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előkészítés alatt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Innováció végrehajtási rendelet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2022.07.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előkészítés alatt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7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PRODCOM nómenklatúra rendelet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199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2019-ben módosult</a:t>
                      </a:r>
                      <a:endParaRPr lang="hu-H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módosulás</a:t>
                      </a:r>
                      <a:r>
                        <a:rPr lang="hu-H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várható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63" y="175096"/>
            <a:ext cx="1309991" cy="13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6B6FBC-36E4-4E28-9263-27E699CE9D34}" type="slidenum">
              <a:rPr lang="hu-HU" altLang="hu-HU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029" y="1649639"/>
            <a:ext cx="11255828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Az EBS (</a:t>
            </a:r>
            <a:r>
              <a:rPr lang="en-GB" dirty="0">
                <a:solidFill>
                  <a:srgbClr val="002060"/>
                </a:solidFill>
              </a:rPr>
              <a:t>European Business Statistics</a:t>
            </a:r>
            <a:r>
              <a:rPr lang="hu-HU" dirty="0">
                <a:solidFill>
                  <a:srgbClr val="002060"/>
                </a:solidFill>
              </a:rPr>
              <a:t>) uniós alapjogszabály rendelkezései alapján elsősorban a statisztikai egységek alkalmazása terén történtek változások, így a KSH 2021-től a gazdaságstatisztikai adatokat szakterületenként </a:t>
            </a:r>
            <a:r>
              <a:rPr lang="hu-HU" b="1" dirty="0">
                <a:solidFill>
                  <a:srgbClr val="002060"/>
                </a:solidFill>
              </a:rPr>
              <a:t>eltérő statisztikai egység szinten állítja elő. </a:t>
            </a:r>
            <a:endParaRPr lang="hu-HU" dirty="0">
              <a:solidFill>
                <a:srgbClr val="002060"/>
              </a:solidFill>
            </a:endParaRPr>
          </a:p>
          <a:p>
            <a:pPr lvl="0"/>
            <a:r>
              <a:rPr lang="hu-HU" dirty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jogi egység</a:t>
            </a:r>
            <a:r>
              <a:rPr lang="hu-HU" dirty="0">
                <a:solidFill>
                  <a:srgbClr val="002060"/>
                </a:solidFill>
              </a:rPr>
              <a:t>, mint alap szintű statisztikai egység a főbb kiadványokban, publikációkban és adattáblákban továbbra is </a:t>
            </a:r>
            <a:r>
              <a:rPr lang="hu-HU" b="1" dirty="0">
                <a:solidFill>
                  <a:srgbClr val="002060"/>
                </a:solidFill>
              </a:rPr>
              <a:t>minden szakterületen megmarad</a:t>
            </a:r>
            <a:r>
              <a:rPr lang="hu-HU" dirty="0">
                <a:solidFill>
                  <a:srgbClr val="002060"/>
                </a:solidFill>
              </a:rPr>
              <a:t> (kivéve a vállalati IKT területe).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szakosodott egység</a:t>
            </a:r>
            <a:r>
              <a:rPr lang="hu-HU" dirty="0">
                <a:solidFill>
                  <a:srgbClr val="002060"/>
                </a:solidFill>
              </a:rPr>
              <a:t> (KAU) az </a:t>
            </a:r>
            <a:r>
              <a:rPr lang="hu-HU" b="1" dirty="0">
                <a:solidFill>
                  <a:srgbClr val="002060"/>
                </a:solidFill>
              </a:rPr>
              <a:t>évközi teljesítménystatisztika</a:t>
            </a:r>
            <a:r>
              <a:rPr lang="hu-HU" dirty="0">
                <a:solidFill>
                  <a:srgbClr val="002060"/>
                </a:solidFill>
              </a:rPr>
              <a:t> (STS) esetén kerül alkalmazásra.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gazdasági egység</a:t>
            </a:r>
            <a:r>
              <a:rPr lang="hu-HU" dirty="0">
                <a:solidFill>
                  <a:srgbClr val="002060"/>
                </a:solidFill>
              </a:rPr>
              <a:t> (enterprise) az </a:t>
            </a:r>
            <a:r>
              <a:rPr lang="hu-HU" b="1" dirty="0">
                <a:solidFill>
                  <a:srgbClr val="002060"/>
                </a:solidFill>
              </a:rPr>
              <a:t>éves gazdaságszerkezeti statisztika</a:t>
            </a:r>
            <a:r>
              <a:rPr lang="hu-HU" dirty="0">
                <a:solidFill>
                  <a:srgbClr val="002060"/>
                </a:solidFill>
              </a:rPr>
              <a:t> (SBS) és a dinamikus szakstatisztikák területén kerül bevezetésre.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04919" y="524328"/>
            <a:ext cx="10559142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FF"/>
              </a:buClr>
              <a:buFontTx/>
              <a:buNone/>
              <a:defRPr/>
            </a:pPr>
            <a:r>
              <a:rPr lang="hu-HU" altLang="hu-H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Statisztikai egységeket érintő főbb </a:t>
            </a:r>
            <a:r>
              <a:rPr lang="hu-HU" altLang="hu-H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változások</a:t>
            </a:r>
            <a:endParaRPr lang="en-US" altLang="hu-H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82" y="146477"/>
            <a:ext cx="1185035" cy="13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52400" y="1314450"/>
            <a:ext cx="11477149" cy="41823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en-US" sz="2000" dirty="0" smtClean="0">
                <a:solidFill>
                  <a:srgbClr val="002060"/>
                </a:solidFill>
              </a:rPr>
              <a:t>Példa a jogi egységek struktúrájára és irányítási kapcsolataira, a gazdasági és szakosodott egységekre</a:t>
            </a:r>
            <a:r>
              <a:rPr lang="fr-BE" altLang="en-US" sz="2000" dirty="0" smtClean="0">
                <a:solidFill>
                  <a:srgbClr val="002060"/>
                </a:solidFill>
              </a:rPr>
              <a:t> 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 eaLnBrk="1" hangingPunct="1"/>
            <a:endParaRPr lang="en-GB" altLang="en-US" sz="2000" dirty="0"/>
          </a:p>
        </p:txBody>
      </p:sp>
      <p:grpSp>
        <p:nvGrpSpPr>
          <p:cNvPr id="58372" name="Group 29"/>
          <p:cNvGrpSpPr>
            <a:grpSpLocks/>
          </p:cNvGrpSpPr>
          <p:nvPr/>
        </p:nvGrpSpPr>
        <p:grpSpPr bwMode="auto">
          <a:xfrm>
            <a:off x="841789" y="1946853"/>
            <a:ext cx="6770915" cy="3634022"/>
            <a:chOff x="294" y="2448"/>
            <a:chExt cx="10582" cy="5485"/>
          </a:xfrm>
        </p:grpSpPr>
        <p:sp>
          <p:nvSpPr>
            <p:cNvPr id="22533" name="Line 30"/>
            <p:cNvSpPr>
              <a:spLocks noChangeShapeType="1"/>
            </p:cNvSpPr>
            <p:nvPr/>
          </p:nvSpPr>
          <p:spPr bwMode="auto">
            <a:xfrm>
              <a:off x="2861" y="3928"/>
              <a:ext cx="518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34" name="Line 31"/>
            <p:cNvSpPr>
              <a:spLocks noChangeShapeType="1"/>
            </p:cNvSpPr>
            <p:nvPr/>
          </p:nvSpPr>
          <p:spPr bwMode="auto">
            <a:xfrm>
              <a:off x="2881" y="3923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8341" y="2728"/>
              <a:ext cx="1960" cy="68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Enterprise Group</a:t>
              </a:r>
            </a:p>
          </p:txBody>
        </p:sp>
        <p:sp>
          <p:nvSpPr>
            <p:cNvPr id="22536" name="Oval 33"/>
            <p:cNvSpPr>
              <a:spLocks noChangeArrowheads="1"/>
            </p:cNvSpPr>
            <p:nvPr/>
          </p:nvSpPr>
          <p:spPr bwMode="auto">
            <a:xfrm>
              <a:off x="4406" y="2448"/>
              <a:ext cx="2070" cy="126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00" i="0" dirty="0"/>
            </a:p>
          </p:txBody>
        </p:sp>
        <p:sp>
          <p:nvSpPr>
            <p:cNvPr id="22537" name="Oval 34"/>
            <p:cNvSpPr>
              <a:spLocks noChangeArrowheads="1"/>
            </p:cNvSpPr>
            <p:nvPr/>
          </p:nvSpPr>
          <p:spPr bwMode="auto">
            <a:xfrm>
              <a:off x="4541" y="4088"/>
              <a:ext cx="1800" cy="104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00" i="0" dirty="0"/>
            </a:p>
          </p:txBody>
        </p:sp>
        <p:sp>
          <p:nvSpPr>
            <p:cNvPr id="22538" name="Oval 35"/>
            <p:cNvSpPr>
              <a:spLocks noChangeArrowheads="1"/>
            </p:cNvSpPr>
            <p:nvPr/>
          </p:nvSpPr>
          <p:spPr bwMode="auto">
            <a:xfrm>
              <a:off x="3141" y="5213"/>
              <a:ext cx="1880" cy="272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00" i="0" dirty="0"/>
            </a:p>
          </p:txBody>
        </p:sp>
        <p:sp>
          <p:nvSpPr>
            <p:cNvPr id="22539" name="Oval 36"/>
            <p:cNvSpPr>
              <a:spLocks noChangeArrowheads="1"/>
            </p:cNvSpPr>
            <p:nvPr/>
          </p:nvSpPr>
          <p:spPr bwMode="auto">
            <a:xfrm rot="-3029707">
              <a:off x="927" y="4215"/>
              <a:ext cx="3042" cy="186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00" i="0" dirty="0"/>
            </a:p>
          </p:txBody>
        </p:sp>
        <p:sp>
          <p:nvSpPr>
            <p:cNvPr id="22540" name="Oval 37"/>
            <p:cNvSpPr>
              <a:spLocks noChangeArrowheads="1"/>
            </p:cNvSpPr>
            <p:nvPr/>
          </p:nvSpPr>
          <p:spPr bwMode="auto">
            <a:xfrm rot="-2790862">
              <a:off x="6801" y="3807"/>
              <a:ext cx="3509" cy="464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200" i="0" dirty="0"/>
            </a:p>
          </p:txBody>
        </p:sp>
        <p:sp>
          <p:nvSpPr>
            <p:cNvPr id="22541" name="Line 38"/>
            <p:cNvSpPr>
              <a:spLocks noChangeShapeType="1"/>
            </p:cNvSpPr>
            <p:nvPr/>
          </p:nvSpPr>
          <p:spPr bwMode="auto">
            <a:xfrm>
              <a:off x="5441" y="3508"/>
              <a:ext cx="0" cy="85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2" name="Line 39"/>
            <p:cNvSpPr>
              <a:spLocks noChangeShapeType="1"/>
            </p:cNvSpPr>
            <p:nvPr/>
          </p:nvSpPr>
          <p:spPr bwMode="auto">
            <a:xfrm>
              <a:off x="8041" y="3923"/>
              <a:ext cx="0" cy="4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3" name="Line 40"/>
            <p:cNvSpPr>
              <a:spLocks noChangeShapeType="1"/>
            </p:cNvSpPr>
            <p:nvPr/>
          </p:nvSpPr>
          <p:spPr bwMode="auto">
            <a:xfrm>
              <a:off x="2061" y="5228"/>
              <a:ext cx="204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4" name="Line 41"/>
            <p:cNvSpPr>
              <a:spLocks noChangeShapeType="1"/>
            </p:cNvSpPr>
            <p:nvPr/>
          </p:nvSpPr>
          <p:spPr bwMode="auto">
            <a:xfrm>
              <a:off x="2081" y="5223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5" name="Line 42"/>
            <p:cNvSpPr>
              <a:spLocks noChangeShapeType="1"/>
            </p:cNvSpPr>
            <p:nvPr/>
          </p:nvSpPr>
          <p:spPr bwMode="auto">
            <a:xfrm>
              <a:off x="2921" y="4868"/>
              <a:ext cx="0" cy="3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6" name="Line 43"/>
            <p:cNvSpPr>
              <a:spLocks noChangeShapeType="1"/>
            </p:cNvSpPr>
            <p:nvPr/>
          </p:nvSpPr>
          <p:spPr bwMode="auto">
            <a:xfrm>
              <a:off x="4101" y="5223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7" name="Line 44"/>
            <p:cNvSpPr>
              <a:spLocks noChangeShapeType="1"/>
            </p:cNvSpPr>
            <p:nvPr/>
          </p:nvSpPr>
          <p:spPr bwMode="auto">
            <a:xfrm>
              <a:off x="7301" y="5228"/>
              <a:ext cx="152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8" name="Line 45"/>
            <p:cNvSpPr>
              <a:spLocks noChangeShapeType="1"/>
            </p:cNvSpPr>
            <p:nvPr/>
          </p:nvSpPr>
          <p:spPr bwMode="auto">
            <a:xfrm>
              <a:off x="7321" y="5223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49" name="Line 46"/>
            <p:cNvSpPr>
              <a:spLocks noChangeShapeType="1"/>
            </p:cNvSpPr>
            <p:nvPr/>
          </p:nvSpPr>
          <p:spPr bwMode="auto">
            <a:xfrm>
              <a:off x="8041" y="4868"/>
              <a:ext cx="0" cy="3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50" name="Line 47"/>
            <p:cNvSpPr>
              <a:spLocks noChangeShapeType="1"/>
            </p:cNvSpPr>
            <p:nvPr/>
          </p:nvSpPr>
          <p:spPr bwMode="auto">
            <a:xfrm>
              <a:off x="8821" y="5223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51" name="Line 48"/>
            <p:cNvSpPr>
              <a:spLocks noChangeShapeType="1"/>
            </p:cNvSpPr>
            <p:nvPr/>
          </p:nvSpPr>
          <p:spPr bwMode="auto">
            <a:xfrm>
              <a:off x="4101" y="6207"/>
              <a:ext cx="0" cy="66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58393" name="Text Box 50"/>
            <p:cNvSpPr txBox="1">
              <a:spLocks noChangeArrowheads="1"/>
            </p:cNvSpPr>
            <p:nvPr/>
          </p:nvSpPr>
          <p:spPr bwMode="auto">
            <a:xfrm>
              <a:off x="2461" y="2892"/>
              <a:ext cx="1975" cy="432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i="0" dirty="0"/>
                <a:t>Enterprise 1</a:t>
              </a:r>
            </a:p>
          </p:txBody>
        </p:sp>
        <p:sp>
          <p:nvSpPr>
            <p:cNvPr id="58394" name="Text Box 51"/>
            <p:cNvSpPr txBox="1">
              <a:spLocks noChangeArrowheads="1"/>
            </p:cNvSpPr>
            <p:nvPr/>
          </p:nvSpPr>
          <p:spPr bwMode="auto">
            <a:xfrm>
              <a:off x="4541" y="5003"/>
              <a:ext cx="1935" cy="454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i="0" dirty="0"/>
                <a:t>Enterprise 4</a:t>
              </a:r>
            </a:p>
          </p:txBody>
        </p:sp>
        <p:sp>
          <p:nvSpPr>
            <p:cNvPr id="58395" name="Text Box 52"/>
            <p:cNvSpPr txBox="1">
              <a:spLocks noChangeArrowheads="1"/>
            </p:cNvSpPr>
            <p:nvPr/>
          </p:nvSpPr>
          <p:spPr bwMode="auto">
            <a:xfrm>
              <a:off x="294" y="6365"/>
              <a:ext cx="2167" cy="427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i="0" dirty="0"/>
                <a:t>Enterprise 2</a:t>
              </a:r>
            </a:p>
          </p:txBody>
        </p:sp>
        <p:sp>
          <p:nvSpPr>
            <p:cNvPr id="58396" name="Text Box 53"/>
            <p:cNvSpPr txBox="1">
              <a:spLocks noChangeArrowheads="1"/>
            </p:cNvSpPr>
            <p:nvPr/>
          </p:nvSpPr>
          <p:spPr bwMode="auto">
            <a:xfrm>
              <a:off x="1787" y="7487"/>
              <a:ext cx="1814" cy="44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i="0" dirty="0"/>
                <a:t>Enterprise 3</a:t>
              </a:r>
            </a:p>
          </p:txBody>
        </p:sp>
        <p:sp>
          <p:nvSpPr>
            <p:cNvPr id="58397" name="Text Box 54"/>
            <p:cNvSpPr txBox="1">
              <a:spLocks noChangeArrowheads="1"/>
            </p:cNvSpPr>
            <p:nvPr/>
          </p:nvSpPr>
          <p:spPr bwMode="auto">
            <a:xfrm>
              <a:off x="5451" y="7272"/>
              <a:ext cx="2010" cy="42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i="0" dirty="0"/>
                <a:t>Enterprise 5</a:t>
              </a:r>
            </a:p>
          </p:txBody>
        </p:sp>
        <p:sp>
          <p:nvSpPr>
            <p:cNvPr id="22558" name="Line 55"/>
            <p:cNvSpPr>
              <a:spLocks noChangeShapeType="1"/>
            </p:cNvSpPr>
            <p:nvPr/>
          </p:nvSpPr>
          <p:spPr bwMode="auto">
            <a:xfrm>
              <a:off x="8274" y="6515"/>
              <a:ext cx="142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59" name="Line 56"/>
            <p:cNvSpPr>
              <a:spLocks noChangeShapeType="1"/>
            </p:cNvSpPr>
            <p:nvPr/>
          </p:nvSpPr>
          <p:spPr bwMode="auto">
            <a:xfrm>
              <a:off x="8281" y="6510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60" name="Line 57"/>
            <p:cNvSpPr>
              <a:spLocks noChangeShapeType="1"/>
            </p:cNvSpPr>
            <p:nvPr/>
          </p:nvSpPr>
          <p:spPr bwMode="auto">
            <a:xfrm>
              <a:off x="8921" y="6215"/>
              <a:ext cx="0" cy="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22561" name="Line 58"/>
            <p:cNvSpPr>
              <a:spLocks noChangeShapeType="1"/>
            </p:cNvSpPr>
            <p:nvPr/>
          </p:nvSpPr>
          <p:spPr bwMode="auto">
            <a:xfrm>
              <a:off x="9701" y="6510"/>
              <a:ext cx="0" cy="4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4736" y="2728"/>
              <a:ext cx="1410" cy="76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Head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LEU A</a:t>
              </a:r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3501" y="6887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 smtClean="0">
                  <a:solidFill>
                    <a:srgbClr val="0F5494"/>
                  </a:solidFill>
                </a:rPr>
                <a:t>LEU </a:t>
              </a:r>
              <a:r>
                <a:rPr lang="en-GB" sz="1100" dirty="0" smtClean="0">
                  <a:solidFill>
                    <a:srgbClr val="0F5494"/>
                  </a:solidFill>
                  <a:latin typeface="Verdana"/>
                </a:rPr>
                <a:t>E</a:t>
              </a:r>
              <a:endParaRPr lang="en-GB" sz="1100" dirty="0">
                <a:solidFill>
                  <a:srgbClr val="0F5494"/>
                </a:solidFill>
                <a:latin typeface="Verdana"/>
              </a:endParaRPr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3521" y="5627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D</a:t>
              </a:r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1461" y="5627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C</a:t>
              </a: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281" y="4308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LEU</a:t>
              </a:r>
              <a:r>
                <a:rPr lang="en-GB" sz="1100" dirty="0">
                  <a:latin typeface="Verdana"/>
                </a:rPr>
                <a:t> B</a:t>
              </a:r>
              <a:endParaRPr lang="en-GB" sz="1400" dirty="0">
                <a:solidFill>
                  <a:srgbClr val="0F5494"/>
                </a:solidFill>
                <a:latin typeface="Times New Roman" pitchFamily="18" charset="0"/>
              </a:endParaRPr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4861" y="4308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F</a:t>
              </a:r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7461" y="4308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G</a:t>
              </a:r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8281" y="5627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</a:t>
              </a:r>
              <a:r>
                <a:rPr lang="en-GB" sz="1100" dirty="0">
                  <a:latin typeface="Verdana"/>
                </a:rPr>
                <a:t>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I</a:t>
              </a:r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6701" y="5627"/>
              <a:ext cx="1160" cy="58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GB" sz="1100" dirty="0">
                  <a:solidFill>
                    <a:srgbClr val="0F5494"/>
                  </a:solidFill>
                </a:rPr>
                <a:t>LEU </a:t>
              </a:r>
              <a:r>
                <a:rPr lang="en-GB" sz="1100" dirty="0">
                  <a:solidFill>
                    <a:srgbClr val="0F5494"/>
                  </a:solidFill>
                  <a:latin typeface="Verdana"/>
                </a:rPr>
                <a:t>H</a:t>
              </a:r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7661" y="6887"/>
              <a:ext cx="1160" cy="58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hu-HU" sz="1100" dirty="0" smtClean="0">
                  <a:solidFill>
                    <a:srgbClr val="0F5494"/>
                  </a:solidFill>
                </a:rPr>
                <a:t>KAU</a:t>
              </a:r>
              <a:r>
                <a:rPr lang="en-GB" sz="1100" dirty="0" smtClean="0">
                  <a:solidFill>
                    <a:srgbClr val="0F5494"/>
                  </a:solidFill>
                </a:rPr>
                <a:t> </a:t>
              </a:r>
              <a:r>
                <a:rPr lang="hu-HU" sz="1100" dirty="0">
                  <a:solidFill>
                    <a:srgbClr val="0F5494"/>
                  </a:solidFill>
                </a:rPr>
                <a:t>1</a:t>
              </a:r>
              <a:endParaRPr lang="en-GB" sz="1100" dirty="0">
                <a:solidFill>
                  <a:srgbClr val="0F5494"/>
                </a:solidFill>
                <a:latin typeface="Verdana"/>
              </a:endParaRPr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9141" y="6907"/>
              <a:ext cx="1160" cy="580"/>
            </a:xfrm>
            <a:prstGeom prst="rect">
              <a:avLst/>
            </a:prstGeom>
            <a:solidFill>
              <a:srgbClr val="199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400" tIns="12700" rIns="25400" bIns="12700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hu-HU" sz="1100" dirty="0" smtClean="0">
                  <a:solidFill>
                    <a:srgbClr val="0F5494"/>
                  </a:solidFill>
                </a:rPr>
                <a:t>KAU</a:t>
              </a:r>
              <a:r>
                <a:rPr lang="en-GB" sz="1100" dirty="0" smtClean="0">
                  <a:solidFill>
                    <a:srgbClr val="0F5494"/>
                  </a:solidFill>
                </a:rPr>
                <a:t> </a:t>
              </a:r>
              <a:r>
                <a:rPr lang="hu-HU" sz="1100" dirty="0">
                  <a:solidFill>
                    <a:srgbClr val="0F5494"/>
                  </a:solidFill>
                  <a:latin typeface="Verdana"/>
                </a:rPr>
                <a:t>2</a:t>
              </a:r>
              <a:endParaRPr lang="en-GB" sz="1100" dirty="0">
                <a:solidFill>
                  <a:srgbClr val="0F5494"/>
                </a:solidFill>
                <a:latin typeface="Verdana"/>
              </a:endParaRPr>
            </a:p>
          </p:txBody>
        </p:sp>
      </p:grpSp>
      <p:sp>
        <p:nvSpPr>
          <p:cNvPr id="45" name="Oval 37"/>
          <p:cNvSpPr>
            <a:spLocks noChangeArrowheads="1"/>
          </p:cNvSpPr>
          <p:nvPr/>
        </p:nvSpPr>
        <p:spPr bwMode="auto">
          <a:xfrm rot="21364687">
            <a:off x="40817" y="1784709"/>
            <a:ext cx="8826248" cy="4353305"/>
          </a:xfrm>
          <a:prstGeom prst="ellipse">
            <a:avLst/>
          </a:prstGeom>
          <a:noFill/>
          <a:ln w="38100">
            <a:solidFill>
              <a:srgbClr val="3166C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 i="0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41789" y="346366"/>
            <a:ext cx="8781182" cy="93662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Statisztikai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egységek reprezentációja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160" y="6366452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8532797" y="2241020"/>
            <a:ext cx="3365492" cy="31801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0" lvl="1" indent="-342900">
              <a:lnSpc>
                <a:spcPct val="110000"/>
              </a:lnSpc>
            </a:pPr>
            <a:r>
              <a:rPr lang="hu-HU" altLang="hu-HU" sz="1800" dirty="0" smtClean="0">
                <a:solidFill>
                  <a:srgbClr val="002060"/>
                </a:solidFill>
              </a:rPr>
              <a:t>Jogi egység - </a:t>
            </a:r>
            <a:r>
              <a:rPr lang="en-US" altLang="hu-HU" sz="1800" dirty="0" smtClean="0">
                <a:solidFill>
                  <a:srgbClr val="002060"/>
                </a:solidFill>
              </a:rPr>
              <a:t>Legal unit</a:t>
            </a:r>
            <a:r>
              <a:rPr lang="hu-HU" altLang="hu-HU" sz="1800" dirty="0" smtClean="0">
                <a:solidFill>
                  <a:srgbClr val="002060"/>
                </a:solidFill>
              </a:rPr>
              <a:t> (</a:t>
            </a:r>
            <a:r>
              <a:rPr lang="hu-HU" altLang="hu-HU" sz="1800" dirty="0" err="1" smtClean="0">
                <a:solidFill>
                  <a:srgbClr val="002060"/>
                </a:solidFill>
              </a:rPr>
              <a:t>LeU</a:t>
            </a:r>
            <a:r>
              <a:rPr lang="hu-HU" altLang="hu-HU" sz="1800" dirty="0" smtClean="0">
                <a:solidFill>
                  <a:srgbClr val="002060"/>
                </a:solidFill>
              </a:rPr>
              <a:t>)</a:t>
            </a:r>
            <a:endParaRPr lang="en-US" altLang="hu-HU" sz="1800" dirty="0" smtClean="0">
              <a:solidFill>
                <a:srgbClr val="002060"/>
              </a:solidFill>
            </a:endParaRPr>
          </a:p>
          <a:p>
            <a:pPr marL="908050" lvl="1" indent="-342900">
              <a:lnSpc>
                <a:spcPct val="110000"/>
              </a:lnSpc>
            </a:pPr>
            <a:r>
              <a:rPr lang="hu-HU" altLang="hu-HU" sz="1800" dirty="0" smtClean="0">
                <a:solidFill>
                  <a:srgbClr val="002060"/>
                </a:solidFill>
              </a:rPr>
              <a:t>Telep - </a:t>
            </a:r>
            <a:r>
              <a:rPr lang="en-US" altLang="hu-HU" sz="1800" dirty="0" smtClean="0">
                <a:solidFill>
                  <a:srgbClr val="002060"/>
                </a:solidFill>
              </a:rPr>
              <a:t>Local unit</a:t>
            </a:r>
            <a:r>
              <a:rPr lang="hu-HU" altLang="hu-HU" sz="1800" dirty="0" smtClean="0">
                <a:solidFill>
                  <a:srgbClr val="002060"/>
                </a:solidFill>
              </a:rPr>
              <a:t> (LU)</a:t>
            </a:r>
          </a:p>
          <a:p>
            <a:pPr marL="908050" lvl="1" indent="-342900">
              <a:lnSpc>
                <a:spcPct val="110000"/>
              </a:lnSpc>
            </a:pPr>
            <a:r>
              <a:rPr lang="hu-HU" altLang="hu-HU" sz="1800" b="1" dirty="0" smtClean="0">
                <a:solidFill>
                  <a:srgbClr val="002060"/>
                </a:solidFill>
              </a:rPr>
              <a:t>Szakosodott egység – </a:t>
            </a:r>
            <a:r>
              <a:rPr lang="hu-HU" altLang="hu-HU" sz="1800" b="1" dirty="0" err="1" smtClean="0">
                <a:solidFill>
                  <a:srgbClr val="002060"/>
                </a:solidFill>
              </a:rPr>
              <a:t>Kind</a:t>
            </a:r>
            <a:r>
              <a:rPr lang="hu-HU" altLang="hu-HU" sz="1800" b="1" dirty="0" smtClean="0">
                <a:solidFill>
                  <a:srgbClr val="002060"/>
                </a:solidFill>
              </a:rPr>
              <a:t> of </a:t>
            </a:r>
            <a:r>
              <a:rPr lang="hu-HU" altLang="hu-HU" sz="1800" b="1" dirty="0" err="1" smtClean="0">
                <a:solidFill>
                  <a:srgbClr val="002060"/>
                </a:solidFill>
              </a:rPr>
              <a:t>activity</a:t>
            </a:r>
            <a:r>
              <a:rPr lang="hu-HU" altLang="hu-HU" sz="1800" b="1" dirty="0" smtClean="0">
                <a:solidFill>
                  <a:srgbClr val="002060"/>
                </a:solidFill>
              </a:rPr>
              <a:t> unit (KAU)</a:t>
            </a:r>
            <a:r>
              <a:rPr lang="en-US" altLang="hu-HU" sz="1800" b="1" dirty="0" smtClean="0">
                <a:solidFill>
                  <a:srgbClr val="002060"/>
                </a:solidFill>
              </a:rPr>
              <a:t>	</a:t>
            </a:r>
          </a:p>
          <a:p>
            <a:pPr marL="908050" lvl="1" indent="-342900">
              <a:lnSpc>
                <a:spcPct val="110000"/>
              </a:lnSpc>
            </a:pPr>
            <a:r>
              <a:rPr lang="hu-HU" altLang="hu-HU" sz="1800" b="1" dirty="0" smtClean="0">
                <a:solidFill>
                  <a:srgbClr val="002060"/>
                </a:solidFill>
              </a:rPr>
              <a:t>Gazdasági egység – </a:t>
            </a:r>
            <a:r>
              <a:rPr lang="en-US" altLang="hu-HU" sz="1800" b="1" dirty="0" smtClean="0">
                <a:solidFill>
                  <a:srgbClr val="002060"/>
                </a:solidFill>
              </a:rPr>
              <a:t>Enterprise</a:t>
            </a:r>
            <a:r>
              <a:rPr lang="hu-HU" altLang="hu-HU" sz="1800" b="1" dirty="0" smtClean="0">
                <a:solidFill>
                  <a:srgbClr val="002060"/>
                </a:solidFill>
              </a:rPr>
              <a:t> (ENT)</a:t>
            </a:r>
          </a:p>
          <a:p>
            <a:pPr marL="908050" lvl="1" indent="-342900">
              <a:lnSpc>
                <a:spcPct val="110000"/>
              </a:lnSpc>
            </a:pPr>
            <a:r>
              <a:rPr lang="hu-HU" altLang="hu-HU" sz="1800" dirty="0" smtClean="0">
                <a:solidFill>
                  <a:srgbClr val="002060"/>
                </a:solidFill>
              </a:rPr>
              <a:t>Vállalatcsoport – Enterprise </a:t>
            </a:r>
            <a:r>
              <a:rPr lang="hu-HU" altLang="hu-HU" sz="1800" dirty="0" err="1" smtClean="0">
                <a:solidFill>
                  <a:srgbClr val="002060"/>
                </a:solidFill>
              </a:rPr>
              <a:t>group</a:t>
            </a:r>
            <a:r>
              <a:rPr lang="hu-HU" altLang="hu-HU" sz="1800" dirty="0" smtClean="0">
                <a:solidFill>
                  <a:srgbClr val="002060"/>
                </a:solidFill>
              </a:rPr>
              <a:t> (EG)</a:t>
            </a:r>
            <a:endParaRPr lang="en-US" altLang="hu-HU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6B6FBC-36E4-4E28-9263-27E699CE9D34}" type="slidenum">
              <a:rPr lang="hu-HU" altLang="hu-HU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029" y="1863725"/>
            <a:ext cx="11255828" cy="4343400"/>
          </a:xfrm>
        </p:spPr>
        <p:txBody>
          <a:bodyPr>
            <a:normAutofit/>
          </a:bodyPr>
          <a:lstStyle/>
          <a:p>
            <a:pPr marL="187325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hu-HU" altLang="hu-HU" b="1" dirty="0">
                <a:solidFill>
                  <a:srgbClr val="002060"/>
                </a:solidFill>
                <a:latin typeface="Myriad "/>
              </a:rPr>
              <a:t>Gazdasági egység 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definíció az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 (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EEC) 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696/93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. alapján</a:t>
            </a:r>
            <a:r>
              <a:rPr lang="en-US" altLang="hu-HU" dirty="0">
                <a:solidFill>
                  <a:srgbClr val="002060"/>
                </a:solidFill>
                <a:latin typeface="Myriad "/>
              </a:rPr>
              <a:t>:</a:t>
            </a:r>
          </a:p>
          <a:p>
            <a:pPr marL="187325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hu-HU" i="1" dirty="0">
                <a:solidFill>
                  <a:srgbClr val="002060"/>
                </a:solidFill>
                <a:latin typeface="Myriad "/>
              </a:rPr>
              <a:t> …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jogi egységek legkisebb kombinációja</a:t>
            </a:r>
            <a:r>
              <a:rPr lang="en-US" altLang="hu-HU" i="1" dirty="0">
                <a:solidFill>
                  <a:srgbClr val="002060"/>
                </a:solidFill>
                <a:latin typeface="Myriad "/>
              </a:rPr>
              <a:t> ...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 melyek bizonyos fokú </a:t>
            </a:r>
            <a:r>
              <a:rPr lang="hu-HU" altLang="hu-HU" i="1" dirty="0" smtClean="0">
                <a:solidFill>
                  <a:srgbClr val="002060"/>
                </a:solidFill>
                <a:latin typeface="Myriad "/>
              </a:rPr>
              <a:t> </a:t>
            </a:r>
            <a:r>
              <a:rPr lang="hu-HU" altLang="hu-HU" i="1" dirty="0" smtClean="0">
                <a:solidFill>
                  <a:srgbClr val="FF0000"/>
                </a:solidFill>
                <a:latin typeface="Myriad "/>
              </a:rPr>
              <a:t>döntési </a:t>
            </a:r>
            <a:r>
              <a:rPr lang="hu-HU" altLang="hu-HU" i="1" dirty="0">
                <a:solidFill>
                  <a:srgbClr val="FF0000"/>
                </a:solidFill>
                <a:latin typeface="Myriad "/>
              </a:rPr>
              <a:t>önállósággal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rendelkeznek</a:t>
            </a:r>
            <a:r>
              <a:rPr lang="en-US" altLang="hu-HU" i="1" dirty="0">
                <a:solidFill>
                  <a:srgbClr val="002060"/>
                </a:solidFill>
                <a:latin typeface="Myriad "/>
              </a:rPr>
              <a:t>, </a:t>
            </a:r>
            <a:r>
              <a:rPr lang="hu-HU" altLang="hu-HU" i="1" dirty="0">
                <a:solidFill>
                  <a:srgbClr val="002060"/>
                </a:solidFill>
                <a:latin typeface="Myriad "/>
              </a:rPr>
              <a:t>különösen az erőforrások allokálása területén</a:t>
            </a:r>
            <a:r>
              <a:rPr lang="en-US" altLang="hu-HU" i="1" dirty="0">
                <a:solidFill>
                  <a:srgbClr val="002060"/>
                </a:solidFill>
                <a:latin typeface="Myriad "/>
              </a:rPr>
              <a:t>...</a:t>
            </a:r>
          </a:p>
          <a:p>
            <a:pPr marL="644525" indent="-457200">
              <a:lnSpc>
                <a:spcPct val="110000"/>
              </a:lnSpc>
              <a:defRPr/>
            </a:pPr>
            <a:r>
              <a:rPr lang="hu-HU" altLang="hu-HU" dirty="0" smtClean="0">
                <a:solidFill>
                  <a:srgbClr val="FF0000"/>
                </a:solidFill>
                <a:latin typeface="Myriad "/>
              </a:rPr>
              <a:t>Önálló</a:t>
            </a:r>
            <a:r>
              <a:rPr lang="en-US" altLang="hu-HU" dirty="0" smtClean="0">
                <a:solidFill>
                  <a:srgbClr val="002060"/>
                </a:solidFill>
                <a:latin typeface="Myriad "/>
              </a:rPr>
              <a:t>: </a:t>
            </a:r>
            <a:r>
              <a:rPr lang="hu-HU" altLang="hu-HU" dirty="0" smtClean="0">
                <a:solidFill>
                  <a:srgbClr val="002060"/>
                </a:solidFill>
                <a:latin typeface="Myriad "/>
              </a:rPr>
              <a:t>egy 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jogi egységből tevődik össze</a:t>
            </a:r>
            <a:endParaRPr lang="en-US" altLang="hu-HU" dirty="0">
              <a:solidFill>
                <a:srgbClr val="002060"/>
              </a:solidFill>
              <a:latin typeface="Myriad "/>
            </a:endParaRPr>
          </a:p>
          <a:p>
            <a:pPr marL="644525" indent="-457200">
              <a:lnSpc>
                <a:spcPct val="110000"/>
              </a:lnSpc>
              <a:defRPr/>
            </a:pPr>
            <a:r>
              <a:rPr lang="hu-HU" altLang="hu-HU" dirty="0" smtClean="0">
                <a:solidFill>
                  <a:srgbClr val="FF0000"/>
                </a:solidFill>
                <a:latin typeface="Myriad "/>
              </a:rPr>
              <a:t>Komplex</a:t>
            </a:r>
            <a:r>
              <a:rPr lang="hu-HU" altLang="hu-HU" dirty="0" smtClean="0">
                <a:solidFill>
                  <a:srgbClr val="002060"/>
                </a:solidFill>
                <a:latin typeface="Myriad "/>
              </a:rPr>
              <a:t>: több </a:t>
            </a:r>
            <a:r>
              <a:rPr lang="hu-HU" altLang="hu-HU" dirty="0">
                <a:solidFill>
                  <a:srgbClr val="002060"/>
                </a:solidFill>
                <a:latin typeface="Myriad "/>
              </a:rPr>
              <a:t>jogi egységből épül fel</a:t>
            </a:r>
            <a:endParaRPr lang="hu-HU" altLang="hu-HU" dirty="0" smtClean="0">
              <a:solidFill>
                <a:srgbClr val="002060"/>
              </a:solidFill>
              <a:latin typeface="Myriad "/>
            </a:endParaRPr>
          </a:p>
          <a:p>
            <a:pPr marL="644525" indent="-457200">
              <a:lnSpc>
                <a:spcPct val="110000"/>
              </a:lnSpc>
              <a:defRPr/>
            </a:pPr>
            <a:endParaRPr lang="en-US" altLang="hu-HU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64029" y="524329"/>
            <a:ext cx="738028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FF"/>
              </a:buClr>
              <a:buFontTx/>
              <a:buNone/>
              <a:defRPr/>
            </a:pPr>
            <a:r>
              <a:rPr lang="hu-HU" altLang="hu-H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Enterprise egység definíció</a:t>
            </a:r>
            <a:endParaRPr lang="en-US" altLang="hu-H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31" y="126749"/>
            <a:ext cx="3025869" cy="17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1643</Words>
  <Application>Microsoft Office PowerPoint</Application>
  <PresentationFormat>Szélesvásznú</PresentationFormat>
  <Paragraphs>426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Myriad </vt:lpstr>
      <vt:lpstr>Times New Roman</vt:lpstr>
      <vt:lpstr>Verdana</vt:lpstr>
      <vt:lpstr>Office-téma</vt:lpstr>
      <vt:lpstr>1_Office-téma</vt:lpstr>
      <vt:lpstr>PowerPoint bemutató</vt:lpstr>
      <vt:lpstr>Tartalom</vt:lpstr>
      <vt:lpstr>PowerPoint bemutató</vt:lpstr>
      <vt:lpstr>PowerPoint bemutató</vt:lpstr>
      <vt:lpstr>*   ITGS = International Trade in Goods Statistics **   PRODCOM = Statistics on the Production of Manufactured Goods *** GEONOM = Nomenclature of Countries and Territories</vt:lpstr>
      <vt:lpstr>EBS jogszabály végrehajtási rendeletei</vt:lpstr>
      <vt:lpstr>PowerPoint bemutató</vt:lpstr>
      <vt:lpstr>Statisztikai egységek reprezentációja</vt:lpstr>
      <vt:lpstr>PowerPoint bemutató</vt:lpstr>
      <vt:lpstr>PowerPoint bemutató</vt:lpstr>
      <vt:lpstr>Enterprise és szakosodott egység bevezetése</vt:lpstr>
      <vt:lpstr>SBS eredmények</vt:lpstr>
      <vt:lpstr>Enterprise szintű SBS adatok bemutatása (2018)</vt:lpstr>
      <vt:lpstr>Enterprise szintű SBS adatok bemutatása (2018)</vt:lpstr>
      <vt:lpstr>SBS eredmények publikációja</vt:lpstr>
      <vt:lpstr>Új, az EBS szerinti hivatalos SBS adatsorok</vt:lpstr>
      <vt:lpstr>Új, az EBS szerinti hivatalos SBS adatsorok</vt:lpstr>
      <vt:lpstr>STS eredmények</vt:lpstr>
      <vt:lpstr>KAU szintű STS pilot* adatok bemutatása (2020)</vt:lpstr>
      <vt:lpstr>STS eredmények publikációja</vt:lpstr>
      <vt:lpstr>Új, az EBS szerinti hivatalos STS adatsorok</vt:lpstr>
      <vt:lpstr>Új, az EBS szerinti hivatalos STS adatsorok</vt:lpstr>
      <vt:lpstr>EBS Alaprendelet  (EU) 2019/2152 https://eur-lex.europa.eu/legal-content/EN/TXT/?uri=uriserv:OJ.L_.2019.327.01.0001.01.ENG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NSI HU</cp:lastModifiedBy>
  <cp:revision>150</cp:revision>
  <dcterms:created xsi:type="dcterms:W3CDTF">2017-03-01T09:38:02Z</dcterms:created>
  <dcterms:modified xsi:type="dcterms:W3CDTF">2021-06-03T12:28:53Z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