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24" r:id="rId3"/>
    <p:sldId id="391" r:id="rId4"/>
    <p:sldId id="271" r:id="rId5"/>
    <p:sldId id="272" r:id="rId6"/>
    <p:sldId id="273" r:id="rId7"/>
    <p:sldId id="392" r:id="rId8"/>
    <p:sldId id="384" r:id="rId9"/>
    <p:sldId id="274" r:id="rId10"/>
    <p:sldId id="385" r:id="rId11"/>
    <p:sldId id="386" r:id="rId12"/>
    <p:sldId id="389" r:id="rId13"/>
    <p:sldId id="314" r:id="rId14"/>
  </p:sldIdLst>
  <p:sldSz cx="12192000" cy="6858000"/>
  <p:notesSz cx="6797675" cy="9928225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479193"/>
    <a:srgbClr val="50A4A6"/>
    <a:srgbClr val="71B9BB"/>
    <a:srgbClr val="ADF884"/>
    <a:srgbClr val="DB2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57586" autoAdjust="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agazatstat\_mezostat\Kata\Riport\Online\Online%20kit&#246;lt&#337;k%20elemz&#233;se_2020_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TI\_AC,%20FSS\2023\OST_NSKT_2022120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TI\_AC,%20FSS\2023\OST_NSKT_20221208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TI\_AC,%20FSS\2023\OST_NSKT_20221208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Online</a:t>
            </a:r>
            <a:r>
              <a:rPr lang="hu-HU"/>
              <a:t> kitöltés</a:t>
            </a:r>
            <a:r>
              <a:rPr lang="en-US"/>
              <a:t> arány</a:t>
            </a:r>
            <a:r>
              <a:rPr lang="hu-HU"/>
              <a:t>a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Összesító_rövid!$A$35</c:f>
              <c:strCache>
                <c:ptCount val="1"/>
                <c:pt idx="0">
                  <c:v>Online arány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C14-49D0-887F-3B9A37BE3941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C14-49D0-887F-3B9A37BE3941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C14-49D0-887F-3B9A37BE3941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C14-49D0-887F-3B9A37BE3941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C14-49D0-887F-3B9A37BE3941}"/>
              </c:ext>
            </c:extLst>
          </c:dPt>
          <c:dPt>
            <c:idx val="5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C14-49D0-887F-3B9A37BE3941}"/>
              </c:ext>
            </c:extLst>
          </c:dPt>
          <c:cat>
            <c:strRef>
              <c:f>Összesító_rövid!$B$33:$G$33</c:f>
              <c:strCache>
                <c:ptCount val="6"/>
                <c:pt idx="0">
                  <c:v>2020. június</c:v>
                </c:pt>
                <c:pt idx="1">
                  <c:v>2021. június</c:v>
                </c:pt>
                <c:pt idx="2">
                  <c:v>2021. december</c:v>
                </c:pt>
                <c:pt idx="3">
                  <c:v>2022. június</c:v>
                </c:pt>
                <c:pt idx="4">
                  <c:v>2022. december</c:v>
                </c:pt>
                <c:pt idx="5">
                  <c:v>2023. június</c:v>
                </c:pt>
              </c:strCache>
            </c:strRef>
          </c:cat>
          <c:val>
            <c:numRef>
              <c:f>Összesító_rövid!$B$35:$G$35</c:f>
              <c:numCache>
                <c:formatCode>0.0%</c:formatCode>
                <c:ptCount val="6"/>
                <c:pt idx="0">
                  <c:v>0.23740587127494223</c:v>
                </c:pt>
                <c:pt idx="1">
                  <c:v>0.19068224433867012</c:v>
                </c:pt>
                <c:pt idx="2">
                  <c:v>0.19804246201791975</c:v>
                </c:pt>
                <c:pt idx="3">
                  <c:v>0.22389454527568736</c:v>
                </c:pt>
                <c:pt idx="4">
                  <c:v>0.24</c:v>
                </c:pt>
                <c:pt idx="5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C14-49D0-887F-3B9A37BE39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17403903"/>
        <c:axId val="423765439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Összesító_rövid!$A$34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Összesító_rövid!$B$33:$G$33</c15:sqref>
                        </c15:formulaRef>
                      </c:ext>
                    </c:extLst>
                    <c:strCache>
                      <c:ptCount val="6"/>
                      <c:pt idx="0">
                        <c:v>2020. június</c:v>
                      </c:pt>
                      <c:pt idx="1">
                        <c:v>2021. június</c:v>
                      </c:pt>
                      <c:pt idx="2">
                        <c:v>2021. december</c:v>
                      </c:pt>
                      <c:pt idx="3">
                        <c:v>2022. június</c:v>
                      </c:pt>
                      <c:pt idx="4">
                        <c:v>2022. december</c:v>
                      </c:pt>
                      <c:pt idx="5">
                        <c:v>2023. június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Összesító_rövid!$B$34:$G$34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D-7C14-49D0-887F-3B9A37BE3941}"/>
                  </c:ext>
                </c:extLst>
              </c15:ser>
            </c15:filteredBarSeries>
          </c:ext>
        </c:extLst>
      </c:barChart>
      <c:catAx>
        <c:axId val="2017403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23765439"/>
        <c:crosses val="autoZero"/>
        <c:auto val="1"/>
        <c:lblAlgn val="ctr"/>
        <c:lblOffset val="100"/>
        <c:noMultiLvlLbl val="0"/>
      </c:catAx>
      <c:valAx>
        <c:axId val="423765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0174039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Online kitöltési</a:t>
            </a:r>
            <a:r>
              <a:rPr lang="hu-HU" baseline="0"/>
              <a:t> hajlandóság</a:t>
            </a:r>
            <a:r>
              <a:rPr lang="hu-HU"/>
              <a:t> korcsoportonként</a:t>
            </a:r>
          </a:p>
        </c:rich>
      </c:tx>
      <c:layout>
        <c:manualLayout>
          <c:xMode val="edge"/>
          <c:yMode val="edge"/>
          <c:x val="0.14105555555555555"/>
          <c:y val="3.7333333333333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Összesító_rövid!$A$4</c:f>
              <c:strCache>
                <c:ptCount val="1"/>
                <c:pt idx="0">
                  <c:v>40 év alatti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Összesító_rövid!$B$2:$E$2</c:f>
              <c:strCache>
                <c:ptCount val="4"/>
                <c:pt idx="0">
                  <c:v>2020. június</c:v>
                </c:pt>
                <c:pt idx="1">
                  <c:v>2021. június</c:v>
                </c:pt>
                <c:pt idx="2">
                  <c:v>2021. december</c:v>
                </c:pt>
                <c:pt idx="3">
                  <c:v>2022. június</c:v>
                </c:pt>
              </c:strCache>
            </c:strRef>
          </c:cat>
          <c:val>
            <c:numRef>
              <c:f>Összesító_rövid!$B$4:$E$4</c:f>
              <c:numCache>
                <c:formatCode>0.0%</c:formatCode>
                <c:ptCount val="4"/>
                <c:pt idx="0">
                  <c:v>0.35310057321521626</c:v>
                </c:pt>
                <c:pt idx="1">
                  <c:v>0.22816593886462883</c:v>
                </c:pt>
                <c:pt idx="2">
                  <c:v>0.25981205085682696</c:v>
                </c:pt>
                <c:pt idx="3">
                  <c:v>0.26526315789473687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E36-4172-883C-BE671C5CC801}"/>
            </c:ext>
          </c:extLst>
        </c:ser>
        <c:ser>
          <c:idx val="2"/>
          <c:order val="2"/>
          <c:tx>
            <c:strRef>
              <c:f>Összesító_rövid!$A$5</c:f>
              <c:strCache>
                <c:ptCount val="1"/>
                <c:pt idx="0">
                  <c:v>40-64 éves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Összesító_rövid!$B$2:$E$2</c:f>
              <c:strCache>
                <c:ptCount val="4"/>
                <c:pt idx="0">
                  <c:v>2020. június</c:v>
                </c:pt>
                <c:pt idx="1">
                  <c:v>2021. június</c:v>
                </c:pt>
                <c:pt idx="2">
                  <c:v>2021. december</c:v>
                </c:pt>
                <c:pt idx="3">
                  <c:v>2022. június</c:v>
                </c:pt>
              </c:strCache>
            </c:strRef>
          </c:cat>
          <c:val>
            <c:numRef>
              <c:f>Összesító_rövid!$B$5:$E$5</c:f>
              <c:numCache>
                <c:formatCode>0.0%</c:formatCode>
                <c:ptCount val="4"/>
                <c:pt idx="0">
                  <c:v>0.31533263252740651</c:v>
                </c:pt>
                <c:pt idx="1">
                  <c:v>0.19948186528497408</c:v>
                </c:pt>
                <c:pt idx="2">
                  <c:v>0.20874286249180943</c:v>
                </c:pt>
                <c:pt idx="3">
                  <c:v>0.24227535757178731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E36-4172-883C-BE671C5CC801}"/>
            </c:ext>
          </c:extLst>
        </c:ser>
        <c:ser>
          <c:idx val="3"/>
          <c:order val="3"/>
          <c:tx>
            <c:strRef>
              <c:f>Összesító_rövid!$A$6</c:f>
              <c:strCache>
                <c:ptCount val="1"/>
                <c:pt idx="0">
                  <c:v>65 év feletti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Összesító_rövid!$B$2:$E$2</c:f>
              <c:strCache>
                <c:ptCount val="4"/>
                <c:pt idx="0">
                  <c:v>2020. június</c:v>
                </c:pt>
                <c:pt idx="1">
                  <c:v>2021. június</c:v>
                </c:pt>
                <c:pt idx="2">
                  <c:v>2021. december</c:v>
                </c:pt>
                <c:pt idx="3">
                  <c:v>2022. június</c:v>
                </c:pt>
              </c:strCache>
            </c:strRef>
          </c:cat>
          <c:val>
            <c:numRef>
              <c:f>Összesító_rövid!$B$6:$E$6</c:f>
              <c:numCache>
                <c:formatCode>0.0%</c:formatCode>
                <c:ptCount val="4"/>
                <c:pt idx="0">
                  <c:v>0.28007500407630848</c:v>
                </c:pt>
                <c:pt idx="1">
                  <c:v>0.16975766567754699</c:v>
                </c:pt>
                <c:pt idx="2">
                  <c:v>0.16922491437270074</c:v>
                </c:pt>
                <c:pt idx="3">
                  <c:v>0.206133594734631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E36-4172-883C-BE671C5CC8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4391727"/>
        <c:axId val="590259727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Összesító_rövid!$A$3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Összesító_rövid!$B$2:$E$2</c15:sqref>
                        </c15:formulaRef>
                      </c:ext>
                    </c:extLst>
                    <c:strCache>
                      <c:ptCount val="4"/>
                      <c:pt idx="0">
                        <c:v>2020. június</c:v>
                      </c:pt>
                      <c:pt idx="1">
                        <c:v>2021. június</c:v>
                      </c:pt>
                      <c:pt idx="2">
                        <c:v>2021. december</c:v>
                      </c:pt>
                      <c:pt idx="3">
                        <c:v>2022. június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Összesító_rövid!$B$3:$E$3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BE36-4172-883C-BE671C5CC801}"/>
                  </c:ext>
                </c:extLst>
              </c15:ser>
            </c15:filteredLineSeries>
          </c:ext>
        </c:extLst>
      </c:lineChart>
      <c:catAx>
        <c:axId val="514391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90259727"/>
        <c:crosses val="autoZero"/>
        <c:auto val="1"/>
        <c:lblAlgn val="ctr"/>
        <c:lblOffset val="100"/>
        <c:noMultiLvlLbl val="0"/>
      </c:catAx>
      <c:valAx>
        <c:axId val="5902597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14391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Online kitöltési hajlandóság nemek szerint</a:t>
            </a:r>
          </a:p>
        </c:rich>
      </c:tx>
      <c:layout>
        <c:manualLayout>
          <c:xMode val="edge"/>
          <c:yMode val="edge"/>
          <c:x val="0.16039402751004669"/>
          <c:y val="1.34340925534930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Összesító_rövid!$A$8</c:f>
              <c:strCache>
                <c:ptCount val="1"/>
                <c:pt idx="0">
                  <c:v>Férfi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Összesító_rövid!$B$2:$E$2</c:f>
              <c:strCache>
                <c:ptCount val="4"/>
                <c:pt idx="0">
                  <c:v>2020. június</c:v>
                </c:pt>
                <c:pt idx="1">
                  <c:v>2021. június</c:v>
                </c:pt>
                <c:pt idx="2">
                  <c:v>2021. december</c:v>
                </c:pt>
                <c:pt idx="3">
                  <c:v>2022. június</c:v>
                </c:pt>
              </c:strCache>
            </c:strRef>
          </c:cat>
          <c:val>
            <c:numRef>
              <c:f>Összesító_rövid!$B$8:$E$8</c:f>
              <c:numCache>
                <c:formatCode>0.0%</c:formatCode>
                <c:ptCount val="4"/>
                <c:pt idx="0">
                  <c:v>0.30592894674927457</c:v>
                </c:pt>
                <c:pt idx="1">
                  <c:v>0.18786529362649595</c:v>
                </c:pt>
                <c:pt idx="2">
                  <c:v>0.19705653435222528</c:v>
                </c:pt>
                <c:pt idx="3">
                  <c:v>0.22503018108651912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11E-4809-A1B3-F512236FBD66}"/>
            </c:ext>
          </c:extLst>
        </c:ser>
        <c:ser>
          <c:idx val="1"/>
          <c:order val="1"/>
          <c:tx>
            <c:strRef>
              <c:f>Összesító_rövid!$A$9</c:f>
              <c:strCache>
                <c:ptCount val="1"/>
                <c:pt idx="0">
                  <c:v>Nő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Összesító_rövid!$B$2:$E$2</c:f>
              <c:strCache>
                <c:ptCount val="4"/>
                <c:pt idx="0">
                  <c:v>2020. június</c:v>
                </c:pt>
                <c:pt idx="1">
                  <c:v>2021. június</c:v>
                </c:pt>
                <c:pt idx="2">
                  <c:v>2021. december</c:v>
                </c:pt>
                <c:pt idx="3">
                  <c:v>2022. június</c:v>
                </c:pt>
              </c:strCache>
            </c:strRef>
          </c:cat>
          <c:val>
            <c:numRef>
              <c:f>Összesító_rövid!$B$9:$E$9</c:f>
              <c:numCache>
                <c:formatCode>0.0%</c:formatCode>
                <c:ptCount val="4"/>
                <c:pt idx="0">
                  <c:v>0.31082332923716799</c:v>
                </c:pt>
                <c:pt idx="1">
                  <c:v>0.19619257394587791</c:v>
                </c:pt>
                <c:pt idx="2">
                  <c:v>0.20009612303748797</c:v>
                </c:pt>
                <c:pt idx="3">
                  <c:v>0.24018867924528303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11E-4809-A1B3-F512236FBD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02063199"/>
        <c:axId val="1874310287"/>
      </c:lineChart>
      <c:catAx>
        <c:axId val="21020631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74310287"/>
        <c:crosses val="autoZero"/>
        <c:auto val="1"/>
        <c:lblAlgn val="ctr"/>
        <c:lblOffset val="100"/>
        <c:noMultiLvlLbl val="0"/>
      </c:catAx>
      <c:valAx>
        <c:axId val="18743102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1020631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Online kitöltési hajlandóság legmagasabb mezőgazdasági végzettség szerint</a:t>
            </a:r>
          </a:p>
        </c:rich>
      </c:tx>
      <c:layout>
        <c:manualLayout>
          <c:xMode val="edge"/>
          <c:yMode val="edge"/>
          <c:x val="0.13417434883007831"/>
          <c:y val="3.70370370370370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>
        <c:manualLayout>
          <c:layoutTarget val="inner"/>
          <c:xMode val="edge"/>
          <c:yMode val="edge"/>
          <c:x val="7.1412032370687953E-2"/>
          <c:y val="0.22305555555555556"/>
          <c:w val="0.90275163423593441"/>
          <c:h val="0.59604913969087203"/>
        </c:manualLayout>
      </c:layout>
      <c:lineChart>
        <c:grouping val="standard"/>
        <c:varyColors val="0"/>
        <c:ser>
          <c:idx val="0"/>
          <c:order val="0"/>
          <c:tx>
            <c:strRef>
              <c:f>Összesító_rövid!$A$11</c:f>
              <c:strCache>
                <c:ptCount val="1"/>
                <c:pt idx="0">
                  <c:v>Nincs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Összesító_rövid!$B$2:$E$2</c:f>
              <c:strCache>
                <c:ptCount val="4"/>
                <c:pt idx="0">
                  <c:v>2020. június</c:v>
                </c:pt>
                <c:pt idx="1">
                  <c:v>2021. június</c:v>
                </c:pt>
                <c:pt idx="2">
                  <c:v>2021. december</c:v>
                </c:pt>
                <c:pt idx="3">
                  <c:v>2022. június</c:v>
                </c:pt>
              </c:strCache>
            </c:strRef>
          </c:cat>
          <c:val>
            <c:numRef>
              <c:f>Összesító_rövid!$B$11:$E$11</c:f>
              <c:numCache>
                <c:formatCode>0.0%</c:formatCode>
                <c:ptCount val="4"/>
                <c:pt idx="0">
                  <c:v>0.33296695244376051</c:v>
                </c:pt>
                <c:pt idx="1">
                  <c:v>0.16365568544102019</c:v>
                </c:pt>
                <c:pt idx="2">
                  <c:v>0.1698421339139902</c:v>
                </c:pt>
                <c:pt idx="3">
                  <c:v>0.21617946974847044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3E-428C-9112-38C303084540}"/>
            </c:ext>
          </c:extLst>
        </c:ser>
        <c:ser>
          <c:idx val="1"/>
          <c:order val="1"/>
          <c:tx>
            <c:strRef>
              <c:f>Összesító_rövid!$A$12</c:f>
              <c:strCache>
                <c:ptCount val="1"/>
                <c:pt idx="0">
                  <c:v>Gyakorlati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Összesító_rövid!$B$2:$E$2</c:f>
              <c:strCache>
                <c:ptCount val="4"/>
                <c:pt idx="0">
                  <c:v>2020. június</c:v>
                </c:pt>
                <c:pt idx="1">
                  <c:v>2021. június</c:v>
                </c:pt>
                <c:pt idx="2">
                  <c:v>2021. december</c:v>
                </c:pt>
                <c:pt idx="3">
                  <c:v>2022. június</c:v>
                </c:pt>
              </c:strCache>
            </c:strRef>
          </c:cat>
          <c:val>
            <c:numRef>
              <c:f>Összesító_rövid!$B$12:$E$12</c:f>
              <c:numCache>
                <c:formatCode>0.0%</c:formatCode>
                <c:ptCount val="4"/>
                <c:pt idx="0">
                  <c:v>0.24468179009621327</c:v>
                </c:pt>
                <c:pt idx="1">
                  <c:v>0.14740339220143381</c:v>
                </c:pt>
                <c:pt idx="2">
                  <c:v>0.14903116349674078</c:v>
                </c:pt>
                <c:pt idx="3">
                  <c:v>0.18453971987597562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B3E-428C-9112-38C303084540}"/>
            </c:ext>
          </c:extLst>
        </c:ser>
        <c:ser>
          <c:idx val="2"/>
          <c:order val="2"/>
          <c:tx>
            <c:strRef>
              <c:f>Összesító_rövid!$A$13</c:f>
              <c:strCache>
                <c:ptCount val="1"/>
                <c:pt idx="0">
                  <c:v>Alap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Összesító_rövid!$B$2:$E$2</c:f>
              <c:strCache>
                <c:ptCount val="4"/>
                <c:pt idx="0">
                  <c:v>2020. június</c:v>
                </c:pt>
                <c:pt idx="1">
                  <c:v>2021. június</c:v>
                </c:pt>
                <c:pt idx="2">
                  <c:v>2021. december</c:v>
                </c:pt>
                <c:pt idx="3">
                  <c:v>2022. június</c:v>
                </c:pt>
              </c:strCache>
            </c:strRef>
          </c:cat>
          <c:val>
            <c:numRef>
              <c:f>Összesító_rövid!$B$13:$E$13</c:f>
              <c:numCache>
                <c:formatCode>0.0%</c:formatCode>
                <c:ptCount val="4"/>
                <c:pt idx="0">
                  <c:v>0.29753774263120059</c:v>
                </c:pt>
                <c:pt idx="1">
                  <c:v>0.21207929921622867</c:v>
                </c:pt>
                <c:pt idx="2">
                  <c:v>0.22289436947417404</c:v>
                </c:pt>
                <c:pt idx="3">
                  <c:v>0.24308002013085053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B3E-428C-9112-38C303084540}"/>
            </c:ext>
          </c:extLst>
        </c:ser>
        <c:ser>
          <c:idx val="3"/>
          <c:order val="3"/>
          <c:tx>
            <c:strRef>
              <c:f>Összesító_rövid!$A$14</c:f>
              <c:strCache>
                <c:ptCount val="1"/>
                <c:pt idx="0">
                  <c:v>Közép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Összesító_rövid!$B$2:$E$2</c:f>
              <c:strCache>
                <c:ptCount val="4"/>
                <c:pt idx="0">
                  <c:v>2020. június</c:v>
                </c:pt>
                <c:pt idx="1">
                  <c:v>2021. június</c:v>
                </c:pt>
                <c:pt idx="2">
                  <c:v>2021. december</c:v>
                </c:pt>
                <c:pt idx="3">
                  <c:v>2022. június</c:v>
                </c:pt>
              </c:strCache>
            </c:strRef>
          </c:cat>
          <c:val>
            <c:numRef>
              <c:f>Összesító_rövid!$B$14:$E$14</c:f>
              <c:numCache>
                <c:formatCode>0.0%</c:formatCode>
                <c:ptCount val="4"/>
                <c:pt idx="0">
                  <c:v>0.36073181139321525</c:v>
                </c:pt>
                <c:pt idx="1">
                  <c:v>0.24234282643739924</c:v>
                </c:pt>
                <c:pt idx="2">
                  <c:v>0.25976138828633405</c:v>
                </c:pt>
                <c:pt idx="3">
                  <c:v>0.27204610951008645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B3E-428C-9112-38C303084540}"/>
            </c:ext>
          </c:extLst>
        </c:ser>
        <c:ser>
          <c:idx val="4"/>
          <c:order val="4"/>
          <c:tx>
            <c:strRef>
              <c:f>Összesító_rövid!$A$15</c:f>
              <c:strCache>
                <c:ptCount val="1"/>
                <c:pt idx="0">
                  <c:v>Felsőfokú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Összesító_rövid!$B$2:$E$2</c:f>
              <c:strCache>
                <c:ptCount val="4"/>
                <c:pt idx="0">
                  <c:v>2020. június</c:v>
                </c:pt>
                <c:pt idx="1">
                  <c:v>2021. június</c:v>
                </c:pt>
                <c:pt idx="2">
                  <c:v>2021. december</c:v>
                </c:pt>
                <c:pt idx="3">
                  <c:v>2022. június</c:v>
                </c:pt>
              </c:strCache>
            </c:strRef>
          </c:cat>
          <c:val>
            <c:numRef>
              <c:f>Összesító_rövid!$B$15:$E$15</c:f>
              <c:numCache>
                <c:formatCode>0.0%</c:formatCode>
                <c:ptCount val="4"/>
                <c:pt idx="0">
                  <c:v>0.52412361060217416</c:v>
                </c:pt>
                <c:pt idx="1">
                  <c:v>0.38958470665787737</c:v>
                </c:pt>
                <c:pt idx="2">
                  <c:v>0.41011984021304926</c:v>
                </c:pt>
                <c:pt idx="3">
                  <c:v>0.41412742382271467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B3E-428C-9112-38C3030845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17401503"/>
        <c:axId val="1874268271"/>
      </c:lineChart>
      <c:catAx>
        <c:axId val="20174015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74268271"/>
        <c:crosses val="autoZero"/>
        <c:auto val="1"/>
        <c:lblAlgn val="ctr"/>
        <c:lblOffset val="100"/>
        <c:noMultiLvlLbl val="0"/>
      </c:catAx>
      <c:valAx>
        <c:axId val="18742682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0174015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254F1C-8C6B-4A02-811D-3F87B480C9EF}" type="datetimeFigureOut">
              <a:rPr lang="hu-HU"/>
              <a:pPr>
                <a:defRPr/>
              </a:pPr>
              <a:t>2022.12.08.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450" y="4778376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975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49688" y="942975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494215B-F4A3-4F8F-BB14-F4444328D59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54072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/>
          </a:p>
        </p:txBody>
      </p:sp>
      <p:sp>
        <p:nvSpPr>
          <p:cNvPr id="31748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C7A200B-2D9C-4FCD-8BAC-E586CC158398}" type="slidenum">
              <a:rPr lang="hu-H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2644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B3472-E92E-46F0-8A93-013770C7C7E8}" type="datetime1">
              <a:rPr lang="hu-HU"/>
              <a:pPr>
                <a:defRPr/>
              </a:pPr>
              <a:t>2022.12.08.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37479-5DD2-42C3-9C28-C1D0DDB10F1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C2D17-B113-45DE-B251-C20941945608}" type="datetime1">
              <a:rPr lang="hu-HU"/>
              <a:pPr>
                <a:defRPr/>
              </a:pPr>
              <a:t>2022.12.08.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BC4DC-E586-47A0-B608-164CEBCDA59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F0CF9-DBC5-4B9F-BB00-EA675C09C875}" type="datetime1">
              <a:rPr lang="hu-HU"/>
              <a:pPr>
                <a:defRPr/>
              </a:pPr>
              <a:t>2022.12.08.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3D8F2-26BA-4C81-8CF8-07B6E997445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3B683-6ABA-41BF-8B85-DBA7CE9810E7}" type="datetime1">
              <a:rPr lang="hu-HU"/>
              <a:pPr>
                <a:defRPr/>
              </a:pPr>
              <a:t>2022.12.08.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4E972-C9C7-4B22-9952-A6091CF80B6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63F16-FE09-43E9-AF07-08B69088DEB5}" type="datetime1">
              <a:rPr lang="hu-HU"/>
              <a:pPr>
                <a:defRPr/>
              </a:pPr>
              <a:t>2022.12.08.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17889-6CED-45FE-8DFD-5DBFA9E0E9A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77914-EB60-40FE-A8BC-877606A29E5C}" type="datetime1">
              <a:rPr lang="hu-HU"/>
              <a:pPr>
                <a:defRPr/>
              </a:pPr>
              <a:t>2022.12.08.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550F7-0518-4A24-B568-A989C1763AE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2611F-6234-42CE-825A-21E2E2CD5F7D}" type="datetime1">
              <a:rPr lang="hu-HU"/>
              <a:pPr>
                <a:defRPr/>
              </a:pPr>
              <a:t>2022.12.08.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4972B-4E00-4711-8256-03CBC1F15CD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CA1CB-E20E-41C1-BEC7-20CAEF5A5E54}" type="datetime1">
              <a:rPr lang="hu-HU"/>
              <a:pPr>
                <a:defRPr/>
              </a:pPr>
              <a:t>2022.12.08.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15614-25B6-440F-9618-59FB78FB33E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ACA73-5894-4877-B0D7-8833E6B1F861}" type="datetime1">
              <a:rPr lang="hu-HU"/>
              <a:pPr>
                <a:defRPr/>
              </a:pPr>
              <a:t>2022.12.08.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39CC1-B4C3-412E-9DFC-794C2706A30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A8A94-0CC0-4FC3-B853-71F01883862B}" type="datetime1">
              <a:rPr lang="hu-HU"/>
              <a:pPr>
                <a:defRPr/>
              </a:pPr>
              <a:t>2022.12.08.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6AC51-DB02-4F4A-84C0-7813C3FB409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C73BB-7144-47E1-B67A-280F566BC99A}" type="datetime1">
              <a:rPr lang="hu-HU"/>
              <a:pPr>
                <a:defRPr/>
              </a:pPr>
              <a:t>2022.12.08.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949DF-51A4-4784-B802-92ADB946742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174793-562B-48E8-8E5F-D1E3981EA0AE}" type="datetime1">
              <a:rPr lang="hu-HU"/>
              <a:pPr>
                <a:defRPr/>
              </a:pPr>
              <a:t>2022.12.08.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432318A-E6CE-48B6-81A6-18CEF043E8F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zövegdoboz 8"/>
          <p:cNvSpPr txBox="1"/>
          <p:nvPr/>
        </p:nvSpPr>
        <p:spPr>
          <a:xfrm>
            <a:off x="1340143" y="2763988"/>
            <a:ext cx="11079162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4800" b="1" dirty="0">
                <a:solidFill>
                  <a:schemeClr val="accent2">
                    <a:lumMod val="50000"/>
                  </a:schemeClr>
                </a:solidFill>
                <a:latin typeface="+mj-lt"/>
                <a:cs typeface="+mn-cs"/>
              </a:rPr>
              <a:t>Tájékoztatás az Agrárium 2023. összeírásról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451BBEEC-5602-4B58-81D1-EFD601030CF7}"/>
              </a:ext>
            </a:extLst>
          </p:cNvPr>
          <p:cNvSpPr txBox="1"/>
          <p:nvPr/>
        </p:nvSpPr>
        <p:spPr>
          <a:xfrm>
            <a:off x="7077456" y="5532857"/>
            <a:ext cx="44668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Országos Statisztikai Tanács (OST) és a Nemzeti Statisztikai Koordinációs Testület (NSKT) együttes ülése</a:t>
            </a:r>
          </a:p>
          <a:p>
            <a:r>
              <a:rPr lang="hu-HU" dirty="0"/>
              <a:t>2022. december 8.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98939A7-BD61-4610-82DD-1A0B4B11A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046" y="271770"/>
            <a:ext cx="10515600" cy="992667"/>
          </a:xfrm>
        </p:spPr>
        <p:txBody>
          <a:bodyPr/>
          <a:lstStyle/>
          <a:p>
            <a:r>
              <a:rPr lang="hu-HU" dirty="0"/>
              <a:t>2016-2023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AC54294E-8E4F-4D39-B1AC-02C034304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4E972-C9C7-4B22-9952-A6091CF80B63}" type="slidenum">
              <a:rPr lang="hu-HU" smtClean="0"/>
              <a:pPr>
                <a:defRPr/>
              </a:pPr>
              <a:t>10</a:t>
            </a:fld>
            <a:endParaRPr lang="hu-HU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3DCDABCB-63CD-4582-B516-257E34DEE5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352" y="11513"/>
            <a:ext cx="1784588" cy="1513182"/>
          </a:xfrm>
          <a:prstGeom prst="rect">
            <a:avLst/>
          </a:prstGeom>
        </p:spPr>
      </p:pic>
      <p:graphicFrame>
        <p:nvGraphicFramePr>
          <p:cNvPr id="10" name="Táblázat 9">
            <a:extLst>
              <a:ext uri="{FF2B5EF4-FFF2-40B4-BE49-F238E27FC236}">
                <a16:creationId xmlns:a16="http://schemas.microsoft.com/office/drawing/2014/main" id="{E230E69D-F82F-427D-AC6C-E2618225B3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97872"/>
              </p:ext>
            </p:extLst>
          </p:nvPr>
        </p:nvGraphicFramePr>
        <p:xfrm>
          <a:off x="192024" y="1317446"/>
          <a:ext cx="10213328" cy="4721902"/>
        </p:xfrm>
        <a:graphic>
          <a:graphicData uri="http://schemas.openxmlformats.org/drawingml/2006/table">
            <a:tbl>
              <a:tblPr/>
              <a:tblGrid>
                <a:gridCol w="3672822">
                  <a:extLst>
                    <a:ext uri="{9D8B030D-6E8A-4147-A177-3AD203B41FA5}">
                      <a16:colId xmlns:a16="http://schemas.microsoft.com/office/drawing/2014/main" val="2485844634"/>
                    </a:ext>
                  </a:extLst>
                </a:gridCol>
                <a:gridCol w="2880511">
                  <a:extLst>
                    <a:ext uri="{9D8B030D-6E8A-4147-A177-3AD203B41FA5}">
                      <a16:colId xmlns:a16="http://schemas.microsoft.com/office/drawing/2014/main" val="3904280308"/>
                    </a:ext>
                  </a:extLst>
                </a:gridCol>
                <a:gridCol w="3659995">
                  <a:extLst>
                    <a:ext uri="{9D8B030D-6E8A-4147-A177-3AD203B41FA5}">
                      <a16:colId xmlns:a16="http://schemas.microsoft.com/office/drawing/2014/main" val="695951044"/>
                    </a:ext>
                  </a:extLst>
                </a:gridCol>
              </a:tblGrid>
              <a:tr h="1430062">
                <a:tc>
                  <a:txBody>
                    <a:bodyPr/>
                    <a:lstStyle/>
                    <a:p>
                      <a:pPr algn="l" fontAlgn="b"/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636713"/>
                  </a:ext>
                </a:extLst>
              </a:tr>
              <a:tr h="336485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Házról-házra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Címlista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7058519"/>
                  </a:ext>
                </a:extLst>
              </a:tr>
              <a:tr h="353310">
                <a:tc>
                  <a:txBody>
                    <a:bodyPr/>
                    <a:lstStyle/>
                    <a:p>
                      <a:pPr algn="l" rtl="0" fontAlgn="t">
                        <a:buClr>
                          <a:srgbClr val="000000"/>
                        </a:buClr>
                        <a:buSzPts val="1200"/>
                        <a:buFont typeface="Calibri" panose="020F0502020204030204" pitchFamily="34" charset="0"/>
                        <a:buChar char="C"/>
                      </a:pPr>
                      <a:endParaRPr lang="hu-HU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65 000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0390077"/>
                  </a:ext>
                </a:extLst>
              </a:tr>
              <a:tr h="353310">
                <a:tc>
                  <a:txBody>
                    <a:bodyPr/>
                    <a:lstStyle/>
                    <a:p>
                      <a:pPr algn="l" rtl="0" fontAlgn="t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Érintett települések száma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1 443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0336830"/>
                  </a:ext>
                </a:extLst>
              </a:tr>
              <a:tr h="353310">
                <a:tc>
                  <a:txBody>
                    <a:bodyPr/>
                    <a:lstStyle/>
                    <a:p>
                      <a:pPr algn="l" rtl="0" fontAlgn="t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Online arány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7111624"/>
                  </a:ext>
                </a:extLst>
              </a:tr>
              <a:tr h="353310">
                <a:tc>
                  <a:txBody>
                    <a:bodyPr/>
                    <a:lstStyle/>
                    <a:p>
                      <a:pPr algn="l" rtl="0" fontAlgn="t">
                        <a:buClr>
                          <a:srgbClr val="000000"/>
                        </a:buClr>
                        <a:buSzPts val="1200"/>
                        <a:buFont typeface="Calibri" panose="020F0502020204030204" pitchFamily="34" charset="0"/>
                        <a:buNone/>
                      </a:pPr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Összeírók száma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2 538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1868840"/>
                  </a:ext>
                </a:extLst>
              </a:tr>
              <a:tr h="353310">
                <a:tc>
                  <a:txBody>
                    <a:bodyPr/>
                    <a:lstStyle/>
                    <a:p>
                      <a:pPr algn="l" rtl="0" fontAlgn="t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Összeírói díjtételek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 millió 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 millió 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5674958"/>
                  </a:ext>
                </a:extLst>
              </a:tr>
              <a:tr h="353310">
                <a:tc>
                  <a:txBody>
                    <a:bodyPr/>
                    <a:lstStyle/>
                    <a:p>
                      <a:pPr algn="l" rtl="0" fontAlgn="t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Oktatás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Személyesen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Online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9598954"/>
                  </a:ext>
                </a:extLst>
              </a:tr>
              <a:tr h="353310">
                <a:tc>
                  <a:txBody>
                    <a:bodyPr/>
                    <a:lstStyle/>
                    <a:p>
                      <a:pPr algn="l" rtl="0" fontAlgn="t"/>
                      <a:endParaRPr lang="hu-HU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Összeírás közbeni ellenőrzés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642658"/>
                  </a:ext>
                </a:extLst>
              </a:tr>
              <a:tr h="353310">
                <a:tc>
                  <a:txBody>
                    <a:bodyPr/>
                    <a:lstStyle/>
                    <a:p>
                      <a:pPr algn="l" rtl="0" fontAlgn="t"/>
                      <a:endParaRPr lang="hu-HU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Terv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4566074"/>
                  </a:ext>
                </a:extLst>
              </a:tr>
            </a:tbl>
          </a:graphicData>
        </a:graphic>
      </p:graphicFrame>
      <p:pic>
        <p:nvPicPr>
          <p:cNvPr id="11" name="Kép 10">
            <a:extLst>
              <a:ext uri="{FF2B5EF4-FFF2-40B4-BE49-F238E27FC236}">
                <a16:creationId xmlns:a16="http://schemas.microsoft.com/office/drawing/2014/main" id="{3DCDABCB-63CD-4582-B516-257E34DEE5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500" y="1300511"/>
            <a:ext cx="1800196" cy="1525400"/>
          </a:xfrm>
          <a:prstGeom prst="rect">
            <a:avLst/>
          </a:prstGeom>
        </p:spPr>
      </p:pic>
      <p:pic>
        <p:nvPicPr>
          <p:cNvPr id="12" name="Kép 11">
            <a:extLst>
              <a:ext uri="{FF2B5EF4-FFF2-40B4-BE49-F238E27FC236}">
                <a16:creationId xmlns:a16="http://schemas.microsoft.com/office/drawing/2014/main" id="{E9A6AB46-6274-48E7-98F8-75A498CB59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846" y="1528742"/>
            <a:ext cx="2383438" cy="1071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616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2BC769C-AE29-482B-A466-35E8BFA6E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887" y="105322"/>
            <a:ext cx="10515600" cy="1325563"/>
          </a:xfrm>
        </p:spPr>
        <p:txBody>
          <a:bodyPr/>
          <a:lstStyle/>
          <a:p>
            <a:r>
              <a:rPr lang="hu-HU" dirty="0"/>
              <a:t>Főbb mérföldkövek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C185BDAA-90C8-4C29-ABF4-B8CE60425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4E972-C9C7-4B22-9952-A6091CF80B63}" type="slidenum">
              <a:rPr lang="hu-HU" smtClean="0"/>
              <a:pPr>
                <a:defRPr/>
              </a:pPr>
              <a:t>11</a:t>
            </a:fld>
            <a:endParaRPr lang="hu-HU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631B89E-9E3C-431A-B4BE-8E8E0B8261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352" y="11513"/>
            <a:ext cx="1784588" cy="1513182"/>
          </a:xfrm>
          <a:prstGeom prst="rect">
            <a:avLst/>
          </a:prstGeom>
        </p:spPr>
      </p:pic>
      <p:graphicFrame>
        <p:nvGraphicFramePr>
          <p:cNvPr id="11" name="Táblázat 10">
            <a:extLst>
              <a:ext uri="{FF2B5EF4-FFF2-40B4-BE49-F238E27FC236}">
                <a16:creationId xmlns:a16="http://schemas.microsoft.com/office/drawing/2014/main" id="{BCCF5B1B-327F-46FE-8282-F2E545641E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301418"/>
              </p:ext>
            </p:extLst>
          </p:nvPr>
        </p:nvGraphicFramePr>
        <p:xfrm>
          <a:off x="73152" y="1086679"/>
          <a:ext cx="10515603" cy="5098366"/>
        </p:xfrm>
        <a:graphic>
          <a:graphicData uri="http://schemas.openxmlformats.org/drawingml/2006/table">
            <a:tbl>
              <a:tblPr/>
              <a:tblGrid>
                <a:gridCol w="3349887">
                  <a:extLst>
                    <a:ext uri="{9D8B030D-6E8A-4147-A177-3AD203B41FA5}">
                      <a16:colId xmlns:a16="http://schemas.microsoft.com/office/drawing/2014/main" val="3073248134"/>
                    </a:ext>
                  </a:extLst>
                </a:gridCol>
                <a:gridCol w="597143">
                  <a:extLst>
                    <a:ext uri="{9D8B030D-6E8A-4147-A177-3AD203B41FA5}">
                      <a16:colId xmlns:a16="http://schemas.microsoft.com/office/drawing/2014/main" val="3004677418"/>
                    </a:ext>
                  </a:extLst>
                </a:gridCol>
                <a:gridCol w="597143">
                  <a:extLst>
                    <a:ext uri="{9D8B030D-6E8A-4147-A177-3AD203B41FA5}">
                      <a16:colId xmlns:a16="http://schemas.microsoft.com/office/drawing/2014/main" val="1602084607"/>
                    </a:ext>
                  </a:extLst>
                </a:gridCol>
                <a:gridCol w="597143">
                  <a:extLst>
                    <a:ext uri="{9D8B030D-6E8A-4147-A177-3AD203B41FA5}">
                      <a16:colId xmlns:a16="http://schemas.microsoft.com/office/drawing/2014/main" val="3963042658"/>
                    </a:ext>
                  </a:extLst>
                </a:gridCol>
                <a:gridCol w="597143">
                  <a:extLst>
                    <a:ext uri="{9D8B030D-6E8A-4147-A177-3AD203B41FA5}">
                      <a16:colId xmlns:a16="http://schemas.microsoft.com/office/drawing/2014/main" val="3957930168"/>
                    </a:ext>
                  </a:extLst>
                </a:gridCol>
                <a:gridCol w="597143">
                  <a:extLst>
                    <a:ext uri="{9D8B030D-6E8A-4147-A177-3AD203B41FA5}">
                      <a16:colId xmlns:a16="http://schemas.microsoft.com/office/drawing/2014/main" val="132688025"/>
                    </a:ext>
                  </a:extLst>
                </a:gridCol>
                <a:gridCol w="597143">
                  <a:extLst>
                    <a:ext uri="{9D8B030D-6E8A-4147-A177-3AD203B41FA5}">
                      <a16:colId xmlns:a16="http://schemas.microsoft.com/office/drawing/2014/main" val="2047331807"/>
                    </a:ext>
                  </a:extLst>
                </a:gridCol>
                <a:gridCol w="597143">
                  <a:extLst>
                    <a:ext uri="{9D8B030D-6E8A-4147-A177-3AD203B41FA5}">
                      <a16:colId xmlns:a16="http://schemas.microsoft.com/office/drawing/2014/main" val="1909190672"/>
                    </a:ext>
                  </a:extLst>
                </a:gridCol>
                <a:gridCol w="597143">
                  <a:extLst>
                    <a:ext uri="{9D8B030D-6E8A-4147-A177-3AD203B41FA5}">
                      <a16:colId xmlns:a16="http://schemas.microsoft.com/office/drawing/2014/main" val="3827249243"/>
                    </a:ext>
                  </a:extLst>
                </a:gridCol>
                <a:gridCol w="597143">
                  <a:extLst>
                    <a:ext uri="{9D8B030D-6E8A-4147-A177-3AD203B41FA5}">
                      <a16:colId xmlns:a16="http://schemas.microsoft.com/office/drawing/2014/main" val="1740437212"/>
                    </a:ext>
                  </a:extLst>
                </a:gridCol>
                <a:gridCol w="597143">
                  <a:extLst>
                    <a:ext uri="{9D8B030D-6E8A-4147-A177-3AD203B41FA5}">
                      <a16:colId xmlns:a16="http://schemas.microsoft.com/office/drawing/2014/main" val="2248754417"/>
                    </a:ext>
                  </a:extLst>
                </a:gridCol>
                <a:gridCol w="597143">
                  <a:extLst>
                    <a:ext uri="{9D8B030D-6E8A-4147-A177-3AD203B41FA5}">
                      <a16:colId xmlns:a16="http://schemas.microsoft.com/office/drawing/2014/main" val="3956134413"/>
                    </a:ext>
                  </a:extLst>
                </a:gridCol>
                <a:gridCol w="597143">
                  <a:extLst>
                    <a:ext uri="{9D8B030D-6E8A-4147-A177-3AD203B41FA5}">
                      <a16:colId xmlns:a16="http://schemas.microsoft.com/office/drawing/2014/main" val="731072823"/>
                    </a:ext>
                  </a:extLst>
                </a:gridCol>
              </a:tblGrid>
              <a:tr h="344557">
                <a:tc rowSpan="2">
                  <a:txBody>
                    <a:bodyPr/>
                    <a:lstStyle/>
                    <a:p>
                      <a:pPr algn="ctr" fontAlgn="ctr"/>
                      <a:endParaRPr lang="hu-HU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2022</a:t>
                      </a:r>
                      <a:endParaRPr lang="hu-HU" sz="1600" b="1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2023</a:t>
                      </a:r>
                      <a:endParaRPr lang="hu-HU" sz="1600" b="1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2024</a:t>
                      </a:r>
                      <a:endParaRPr lang="hu-HU" sz="1600" b="1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6086866"/>
                  </a:ext>
                </a:extLst>
              </a:tr>
              <a:tr h="344557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Q 1</a:t>
                      </a:r>
                      <a:endParaRPr lang="hu-HU" sz="1600" b="1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Q 2</a:t>
                      </a:r>
                      <a:endParaRPr lang="hu-HU" sz="1600" b="1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Q 3</a:t>
                      </a:r>
                      <a:endParaRPr lang="hu-HU" sz="1600" b="1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Q 4</a:t>
                      </a:r>
                      <a:endParaRPr lang="hu-HU" sz="1600" b="1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Q 1</a:t>
                      </a:r>
                      <a:endParaRPr lang="hu-HU" sz="1600" b="1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Q 2</a:t>
                      </a:r>
                      <a:endParaRPr lang="hu-HU" sz="1600" b="1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 Q 3</a:t>
                      </a:r>
                      <a:endParaRPr lang="hu-HU" sz="1600" b="1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 Q 4</a:t>
                      </a:r>
                      <a:endParaRPr lang="hu-HU" sz="1600" b="1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Q 1</a:t>
                      </a:r>
                      <a:endParaRPr lang="hu-HU" sz="1600" b="1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Q 2</a:t>
                      </a:r>
                      <a:endParaRPr lang="hu-HU" sz="1600" b="1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Q 3</a:t>
                      </a:r>
                      <a:endParaRPr lang="hu-HU" sz="1600" b="1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Q 4</a:t>
                      </a:r>
                      <a:endParaRPr lang="hu-HU" sz="1600" b="1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930182"/>
                  </a:ext>
                </a:extLst>
              </a:tr>
              <a:tr h="34455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GB" sz="2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Előkészítés</a:t>
                      </a:r>
                      <a:r>
                        <a:rPr lang="en-GB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2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egyeztetések</a:t>
                      </a:r>
                      <a:endParaRPr lang="hu-H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9547702"/>
                  </a:ext>
                </a:extLst>
              </a:tr>
              <a:tr h="34455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GB" sz="2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Mintaválasztás</a:t>
                      </a:r>
                      <a:endParaRPr lang="hu-H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1242240"/>
                  </a:ext>
                </a:extLst>
              </a:tr>
              <a:tr h="34455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GB" sz="2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Kérdőív</a:t>
                      </a:r>
                      <a:r>
                        <a:rPr lang="en-GB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kialakítása</a:t>
                      </a:r>
                      <a:endParaRPr lang="hu-H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7315310"/>
                  </a:ext>
                </a:extLst>
              </a:tr>
              <a:tr h="34455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GB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Maja, Elektra </a:t>
                      </a:r>
                      <a:r>
                        <a:rPr lang="en-GB" sz="2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feladatok</a:t>
                      </a:r>
                      <a:endParaRPr lang="hu-H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hu-HU" sz="1600" b="0" i="0" u="none" strike="noStrike" kern="1200" dirty="0">
                        <a:solidFill>
                          <a:srgbClr val="59595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hu-HU" sz="1600" b="0" i="0" u="none" strike="noStrike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6245393"/>
                  </a:ext>
                </a:extLst>
              </a:tr>
              <a:tr h="34455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GB" sz="2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Kommunikációs</a:t>
                      </a:r>
                      <a:r>
                        <a:rPr lang="en-GB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feladatok</a:t>
                      </a:r>
                      <a:endParaRPr lang="hu-H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3678592"/>
                  </a:ext>
                </a:extLst>
              </a:tr>
              <a:tr h="34455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GB" sz="2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Adatgyűjtési</a:t>
                      </a:r>
                      <a:r>
                        <a:rPr lang="en-GB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szakasz</a:t>
                      </a:r>
                      <a:endParaRPr lang="hu-H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05.15</a:t>
                      </a:r>
                      <a:endParaRPr lang="hu-HU" sz="1600" b="1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07.15</a:t>
                      </a:r>
                      <a:endParaRPr lang="hu-HU" sz="1600" b="1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8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8608248"/>
                  </a:ext>
                </a:extLst>
              </a:tr>
              <a:tr h="34455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GB" sz="2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Minőségellenőrzés</a:t>
                      </a:r>
                      <a:endParaRPr lang="hu-H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9106395"/>
                  </a:ext>
                </a:extLst>
              </a:tr>
              <a:tr h="34455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GB" sz="2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Validálás</a:t>
                      </a:r>
                      <a:r>
                        <a:rPr lang="en-GB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2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feldolgozás</a:t>
                      </a:r>
                      <a:endParaRPr lang="hu-H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6304132"/>
                  </a:ext>
                </a:extLst>
              </a:tr>
              <a:tr h="34455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GB" sz="2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Adminisztratív</a:t>
                      </a:r>
                      <a:r>
                        <a:rPr lang="en-GB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állományok</a:t>
                      </a:r>
                      <a:r>
                        <a:rPr lang="en-GB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becsatornázása</a:t>
                      </a:r>
                      <a:endParaRPr lang="hu-H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200551"/>
                  </a:ext>
                </a:extLst>
              </a:tr>
              <a:tr h="34455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GB" sz="2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Előzetes</a:t>
                      </a:r>
                      <a:r>
                        <a:rPr lang="en-GB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adatok</a:t>
                      </a:r>
                      <a:endParaRPr lang="hu-H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09.15</a:t>
                      </a:r>
                      <a:endParaRPr lang="hu-HU" sz="1600" b="1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8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2142228"/>
                  </a:ext>
                </a:extLst>
              </a:tr>
              <a:tr h="34455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GB" sz="2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Végleges</a:t>
                      </a:r>
                      <a:r>
                        <a:rPr lang="en-GB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adatok</a:t>
                      </a:r>
                      <a:r>
                        <a:rPr lang="en-GB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2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elemzések</a:t>
                      </a:r>
                      <a:endParaRPr lang="hu-H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4383618"/>
                  </a:ext>
                </a:extLst>
              </a:tr>
              <a:tr h="34455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GB" sz="2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Eurofarm</a:t>
                      </a:r>
                      <a:r>
                        <a:rPr lang="en-GB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adatok</a:t>
                      </a:r>
                      <a:r>
                        <a:rPr lang="en-GB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2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minőségriport</a:t>
                      </a:r>
                      <a:endParaRPr lang="hu-H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5959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b="1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12.31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990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6072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CCB8ECE-9BA5-4DA9-AEB6-4F48AEA39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3" y="6454"/>
            <a:ext cx="5907156" cy="1325563"/>
          </a:xfrm>
        </p:spPr>
        <p:txBody>
          <a:bodyPr/>
          <a:lstStyle/>
          <a:p>
            <a:r>
              <a:rPr lang="hu-HU" dirty="0"/>
              <a:t>Agrárstatisztika 2025-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7842552-8F74-46D0-BD81-417279A8A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296" y="1560581"/>
            <a:ext cx="11913704" cy="4628183"/>
          </a:xfrm>
        </p:spPr>
        <p:txBody>
          <a:bodyPr/>
          <a:lstStyle/>
          <a:p>
            <a:pPr marL="0" indent="0">
              <a:buNone/>
            </a:pPr>
            <a:r>
              <a:rPr lang="hu-HU" dirty="0"/>
              <a:t>1. állattenyésztési statisztikák: </a:t>
            </a:r>
          </a:p>
          <a:p>
            <a:pPr marL="0" indent="0">
              <a:buNone/>
            </a:pPr>
            <a:r>
              <a:rPr lang="hu-HU" sz="2200" dirty="0"/>
              <a:t>i. </a:t>
            </a:r>
            <a:r>
              <a:rPr lang="hu-HU" sz="2100" dirty="0"/>
              <a:t>állatállomány és hús; ii. tojás és naposcsibe; iii. tej és tejtermékek</a:t>
            </a:r>
            <a:endParaRPr lang="hu-HU" sz="1400" dirty="0"/>
          </a:p>
          <a:p>
            <a:pPr marL="0" indent="0">
              <a:buNone/>
            </a:pPr>
            <a:r>
              <a:rPr lang="hu-HU" dirty="0"/>
              <a:t>2. növénytermesztési statisztikák: </a:t>
            </a:r>
          </a:p>
          <a:p>
            <a:pPr marL="0" indent="0">
              <a:buNone/>
            </a:pPr>
            <a:r>
              <a:rPr lang="hu-HU" sz="2200" dirty="0"/>
              <a:t>i. termőterület és növénytermesztés; ii. növénymérlegek; iii. gyepterületek</a:t>
            </a:r>
          </a:p>
          <a:p>
            <a:pPr marL="0" indent="0">
              <a:buNone/>
            </a:pPr>
            <a:r>
              <a:rPr lang="hu-HU" dirty="0"/>
              <a:t>3. mezőgazdasági </a:t>
            </a:r>
            <a:r>
              <a:rPr lang="hu-HU" dirty="0" err="1"/>
              <a:t>árstatisztikák</a:t>
            </a:r>
            <a:r>
              <a:rPr lang="hu-HU" dirty="0"/>
              <a:t>: </a:t>
            </a:r>
          </a:p>
          <a:p>
            <a:r>
              <a:rPr lang="hu-HU" sz="2100" dirty="0"/>
              <a:t>i. mezőgazdasági árindexek; ii. abszolút inputárak;  iii. mezőgazdasági földterületek árai és bérleti díjai</a:t>
            </a:r>
          </a:p>
          <a:p>
            <a:pPr marL="0" indent="0">
              <a:buNone/>
            </a:pPr>
            <a:r>
              <a:rPr lang="hu-HU" dirty="0"/>
              <a:t>4. tápanyagokra vonatkozó statisztikák: </a:t>
            </a:r>
          </a:p>
          <a:p>
            <a:r>
              <a:rPr lang="hu-HU" sz="2100" dirty="0"/>
              <a:t>i. a mezőgazdasági műtrágyákban található tápanyagok; ii. tápanyagmérlegek</a:t>
            </a:r>
            <a:endParaRPr lang="hu-HU" dirty="0"/>
          </a:p>
          <a:p>
            <a:pPr marL="0" indent="0">
              <a:buNone/>
            </a:pPr>
            <a:r>
              <a:rPr lang="hu-HU" dirty="0"/>
              <a:t>5. növényvédő szerekre vonatkozó statisztikák: </a:t>
            </a:r>
          </a:p>
          <a:p>
            <a:r>
              <a:rPr lang="hu-HU" sz="2100" dirty="0"/>
              <a:t>i. növényvédő szerek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3B80A969-FCBB-4545-9328-9586C55FA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4E972-C9C7-4B22-9952-A6091CF80B63}" type="slidenum">
              <a:rPr lang="hu-HU" smtClean="0"/>
              <a:pPr>
                <a:defRPr/>
              </a:pPr>
              <a:t>12</a:t>
            </a:fld>
            <a:endParaRPr lang="hu-HU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F4CF8ECC-53AB-4D3D-9EA8-1D9F37FD4B1B}"/>
              </a:ext>
            </a:extLst>
          </p:cNvPr>
          <p:cNvSpPr txBox="1"/>
          <p:nvPr/>
        </p:nvSpPr>
        <p:spPr>
          <a:xfrm>
            <a:off x="6453810" y="360252"/>
            <a:ext cx="53538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AZ EURÓPAI PARLAMENT ÉS A TANÁCS (EU) 2022/</a:t>
            </a:r>
            <a:r>
              <a:rPr lang="hu-HU" b="1" dirty="0"/>
              <a:t>2379</a:t>
            </a:r>
            <a:r>
              <a:rPr lang="pt-BR" b="1" dirty="0"/>
              <a:t> RENDELETE </a:t>
            </a:r>
            <a:r>
              <a:rPr lang="hu-HU" dirty="0"/>
              <a:t> </a:t>
            </a:r>
            <a:r>
              <a:rPr lang="hu-HU" b="1" dirty="0"/>
              <a:t>(2022. november 23.) </a:t>
            </a:r>
            <a:endParaRPr lang="hu-HU" dirty="0"/>
          </a:p>
          <a:p>
            <a:r>
              <a:rPr lang="hu-HU" b="1" dirty="0"/>
              <a:t>a mezőgazdasági felhasználási és kibocsátási statisztikákról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88050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38200" y="1123198"/>
            <a:ext cx="10515600" cy="628817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algn="ctr">
              <a:spcBef>
                <a:spcPct val="0"/>
              </a:spcBef>
              <a:buNone/>
            </a:pPr>
            <a:r>
              <a:rPr lang="hu-HU" sz="4400" dirty="0">
                <a:latin typeface="+mj-lt"/>
                <a:ea typeface="+mj-ea"/>
                <a:cs typeface="+mj-cs"/>
              </a:rPr>
              <a:t>KÖSZÖNÖM A FIGYELMET!</a:t>
            </a:r>
          </a:p>
        </p:txBody>
      </p:sp>
      <p:sp>
        <p:nvSpPr>
          <p:cNvPr id="3" name="Dia számának helye 2">
            <a:extLst>
              <a:ext uri="{FF2B5EF4-FFF2-40B4-BE49-F238E27FC236}">
                <a16:creationId xmlns:a16="http://schemas.microsoft.com/office/drawing/2014/main" id="{D50C6064-DCAB-47D0-8A17-B3962308E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13</a:t>
            </a:fld>
            <a:endParaRPr lang="hu-HU"/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id="{E067479A-756C-43C7-A0B0-B9969C2054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105" y="2428818"/>
            <a:ext cx="2724653" cy="351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300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1ED93DF-A18F-47A2-B9B6-21C413031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732"/>
            <a:ext cx="10515600" cy="1325563"/>
          </a:xfrm>
        </p:spPr>
        <p:txBody>
          <a:bodyPr/>
          <a:lstStyle/>
          <a:p>
            <a:pPr algn="ctr"/>
            <a:r>
              <a:rPr lang="hu-HU" dirty="0"/>
              <a:t>A mezőgazdaság fontossága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F405D4D0-64B0-4919-B5A8-38F859D82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2</a:t>
            </a:fld>
            <a:endParaRPr lang="hu-HU"/>
          </a:p>
        </p:txBody>
      </p:sp>
      <p:sp>
        <p:nvSpPr>
          <p:cNvPr id="5" name="Tartalom helye 4">
            <a:extLst>
              <a:ext uri="{FF2B5EF4-FFF2-40B4-BE49-F238E27FC236}">
                <a16:creationId xmlns:a16="http://schemas.microsoft.com/office/drawing/2014/main" id="{8560B69E-EBBE-4CFD-ACCB-21F51D0D838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93176" y="1204123"/>
            <a:ext cx="8311837" cy="2997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600" dirty="0">
                <a:cs typeface="Times New Roman" panose="02020603050405020304" pitchFamily="18" charset="0"/>
              </a:rPr>
              <a:t>támogatáspolitika (EU költségvetés 31%-a)</a:t>
            </a:r>
          </a:p>
          <a:p>
            <a:r>
              <a:rPr lang="hu-HU" sz="2600" dirty="0">
                <a:cs typeface="Times New Roman" panose="02020603050405020304" pitchFamily="18" charset="0"/>
              </a:rPr>
              <a:t>élelmiszerbiztonság fenntartása, fejlesztése (mennyiségi és minőségi szempontól is)</a:t>
            </a:r>
          </a:p>
          <a:p>
            <a:r>
              <a:rPr lang="hu-HU" sz="2600" dirty="0">
                <a:cs typeface="Times New Roman" panose="02020603050405020304" pitchFamily="18" charset="0"/>
              </a:rPr>
              <a:t>vidéki népesség munkalehetőségei, életkörülményei, megmaradása </a:t>
            </a:r>
          </a:p>
          <a:p>
            <a:r>
              <a:rPr lang="hu-HU" sz="2600" dirty="0">
                <a:cs typeface="Times New Roman" panose="02020603050405020304" pitchFamily="18" charset="0"/>
              </a:rPr>
              <a:t>környezetvédelmi szempontok  (legnagyobb földhasználó, megfelelő gazdálkodási módszerek, digitalizáció)</a:t>
            </a:r>
          </a:p>
        </p:txBody>
      </p:sp>
      <p:graphicFrame>
        <p:nvGraphicFramePr>
          <p:cNvPr id="7" name="Táblázat 6">
            <a:extLst>
              <a:ext uri="{FF2B5EF4-FFF2-40B4-BE49-F238E27FC236}">
                <a16:creationId xmlns:a16="http://schemas.microsoft.com/office/drawing/2014/main" id="{C699C5EA-5612-48DF-B4B2-8828BDD1F4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640547"/>
              </p:ext>
            </p:extLst>
          </p:nvPr>
        </p:nvGraphicFramePr>
        <p:xfrm>
          <a:off x="97945" y="4476903"/>
          <a:ext cx="9099063" cy="1585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8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5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52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390">
                <a:tc>
                  <a:txBody>
                    <a:bodyPr/>
                    <a:lstStyle/>
                    <a:p>
                      <a:endParaRPr lang="hu-HU" sz="2000" dirty="0"/>
                    </a:p>
                  </a:txBody>
                  <a:tcPr marL="91442" marR="91442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>
                          <a:solidFill>
                            <a:schemeClr val="tx1"/>
                          </a:solidFill>
                        </a:rPr>
                        <a:t>1995</a:t>
                      </a:r>
                    </a:p>
                  </a:txBody>
                  <a:tcPr marL="91442" marR="91442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>
                          <a:solidFill>
                            <a:schemeClr val="tx1"/>
                          </a:solidFill>
                        </a:rPr>
                        <a:t>2021</a:t>
                      </a:r>
                    </a:p>
                  </a:txBody>
                  <a:tcPr marL="91442" marR="91442" marT="45726" marB="4572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826">
                <a:tc>
                  <a:txBody>
                    <a:bodyPr/>
                    <a:lstStyle/>
                    <a:p>
                      <a:r>
                        <a:rPr lang="hu-HU" altLang="hu-HU" sz="2000" dirty="0"/>
                        <a:t>Bruttó hozzáadott érték termelésében</a:t>
                      </a:r>
                      <a:endParaRPr lang="hu-HU" sz="2000" dirty="0"/>
                    </a:p>
                  </a:txBody>
                  <a:tcPr marL="91442" marR="91442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8,4%</a:t>
                      </a:r>
                    </a:p>
                  </a:txBody>
                  <a:tcPr marL="91442" marR="91442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4,0%</a:t>
                      </a:r>
                    </a:p>
                  </a:txBody>
                  <a:tcPr marL="91442" marR="91442" marT="45726" marB="4572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928">
                <a:tc>
                  <a:txBody>
                    <a:bodyPr/>
                    <a:lstStyle/>
                    <a:p>
                      <a:r>
                        <a:rPr lang="hu-HU" altLang="hu-HU" sz="2000" dirty="0"/>
                        <a:t>Foglalkoztatásban</a:t>
                      </a:r>
                      <a:endParaRPr lang="hu-HU" sz="2000" dirty="0"/>
                    </a:p>
                  </a:txBody>
                  <a:tcPr marL="91442" marR="91442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8,0%</a:t>
                      </a:r>
                    </a:p>
                  </a:txBody>
                  <a:tcPr marL="91442" marR="91442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4,3%</a:t>
                      </a:r>
                    </a:p>
                  </a:txBody>
                  <a:tcPr marL="91442" marR="91442" marT="45726" marB="4572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928">
                <a:tc>
                  <a:txBody>
                    <a:bodyPr/>
                    <a:lstStyle/>
                    <a:p>
                      <a:r>
                        <a:rPr lang="hu-HU" sz="2000" dirty="0"/>
                        <a:t>Beruházásban</a:t>
                      </a:r>
                    </a:p>
                  </a:txBody>
                  <a:tcPr marL="91442" marR="91442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2,9%</a:t>
                      </a:r>
                    </a:p>
                  </a:txBody>
                  <a:tcPr marL="91442" marR="91442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4,3%</a:t>
                      </a:r>
                    </a:p>
                  </a:txBody>
                  <a:tcPr marL="91442" marR="91442" marT="45726" marB="4572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" name="Kép 2">
            <a:extLst>
              <a:ext uri="{FF2B5EF4-FFF2-40B4-BE49-F238E27FC236}">
                <a16:creationId xmlns:a16="http://schemas.microsoft.com/office/drawing/2014/main" id="{BD100A39-F9DC-4365-B668-F89F61F2D8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1091" y="1038950"/>
            <a:ext cx="3785540" cy="3143513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8D54E9E3-B884-4596-80A0-B5A2D936E520}"/>
              </a:ext>
            </a:extLst>
          </p:cNvPr>
          <p:cNvSpPr txBox="1"/>
          <p:nvPr/>
        </p:nvSpPr>
        <p:spPr>
          <a:xfrm>
            <a:off x="9925878" y="3777648"/>
            <a:ext cx="19673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>
                <a:latin typeface="+mn-lt"/>
              </a:rPr>
              <a:t>Forrás: Európai Bizottság</a:t>
            </a:r>
          </a:p>
        </p:txBody>
      </p:sp>
    </p:spTree>
    <p:extLst>
      <p:ext uri="{BB962C8B-B14F-4D97-AF65-F5344CB8AC3E}">
        <p14:creationId xmlns:p14="http://schemas.microsoft.com/office/powerpoint/2010/main" val="182528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075D6D0-0950-4D9A-8007-54615ED1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0675"/>
            <a:ext cx="10515600" cy="1325563"/>
          </a:xfrm>
        </p:spPr>
        <p:txBody>
          <a:bodyPr/>
          <a:lstStyle/>
          <a:p>
            <a:r>
              <a:rPr lang="hu-HU" dirty="0"/>
              <a:t>Az agrárstatisztikák rendszere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09D8EAFD-35BD-4D2C-9710-19765202B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4E972-C9C7-4B22-9952-A6091CF80B63}" type="slidenum">
              <a:rPr lang="hu-HU" smtClean="0"/>
              <a:pPr>
                <a:defRPr/>
              </a:pPr>
              <a:t>3</a:t>
            </a:fld>
            <a:endParaRPr lang="hu-HU"/>
          </a:p>
        </p:txBody>
      </p:sp>
      <p:graphicFrame>
        <p:nvGraphicFramePr>
          <p:cNvPr id="10" name="Táblázat 9">
            <a:extLst>
              <a:ext uri="{FF2B5EF4-FFF2-40B4-BE49-F238E27FC236}">
                <a16:creationId xmlns:a16="http://schemas.microsoft.com/office/drawing/2014/main" id="{CC8EC45C-29A1-4D49-BD96-DA9FCA2E57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742034"/>
              </p:ext>
            </p:extLst>
          </p:nvPr>
        </p:nvGraphicFramePr>
        <p:xfrm>
          <a:off x="318051" y="1583261"/>
          <a:ext cx="4538310" cy="3962403"/>
        </p:xfrm>
        <a:graphic>
          <a:graphicData uri="http://schemas.openxmlformats.org/drawingml/2006/table">
            <a:tbl>
              <a:tblPr/>
              <a:tblGrid>
                <a:gridCol w="453831">
                  <a:extLst>
                    <a:ext uri="{9D8B030D-6E8A-4147-A177-3AD203B41FA5}">
                      <a16:colId xmlns:a16="http://schemas.microsoft.com/office/drawing/2014/main" val="1556505324"/>
                    </a:ext>
                  </a:extLst>
                </a:gridCol>
                <a:gridCol w="453831">
                  <a:extLst>
                    <a:ext uri="{9D8B030D-6E8A-4147-A177-3AD203B41FA5}">
                      <a16:colId xmlns:a16="http://schemas.microsoft.com/office/drawing/2014/main" val="601439664"/>
                    </a:ext>
                  </a:extLst>
                </a:gridCol>
                <a:gridCol w="453831">
                  <a:extLst>
                    <a:ext uri="{9D8B030D-6E8A-4147-A177-3AD203B41FA5}">
                      <a16:colId xmlns:a16="http://schemas.microsoft.com/office/drawing/2014/main" val="4258688900"/>
                    </a:ext>
                  </a:extLst>
                </a:gridCol>
                <a:gridCol w="453831">
                  <a:extLst>
                    <a:ext uri="{9D8B030D-6E8A-4147-A177-3AD203B41FA5}">
                      <a16:colId xmlns:a16="http://schemas.microsoft.com/office/drawing/2014/main" val="3736311215"/>
                    </a:ext>
                  </a:extLst>
                </a:gridCol>
                <a:gridCol w="453831">
                  <a:extLst>
                    <a:ext uri="{9D8B030D-6E8A-4147-A177-3AD203B41FA5}">
                      <a16:colId xmlns:a16="http://schemas.microsoft.com/office/drawing/2014/main" val="3190993455"/>
                    </a:ext>
                  </a:extLst>
                </a:gridCol>
                <a:gridCol w="453831">
                  <a:extLst>
                    <a:ext uri="{9D8B030D-6E8A-4147-A177-3AD203B41FA5}">
                      <a16:colId xmlns:a16="http://schemas.microsoft.com/office/drawing/2014/main" val="2286004135"/>
                    </a:ext>
                  </a:extLst>
                </a:gridCol>
                <a:gridCol w="453831">
                  <a:extLst>
                    <a:ext uri="{9D8B030D-6E8A-4147-A177-3AD203B41FA5}">
                      <a16:colId xmlns:a16="http://schemas.microsoft.com/office/drawing/2014/main" val="2144041040"/>
                    </a:ext>
                  </a:extLst>
                </a:gridCol>
                <a:gridCol w="453831">
                  <a:extLst>
                    <a:ext uri="{9D8B030D-6E8A-4147-A177-3AD203B41FA5}">
                      <a16:colId xmlns:a16="http://schemas.microsoft.com/office/drawing/2014/main" val="3498372343"/>
                    </a:ext>
                  </a:extLst>
                </a:gridCol>
                <a:gridCol w="453831">
                  <a:extLst>
                    <a:ext uri="{9D8B030D-6E8A-4147-A177-3AD203B41FA5}">
                      <a16:colId xmlns:a16="http://schemas.microsoft.com/office/drawing/2014/main" val="4009537519"/>
                    </a:ext>
                  </a:extLst>
                </a:gridCol>
                <a:gridCol w="453831">
                  <a:extLst>
                    <a:ext uri="{9D8B030D-6E8A-4147-A177-3AD203B41FA5}">
                      <a16:colId xmlns:a16="http://schemas.microsoft.com/office/drawing/2014/main" val="3638686460"/>
                    </a:ext>
                  </a:extLst>
                </a:gridCol>
              </a:tblGrid>
              <a:tr h="44026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351971"/>
                  </a:ext>
                </a:extLst>
              </a:tr>
              <a:tr h="44026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886927"/>
                  </a:ext>
                </a:extLst>
              </a:tr>
              <a:tr h="44026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512102"/>
                  </a:ext>
                </a:extLst>
              </a:tr>
              <a:tr h="44026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323233"/>
                  </a:ext>
                </a:extLst>
              </a:tr>
              <a:tr h="44026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119066"/>
                  </a:ext>
                </a:extLst>
              </a:tr>
              <a:tr h="44026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49979"/>
                  </a:ext>
                </a:extLst>
              </a:tr>
              <a:tr h="44026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003912"/>
                  </a:ext>
                </a:extLst>
              </a:tr>
              <a:tr h="44026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310347"/>
                  </a:ext>
                </a:extLst>
              </a:tr>
              <a:tr h="44026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10934"/>
                  </a:ext>
                </a:extLst>
              </a:tr>
            </a:tbl>
          </a:graphicData>
        </a:graphic>
      </p:graphicFrame>
      <p:graphicFrame>
        <p:nvGraphicFramePr>
          <p:cNvPr id="13" name="Táblázat 12">
            <a:extLst>
              <a:ext uri="{FF2B5EF4-FFF2-40B4-BE49-F238E27FC236}">
                <a16:creationId xmlns:a16="http://schemas.microsoft.com/office/drawing/2014/main" id="{10156FF1-B61C-46E5-93CB-9F2F6DA7FB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590864"/>
              </p:ext>
            </p:extLst>
          </p:nvPr>
        </p:nvGraphicFramePr>
        <p:xfrm>
          <a:off x="5179402" y="2270014"/>
          <a:ext cx="6866824" cy="2588895"/>
        </p:xfrm>
        <a:graphic>
          <a:graphicData uri="http://schemas.openxmlformats.org/drawingml/2006/table">
            <a:tbl>
              <a:tblPr/>
              <a:tblGrid>
                <a:gridCol w="6866824">
                  <a:extLst>
                    <a:ext uri="{9D8B030D-6E8A-4147-A177-3AD203B41FA5}">
                      <a16:colId xmlns:a16="http://schemas.microsoft.com/office/drawing/2014/main" val="3735764442"/>
                    </a:ext>
                  </a:extLst>
                </a:gridCol>
              </a:tblGrid>
              <a:tr h="738774">
                <a:tc>
                  <a:txBody>
                    <a:bodyPr/>
                    <a:lstStyle/>
                    <a:p>
                      <a:pPr algn="l" fontAlgn="b"/>
                      <a:r>
                        <a:rPr lang="hu-H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Tízévente agrárcenzusok – </a:t>
                      </a:r>
                    </a:p>
                    <a:p>
                      <a:pPr algn="l" fontAlgn="b"/>
                      <a:r>
                        <a:rPr lang="hu-H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teljes körű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9585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 6-ra végződő évek: szerkezeti összeírások - nagymintás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5152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Évente kétszeri (június, december) összeírás - minta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892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737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0E496C7-1532-4E4B-939D-699C30710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7331"/>
          </a:xfrm>
        </p:spPr>
        <p:txBody>
          <a:bodyPr/>
          <a:lstStyle/>
          <a:p>
            <a:r>
              <a:rPr lang="hu-HU" dirty="0"/>
              <a:t>Az alapok…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0F54756-2C1E-4518-9A79-8CA60754A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2156"/>
            <a:ext cx="10143744" cy="4604194"/>
          </a:xfrm>
        </p:spPr>
        <p:txBody>
          <a:bodyPr/>
          <a:lstStyle/>
          <a:p>
            <a:r>
              <a:rPr lang="hu-HU" dirty="0"/>
              <a:t>2020. december 3.: OST-NSKT együttes ülése </a:t>
            </a:r>
          </a:p>
          <a:p>
            <a:pPr marL="0" indent="0">
              <a:buNone/>
            </a:pPr>
            <a:r>
              <a:rPr lang="hu-HU" dirty="0"/>
              <a:t>Hátra volt még:</a:t>
            </a:r>
          </a:p>
          <a:p>
            <a:r>
              <a:rPr lang="hu-HU" dirty="0"/>
              <a:t>Adminisztratív adatok átvétele, bedolgozása (vidékfejlesztés, biogazdálkodás)</a:t>
            </a:r>
          </a:p>
          <a:p>
            <a:r>
              <a:rPr lang="hu-HU" dirty="0"/>
              <a:t>Előzetes adatok: 2021.04.06.</a:t>
            </a:r>
          </a:p>
          <a:p>
            <a:r>
              <a:rPr lang="hu-HU" dirty="0"/>
              <a:t>Végleges adatok: 2022.02.03.</a:t>
            </a:r>
          </a:p>
          <a:p>
            <a:pPr marL="457200" lvl="1" indent="0">
              <a:buNone/>
            </a:pPr>
            <a:r>
              <a:rPr lang="hu-HU" dirty="0"/>
              <a:t>- 6 tematikus kiadvány, tájékoztatási adatbázis, Excel, TIMEA, Kutatószoba, </a:t>
            </a:r>
            <a:r>
              <a:rPr lang="hu-HU" dirty="0" err="1"/>
              <a:t>dashboard</a:t>
            </a:r>
            <a:endParaRPr lang="hu-HU" dirty="0"/>
          </a:p>
          <a:p>
            <a:r>
              <a:rPr lang="hu-HU" dirty="0"/>
              <a:t>Eurostat </a:t>
            </a:r>
            <a:r>
              <a:rPr lang="hu-HU" dirty="0" err="1"/>
              <a:t>mikroadat</a:t>
            </a:r>
            <a:r>
              <a:rPr lang="hu-HU" dirty="0"/>
              <a:t> + Módszertani jelentés: 2022.03.31.</a:t>
            </a:r>
          </a:p>
          <a:p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31D85F54-2452-4417-9EDC-05F47C78A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4E972-C9C7-4B22-9952-A6091CF80B63}" type="slidenum">
              <a:rPr lang="hu-HU" smtClean="0"/>
              <a:pPr>
                <a:defRPr/>
              </a:pPr>
              <a:t>4</a:t>
            </a:fld>
            <a:endParaRPr lang="hu-HU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D4BF9EC8-1F6D-4D86-B846-DC2D1496B6E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0096" y="7814"/>
            <a:ext cx="3007898" cy="162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404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D45CBB2-1AC9-47CC-AE55-DAFDA693F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192" y="187619"/>
            <a:ext cx="8717280" cy="1325563"/>
          </a:xfrm>
        </p:spPr>
        <p:txBody>
          <a:bodyPr/>
          <a:lstStyle/>
          <a:p>
            <a:r>
              <a:rPr lang="hu-HU" dirty="0"/>
              <a:t>Agrárium 2023. előkészítése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C4C5EB0-7478-4731-9584-D786D75C9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236" y="1298448"/>
            <a:ext cx="9580851" cy="4709151"/>
          </a:xfrm>
        </p:spPr>
        <p:txBody>
          <a:bodyPr/>
          <a:lstStyle/>
          <a:p>
            <a:pPr marL="0" indent="0">
              <a:buNone/>
            </a:pPr>
            <a:r>
              <a:rPr lang="hu-HU" dirty="0"/>
              <a:t>Jogszabályi háttér:</a:t>
            </a:r>
          </a:p>
          <a:p>
            <a:pPr marL="0" indent="0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dirty="0"/>
              <a:t>Végrehajtás kötelező</a:t>
            </a:r>
          </a:p>
          <a:p>
            <a:endParaRPr lang="hu-HU" dirty="0"/>
          </a:p>
          <a:p>
            <a:r>
              <a:rPr lang="hu-HU" dirty="0"/>
              <a:t>Alaprendelet: </a:t>
            </a:r>
            <a:r>
              <a:rPr lang="hu-HU" sz="1200" dirty="0"/>
              <a:t>EURÓPAI PARLAMENT ÉS A TANÁCS (EU) </a:t>
            </a:r>
            <a:r>
              <a:rPr lang="hu-HU" dirty="0"/>
              <a:t>2018/1091 RENDELET</a:t>
            </a:r>
            <a:r>
              <a:rPr lang="hu-HU" sz="1200" dirty="0"/>
              <a:t>E (2018. július 18.) az integrált mezőgazdasági statisztikákról, valamint az 1166/2008/EK és az 1337/2011/EU rendelet hatályon kívül helyezéséről </a:t>
            </a:r>
          </a:p>
          <a:p>
            <a:r>
              <a:rPr lang="hu-HU" dirty="0"/>
              <a:t>Végrehajtási Rendelet: </a:t>
            </a:r>
            <a:r>
              <a:rPr lang="hu-HU" sz="1200" dirty="0"/>
              <a:t>A BIZOTTSÁG (EU) </a:t>
            </a:r>
            <a:r>
              <a:rPr lang="hu-HU" dirty="0"/>
              <a:t>2021/2286</a:t>
            </a:r>
            <a:r>
              <a:rPr lang="hu-HU" sz="1200" dirty="0"/>
              <a:t> VÉGREHAJTÁSI RENDELETE (2021. december 16.) az integrált mezőgazdasági statisztikákról szóló (EU) 2018/1091 európai parlamenti és tanácsi rendelet értelmében a 2023-as referenciaévre vonatkozóan a változók listája és leírása tekintetében szolgáltatandó adatokról, valamint az 1200/2009/EK bizottsági rendelet hatályon kívül helyezéséről </a:t>
            </a:r>
          </a:p>
          <a:p>
            <a:r>
              <a:rPr lang="hu-HU" dirty="0"/>
              <a:t>Pénzügyi keret: </a:t>
            </a:r>
            <a:r>
              <a:rPr lang="hu-HU" sz="1200" dirty="0"/>
              <a:t>AZ EURÓPAI PARLAMENT ÉS A TANÁCS (EU) </a:t>
            </a:r>
            <a:r>
              <a:rPr lang="hu-HU" dirty="0"/>
              <a:t>2021/2269</a:t>
            </a:r>
            <a:r>
              <a:rPr lang="hu-HU" sz="1200" dirty="0"/>
              <a:t> RENDELETE (2021. december 15.) az (EU) 2018/1091 rendeletnek a 2021–2027 közötti időszakra szóló többéves pénzügyi keret megállapításáról szóló (EU, Euratom) 2020/2093 tanácsi rendelet szerinti, az integrált mezőgazdasági statisztikákhoz nyújtott uniós hozzájárulás tekintetében történő módosításáról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B216480A-57B9-42CD-8C8B-80C61E584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4E972-C9C7-4B22-9952-A6091CF80B63}" type="slidenum">
              <a:rPr lang="hu-HU" smtClean="0"/>
              <a:pPr>
                <a:defRPr/>
              </a:pPr>
              <a:t>5</a:t>
            </a:fld>
            <a:endParaRPr lang="hu-HU"/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id="{4FBE5608-D9A0-4617-AB48-6997A1D33C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352" y="11513"/>
            <a:ext cx="1784588" cy="1513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697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4CA0662-EC86-4573-9A8B-69915F98B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817" y="233657"/>
            <a:ext cx="10515600" cy="1325563"/>
          </a:xfrm>
        </p:spPr>
        <p:txBody>
          <a:bodyPr/>
          <a:lstStyle/>
          <a:p>
            <a:r>
              <a:rPr lang="hu-HU" dirty="0"/>
              <a:t>Országos Statisztikai Adatfelvételi Program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266BCF1-6761-4AB7-B0C9-BAD744FC4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817" y="1389888"/>
            <a:ext cx="9341831" cy="4966462"/>
          </a:xfrm>
        </p:spPr>
        <p:txBody>
          <a:bodyPr/>
          <a:lstStyle/>
          <a:p>
            <a:r>
              <a:rPr lang="hu-HU" dirty="0"/>
              <a:t>Adatszolgáltatók: </a:t>
            </a:r>
            <a:r>
              <a:rPr lang="hu-HU" sz="1800" dirty="0"/>
              <a:t>mezőgazdasági földterületet használó és/vagy állatot tartó és/vagy mezőgazdálkodási szolgáltatást végző és a megfigyelésbe bevont gazdasági szervezetek</a:t>
            </a:r>
          </a:p>
          <a:p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7CC10E4E-C887-42BA-A243-D30F07185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4E972-C9C7-4B22-9952-A6091CF80B63}" type="slidenum">
              <a:rPr lang="hu-HU" smtClean="0"/>
              <a:pPr>
                <a:defRPr/>
              </a:pPr>
              <a:t>6</a:t>
            </a:fld>
            <a:endParaRPr lang="hu-HU"/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id="{128F1F63-D024-4619-8E40-077495D735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67749"/>
            <a:ext cx="12192000" cy="1722872"/>
          </a:xfrm>
          <a:prstGeom prst="rect">
            <a:avLst/>
          </a:prstGeom>
        </p:spPr>
      </p:pic>
      <p:pic>
        <p:nvPicPr>
          <p:cNvPr id="12" name="Kép 11">
            <a:extLst>
              <a:ext uri="{FF2B5EF4-FFF2-40B4-BE49-F238E27FC236}">
                <a16:creationId xmlns:a16="http://schemas.microsoft.com/office/drawing/2014/main" id="{DA3FD0B5-CEFB-4CA7-9EC7-76638814E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352" y="11513"/>
            <a:ext cx="1784588" cy="1513182"/>
          </a:xfrm>
          <a:prstGeom prst="rect">
            <a:avLst/>
          </a:prstGeom>
        </p:spPr>
      </p:pic>
      <p:sp>
        <p:nvSpPr>
          <p:cNvPr id="13" name="Szövegdoboz 12">
            <a:extLst>
              <a:ext uri="{FF2B5EF4-FFF2-40B4-BE49-F238E27FC236}">
                <a16:creationId xmlns:a16="http://schemas.microsoft.com/office/drawing/2014/main" id="{C8FD83C1-7D88-4B90-A890-D95F1DC1BED2}"/>
              </a:ext>
            </a:extLst>
          </p:cNvPr>
          <p:cNvSpPr txBox="1"/>
          <p:nvPr/>
        </p:nvSpPr>
        <p:spPr>
          <a:xfrm>
            <a:off x="861391" y="4873321"/>
            <a:ext cx="81633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/>
              <a:t>2023-ban</a:t>
            </a:r>
          </a:p>
          <a:p>
            <a:r>
              <a:rPr lang="hu-HU" sz="2400" dirty="0"/>
              <a:t>Szünetel: 1082, 2218, 2417</a:t>
            </a:r>
          </a:p>
          <a:p>
            <a:r>
              <a:rPr lang="hu-HU" sz="2400" dirty="0"/>
              <a:t>Gyakoriság változása: 1087</a:t>
            </a:r>
          </a:p>
        </p:txBody>
      </p:sp>
    </p:spTree>
    <p:extLst>
      <p:ext uri="{BB962C8B-B14F-4D97-AF65-F5344CB8AC3E}">
        <p14:creationId xmlns:p14="http://schemas.microsoft.com/office/powerpoint/2010/main" val="2542225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846C2F9-37E4-4AC3-905D-582DA125D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150" y="82491"/>
            <a:ext cx="7014631" cy="1013381"/>
          </a:xfrm>
        </p:spPr>
        <p:txBody>
          <a:bodyPr/>
          <a:lstStyle/>
          <a:p>
            <a:r>
              <a:rPr lang="hu-HU" dirty="0"/>
              <a:t>Adatszolgáltatók megszólítása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FCAAA6A4-C1E1-401E-BEE8-13C3D3B7A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4E972-C9C7-4B22-9952-A6091CF80B63}" type="slidenum">
              <a:rPr lang="hu-HU" smtClean="0"/>
              <a:pPr>
                <a:defRPr/>
              </a:pPr>
              <a:t>7</a:t>
            </a:fld>
            <a:endParaRPr lang="hu-HU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9DF8F754-9F8C-407D-B8A0-D5497B7383E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352" y="11513"/>
            <a:ext cx="1784588" cy="1513182"/>
          </a:xfrm>
          <a:prstGeom prst="rect">
            <a:avLst/>
          </a:prstGeom>
        </p:spPr>
      </p:pic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D11C810D-A11B-48E0-AF51-E82F6369DF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0939889"/>
              </p:ext>
            </p:extLst>
          </p:nvPr>
        </p:nvGraphicFramePr>
        <p:xfrm>
          <a:off x="521417" y="1166288"/>
          <a:ext cx="4947112" cy="2955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Szövegdoboz 11">
            <a:extLst>
              <a:ext uri="{FF2B5EF4-FFF2-40B4-BE49-F238E27FC236}">
                <a16:creationId xmlns:a16="http://schemas.microsoft.com/office/drawing/2014/main" id="{7E8283AE-15EB-4330-B7EF-701FFC4463A8}"/>
              </a:ext>
            </a:extLst>
          </p:cNvPr>
          <p:cNvSpPr txBox="1"/>
          <p:nvPr/>
        </p:nvSpPr>
        <p:spPr>
          <a:xfrm>
            <a:off x="7400673" y="155835"/>
            <a:ext cx="3501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Felkérő levelek: </a:t>
            </a:r>
            <a:r>
              <a:rPr lang="hu-HU" dirty="0" err="1"/>
              <a:t>E-mail+postai</a:t>
            </a:r>
            <a:endParaRPr lang="hu-HU" dirty="0"/>
          </a:p>
          <a:p>
            <a:r>
              <a:rPr lang="hu-HU" dirty="0"/>
              <a:t>E-mailes emlékeztetők</a:t>
            </a:r>
          </a:p>
        </p:txBody>
      </p:sp>
      <p:graphicFrame>
        <p:nvGraphicFramePr>
          <p:cNvPr id="16" name="Diagram 15">
            <a:extLst>
              <a:ext uri="{FF2B5EF4-FFF2-40B4-BE49-F238E27FC236}">
                <a16:creationId xmlns:a16="http://schemas.microsoft.com/office/drawing/2014/main" id="{F7556595-8E57-48A3-82F9-3E78EB20EA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6715481"/>
              </p:ext>
            </p:extLst>
          </p:nvPr>
        </p:nvGraphicFramePr>
        <p:xfrm>
          <a:off x="6007682" y="1154791"/>
          <a:ext cx="4572000" cy="2381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Diagram 16">
            <a:extLst>
              <a:ext uri="{FF2B5EF4-FFF2-40B4-BE49-F238E27FC236}">
                <a16:creationId xmlns:a16="http://schemas.microsoft.com/office/drawing/2014/main" id="{2471CFA7-9559-43F7-85CF-815B41B28C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4090451"/>
              </p:ext>
            </p:extLst>
          </p:nvPr>
        </p:nvGraphicFramePr>
        <p:xfrm>
          <a:off x="344043" y="4274944"/>
          <a:ext cx="4591050" cy="1890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8" name="Diagram 17">
            <a:extLst>
              <a:ext uri="{FF2B5EF4-FFF2-40B4-BE49-F238E27FC236}">
                <a16:creationId xmlns:a16="http://schemas.microsoft.com/office/drawing/2014/main" id="{00DA85EC-2C40-481D-85CC-7B8325A2CD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1950518"/>
              </p:ext>
            </p:extLst>
          </p:nvPr>
        </p:nvGraphicFramePr>
        <p:xfrm>
          <a:off x="5382806" y="3440035"/>
          <a:ext cx="540711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392981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DACAA9F-A07C-4E9E-8B7F-BA86DD53A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222" y="105322"/>
            <a:ext cx="10515600" cy="1028383"/>
          </a:xfrm>
        </p:spPr>
        <p:txBody>
          <a:bodyPr/>
          <a:lstStyle/>
          <a:p>
            <a:pPr algn="ctr"/>
            <a:r>
              <a:rPr lang="hu-HU" dirty="0"/>
              <a:t>A témák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C6035E8F-207E-4676-8259-C5374EE6B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8</a:t>
            </a:fld>
            <a:endParaRPr lang="hu-HU"/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68B94899-2F4A-420C-AE13-A9711D03FEE1}"/>
              </a:ext>
            </a:extLst>
          </p:cNvPr>
          <p:cNvSpPr txBox="1">
            <a:spLocks/>
          </p:cNvSpPr>
          <p:nvPr/>
        </p:nvSpPr>
        <p:spPr>
          <a:xfrm>
            <a:off x="290818" y="768104"/>
            <a:ext cx="5690778" cy="272809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u="sng" dirty="0"/>
              <a:t>Alapmutatók</a:t>
            </a:r>
          </a:p>
          <a:p>
            <a:r>
              <a:rPr lang="hu-HU" sz="2600" dirty="0">
                <a:solidFill>
                  <a:srgbClr val="00B050"/>
                </a:solidFill>
              </a:rPr>
              <a:t>Földhasználat</a:t>
            </a:r>
            <a:endParaRPr lang="en-GB" sz="2600" dirty="0">
              <a:solidFill>
                <a:srgbClr val="00B050"/>
              </a:solidFill>
            </a:endParaRPr>
          </a:p>
          <a:p>
            <a:r>
              <a:rPr lang="hu-HU" sz="2600" dirty="0">
                <a:solidFill>
                  <a:srgbClr val="00B050"/>
                </a:solidFill>
              </a:rPr>
              <a:t>Állatállomány</a:t>
            </a:r>
            <a:endParaRPr lang="en-GB" sz="2600" dirty="0">
              <a:solidFill>
                <a:srgbClr val="00B050"/>
              </a:solidFill>
            </a:endParaRPr>
          </a:p>
          <a:p>
            <a:r>
              <a:rPr lang="hu-HU" sz="2600" dirty="0">
                <a:solidFill>
                  <a:srgbClr val="00B050"/>
                </a:solidFill>
              </a:rPr>
              <a:t>Munkaerő </a:t>
            </a:r>
            <a:r>
              <a:rPr lang="hu-HU" sz="2600" i="1" dirty="0">
                <a:solidFill>
                  <a:srgbClr val="00B050"/>
                </a:solidFill>
              </a:rPr>
              <a:t>(+generációváltás)</a:t>
            </a:r>
          </a:p>
          <a:p>
            <a:r>
              <a:rPr lang="hu-HU" sz="2600" dirty="0">
                <a:solidFill>
                  <a:srgbClr val="00B050"/>
                </a:solidFill>
              </a:rPr>
              <a:t>Egyéb jövedelemszerző tevékenysé</a:t>
            </a:r>
            <a:r>
              <a:rPr lang="hu-HU" dirty="0">
                <a:solidFill>
                  <a:srgbClr val="00B050"/>
                </a:solidFill>
              </a:rPr>
              <a:t>g</a:t>
            </a:r>
            <a:endParaRPr lang="en-GB" dirty="0">
              <a:solidFill>
                <a:srgbClr val="00B05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7" name="Tartalom helye 7">
            <a:extLst>
              <a:ext uri="{FF2B5EF4-FFF2-40B4-BE49-F238E27FC236}">
                <a16:creationId xmlns:a16="http://schemas.microsoft.com/office/drawing/2014/main" id="{10627E12-AD56-4980-99F9-53AEB106E82F}"/>
              </a:ext>
            </a:extLst>
          </p:cNvPr>
          <p:cNvSpPr txBox="1">
            <a:spLocks/>
          </p:cNvSpPr>
          <p:nvPr/>
        </p:nvSpPr>
        <p:spPr>
          <a:xfrm>
            <a:off x="6240379" y="1133705"/>
            <a:ext cx="5690778" cy="368562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u="sng" dirty="0"/>
              <a:t>Modulmutatók</a:t>
            </a:r>
          </a:p>
          <a:p>
            <a:r>
              <a:rPr lang="hu-HU" dirty="0">
                <a:solidFill>
                  <a:schemeClr val="accent2">
                    <a:lumMod val="75000"/>
                  </a:schemeClr>
                </a:solidFill>
              </a:rPr>
              <a:t>Gyümölcsös ültetvények</a:t>
            </a:r>
          </a:p>
          <a:p>
            <a:r>
              <a:rPr lang="hu-HU" dirty="0">
                <a:solidFill>
                  <a:schemeClr val="accent2">
                    <a:lumMod val="75000"/>
                  </a:schemeClr>
                </a:solidFill>
              </a:rPr>
              <a:t>Öntözés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hu-HU" dirty="0">
                <a:solidFill>
                  <a:schemeClr val="accent2">
                    <a:lumMod val="75000"/>
                  </a:schemeClr>
                </a:solidFill>
              </a:rPr>
              <a:t>Talajművelési módszerek</a:t>
            </a:r>
          </a:p>
          <a:p>
            <a:r>
              <a:rPr lang="hu-HU" dirty="0">
                <a:solidFill>
                  <a:schemeClr val="accent2">
                    <a:lumMod val="75000"/>
                  </a:schemeClr>
                </a:solidFill>
              </a:rPr>
              <a:t>Gépek, berendezések</a:t>
            </a:r>
          </a:p>
          <a:p>
            <a:r>
              <a:rPr lang="hu-HU" dirty="0">
                <a:solidFill>
                  <a:srgbClr val="00B050"/>
                </a:solidFill>
              </a:rPr>
              <a:t>Munkaerő (plusz kérdések)</a:t>
            </a:r>
            <a:endParaRPr lang="en-GB" dirty="0">
              <a:solidFill>
                <a:srgbClr val="00B050"/>
              </a:solidFill>
            </a:endParaRPr>
          </a:p>
          <a:p>
            <a:r>
              <a:rPr lang="hu-HU" i="1" dirty="0">
                <a:solidFill>
                  <a:srgbClr val="00B050"/>
                </a:solidFill>
              </a:rPr>
              <a:t>Agrárdigitalizáció</a:t>
            </a:r>
            <a:endParaRPr lang="en-GB" i="1" dirty="0">
              <a:solidFill>
                <a:srgbClr val="00B050"/>
              </a:solidFill>
            </a:endParaRP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71E73CA3-4D84-47CC-A569-99B4EAD87387}"/>
              </a:ext>
            </a:extLst>
          </p:cNvPr>
          <p:cNvSpPr txBox="1"/>
          <p:nvPr/>
        </p:nvSpPr>
        <p:spPr>
          <a:xfrm>
            <a:off x="405222" y="3241948"/>
            <a:ext cx="5835157" cy="2964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u="sng" dirty="0"/>
              <a:t>Adminisztratív forrásból:</a:t>
            </a:r>
            <a:endParaRPr lang="en-US" sz="2800" u="sng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u-HU" sz="2600" dirty="0">
                <a:solidFill>
                  <a:srgbClr val="00B050"/>
                </a:solidFill>
                <a:latin typeface="+mn-lt"/>
                <a:cs typeface="+mn-cs"/>
              </a:rPr>
              <a:t>Vidékfejlesztés</a:t>
            </a:r>
            <a:endParaRPr lang="en-US" sz="2600" dirty="0">
              <a:solidFill>
                <a:srgbClr val="00B050"/>
              </a:solidFill>
              <a:latin typeface="+mn-lt"/>
              <a:cs typeface="+mn-cs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u-HU" sz="2600" dirty="0">
                <a:solidFill>
                  <a:srgbClr val="00B050"/>
                </a:solidFill>
                <a:latin typeface="+mn-lt"/>
                <a:cs typeface="+mn-cs"/>
              </a:rPr>
              <a:t>Biogazdálkodás</a:t>
            </a:r>
            <a:endParaRPr lang="en-US" sz="2600" dirty="0">
              <a:solidFill>
                <a:srgbClr val="00B050"/>
              </a:solidFill>
              <a:latin typeface="+mn-lt"/>
              <a:cs typeface="+mn-cs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u-HU" sz="2600" dirty="0">
                <a:solidFill>
                  <a:srgbClr val="00B050"/>
                </a:solidFill>
                <a:latin typeface="+mn-lt"/>
                <a:cs typeface="+mn-cs"/>
              </a:rPr>
              <a:t>Minőségi borszőlő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u-HU" sz="2600" dirty="0">
                <a:solidFill>
                  <a:schemeClr val="accent2">
                    <a:lumMod val="75000"/>
                  </a:schemeClr>
                </a:solidFill>
                <a:latin typeface="+mn-lt"/>
                <a:cs typeface="+mn-cs"/>
              </a:rPr>
              <a:t>Szarvasmarha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u-HU" sz="2600" dirty="0">
                <a:solidFill>
                  <a:schemeClr val="accent2">
                    <a:lumMod val="75000"/>
                  </a:schemeClr>
                </a:solidFill>
                <a:latin typeface="+mn-lt"/>
                <a:cs typeface="+mn-cs"/>
              </a:rPr>
              <a:t>Ökológiai területek</a:t>
            </a:r>
            <a:endParaRPr lang="en-US" sz="26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id="{8176F914-DC71-4169-A23D-11DE5A18DB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352" y="11513"/>
            <a:ext cx="1784588" cy="1513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956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26A4486-58A0-4BDE-B161-71962D2CA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724" y="15516"/>
            <a:ext cx="8708136" cy="1325563"/>
          </a:xfrm>
        </p:spPr>
        <p:txBody>
          <a:bodyPr/>
          <a:lstStyle/>
          <a:p>
            <a:pPr algn="ctr"/>
            <a:r>
              <a:rPr lang="hu-HU" dirty="0"/>
              <a:t>Az adatkörök</a:t>
            </a:r>
          </a:p>
        </p:txBody>
      </p:sp>
      <p:pic>
        <p:nvPicPr>
          <p:cNvPr id="6" name="Tartalom helye 5">
            <a:extLst>
              <a:ext uri="{FF2B5EF4-FFF2-40B4-BE49-F238E27FC236}">
                <a16:creationId xmlns:a16="http://schemas.microsoft.com/office/drawing/2014/main" id="{AA32C65F-FAF0-4FDC-AA5C-E0054B7791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5961" y="910704"/>
            <a:ext cx="8708136" cy="5191389"/>
          </a:xfrm>
          <a:prstGeom prst="rect">
            <a:avLst/>
          </a:prstGeom>
        </p:spPr>
      </p:pic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1F0F1EA8-15B9-4C29-9AE7-2DE5608F5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4E972-C9C7-4B22-9952-A6091CF80B63}" type="slidenum">
              <a:rPr lang="hu-HU" smtClean="0"/>
              <a:pPr>
                <a:defRPr/>
              </a:pPr>
              <a:t>9</a:t>
            </a:fld>
            <a:endParaRPr lang="hu-HU"/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D3D5E926-B758-4CE4-BC21-EFCB1429F2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352" y="11513"/>
            <a:ext cx="1784588" cy="1513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462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Kék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14716</TotalTime>
  <Words>916</Words>
  <Application>Microsoft Office PowerPoint</Application>
  <PresentationFormat>Szélesvásznú</PresentationFormat>
  <Paragraphs>387</Paragraphs>
  <Slides>13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Office-téma</vt:lpstr>
      <vt:lpstr>PowerPoint-bemutató</vt:lpstr>
      <vt:lpstr>A mezőgazdaság fontossága</vt:lpstr>
      <vt:lpstr>Az agrárstatisztikák rendszere</vt:lpstr>
      <vt:lpstr>Az alapok…</vt:lpstr>
      <vt:lpstr>Agrárium 2023. előkészítése</vt:lpstr>
      <vt:lpstr>Országos Statisztikai Adatfelvételi Program</vt:lpstr>
      <vt:lpstr>Adatszolgáltatók megszólítása</vt:lpstr>
      <vt:lpstr>A témák</vt:lpstr>
      <vt:lpstr>Az adatkörök</vt:lpstr>
      <vt:lpstr>2016-2023</vt:lpstr>
      <vt:lpstr>Főbb mérföldkövek</vt:lpstr>
      <vt:lpstr>Agrárstatisztika 2025-</vt:lpstr>
      <vt:lpstr>PowerPoint-bemutató</vt:lpstr>
    </vt:vector>
  </TitlesOfParts>
  <Company>KSH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Simonné Horváth Gabriella</dc:creator>
  <cp:lastModifiedBy>Tóth Péter</cp:lastModifiedBy>
  <cp:revision>621</cp:revision>
  <cp:lastPrinted>2020-03-02T08:02:20Z</cp:lastPrinted>
  <dcterms:created xsi:type="dcterms:W3CDTF">2017-03-01T09:38:02Z</dcterms:created>
  <dcterms:modified xsi:type="dcterms:W3CDTF">2022-12-08T08:01:46Z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0x0101000FDB48AD5866D645BB0EE4F460BF82F1</vt:lpwstr>
  </property>
</Properties>
</file>