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B7D60-98C7-45CE-BBF8-FEFC2360986B}" type="datetimeFigureOut">
              <a:rPr lang="hu-HU" smtClean="0"/>
              <a:t>2023.05.22.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E474AD-1369-48EF-8579-F8D9FAEC4AF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92645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E0BFA4-00D2-48DF-9696-33D2F6742D58}" type="slidenum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652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12EF4-3C67-4A44-B776-E3B0EAE400F2}" type="datetime1">
              <a:rPr lang="hu-HU" smtClean="0"/>
              <a:t>2023.05.22.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93269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5B75-A4E4-49B5-8D88-0B32B5B23B28}" type="datetime1">
              <a:rPr lang="hu-HU" smtClean="0"/>
              <a:t>2023.05.22.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23963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8890-4830-4AAC-9779-52F9A03917DA}" type="datetime1">
              <a:rPr lang="hu-HU" smtClean="0"/>
              <a:t>2023.05.22.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96560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4B01-37D9-487D-992A-9F1E6573304E}" type="datetime1">
              <a:rPr lang="hu-HU" smtClean="0"/>
              <a:t>2023.05.22.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47279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72D8D-B3C0-49FA-91B8-97B98E1DA79F}" type="datetime1">
              <a:rPr lang="hu-HU" smtClean="0"/>
              <a:t>2023.05.22.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31422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6EBB3-63C9-41DC-88C5-CCAAD0621F66}" type="datetime1">
              <a:rPr lang="hu-HU" smtClean="0"/>
              <a:t>2023.05.22.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55481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B369-5EEC-4926-ACCD-B1D9BFF89D01}" type="datetime1">
              <a:rPr lang="hu-HU" smtClean="0"/>
              <a:t>2023.05.22.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96469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96B3-106F-4F54-87CA-E6DD2D3D60CD}" type="datetime1">
              <a:rPr lang="hu-HU" smtClean="0"/>
              <a:t>2023.05.22.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99665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8E0D-C935-48B8-8F24-4EF377896796}" type="datetime1">
              <a:rPr lang="hu-HU" smtClean="0"/>
              <a:t>2023.05.22.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06520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D791-B04B-4F68-B09A-41A2B7D37E06}" type="datetime1">
              <a:rPr lang="hu-HU" smtClean="0"/>
              <a:t>2023.05.22.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77518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A7CC-00C7-478E-9186-2EACB97136E9}" type="datetime1">
              <a:rPr lang="hu-HU" smtClean="0"/>
              <a:t>2023.05.22.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0718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1B67F-EF5F-4105-86D3-4679951838A5}" type="datetime1">
              <a:rPr lang="hu-HU" smtClean="0"/>
              <a:t>2023.05.22.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7431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zövegdoboz 7"/>
          <p:cNvSpPr txBox="1"/>
          <p:nvPr/>
        </p:nvSpPr>
        <p:spPr>
          <a:xfrm>
            <a:off x="9217688" y="5863707"/>
            <a:ext cx="2769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8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yriad "/>
                <a:ea typeface="+mn-ea"/>
                <a:cs typeface="+mn-cs"/>
              </a:rPr>
              <a:t>Nagy Eszter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yriad "/>
                <a:ea typeface="+mn-ea"/>
                <a:cs typeface="+mn-cs"/>
              </a:rPr>
              <a:t>OST-NSKT ülés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yriad "/>
                <a:ea typeface="+mn-ea"/>
                <a:cs typeface="+mn-cs"/>
              </a:rPr>
              <a:t>2023. május 31.</a:t>
            </a:r>
            <a:endParaRPr kumimoji="0" lang="hu-HU" sz="18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Myriad "/>
              <a:ea typeface="+mn-ea"/>
              <a:cs typeface="+mn-cs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1600200" y="2430736"/>
            <a:ext cx="1059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yriad "/>
                <a:ea typeface="+mn-ea"/>
                <a:cs typeface="+mn-cs"/>
              </a:rPr>
              <a:t>Tájékoztatás a magyar statisztika 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Myriad 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yriad "/>
                <a:ea typeface="+mn-ea"/>
                <a:cs typeface="+mn-cs"/>
              </a:rPr>
              <a:t>2023. évi auditjáról (</a:t>
            </a:r>
            <a:r>
              <a:rPr kumimoji="0" lang="hu-HU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yriad "/>
                <a:ea typeface="+mn-ea"/>
                <a:cs typeface="+mn-cs"/>
              </a:rPr>
              <a:t>peer</a:t>
            </a:r>
            <a:r>
              <a:rPr kumimoji="0" lang="hu-HU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yriad "/>
                <a:ea typeface="+mn-ea"/>
                <a:cs typeface="+mn-cs"/>
              </a:rPr>
              <a:t> </a:t>
            </a:r>
            <a:r>
              <a:rPr kumimoji="0" lang="hu-HU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yriad "/>
                <a:ea typeface="+mn-ea"/>
                <a:cs typeface="+mn-cs"/>
              </a:rPr>
              <a:t>review</a:t>
            </a:r>
            <a:r>
              <a:rPr kumimoji="0" lang="hu-HU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yriad "/>
                <a:ea typeface="+mn-ea"/>
                <a:cs typeface="+mn-cs"/>
              </a:rPr>
              <a:t>)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Myriad 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7713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41A27-4A62-4F03-AA70-B625D5F96857}" type="slidenum">
              <a:rPr kumimoji="0" lang="hu-HU" altLang="hu-H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hu-HU" altLang="hu-H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ím 1"/>
          <p:cNvSpPr txBox="1">
            <a:spLocks/>
          </p:cNvSpPr>
          <p:nvPr/>
        </p:nvSpPr>
        <p:spPr>
          <a:xfrm>
            <a:off x="1" y="332656"/>
            <a:ext cx="12249664" cy="68421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yriad "/>
                <a:ea typeface="+mj-ea"/>
                <a:cs typeface="+mj-cs"/>
              </a:rPr>
              <a:t>További lépések</a:t>
            </a:r>
          </a:p>
        </p:txBody>
      </p:sp>
      <p:sp>
        <p:nvSpPr>
          <p:cNvPr id="4" name="Téglalap 3"/>
          <p:cNvSpPr/>
          <p:nvPr/>
        </p:nvSpPr>
        <p:spPr>
          <a:xfrm>
            <a:off x="947351" y="1412777"/>
            <a:ext cx="98771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1C42424F-A4AB-4816-841D-1147CA42B094}"/>
              </a:ext>
            </a:extLst>
          </p:cNvPr>
          <p:cNvSpPr txBox="1"/>
          <p:nvPr/>
        </p:nvSpPr>
        <p:spPr>
          <a:xfrm>
            <a:off x="654341" y="1412777"/>
            <a:ext cx="105903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Jelentés véleményezése: 2023. május 31-ig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hu-HU" dirty="0">
                <a:solidFill>
                  <a:prstClr val="black"/>
                </a:solidFill>
                <a:latin typeface="Calibri" panose="020F0502020204030204"/>
              </a:rPr>
              <a:t>Végleges jelentés megjelenés: 2023. július 25.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Fejlesztési intézkedések megfogalmazása: 2023. </a:t>
            </a:r>
            <a:r>
              <a:rPr lang="hu-HU" dirty="0">
                <a:solidFill>
                  <a:prstClr val="black"/>
                </a:solidFill>
                <a:latin typeface="Calibri" panose="020F0502020204030204"/>
              </a:rPr>
              <a:t>szeptember 12.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Végleges intézkedési terv publikálása: 2023. október 17. </a:t>
            </a:r>
          </a:p>
        </p:txBody>
      </p:sp>
    </p:spTree>
    <p:extLst>
      <p:ext uri="{BB962C8B-B14F-4D97-AF65-F5344CB8AC3E}">
        <p14:creationId xmlns:p14="http://schemas.microsoft.com/office/powerpoint/2010/main" val="2494598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41A27-4A62-4F03-AA70-B625D5F96857}" type="slidenum">
              <a:rPr kumimoji="0" lang="hu-HU" altLang="hu-H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hu-HU" altLang="hu-H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ím 1"/>
          <p:cNvSpPr txBox="1">
            <a:spLocks/>
          </p:cNvSpPr>
          <p:nvPr/>
        </p:nvSpPr>
        <p:spPr>
          <a:xfrm>
            <a:off x="1" y="332656"/>
            <a:ext cx="12249664" cy="68421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yriad "/>
                <a:ea typeface="+mj-ea"/>
                <a:cs typeface="+mj-cs"/>
              </a:rPr>
              <a:t>A </a:t>
            </a:r>
            <a:r>
              <a:rPr kumimoji="0" lang="hu-HU" sz="2800" b="1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yriad "/>
                <a:ea typeface="+mj-ea"/>
                <a:cs typeface="+mj-cs"/>
              </a:rPr>
              <a:t>peer</a:t>
            </a:r>
            <a:r>
              <a:rPr kumimoji="0" lang="hu-HU" sz="2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yriad "/>
                <a:ea typeface="+mj-ea"/>
                <a:cs typeface="+mj-cs"/>
              </a:rPr>
              <a:t> </a:t>
            </a:r>
            <a:r>
              <a:rPr kumimoji="0" lang="hu-HU" sz="2800" b="1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yriad "/>
                <a:ea typeface="+mj-ea"/>
                <a:cs typeface="+mj-cs"/>
              </a:rPr>
              <a:t>review</a:t>
            </a:r>
            <a:r>
              <a:rPr kumimoji="0" lang="hu-HU" sz="2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yriad "/>
                <a:ea typeface="+mj-ea"/>
                <a:cs typeface="+mj-cs"/>
              </a:rPr>
              <a:t> folyamat előrehaladása</a:t>
            </a:r>
          </a:p>
        </p:txBody>
      </p:sp>
      <p:sp>
        <p:nvSpPr>
          <p:cNvPr id="4" name="Téglalap 3"/>
          <p:cNvSpPr/>
          <p:nvPr/>
        </p:nvSpPr>
        <p:spPr>
          <a:xfrm>
            <a:off x="947351" y="1412777"/>
            <a:ext cx="98771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hu-HU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75D9592A-180D-4C57-9CAC-E50E3D3D1603}"/>
              </a:ext>
            </a:extLst>
          </p:cNvPr>
          <p:cNvSpPr txBox="1"/>
          <p:nvPr/>
        </p:nvSpPr>
        <p:spPr>
          <a:xfrm>
            <a:off x="704675" y="1577130"/>
            <a:ext cx="1053997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hu-HU" dirty="0"/>
              <a:t>Peer </a:t>
            </a:r>
            <a:r>
              <a:rPr lang="hu-HU" dirty="0" err="1"/>
              <a:t>review</a:t>
            </a:r>
            <a:r>
              <a:rPr lang="hu-HU" dirty="0"/>
              <a:t> harmadik körének indulása: 2021. nyarán</a:t>
            </a:r>
          </a:p>
          <a:p>
            <a:endParaRPr lang="hu-HU" dirty="0"/>
          </a:p>
          <a:p>
            <a:pPr marL="285750" indent="-285750">
              <a:buFontTx/>
              <a:buChar char="-"/>
            </a:pPr>
            <a:r>
              <a:rPr lang="hu-HU" dirty="0"/>
              <a:t>2023. május elején 27 eljárásban ért véget a helyszíni látogatási szakasz, 4 látogatás van még hátra</a:t>
            </a:r>
          </a:p>
          <a:p>
            <a:endParaRPr lang="hu-HU" dirty="0"/>
          </a:p>
          <a:p>
            <a:pPr marL="285750" indent="-285750">
              <a:buFontTx/>
              <a:buChar char="-"/>
            </a:pPr>
            <a:r>
              <a:rPr lang="hu-HU" dirty="0"/>
              <a:t>Eddig 16 jelentés jelent meg az Eurostat oldalán</a:t>
            </a:r>
          </a:p>
          <a:p>
            <a:endParaRPr lang="hu-HU" dirty="0"/>
          </a:p>
          <a:p>
            <a:pPr marL="285750" indent="-285750">
              <a:buFontTx/>
              <a:buChar char="-"/>
            </a:pPr>
            <a:r>
              <a:rPr lang="hu-HU" dirty="0"/>
              <a:t>Ajánlások átlagos száma </a:t>
            </a:r>
            <a:r>
              <a:rPr lang="hu-HU" dirty="0" err="1"/>
              <a:t>országonként</a:t>
            </a:r>
            <a:r>
              <a:rPr lang="hu-HU" dirty="0"/>
              <a:t> 19, 12 % megfelelést célzó, 88% fejlesztési célú ajánlás</a:t>
            </a:r>
          </a:p>
          <a:p>
            <a:endParaRPr lang="hu-HU" dirty="0"/>
          </a:p>
          <a:p>
            <a:pPr marL="285750" indent="-285750">
              <a:buFontTx/>
              <a:buChar char="-"/>
            </a:pPr>
            <a:r>
              <a:rPr lang="hu-HU" dirty="0"/>
              <a:t>Záró workshop 2023. novemberében, ezt követően készül egy összegző jelentés</a:t>
            </a:r>
          </a:p>
        </p:txBody>
      </p:sp>
    </p:spTree>
    <p:extLst>
      <p:ext uri="{BB962C8B-B14F-4D97-AF65-F5344CB8AC3E}">
        <p14:creationId xmlns:p14="http://schemas.microsoft.com/office/powerpoint/2010/main" val="48301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41A27-4A62-4F03-AA70-B625D5F96857}" type="slidenum">
              <a:rPr kumimoji="0" lang="hu-HU" altLang="hu-H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hu-HU" altLang="hu-H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ím 1"/>
          <p:cNvSpPr txBox="1">
            <a:spLocks/>
          </p:cNvSpPr>
          <p:nvPr/>
        </p:nvSpPr>
        <p:spPr>
          <a:xfrm>
            <a:off x="1" y="332656"/>
            <a:ext cx="12249664" cy="68421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yriad "/>
                <a:ea typeface="+mj-ea"/>
                <a:cs typeface="+mj-cs"/>
              </a:rPr>
              <a:t>A magyarországi </a:t>
            </a:r>
            <a:r>
              <a:rPr kumimoji="0" lang="hu-HU" sz="2800" b="1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yriad "/>
                <a:ea typeface="+mj-ea"/>
                <a:cs typeface="+mj-cs"/>
              </a:rPr>
              <a:t>peer</a:t>
            </a:r>
            <a:r>
              <a:rPr kumimoji="0" lang="hu-HU" sz="2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yriad "/>
                <a:ea typeface="+mj-ea"/>
                <a:cs typeface="+mj-cs"/>
              </a:rPr>
              <a:t> </a:t>
            </a:r>
            <a:r>
              <a:rPr kumimoji="0" lang="hu-HU" sz="2800" b="1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yriad "/>
                <a:ea typeface="+mj-ea"/>
                <a:cs typeface="+mj-cs"/>
              </a:rPr>
              <a:t>review</a:t>
            </a:r>
            <a:endParaRPr kumimoji="0" lang="hu-HU" sz="28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Myriad "/>
              <a:ea typeface="+mj-ea"/>
              <a:cs typeface="+mj-cs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947351" y="1412777"/>
            <a:ext cx="98771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75D9592A-180D-4C57-9CAC-E50E3D3D1603}"/>
              </a:ext>
            </a:extLst>
          </p:cNvPr>
          <p:cNvSpPr txBox="1"/>
          <p:nvPr/>
        </p:nvSpPr>
        <p:spPr>
          <a:xfrm>
            <a:off x="704675" y="1577130"/>
            <a:ext cx="1053997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Önértékelő kérdőív és kiegészítő dokumentáció megküldése: 2022. december 21.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hu-HU" dirty="0">
                <a:solidFill>
                  <a:prstClr val="black"/>
                </a:solidFill>
                <a:latin typeface="Calibri" panose="020F0502020204030204"/>
              </a:rPr>
              <a:t>Helyszíni látogatás: 2023. március 20-24.</a:t>
            </a:r>
            <a:endParaRPr kumimoji="0" lang="hu-H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Beszélgetések a KSH-val, BM, AM, MEKH képviselőivel, főbb adatszolgáltatókkal, adminisztratív adatgazdákkal, sajtó, tudományos élet képviselőivel, kormányzati adatfelhasználókkal, OST tagokkal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Ajánlások száma 22, címzettek: KSH, BM, MEKH, AM, Miniszterelnöki Kabinetiroda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Jelenleg zajlik a jelentés tervezetének véleményezése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hu-H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hu-HU" dirty="0">
                <a:solidFill>
                  <a:prstClr val="black"/>
                </a:solidFill>
                <a:latin typeface="Calibri" panose="020F0502020204030204"/>
              </a:rPr>
              <a:t>Megjelenés várhatóan 2023. július végén jelenik meg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hu-HU" dirty="0">
              <a:solidFill>
                <a:prstClr val="black"/>
              </a:solidFill>
              <a:latin typeface="Calibri" panose="020F0502020204030204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Intézkedési terv határideje 2023. szeptember közepe, megjelenés októberre várható</a:t>
            </a:r>
          </a:p>
        </p:txBody>
      </p:sp>
    </p:spTree>
    <p:extLst>
      <p:ext uri="{BB962C8B-B14F-4D97-AF65-F5344CB8AC3E}">
        <p14:creationId xmlns:p14="http://schemas.microsoft.com/office/powerpoint/2010/main" val="2171300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41A27-4A62-4F03-AA70-B625D5F96857}" type="slidenum">
              <a:rPr kumimoji="0" lang="hu-HU" altLang="hu-H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hu-HU" altLang="hu-H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ím 1"/>
          <p:cNvSpPr txBox="1">
            <a:spLocks/>
          </p:cNvSpPr>
          <p:nvPr/>
        </p:nvSpPr>
        <p:spPr>
          <a:xfrm>
            <a:off x="1" y="332656"/>
            <a:ext cx="12249664" cy="40011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u-HU" sz="2800" b="1" i="1" dirty="0">
                <a:solidFill>
                  <a:srgbClr val="002060"/>
                </a:solidFill>
                <a:latin typeface="Myriad "/>
              </a:rPr>
              <a:t>M</a:t>
            </a:r>
            <a:r>
              <a:rPr kumimoji="0" lang="hu-HU" sz="2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yriad "/>
                <a:ea typeface="+mj-ea"/>
                <a:cs typeface="+mj-cs"/>
              </a:rPr>
              <a:t>egállapítások</a:t>
            </a:r>
          </a:p>
        </p:txBody>
      </p:sp>
      <p:sp>
        <p:nvSpPr>
          <p:cNvPr id="4" name="Téglalap 3"/>
          <p:cNvSpPr/>
          <p:nvPr/>
        </p:nvSpPr>
        <p:spPr>
          <a:xfrm>
            <a:off x="947351" y="1412777"/>
            <a:ext cx="98771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75D9592A-180D-4C57-9CAC-E50E3D3D1603}"/>
              </a:ext>
            </a:extLst>
          </p:cNvPr>
          <p:cNvSpPr txBox="1"/>
          <p:nvPr/>
        </p:nvSpPr>
        <p:spPr>
          <a:xfrm>
            <a:off x="838199" y="956346"/>
            <a:ext cx="1040644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hu-HU" dirty="0">
                <a:solidFill>
                  <a:prstClr val="black"/>
                </a:solidFill>
              </a:rPr>
              <a:t>•	Magyarország hagyományosan erős és megbízható statisztikai rendszerrel rendelkezik, az előző audit óta lezajlott modernizációs és fejlesztési lépések nagyban hozzájárultak a magyar statisztika erősségéhez;</a:t>
            </a:r>
          </a:p>
          <a:p>
            <a:pPr lvl="0" algn="just"/>
            <a:r>
              <a:rPr lang="hu-HU" dirty="0">
                <a:solidFill>
                  <a:prstClr val="black"/>
                </a:solidFill>
              </a:rPr>
              <a:t>•	A jogszabályi háttér az európai országok között kiemelkedően erős, a hivatalos statisztikáról szóló, 2016. évi CLV. törvény rendelkezései jó alapot biztosítanak a statisztika szakmai függetlenségére, a hivatalos statisztika többi szervezetében folyó statisztikai tevékenység koordinálására;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hu-HU" dirty="0">
                <a:solidFill>
                  <a:prstClr val="black"/>
                </a:solidFill>
              </a:rPr>
              <a:t>A </a:t>
            </a:r>
            <a:r>
              <a:rPr lang="hu-HU" dirty="0" err="1">
                <a:solidFill>
                  <a:prstClr val="black"/>
                </a:solidFill>
              </a:rPr>
              <a:t>Stt</a:t>
            </a:r>
            <a:r>
              <a:rPr lang="hu-HU" dirty="0">
                <a:solidFill>
                  <a:prstClr val="black"/>
                </a:solidFill>
              </a:rPr>
              <a:t>-ben foglalt akkreditációs eljárás uniós szinten is egyedülálló, jó gyakorlat, erősíti a statisztikai rendszer fejlődését;</a:t>
            </a:r>
          </a:p>
          <a:p>
            <a:pPr lvl="0" algn="just"/>
            <a:r>
              <a:rPr lang="hu-HU" dirty="0">
                <a:solidFill>
                  <a:prstClr val="black"/>
                </a:solidFill>
              </a:rPr>
              <a:t>•	A KSH adatainak minősége és megbízhatósága nagyon magas, az adatok felhasználói a KSH-ra mint szakmailag független intézményre tekintenek, elismerik a KSH munkatársainak magas szakmai felkészültségét;</a:t>
            </a:r>
          </a:p>
          <a:p>
            <a:pPr lvl="0" algn="just"/>
            <a:r>
              <a:rPr lang="hu-HU" dirty="0">
                <a:solidFill>
                  <a:prstClr val="black"/>
                </a:solidFill>
              </a:rPr>
              <a:t>•	A KSH sokat tesz a statisztikai ismeretek, a statisztikai kultúra terjesztéséért, ami a mai </a:t>
            </a:r>
            <a:r>
              <a:rPr lang="hu-HU" dirty="0" err="1">
                <a:solidFill>
                  <a:prstClr val="black"/>
                </a:solidFill>
              </a:rPr>
              <a:t>adatvezérelt</a:t>
            </a:r>
            <a:r>
              <a:rPr lang="hu-HU" dirty="0">
                <a:solidFill>
                  <a:prstClr val="black"/>
                </a:solidFill>
              </a:rPr>
              <a:t> világban különösen fontos;</a:t>
            </a:r>
          </a:p>
          <a:p>
            <a:pPr lvl="0" algn="just"/>
            <a:r>
              <a:rPr lang="hu-HU" dirty="0">
                <a:solidFill>
                  <a:prstClr val="black"/>
                </a:solidFill>
              </a:rPr>
              <a:t>•	A KSH-ban igen erős az innovációs készség;</a:t>
            </a:r>
          </a:p>
          <a:p>
            <a:pPr lvl="0" algn="just"/>
            <a:r>
              <a:rPr lang="hu-HU" dirty="0">
                <a:solidFill>
                  <a:prstClr val="black"/>
                </a:solidFill>
              </a:rPr>
              <a:t>•	A KSH hatékonyan fejleszti az állami adatbázisok (adminisztratív források), valamint a nagy piaci szereplők (pl. mobil szolgáltatók, kereskedelmi szervezetek), továbbá a Big Data források és magánkézben levő adatok statisztikai célú felhasználását;</a:t>
            </a:r>
          </a:p>
          <a:p>
            <a:pPr lvl="0" algn="just"/>
            <a:r>
              <a:rPr lang="hu-HU" dirty="0">
                <a:solidFill>
                  <a:prstClr val="black"/>
                </a:solidFill>
              </a:rPr>
              <a:t>•	A KSH tevékenysége során erős és megbízható módszertanokat alkalmaz, amelyek folyamatos továbbfejlesztésére is nagy figyelmet fordítanak, az adatvédelemmel kapcsolatos gyakorlat mélyen beépült a mindennapi folyamatokba.</a:t>
            </a:r>
          </a:p>
        </p:txBody>
      </p:sp>
    </p:spTree>
    <p:extLst>
      <p:ext uri="{BB962C8B-B14F-4D97-AF65-F5344CB8AC3E}">
        <p14:creationId xmlns:p14="http://schemas.microsoft.com/office/powerpoint/2010/main" val="2202752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41A27-4A62-4F03-AA70-B625D5F96857}" type="slidenum">
              <a:rPr kumimoji="0" lang="hu-HU" altLang="hu-H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hu-HU" altLang="hu-H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ím 1"/>
          <p:cNvSpPr txBox="1">
            <a:spLocks/>
          </p:cNvSpPr>
          <p:nvPr/>
        </p:nvSpPr>
        <p:spPr>
          <a:xfrm>
            <a:off x="1" y="332656"/>
            <a:ext cx="12249664" cy="68421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yriad "/>
                <a:ea typeface="+mj-ea"/>
                <a:cs typeface="+mj-cs"/>
              </a:rPr>
              <a:t>Ajánlások</a:t>
            </a:r>
          </a:p>
        </p:txBody>
      </p:sp>
      <p:sp>
        <p:nvSpPr>
          <p:cNvPr id="4" name="Téglalap 3"/>
          <p:cNvSpPr/>
          <p:nvPr/>
        </p:nvSpPr>
        <p:spPr>
          <a:xfrm>
            <a:off x="947351" y="1412777"/>
            <a:ext cx="98771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1C42424F-A4AB-4816-841D-1147CA42B094}"/>
              </a:ext>
            </a:extLst>
          </p:cNvPr>
          <p:cNvSpPr txBox="1"/>
          <p:nvPr/>
        </p:nvSpPr>
        <p:spPr>
          <a:xfrm>
            <a:off x="654341" y="1412777"/>
            <a:ext cx="1059030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AutoNum type="romanUcPeriod"/>
            </a:pPr>
            <a:r>
              <a:rPr lang="hu-HU" b="1" dirty="0"/>
              <a:t>A statisztikai rendszer erősítése és a hivatalos statisztikákba vetett bizalom további elősegítése:</a:t>
            </a:r>
          </a:p>
          <a:p>
            <a:endParaRPr lang="hu-HU" dirty="0"/>
          </a:p>
          <a:p>
            <a:pPr marL="285750" indent="-285750" algn="just">
              <a:buFontTx/>
              <a:buChar char="-"/>
            </a:pPr>
            <a:r>
              <a:rPr lang="hu-HU" dirty="0"/>
              <a:t>Annak érdekében, hogy a hivatalos statisztika, mint márkajelzés ismertebbé váljon a felhasználók számára, és    azt ne csupán a KSH adataival azonosítsák, szükség van a közös megjelenés különböző eszközökkel történő erősítésére;</a:t>
            </a:r>
          </a:p>
          <a:p>
            <a:pPr marL="285750" indent="-285750" algn="just">
              <a:buFontTx/>
              <a:buChar char="-"/>
            </a:pPr>
            <a:r>
              <a:rPr lang="hu-HU" dirty="0"/>
              <a:t>A KSH-nak további szakmai támogatást kell nyújtania a Hivatalos Statisztikai Szolgálat tagjai felé az új, adat ökoszisztémában szükséges kompetenciák elsajátításához;</a:t>
            </a:r>
          </a:p>
          <a:p>
            <a:pPr marL="285750" indent="-285750" algn="just">
              <a:buFontTx/>
              <a:buChar char="-"/>
            </a:pPr>
            <a:r>
              <a:rPr lang="hu-HU" dirty="0"/>
              <a:t>Növelni kell a KSH elnöke kinevezési folyamatának átláthatóságát;</a:t>
            </a:r>
          </a:p>
          <a:p>
            <a:pPr marL="285750" indent="-285750" algn="just">
              <a:buFontTx/>
              <a:buChar char="-"/>
            </a:pPr>
            <a:r>
              <a:rPr lang="hu-HU" dirty="0"/>
              <a:t>Szűkíteni kell az adatokhoz való előzetes hozzáférés körét, és erősíteni kell annak IT biztonsági garanciáit;</a:t>
            </a:r>
          </a:p>
          <a:p>
            <a:pPr marL="285750" indent="-285750" algn="just">
              <a:buFontTx/>
              <a:buChar char="-"/>
            </a:pPr>
            <a:r>
              <a:rPr lang="hu-HU" dirty="0"/>
              <a:t>Meg kell vizsgálni, milyen módon növelhető a KSH, mint szervezet agilitása a emberi, pénzügyi és IT erőforrások terén, ideértve esetleges szervezeti megoldásokat;</a:t>
            </a:r>
          </a:p>
          <a:p>
            <a:pPr marL="285750" indent="-285750" algn="just">
              <a:buFontTx/>
              <a:buChar char="-"/>
            </a:pPr>
            <a:r>
              <a:rPr lang="hu-HU" dirty="0"/>
              <a:t>Biztosítani kell a KSH számára a magánkézben lévő adatokhoz való hozzáférést.</a:t>
            </a: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93952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41A27-4A62-4F03-AA70-B625D5F96857}" type="slidenum">
              <a:rPr kumimoji="0" lang="hu-HU" altLang="hu-H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hu-HU" altLang="hu-H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ím 1"/>
          <p:cNvSpPr txBox="1">
            <a:spLocks/>
          </p:cNvSpPr>
          <p:nvPr/>
        </p:nvSpPr>
        <p:spPr>
          <a:xfrm>
            <a:off x="1" y="332656"/>
            <a:ext cx="12249664" cy="68421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yriad "/>
                <a:ea typeface="+mj-ea"/>
                <a:cs typeface="+mj-cs"/>
              </a:rPr>
              <a:t>Ajánlások</a:t>
            </a:r>
          </a:p>
        </p:txBody>
      </p:sp>
      <p:sp>
        <p:nvSpPr>
          <p:cNvPr id="4" name="Téglalap 3"/>
          <p:cNvSpPr/>
          <p:nvPr/>
        </p:nvSpPr>
        <p:spPr>
          <a:xfrm>
            <a:off x="947351" y="1412777"/>
            <a:ext cx="98771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1C42424F-A4AB-4816-841D-1147CA42B094}"/>
              </a:ext>
            </a:extLst>
          </p:cNvPr>
          <p:cNvSpPr txBox="1"/>
          <p:nvPr/>
        </p:nvSpPr>
        <p:spPr>
          <a:xfrm>
            <a:off x="654341" y="1412777"/>
            <a:ext cx="1059030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hu-HU" b="1" dirty="0">
                <a:solidFill>
                  <a:prstClr val="black"/>
                </a:solidFill>
              </a:rPr>
              <a:t>II.</a:t>
            </a:r>
            <a:r>
              <a:rPr lang="hu-HU" dirty="0">
                <a:solidFill>
                  <a:prstClr val="black"/>
                </a:solidFill>
              </a:rPr>
              <a:t> </a:t>
            </a:r>
            <a:r>
              <a:rPr lang="hu-HU" b="1" dirty="0">
                <a:solidFill>
                  <a:prstClr val="black"/>
                </a:solidFill>
              </a:rPr>
              <a:t>Felhasználóközpontúság erősítése:</a:t>
            </a:r>
          </a:p>
          <a:p>
            <a:pPr lvl="0">
              <a:defRPr/>
            </a:pPr>
            <a:endParaRPr lang="hu-HU" b="1" dirty="0">
              <a:solidFill>
                <a:prstClr val="black"/>
              </a:solidFill>
            </a:endParaRPr>
          </a:p>
          <a:p>
            <a:pPr marL="285750" lvl="0" indent="-285750" algn="just">
              <a:buFontTx/>
              <a:buChar char="-"/>
              <a:defRPr/>
            </a:pPr>
            <a:r>
              <a:rPr lang="hu-HU" dirty="0">
                <a:solidFill>
                  <a:prstClr val="black"/>
                </a:solidFill>
              </a:rPr>
              <a:t>A rugalmasabb felhasználási körülmények érdekében a KSH folytassa a biztonságos távoli hozzáférés kialakítására tett erőfeszítéseit;</a:t>
            </a:r>
          </a:p>
          <a:p>
            <a:pPr marL="285750" lvl="0" indent="-285750" algn="just">
              <a:buFontTx/>
              <a:buChar char="-"/>
              <a:defRPr/>
            </a:pPr>
            <a:r>
              <a:rPr lang="hu-HU" dirty="0">
                <a:solidFill>
                  <a:prstClr val="black"/>
                </a:solidFill>
              </a:rPr>
              <a:t>A KSH folytassa a felhasználói élményt javító fejlesztéseinek végrehajtását, és kövesse rendszeresen nyomon a felhasználói elégedettséget;</a:t>
            </a:r>
          </a:p>
          <a:p>
            <a:pPr marL="285750" lvl="0" indent="-285750" algn="just">
              <a:buFontTx/>
              <a:buChar char="-"/>
              <a:defRPr/>
            </a:pPr>
            <a:r>
              <a:rPr lang="hu-HU" dirty="0">
                <a:solidFill>
                  <a:prstClr val="black"/>
                </a:solidFill>
              </a:rPr>
              <a:t>Az egészségügyi adatokat kezelő szervezetekkel közösen fel kell gyorsítani a KSH adathozzáférést biztosító feltételek megteremtésére irányuló tevékenységet, valamint javítani kell az egyes adatállományok összekapcsolásának lehetőségeit;</a:t>
            </a:r>
          </a:p>
          <a:p>
            <a:pPr marL="285750" lvl="0" indent="-285750" algn="just">
              <a:buFontTx/>
              <a:buChar char="-"/>
              <a:defRPr/>
            </a:pPr>
            <a:r>
              <a:rPr lang="hu-HU" dirty="0">
                <a:solidFill>
                  <a:prstClr val="black"/>
                </a:solidFill>
              </a:rPr>
              <a:t>A felhasználóknak több információt kell biztosítani az egyedi kérésre készített elemzések feltételeiről;</a:t>
            </a:r>
          </a:p>
          <a:p>
            <a:pPr marL="285750" lvl="0" indent="-285750" algn="just">
              <a:buFontTx/>
              <a:buChar char="-"/>
              <a:defRPr/>
            </a:pPr>
            <a:r>
              <a:rPr lang="hu-HU" dirty="0">
                <a:solidFill>
                  <a:prstClr val="black"/>
                </a:solidFill>
              </a:rPr>
              <a:t>Az OST-t aktívabban be kell vonni a jövőbeli fejlesztésekre vonatkozó stratégiai kérdések megvitatásába.</a:t>
            </a:r>
          </a:p>
          <a:p>
            <a:pPr lvl="0">
              <a:defRPr/>
            </a:pPr>
            <a:endParaRPr lang="hu-HU" dirty="0">
              <a:solidFill>
                <a:prstClr val="black"/>
              </a:solidFill>
            </a:endParaRPr>
          </a:p>
          <a:p>
            <a:pPr marL="285750" lvl="0" indent="-285750">
              <a:buFontTx/>
              <a:buChar char="-"/>
              <a:defRPr/>
            </a:pPr>
            <a:endParaRPr lang="hu-H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281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41A27-4A62-4F03-AA70-B625D5F96857}" type="slidenum">
              <a:rPr kumimoji="0" lang="hu-HU" altLang="hu-H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hu-HU" altLang="hu-H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ím 1"/>
          <p:cNvSpPr txBox="1">
            <a:spLocks/>
          </p:cNvSpPr>
          <p:nvPr/>
        </p:nvSpPr>
        <p:spPr>
          <a:xfrm>
            <a:off x="1" y="332656"/>
            <a:ext cx="12249664" cy="68421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yriad "/>
                <a:ea typeface="+mj-ea"/>
                <a:cs typeface="+mj-cs"/>
              </a:rPr>
              <a:t>Ajánlások</a:t>
            </a:r>
          </a:p>
        </p:txBody>
      </p:sp>
      <p:sp>
        <p:nvSpPr>
          <p:cNvPr id="4" name="Téglalap 3"/>
          <p:cNvSpPr/>
          <p:nvPr/>
        </p:nvSpPr>
        <p:spPr>
          <a:xfrm>
            <a:off x="947351" y="1412777"/>
            <a:ext cx="98771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1C42424F-A4AB-4816-841D-1147CA42B094}"/>
              </a:ext>
            </a:extLst>
          </p:cNvPr>
          <p:cNvSpPr txBox="1"/>
          <p:nvPr/>
        </p:nvSpPr>
        <p:spPr>
          <a:xfrm>
            <a:off x="654341" y="1412777"/>
            <a:ext cx="1059030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III.</a:t>
            </a: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hu-H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Megfelelő pénzügyi és emberi erőforrások biztosítása: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KSH számára biztosítani kell a megfelelő erőforrásokat ahhoz, hogy jelentősebb szerepet töltsön be a magyar adat ökoszisztémában, hatékonyabban tudja felhasználni az új adatforrásokat, és erősítse az innovációt a Hivatalos statisztikai Szolgálaton belül;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hu-HU" dirty="0">
                <a:solidFill>
                  <a:prstClr val="black"/>
                </a:solidFill>
                <a:latin typeface="Calibri" panose="020F0502020204030204"/>
              </a:rPr>
              <a:t>A KSH dolgozzon ki egy olyan előremutató HR Stratégiát, amely a munkaerő megtartására nyújt eszközöket ellensúlyozva az alacsony illetményeket;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KSH-t jobban be kell vonni az adminisztratív adatforrások kialakításába, módosításába, megszüntetésébe, a nemzeti adatkormányzás, különös tekintettel az adminisztratív nyilvántartások minőségének biztosítása terén meg kell erősíteni a KSH szerepét és rendelkezésre álló erőforrásait.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hu-H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2510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41A27-4A62-4F03-AA70-B625D5F96857}" type="slidenum">
              <a:rPr kumimoji="0" lang="hu-HU" altLang="hu-H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hu-HU" altLang="hu-H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ím 1"/>
          <p:cNvSpPr txBox="1">
            <a:spLocks/>
          </p:cNvSpPr>
          <p:nvPr/>
        </p:nvSpPr>
        <p:spPr>
          <a:xfrm>
            <a:off x="1" y="332656"/>
            <a:ext cx="12249664" cy="68421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yriad "/>
                <a:ea typeface="+mj-ea"/>
                <a:cs typeface="+mj-cs"/>
              </a:rPr>
              <a:t>Ajánlások</a:t>
            </a:r>
          </a:p>
        </p:txBody>
      </p:sp>
      <p:sp>
        <p:nvSpPr>
          <p:cNvPr id="4" name="Téglalap 3"/>
          <p:cNvSpPr/>
          <p:nvPr/>
        </p:nvSpPr>
        <p:spPr>
          <a:xfrm>
            <a:off x="947351" y="1412777"/>
            <a:ext cx="98771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1C42424F-A4AB-4816-841D-1147CA42B094}"/>
              </a:ext>
            </a:extLst>
          </p:cNvPr>
          <p:cNvSpPr txBox="1"/>
          <p:nvPr/>
        </p:nvSpPr>
        <p:spPr>
          <a:xfrm>
            <a:off x="654341" y="1412777"/>
            <a:ext cx="105903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IV. Minőségbiztosítás rendszerének fejlesztése: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dirty="0">
              <a:solidFill>
                <a:prstClr val="black"/>
              </a:solidFill>
              <a:latin typeface="Calibri" panose="020F0502020204030204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hu-HU" dirty="0">
                <a:solidFill>
                  <a:prstClr val="black"/>
                </a:solidFill>
                <a:latin typeface="Calibri" panose="020F0502020204030204"/>
              </a:rPr>
              <a:t>A KSH az adminisztratív adatok kezelőivel közösen fokozottan törekedjen az adminisztratív adatok minőségének javítására és azok szélesebb körű összekapcsolására;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hu-HU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KSH fejlessze ki és </a:t>
            </a:r>
            <a:r>
              <a:rPr lang="hu-HU" dirty="0">
                <a:solidFill>
                  <a:prstClr val="black"/>
                </a:solidFill>
                <a:latin typeface="Calibri" panose="020F0502020204030204"/>
              </a:rPr>
              <a:t>működtesse a minőségbiztosítási rendszerét, mérje folyamatosan a statisztikai folyamatok minőségét és ennek eredményeit hozza nyilvánosságra a honlapján;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hu-HU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statisztikai adatelőállítási folyamat valamennyi szakasza tekintetében álljanak rendelkezésre a folyamatleírások, és kerüljön kialakításra a minőségindikátorok mérése;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hu-HU" dirty="0">
                <a:solidFill>
                  <a:prstClr val="black"/>
                </a:solidFill>
                <a:latin typeface="Calibri" panose="020F0502020204030204"/>
              </a:rPr>
              <a:t>A KSH vizsgálja felül a minőségi irányelveit, és tegye azokat könnyen hozzáférhetővé a honlapján.</a:t>
            </a:r>
            <a:endParaRPr kumimoji="0" lang="hu-HU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hu-H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4234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41A27-4A62-4F03-AA70-B625D5F96857}" type="slidenum">
              <a:rPr kumimoji="0" lang="hu-HU" altLang="hu-H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hu-HU" altLang="hu-H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ím 1"/>
          <p:cNvSpPr txBox="1">
            <a:spLocks/>
          </p:cNvSpPr>
          <p:nvPr/>
        </p:nvSpPr>
        <p:spPr>
          <a:xfrm>
            <a:off x="1" y="332656"/>
            <a:ext cx="12249664" cy="68421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yriad "/>
                <a:ea typeface="+mj-ea"/>
                <a:cs typeface="+mj-cs"/>
              </a:rPr>
              <a:t>Ajánlások</a:t>
            </a:r>
          </a:p>
        </p:txBody>
      </p:sp>
      <p:sp>
        <p:nvSpPr>
          <p:cNvPr id="4" name="Téglalap 3"/>
          <p:cNvSpPr/>
          <p:nvPr/>
        </p:nvSpPr>
        <p:spPr>
          <a:xfrm>
            <a:off x="947351" y="1412777"/>
            <a:ext cx="98771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1C42424F-A4AB-4816-841D-1147CA42B094}"/>
              </a:ext>
            </a:extLst>
          </p:cNvPr>
          <p:cNvSpPr txBox="1"/>
          <p:nvPr/>
        </p:nvSpPr>
        <p:spPr>
          <a:xfrm>
            <a:off x="654341" y="1412777"/>
            <a:ext cx="1059030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V. A statisztikát előállító egyéb nemzeti hatóságok szerepének erősítése: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Valamennyi, a </a:t>
            </a:r>
            <a:r>
              <a:rPr kumimoji="0" lang="hu-H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peer</a:t>
            </a: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hu-H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review</a:t>
            </a: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-ban részt vett szervezet törekedjen a Gyakorlati Kódex elveinek való teljeskörű megfelelésre, tegyenek lépéseket, hogy a felhasználók számára egyértelműbb legyen, hogy tagjai a Hivatalos </a:t>
            </a:r>
            <a:r>
              <a:rPr lang="hu-HU" dirty="0">
                <a:solidFill>
                  <a:prstClr val="black"/>
                </a:solidFill>
                <a:latin typeface="Calibri" panose="020F0502020204030204"/>
              </a:rPr>
              <a:t>S</a:t>
            </a:r>
            <a:r>
              <a:rPr kumimoji="0" lang="hu-H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tatisztikai</a:t>
            </a: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Szolgálatnak, és javítsák a felhasználók elérését;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hu-HU" dirty="0">
                <a:solidFill>
                  <a:prstClr val="black"/>
                </a:solidFill>
                <a:latin typeface="Calibri" panose="020F0502020204030204"/>
              </a:rPr>
              <a:t>A BM a KSH-val közösen vizsgálja meg, hogy egyes háttérintézményei feladatukat tekintve nem lehetnének-e önállóan HSSZ tagok;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Az AM fejlessze tovább a honlapját, bővítse ki az elérhető információk körét, például minőségjelentésekkel, angol nyelvű tartalommal;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hu-HU" dirty="0">
                <a:solidFill>
                  <a:prstClr val="black"/>
                </a:solidFill>
                <a:latin typeface="Calibri" panose="020F0502020204030204"/>
              </a:rPr>
              <a:t>A MEKH erősítse tovább a Gyakorlati Kódexnek való megfelelést azáltal, hogy rendszeresen megjelentet minőségjelentéseket a honlapján, valamint kialakít egy dinamikus adatbázist, illetve aktívan együttműködik az adminisztratív adatforrások gazdáival.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hu-H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987144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11541</TotalTime>
  <Words>997</Words>
  <Application>Microsoft Office PowerPoint</Application>
  <PresentationFormat>Szélesvásznú</PresentationFormat>
  <Paragraphs>90</Paragraphs>
  <Slides>10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Myriad </vt:lpstr>
      <vt:lpstr>1_Office-téma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Nagy Eszter dr.</dc:creator>
  <cp:lastModifiedBy>Nagy Eszter dr.</cp:lastModifiedBy>
  <cp:revision>15</cp:revision>
  <dcterms:created xsi:type="dcterms:W3CDTF">2023-05-22T06:00:42Z</dcterms:created>
  <dcterms:modified xsi:type="dcterms:W3CDTF">2023-05-30T06:22:10Z</dcterms:modified>
</cp:coreProperties>
</file>