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74" r:id="rId7"/>
    <p:sldId id="275" r:id="rId8"/>
    <p:sldId id="278" r:id="rId9"/>
    <p:sldId id="283" r:id="rId10"/>
    <p:sldId id="279" r:id="rId11"/>
    <p:sldId id="280" r:id="rId12"/>
    <p:sldId id="285" r:id="rId13"/>
    <p:sldId id="281" r:id="rId14"/>
    <p:sldId id="282" r:id="rId15"/>
    <p:sldId id="286" r:id="rId16"/>
    <p:sldId id="287" r:id="rId17"/>
    <p:sldId id="284" r:id="rId18"/>
    <p:sldId id="273" r:id="rId19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7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C7DFD-8CDF-44EE-8244-48D0A9B7DEBE}" type="datetimeFigureOut">
              <a:rPr lang="hu-HU" smtClean="0"/>
              <a:t>2023.10.06.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39C6-3B4B-4111-8621-1F05030345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09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2023.10.06.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6</a:t>
            </a:fld>
            <a:endParaRPr lang="hu-HU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1DBAB283-F2F4-4D8C-A575-EF7B6BB0A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Egyáltalán nem teljesült 25 db életminőség-statisztika és 3 db ágazati statisztika.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Határidőre nem teljesült 26 db életminőség-statisztika, 3 db általános statisztika, 1 db külkereskedelem, 8 db nemzeti számlák és 9 db népszámlálási és népesedési statisztika.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64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34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85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76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2023.10.06.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2023.10.06.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2023.10.06.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2023.10.06.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2023.10.06.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2023.10.06.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2023.10.06.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218142" y="6126033"/>
            <a:ext cx="249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Myriad "/>
              </a:rPr>
              <a:t>2023. október 05.</a:t>
            </a:r>
            <a:endParaRPr lang="hu-HU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200527" y="5210951"/>
            <a:ext cx="339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Dr. Zavagyák Andrea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94448" y="4040980"/>
            <a:ext cx="632879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000" b="1" dirty="0">
                <a:solidFill>
                  <a:srgbClr val="002060"/>
                </a:solidFill>
                <a:latin typeface="Myriad "/>
              </a:rPr>
              <a:t>az Országos Statisztikai Tanács és </a:t>
            </a:r>
          </a:p>
          <a:p>
            <a:pPr eaLnBrk="1" hangingPunct="1"/>
            <a:r>
              <a:rPr lang="hu-HU" sz="2000" b="1" dirty="0">
                <a:solidFill>
                  <a:srgbClr val="002060"/>
                </a:solidFill>
                <a:latin typeface="Myriad "/>
              </a:rPr>
              <a:t>a Nemzeti Statisztikai Koordinációs Testület részére</a:t>
            </a:r>
            <a:endParaRPr lang="hu-HU" altLang="hu-HU" sz="2000" b="1" dirty="0">
              <a:solidFill>
                <a:srgbClr val="002060"/>
              </a:solidFill>
              <a:latin typeface="Myriad "/>
            </a:endParaRPr>
          </a:p>
          <a:p>
            <a:pPr eaLnBrk="1" hangingPunct="1"/>
            <a:endParaRPr lang="hu-HU" altLang="hu-HU" dirty="0">
              <a:latin typeface="Calibri" panose="020F050202020403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976166" y="2035789"/>
            <a:ext cx="7846640" cy="1465349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2060"/>
                </a:solidFill>
              </a:rPr>
              <a:t>Tájékoztatás a 2022. évi</a:t>
            </a:r>
            <a:br>
              <a:rPr lang="hu-HU" sz="3200" b="1" dirty="0">
                <a:solidFill>
                  <a:srgbClr val="002060"/>
                </a:solidFill>
              </a:rPr>
            </a:br>
            <a:r>
              <a:rPr lang="hu-HU" sz="3200" b="1" dirty="0">
                <a:solidFill>
                  <a:srgbClr val="002060"/>
                </a:solidFill>
              </a:rPr>
              <a:t>Országos Statisztikai Adatfelvételi Program (OSAP) teljesüléséről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46685"/>
            <a:ext cx="10174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előállított statisztikai adatállományok jellemző felhasználói a </a:t>
            </a:r>
            <a:r>
              <a:rPr lang="hu-HU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tagoknál (KSH nélkül), 2022-ben (%)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2981D45-0598-45D8-A1C5-10C6EC30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077" y="1335635"/>
            <a:ext cx="7878274" cy="46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7540" y="184151"/>
            <a:ext cx="10515600" cy="1016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 minőség javítását segítő eszközök megoszlása 2022-ben (darab, %)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F879D79-D65F-4ECE-8CCB-91AD6D16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58" y="1276813"/>
            <a:ext cx="8585119" cy="46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07540" y="184151"/>
            <a:ext cx="10515600" cy="1016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 KSH-hoz érkezett adatkérések száma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2F052D4-99D9-408F-8CE8-E802D759022A}"/>
              </a:ext>
            </a:extLst>
          </p:cNvPr>
          <p:cNvSpPr txBox="1"/>
          <p:nvPr/>
        </p:nvSpPr>
        <p:spPr>
          <a:xfrm>
            <a:off x="674703" y="5956917"/>
            <a:ext cx="623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HSSZ szerveknél 79 esetben megvalósult, 38 esetben nem valósult meg adatkérés az adatfelvételekből előállított adatokból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DA74F6D-2D39-44D0-80C0-6C767B524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16" y="1075105"/>
            <a:ext cx="9256361" cy="46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3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Visszacsatolás az adatszolgáltatók/adatgazdák felé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85A7AEB3-F03F-4791-8091-A0E64F7FC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063" y="1434856"/>
            <a:ext cx="102178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További teendők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2400" dirty="0">
                <a:solidFill>
                  <a:srgbClr val="002060"/>
                </a:solidFill>
              </a:rPr>
              <a:t>OSAP teljesülés elemzés egyeztetése a KSH-n és a HSSZ-en belül, közzététel (október)</a:t>
            </a:r>
          </a:p>
          <a:p>
            <a:pPr marL="0" lvl="1" indent="0">
              <a:buNone/>
            </a:pPr>
            <a:endParaRPr lang="hu-HU" dirty="0">
              <a:solidFill>
                <a:srgbClr val="002060"/>
              </a:solidFill>
            </a:endParaRPr>
          </a:p>
          <a:p>
            <a:pPr marL="0"/>
            <a:r>
              <a:rPr lang="hu-HU" sz="2400" dirty="0">
                <a:solidFill>
                  <a:srgbClr val="002060"/>
                </a:solidFill>
              </a:rPr>
              <a:t>Írásbeli véleményezést követően kerül véglegesítésre, majd közzétesszük a KSH honlapján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61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rgbClr val="002060"/>
                </a:solidFill>
              </a:rPr>
              <a:t>Köszönöm a figyelmet!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01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1493937" y="713439"/>
            <a:ext cx="1418692" cy="444360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Bevezető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570523" y="1263799"/>
            <a:ext cx="5869355" cy="484172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hu-HU" sz="1800" dirty="0">
                <a:solidFill>
                  <a:srgbClr val="002060"/>
                </a:solidFill>
              </a:rPr>
              <a:t>Az </a:t>
            </a:r>
            <a:r>
              <a:rPr lang="hu-HU" sz="1800" dirty="0" err="1">
                <a:solidFill>
                  <a:srgbClr val="002060"/>
                </a:solidFill>
              </a:rPr>
              <a:t>Stt</a:t>
            </a:r>
            <a:r>
              <a:rPr lang="hu-HU" sz="1800" dirty="0">
                <a:solidFill>
                  <a:srgbClr val="002060"/>
                </a:solidFill>
              </a:rPr>
              <a:t>. (és egyéb jogszabályok) alapján 2022-ben 556 élő adatfelvétel végrehajtását rendelte el az OSAP, ebből 241 adatgyűjtés és 315 adatátvétel volt.</a:t>
            </a:r>
          </a:p>
          <a:p>
            <a:pPr algn="just">
              <a:spcBef>
                <a:spcPts val="1800"/>
              </a:spcBef>
            </a:pPr>
            <a:r>
              <a:rPr lang="hu-HU" sz="1800" dirty="0">
                <a:solidFill>
                  <a:srgbClr val="002060"/>
                </a:solidFill>
              </a:rPr>
              <a:t>Az adatfelvételek végrehajtása a legtöbb esetben megkezdődött a teljesülési kérdőívek visszaküldéséig, azonban a teljes adatelőállítási folyamat számos esetben nem ért véget, még különböző szakaszában tartott a kérdőív kitöltésekor.</a:t>
            </a:r>
          </a:p>
          <a:p>
            <a:pPr algn="just">
              <a:spcBef>
                <a:spcPts val="1800"/>
              </a:spcBef>
            </a:pPr>
            <a:r>
              <a:rPr lang="hu-HU" sz="1800" dirty="0">
                <a:solidFill>
                  <a:srgbClr val="002060"/>
                </a:solidFill>
              </a:rPr>
              <a:t>Az előző évhez képest csak szerkezeti változás történt, látszódik az elmozdulás az adatátvételek irányába, azok számának növekedése miatt.</a:t>
            </a:r>
          </a:p>
          <a:p>
            <a:pPr algn="just">
              <a:spcBef>
                <a:spcPts val="1800"/>
              </a:spcBef>
            </a:pP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</a:rPr>
              <a:t> A 2022-es OSAP-ban már megjelennek a minisztériumokat érintő változások, amely során az EMMI és a TIM (ITM) adatfelvételei átkerültek a KIM-hez, a BM-hez, a ÉKM-</a:t>
            </a:r>
            <a:r>
              <a:rPr lang="hu-HU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hez</a:t>
            </a: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</a:rPr>
              <a:t>, az EM-</a:t>
            </a:r>
            <a:r>
              <a:rPr lang="hu-HU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hez</a:t>
            </a:r>
            <a:r>
              <a:rPr lang="hu-HU" sz="1800" dirty="0">
                <a:solidFill>
                  <a:srgbClr val="002060"/>
                </a:solidFill>
                <a:latin typeface="Calibri" panose="020F0502020204030204" pitchFamily="34" charset="0"/>
              </a:rPr>
              <a:t> és a KSH-hoz.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F5CBC05-FBC6-4C4F-818B-E18A272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65" y="1760069"/>
            <a:ext cx="4935212" cy="33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8" name="Cím 5"/>
          <p:cNvSpPr>
            <a:spLocks noGrp="1"/>
          </p:cNvSpPr>
          <p:nvPr>
            <p:ph type="title"/>
          </p:nvPr>
        </p:nvSpPr>
        <p:spPr>
          <a:xfrm>
            <a:off x="1493936" y="713439"/>
            <a:ext cx="5183590" cy="444360"/>
          </a:xfrm>
        </p:spPr>
        <p:txBody>
          <a:bodyPr>
            <a:noAutofit/>
          </a:bodyPr>
          <a:lstStyle/>
          <a:p>
            <a:r>
              <a:rPr lang="hu-HU" alt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és adatátvételek száma</a:t>
            </a:r>
            <a:endParaRPr lang="hu-H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493935" y="1486818"/>
            <a:ext cx="8022597" cy="420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altLang="hu-HU" sz="1600" dirty="0">
                <a:solidFill>
                  <a:srgbClr val="002060"/>
                </a:solidFill>
                <a:latin typeface="Calibri" panose="020F0502020204030204" pitchFamily="34" charset="0"/>
              </a:rPr>
              <a:t>OSAP 2022: 556 db adatfelvétel (241db AGY</a:t>
            </a:r>
            <a:r>
              <a:rPr lang="hu-HU" altLang="hu-HU" sz="1600">
                <a:solidFill>
                  <a:srgbClr val="002060"/>
                </a:solidFill>
                <a:latin typeface="Calibri" panose="020F0502020204030204" pitchFamily="34" charset="0"/>
              </a:rPr>
              <a:t>, 315 </a:t>
            </a:r>
            <a:r>
              <a:rPr lang="hu-HU" altLang="hu-HU" sz="1600" dirty="0">
                <a:solidFill>
                  <a:srgbClr val="002060"/>
                </a:solidFill>
                <a:latin typeface="Calibri" panose="020F0502020204030204" pitchFamily="34" charset="0"/>
              </a:rPr>
              <a:t>db AÁ; ebből: 156 db KSH elrendelésében lévő AGY, 85 db a HSSZ elrendelésében, 274 db KSH elrendelésében lévő AÁ, 41 db a HSSZ elrendelésében)</a:t>
            </a:r>
          </a:p>
          <a:p>
            <a:pPr algn="just"/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E10D393-04CB-44D7-8686-4A83CE98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62" y="2516130"/>
            <a:ext cx="4636124" cy="316652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FCA31FD-12BA-4510-A925-C21FE2B2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86" y="2448526"/>
            <a:ext cx="4893352" cy="31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3915" y="95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adatfelvételek megoszlása 2022-ben a HSSz KSH-n kívüli tagjai között (db)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A81773-7312-4ECC-BBED-23E24A2E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23" y="1249088"/>
            <a:ext cx="9323753" cy="47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6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346" y="264807"/>
            <a:ext cx="11217442" cy="782837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Adatgyűjtések száma adatszolgáltatói kör nagysága szerint, 2018-2022 között (db)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7641D35-0858-4CB7-A0CE-E0C92367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26" y="1047644"/>
            <a:ext cx="9313347" cy="46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adatátvételeket érintő tényezők vizsgálata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324" y="1106905"/>
            <a:ext cx="10745712" cy="4418571"/>
          </a:xfrm>
        </p:spPr>
        <p:txBody>
          <a:bodyPr/>
          <a:lstStyle/>
          <a:p>
            <a:pPr marL="0" indent="0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u="sng" dirty="0">
                <a:solidFill>
                  <a:srgbClr val="002060"/>
                </a:solidFill>
              </a:rPr>
              <a:t>Adatátvételek beérkezési megoszlása: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1DD2D85E-489F-4740-899A-29C0141FC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895"/>
              </p:ext>
            </p:extLst>
          </p:nvPr>
        </p:nvGraphicFramePr>
        <p:xfrm>
          <a:off x="5932764" y="2322903"/>
          <a:ext cx="5487912" cy="155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094">
                  <a:extLst>
                    <a:ext uri="{9D8B030D-6E8A-4147-A177-3AD203B41FA5}">
                      <a16:colId xmlns:a16="http://schemas.microsoft.com/office/drawing/2014/main" val="282355946"/>
                    </a:ext>
                  </a:extLst>
                </a:gridCol>
                <a:gridCol w="930030">
                  <a:extLst>
                    <a:ext uri="{9D8B030D-6E8A-4147-A177-3AD203B41FA5}">
                      <a16:colId xmlns:a16="http://schemas.microsoft.com/office/drawing/2014/main" val="2655379580"/>
                    </a:ext>
                  </a:extLst>
                </a:gridCol>
                <a:gridCol w="898770">
                  <a:extLst>
                    <a:ext uri="{9D8B030D-6E8A-4147-A177-3AD203B41FA5}">
                      <a16:colId xmlns:a16="http://schemas.microsoft.com/office/drawing/2014/main" val="1413921906"/>
                    </a:ext>
                  </a:extLst>
                </a:gridCol>
                <a:gridCol w="869018">
                  <a:extLst>
                    <a:ext uri="{9D8B030D-6E8A-4147-A177-3AD203B41FA5}">
                      <a16:colId xmlns:a16="http://schemas.microsoft.com/office/drawing/2014/main" val="2528910623"/>
                    </a:ext>
                  </a:extLst>
                </a:gridCol>
              </a:tblGrid>
              <a:tr h="35311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Megnevezés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HSSZ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Összesen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77631"/>
                  </a:ext>
                </a:extLst>
              </a:tr>
              <a:tr h="275827">
                <a:tc>
                  <a:txBody>
                    <a:bodyPr/>
                    <a:lstStyle/>
                    <a:p>
                      <a:r>
                        <a:rPr lang="hu-HU" sz="1200" dirty="0"/>
                        <a:t>Határidőre teljesített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2760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3159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356639"/>
                  </a:ext>
                </a:extLst>
              </a:tr>
              <a:tr h="290982">
                <a:tc>
                  <a:txBody>
                    <a:bodyPr/>
                    <a:lstStyle/>
                    <a:p>
                      <a:r>
                        <a:rPr lang="hu-HU" sz="1200" dirty="0"/>
                        <a:t>Határidőre nem teljesített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04758"/>
                  </a:ext>
                </a:extLst>
              </a:tr>
              <a:tr h="321293">
                <a:tc>
                  <a:txBody>
                    <a:bodyPr/>
                    <a:lstStyle/>
                    <a:p>
                      <a:r>
                        <a:rPr lang="hu-HU" sz="1200" dirty="0"/>
                        <a:t>Egyáltalán nem teljesített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36973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r>
                        <a:rPr lang="hu-HU" sz="1200" dirty="0"/>
                        <a:t>Teljesítendő feladatok száma összesen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2843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/>
                        <a:t>3244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14412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5FAB3B36-4F30-425E-B861-6C7165AA88A3}"/>
              </a:ext>
            </a:extLst>
          </p:cNvPr>
          <p:cNvSpPr txBox="1"/>
          <p:nvPr/>
        </p:nvSpPr>
        <p:spPr>
          <a:xfrm>
            <a:off x="5889334" y="1552863"/>
            <a:ext cx="54879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400" dirty="0">
                <a:solidFill>
                  <a:srgbClr val="002060"/>
                </a:solidFill>
              </a:rPr>
              <a:t>Adatátvételek esedékesség szerinti alakulása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50FEB16-1447-4DB5-895A-F648B5A5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68" y="2309993"/>
            <a:ext cx="3901352" cy="32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29031"/>
            <a:ext cx="8269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adatátvételeket érintő tényezők vizsgálata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40895" y="1173256"/>
            <a:ext cx="10155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rgbClr val="002060"/>
                </a:solidFill>
              </a:rPr>
              <a:t>Adminisztratív adatok felhasználásának célja: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478469" y="2218809"/>
            <a:ext cx="3195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 ábrán az adatátvételek felhasználásának céljait láthatjuk.  Elemzési célra 38%-át, az adatgyűjtés helyettesítésre az adatátvételek 22%-át használják a </a:t>
            </a:r>
            <a:r>
              <a:rPr lang="hu-HU" dirty="0" err="1">
                <a:solidFill>
                  <a:srgbClr val="002060"/>
                </a:solidFill>
              </a:rPr>
              <a:t>HSSz</a:t>
            </a:r>
            <a:r>
              <a:rPr lang="hu-HU" dirty="0">
                <a:solidFill>
                  <a:srgbClr val="002060"/>
                </a:solidFill>
              </a:rPr>
              <a:t>-ben, ellenőrzési céllal az adatátvételek 18%-kát használták fel.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7EF495-CFA3-4264-B852-61929807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164" y="1656389"/>
            <a:ext cx="5763140" cy="3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95" y="329031"/>
            <a:ext cx="8269705" cy="71771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Az adatok publikálása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101836" y="2828835"/>
            <a:ext cx="515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ONLINE megjelenések erőfölénye tapasztalható.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vizualizációs eszközök közül kiemelkednek a grafikonos megoldások.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táblázatos forma évről-évre kiemelkedik.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3F71290-5D6B-4CF3-8095-7C08596B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8" y="1570892"/>
            <a:ext cx="6326598" cy="41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7194" y="307460"/>
            <a:ext cx="4910467" cy="1325563"/>
          </a:xfrm>
        </p:spPr>
        <p:txBody>
          <a:bodyPr>
            <a:normAutofit fontScale="90000"/>
          </a:bodyPr>
          <a:lstStyle/>
          <a:p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Tudományos vagy tájékoztatási célú adatkiadások átvevői a </a:t>
            </a:r>
            <a:r>
              <a:rPr lang="hu-HU" sz="27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HSSz</a:t>
            </a:r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 további szerveinél, 2022-ben </a:t>
            </a:r>
            <a:r>
              <a:rPr lang="x-none" sz="3100" b="1" dirty="0">
                <a:solidFill>
                  <a:srgbClr val="002060"/>
                </a:solidFill>
              </a:rPr>
              <a:t> </a:t>
            </a:r>
            <a:br>
              <a:rPr lang="hu-HU" b="1" dirty="0">
                <a:solidFill>
                  <a:srgbClr val="FF0000"/>
                </a:solidFill>
              </a:rPr>
            </a:b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096000" y="139244"/>
            <a:ext cx="4525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A KSH esetén az adatkiadások leggyakoribb típusai, 2022-ben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A6E66D0-862C-4772-8C58-791BFF47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61" y="2137020"/>
            <a:ext cx="5089456" cy="291953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B135977-8C68-401C-BC62-9DE470A9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38" y="2102520"/>
            <a:ext cx="4673600" cy="29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81B3D9-2814-4C34-AE69-A758932FB0FE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6193</TotalTime>
  <Words>502</Words>
  <Application>Microsoft Office PowerPoint</Application>
  <PresentationFormat>Szélesvásznú</PresentationFormat>
  <Paragraphs>80</Paragraphs>
  <Slides>15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</vt:lpstr>
      <vt:lpstr>Office-téma</vt:lpstr>
      <vt:lpstr>Tájékoztatás a 2022. évi Országos Statisztikai Adatfelvételi Program (OSAP) teljesüléséről</vt:lpstr>
      <vt:lpstr>Bevezető</vt:lpstr>
      <vt:lpstr>Adatgyűjtések és adatátvételek száma</vt:lpstr>
      <vt:lpstr>Az adatfelvételek megoszlása 2022-ben a HSSz KSH-n kívüli tagjai között (db)</vt:lpstr>
      <vt:lpstr>Adatgyűjtések száma adatszolgáltatói kör nagysága szerint, 2018-2022 között (db)</vt:lpstr>
      <vt:lpstr>Az adatátvételeket érintő tényezők vizsgálata</vt:lpstr>
      <vt:lpstr>Az adatátvételeket érintő tényezők vizsgálata</vt:lpstr>
      <vt:lpstr>Az adatok publikálása</vt:lpstr>
      <vt:lpstr>Tudományos vagy tájékoztatási célú adatkiadások átvevői a HSSz további szerveinél, 2022-ben   </vt:lpstr>
      <vt:lpstr>Az előállított statisztikai adatállományok jellemző felhasználói a HSSz tagoknál (KSH nélkül), 2022-ben (%)</vt:lpstr>
      <vt:lpstr>A minőség javítását segítő eszközök megoszlása 2022-ben (darab, %)</vt:lpstr>
      <vt:lpstr>A KSH-hoz érkezett adatkérések száma</vt:lpstr>
      <vt:lpstr>Visszacsatolás az adatszolgáltatók/adatgazdák felé</vt:lpstr>
      <vt:lpstr>További teendők</vt:lpstr>
      <vt:lpstr>Köszönöm a figyelmet!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Zavagyák Andrea Dr.</cp:lastModifiedBy>
  <cp:revision>206</cp:revision>
  <cp:lastPrinted>2022-09-29T06:50:22Z</cp:lastPrinted>
  <dcterms:created xsi:type="dcterms:W3CDTF">2017-03-01T09:38:02Z</dcterms:created>
  <dcterms:modified xsi:type="dcterms:W3CDTF">2023-10-06T06:43:24Z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