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6" r:id="rId2"/>
    <p:sldId id="270" r:id="rId3"/>
    <p:sldId id="272" r:id="rId4"/>
    <p:sldId id="276" r:id="rId5"/>
    <p:sldId id="273" r:id="rId6"/>
    <p:sldId id="275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énesi Éva Zsuzsanna" initials="MÉZ" lastIdx="2" clrIdx="0">
    <p:extLst>
      <p:ext uri="{19B8F6BF-5375-455C-9EA6-DF929625EA0E}">
        <p15:presenceInfo xmlns:p15="http://schemas.microsoft.com/office/powerpoint/2012/main" userId="Ménesi Éva Zsuzsan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CECE"/>
    <a:srgbClr val="03519B"/>
    <a:srgbClr val="FBCC34"/>
    <a:srgbClr val="00C6FF"/>
    <a:srgbClr val="BD8907"/>
    <a:srgbClr val="D5AC36"/>
    <a:srgbClr val="617CC1"/>
    <a:srgbClr val="CDAD37"/>
    <a:srgbClr val="06183D"/>
    <a:srgbClr val="F2D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0545" autoAdjust="0"/>
  </p:normalViewPr>
  <p:slideViewPr>
    <p:cSldViewPr snapToGrid="0">
      <p:cViewPr varScale="1">
        <p:scale>
          <a:sx n="78" d="100"/>
          <a:sy n="78" d="100"/>
        </p:scale>
        <p:origin x="12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D5D92-F24E-4D86-A675-8CCEC164468D}" type="datetimeFigureOut">
              <a:rPr lang="hu-HU" smtClean="0"/>
              <a:t>2024.05.02.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878AB-6C58-4071-AE53-EE6F1690E9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5069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EOP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trv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javaslat célja, hogy jobban megfeleljen a felhasználók igényeinek, és fokozza az európai népességstatisztikák relevanciáját, harmonizációját és koherenciáját. Ez az átfogó cél négy konkrét célkitűzésre bontható, nevezetesen: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‒ teljes, koherens és összehasonlítható európai népesség- és lakásstatisztika biztosítása;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‒ időszerű és gyakori statisztikák biztosítása a felhasználók igényeinek kielégítésére;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‒ a releváns témakörök tekintetében kellően átfogó, jellemzőit és bontásait tekintve kellően részletes statisztikák előállítása;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‒ olyan jogi és adatgyűjtési keretek előmozdítása, amelyek kellően rugalmasak ahhoz, hogy az adatkészleteket a változó szakpolitikai igényekhez és az új forrásokból fakadó lehetőségekhez igazítsák.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878AB-6C58-4071-AE53-EE6F1690E90B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7847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LMB keretjogszabály által lefedett területek: 1.munkaerőköltségek szintje, összetétele és alakulása,2. keresetek megoszlása és szerkezete (beleértve a nemek közötti bérszakadékot/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gender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pay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gap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3. üres álláshely statisztika. A keretjogszabály, a részterületeket eddig szabályozó jogszabályokhoz képest az alábbi módosításokat és bővítéseket irányozza elő: 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Teljes gazdaságra vonatkozó lefedettség elérése, a közigazgatás és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mikro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vállalkozások adatainak bevonása. Nemek közötti bérszakadékra vonatkozó adatgyűjtés szabályozása, adatgyűjtés időszerűségének javítása. Adminisztratív és innovatív forrásból adatok nagyobb mértékű használata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878AB-6C58-4071-AE53-EE6F1690E90B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7081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2024.05.02.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953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2024.05.02.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278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2024.05.02.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628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2024.05.02.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661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2024.05.02.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295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2024.05.02.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984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2024.05.02.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671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2024.05.02.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994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2024.05.02.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885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2024.05.02.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174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2024.05.02.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099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284AE-4F85-4D42-9598-F6DE651E0689}" type="datetimeFigureOut">
              <a:rPr lang="hu-HU" smtClean="0"/>
              <a:t>2024.05.02.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952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>
            <a:extLst>
              <a:ext uri="{FF2B5EF4-FFF2-40B4-BE49-F238E27FC236}">
                <a16:creationId xmlns:a16="http://schemas.microsoft.com/office/drawing/2014/main" id="{256B91D7-B829-47DA-90C7-E50868F54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1974" y="1341911"/>
            <a:ext cx="5522026" cy="2190249"/>
          </a:xfrm>
          <a:prstGeom prst="rect">
            <a:avLst/>
          </a:prstGeom>
          <a:gradFill>
            <a:gsLst>
              <a:gs pos="0">
                <a:srgbClr val="FFFFFF">
                  <a:alpha val="11000"/>
                </a:srgbClr>
              </a:gs>
              <a:gs pos="100000">
                <a:srgbClr val="FFFFFF">
                  <a:alpha val="21000"/>
                </a:srgbClr>
              </a:gs>
            </a:gsLst>
            <a:lin ang="2700000" scaled="0"/>
          </a:gradFill>
          <a:ln w="9525" cap="flat" cmpd="sng" algn="ctr">
            <a:noFill/>
            <a:prstDash val="solid"/>
            <a:round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A89D5CAF-F7B2-4280-929F-81C74120C249}"/>
              </a:ext>
            </a:extLst>
          </p:cNvPr>
          <p:cNvSpPr txBox="1"/>
          <p:nvPr/>
        </p:nvSpPr>
        <p:spPr>
          <a:xfrm>
            <a:off x="5265081" y="6110540"/>
            <a:ext cx="166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prstClr val="white"/>
                </a:solidFill>
                <a:latin typeface="Myriad "/>
              </a:rPr>
              <a:t>2024.05.06.</a:t>
            </a:r>
            <a:endParaRPr lang="hu-HU" b="1" i="1" dirty="0">
              <a:solidFill>
                <a:prstClr val="white"/>
              </a:solidFill>
              <a:latin typeface="Myriad "/>
            </a:endParaRP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7B8E2EF2-B3C5-4D6E-9FD6-CE2F31E43F16}"/>
              </a:ext>
            </a:extLst>
          </p:cNvPr>
          <p:cNvSpPr txBox="1"/>
          <p:nvPr/>
        </p:nvSpPr>
        <p:spPr>
          <a:xfrm>
            <a:off x="193865" y="2255938"/>
            <a:ext cx="3257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>
                <a:solidFill>
                  <a:prstClr val="white"/>
                </a:solidFill>
                <a:latin typeface="Myriad "/>
              </a:rPr>
              <a:t>Ménesi Éva</a:t>
            </a:r>
          </a:p>
          <a:p>
            <a:pPr algn="ctr"/>
            <a:r>
              <a:rPr lang="hu-HU" sz="1600" b="1" i="1" dirty="0">
                <a:solidFill>
                  <a:prstClr val="white"/>
                </a:solidFill>
                <a:latin typeface="Myriad "/>
              </a:rPr>
              <a:t>KSH HU PRES team tagja</a:t>
            </a:r>
          </a:p>
        </p:txBody>
      </p:sp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id="{C3D00ABA-0769-4012-97D4-102A36E27E7E}"/>
              </a:ext>
            </a:extLst>
          </p:cNvPr>
          <p:cNvCxnSpPr>
            <a:cxnSpLocks/>
          </p:cNvCxnSpPr>
          <p:nvPr/>
        </p:nvCxnSpPr>
        <p:spPr>
          <a:xfrm>
            <a:off x="3621974" y="1341912"/>
            <a:ext cx="0" cy="2190249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362B8D0D-C47A-4B5D-856B-2634C62A9840}"/>
              </a:ext>
            </a:extLst>
          </p:cNvPr>
          <p:cNvSpPr txBox="1"/>
          <p:nvPr/>
        </p:nvSpPr>
        <p:spPr>
          <a:xfrm>
            <a:off x="3621974" y="1358864"/>
            <a:ext cx="56941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>
                <a:gradFill>
                  <a:gsLst>
                    <a:gs pos="0">
                      <a:srgbClr val="BD8907"/>
                    </a:gs>
                    <a:gs pos="35000">
                      <a:srgbClr val="D5AC36"/>
                    </a:gs>
                    <a:gs pos="73666">
                      <a:srgbClr val="D4AC41"/>
                    </a:gs>
                    <a:gs pos="62000">
                      <a:srgbClr val="F2D66E"/>
                    </a:gs>
                    <a:gs pos="100000">
                      <a:srgbClr val="BD8907"/>
                    </a:gs>
                  </a:gsLst>
                  <a:lin ang="3600000" scaled="0"/>
                </a:gradFill>
                <a:latin typeface="Myriad "/>
              </a:rPr>
              <a:t>EU magyar elnökség </a:t>
            </a:r>
          </a:p>
          <a:p>
            <a:pPr algn="ctr"/>
            <a:r>
              <a:rPr lang="hu-HU" sz="4800" b="1" dirty="0">
                <a:solidFill>
                  <a:schemeClr val="bg1"/>
                </a:solidFill>
                <a:latin typeface="Myriad "/>
              </a:rPr>
              <a:t> tervezett program </a:t>
            </a:r>
          </a:p>
          <a:p>
            <a:pPr algn="ctr"/>
            <a:r>
              <a:rPr lang="hu-HU" sz="4800" b="1" dirty="0">
                <a:solidFill>
                  <a:schemeClr val="bg1"/>
                </a:solidFill>
                <a:latin typeface="Myriad "/>
              </a:rPr>
              <a:t>és helyzetjelentés 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8D52DCBD-751E-4AD9-8F66-4B9D23326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31" y="5505884"/>
            <a:ext cx="2159304" cy="1209312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9A10F981-F0A9-43C1-84F7-0827DB7660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114" y="261102"/>
            <a:ext cx="1887192" cy="78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6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04BFAC5-6D00-A9BA-63FA-93C41231C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623" y="3534770"/>
            <a:ext cx="5744377" cy="2434312"/>
          </a:xfrm>
          <a:prstGeom prst="rect">
            <a:avLst/>
          </a:prstGeom>
        </p:spPr>
      </p:pic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8" y="6154469"/>
            <a:ext cx="274122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2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157127" y="1801509"/>
            <a:ext cx="11174502" cy="43529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002060"/>
                </a:solidFill>
                <a:latin typeface="Myriad "/>
              </a:rPr>
              <a:t>Soros elnökség intézménye: fél évente más-más uniós tagállam vezeti a tanácsi üléseket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002060"/>
                </a:solidFill>
                <a:latin typeface="Myriad "/>
              </a:rPr>
              <a:t>2009  Lisszaboni szerződés: elnökségi triók, cél 18 hónapos programok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002060"/>
                </a:solidFill>
                <a:latin typeface="Myriad "/>
              </a:rPr>
              <a:t>HU korábbi elnöksége 2011-ben volt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002060"/>
                </a:solidFill>
                <a:latin typeface="Myriad "/>
              </a:rPr>
              <a:t>Jelenleg ES – BE – HU trió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002060"/>
                </a:solidFill>
                <a:latin typeface="Myriad "/>
              </a:rPr>
              <a:t>HU soros elnökség 2024.07.01- 12.31.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002060"/>
                </a:solidFill>
                <a:latin typeface="Myriad "/>
              </a:rPr>
              <a:t>Felkészül: PL-DK-CY trió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002060"/>
                </a:solidFill>
                <a:latin typeface="Myriad "/>
              </a:rPr>
              <a:t>Parlamenti ciklus váltás:05/06 –09/10?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b="1" dirty="0">
              <a:solidFill>
                <a:srgbClr val="002060"/>
              </a:solidFill>
              <a:latin typeface="Myriad 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1145394" y="1566649"/>
            <a:ext cx="2148289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2647666" y="796796"/>
            <a:ext cx="8584442" cy="4461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b="1" dirty="0">
                <a:solidFill>
                  <a:srgbClr val="002060"/>
                </a:solidFill>
                <a:latin typeface="Myriad "/>
              </a:rPr>
              <a:t>Az Európai Unió Tanácsának elnöksége</a:t>
            </a: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06DCBE-8D96-E551-1E03-8B13E08F48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29" y="171416"/>
            <a:ext cx="1866729" cy="146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2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8" y="6154469"/>
            <a:ext cx="274122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3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1061423" y="1801507"/>
            <a:ext cx="9952320" cy="43529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hu-HU" sz="2800" b="1" dirty="0">
              <a:solidFill>
                <a:srgbClr val="002060"/>
              </a:solidFill>
              <a:latin typeface="Myriad 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1145394" y="1566649"/>
            <a:ext cx="2148289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0" y="423082"/>
            <a:ext cx="12191999" cy="11435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200" b="1" dirty="0">
                <a:solidFill>
                  <a:srgbClr val="002060"/>
                </a:solidFill>
                <a:latin typeface="Myriad "/>
              </a:rPr>
              <a:t>Statisztikai Tanácsi Munkacsoport/ Council Working Party on Statistics</a:t>
            </a:r>
          </a:p>
          <a:p>
            <a:pPr algn="ctr"/>
            <a:r>
              <a:rPr lang="hu-HU" sz="3200" b="1" dirty="0">
                <a:solidFill>
                  <a:srgbClr val="002060"/>
                </a:solidFill>
                <a:latin typeface="Myriad "/>
              </a:rPr>
              <a:t>működése</a:t>
            </a: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E1B84B3-77AE-5B8B-619E-78808B8CC20D}"/>
              </a:ext>
            </a:extLst>
          </p:cNvPr>
          <p:cNvSpPr txBox="1">
            <a:spLocks/>
          </p:cNvSpPr>
          <p:nvPr/>
        </p:nvSpPr>
        <p:spPr>
          <a:xfrm>
            <a:off x="2928150" y="1596339"/>
            <a:ext cx="9263849" cy="471052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002060"/>
                </a:solidFill>
                <a:latin typeface="Myriad "/>
              </a:rPr>
              <a:t>Összes statisztikai vagy azt érintő jogszabály áttekintése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002060"/>
                </a:solidFill>
                <a:latin typeface="Myriad "/>
              </a:rPr>
              <a:t>Együttműködő partnerei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hu-HU" sz="200" b="1" dirty="0">
              <a:solidFill>
                <a:srgbClr val="002060"/>
              </a:solidFill>
              <a:latin typeface="Myriad 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hu-HU" sz="200" b="1" dirty="0">
              <a:solidFill>
                <a:srgbClr val="002060"/>
              </a:solidFill>
              <a:latin typeface="Myriad 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00" b="1" dirty="0">
                <a:solidFill>
                  <a:srgbClr val="002060"/>
                </a:solidFill>
                <a:latin typeface="Myriad "/>
              </a:rPr>
              <a:t> </a:t>
            </a:r>
          </a:p>
          <a:p>
            <a:r>
              <a:rPr lang="hu-HU" sz="2800" b="1" dirty="0">
                <a:solidFill>
                  <a:srgbClr val="002060"/>
                </a:solidFill>
                <a:latin typeface="Myriad "/>
              </a:rPr>
              <a:t>     -  ECOFIN</a:t>
            </a:r>
          </a:p>
          <a:p>
            <a:r>
              <a:rPr lang="hu-HU" sz="2800" b="1" dirty="0">
                <a:solidFill>
                  <a:srgbClr val="002060"/>
                </a:solidFill>
                <a:latin typeface="Myriad "/>
              </a:rPr>
              <a:t>     -  Európai Központi Bank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002060"/>
                </a:solidFill>
                <a:latin typeface="Myriad "/>
              </a:rPr>
              <a:t>Jogalkotásban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002060"/>
                </a:solidFill>
                <a:latin typeface="Myriad "/>
              </a:rPr>
              <a:t>      Javaslattevő a Bizottság képviseletében EUROSTAT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002060"/>
                </a:solidFill>
                <a:latin typeface="Myriad "/>
              </a:rPr>
              <a:t>      Társjogalkotó Európai Parlament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002060"/>
                </a:solidFill>
                <a:latin typeface="Myriad "/>
              </a:rPr>
              <a:t>Tevékenysége </a:t>
            </a:r>
          </a:p>
          <a:p>
            <a:r>
              <a:rPr lang="hu-HU" sz="2800" b="1" dirty="0">
                <a:solidFill>
                  <a:srgbClr val="002060"/>
                </a:solidFill>
                <a:latin typeface="Myriad "/>
              </a:rPr>
              <a:t>     - munkacsoport ülés : jogszabály -tagállami vélemények</a:t>
            </a:r>
          </a:p>
          <a:p>
            <a:r>
              <a:rPr lang="hu-HU" sz="2800" b="1" dirty="0">
                <a:solidFill>
                  <a:srgbClr val="002060"/>
                </a:solidFill>
                <a:latin typeface="Myriad "/>
              </a:rPr>
              <a:t>     - tagállamok képvisele – EP, Commission, </a:t>
            </a:r>
          </a:p>
          <a:p>
            <a:r>
              <a:rPr lang="hu-HU" sz="2800" b="1" dirty="0">
                <a:solidFill>
                  <a:srgbClr val="002060"/>
                </a:solidFill>
                <a:latin typeface="Myriad "/>
              </a:rPr>
              <a:t>	- informális, formális egyeztetések, trilógus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b="1" dirty="0">
              <a:solidFill>
                <a:srgbClr val="002060"/>
              </a:solidFill>
              <a:latin typeface="Myriad 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2E7E52-CBA8-4A2A-65C4-64DF8F3A8F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85" y="1944186"/>
            <a:ext cx="2485437" cy="2969627"/>
          </a:xfrm>
          <a:prstGeom prst="rect">
            <a:avLst/>
          </a:prstGeom>
        </p:spPr>
      </p:pic>
      <p:sp>
        <p:nvSpPr>
          <p:cNvPr id="8" name="Szövegdoboz 14">
            <a:extLst>
              <a:ext uri="{FF2B5EF4-FFF2-40B4-BE49-F238E27FC236}">
                <a16:creationId xmlns:a16="http://schemas.microsoft.com/office/drawing/2014/main" id="{1CF1A267-7005-605F-47BA-F42BA8C489E6}"/>
              </a:ext>
            </a:extLst>
          </p:cNvPr>
          <p:cNvSpPr txBox="1"/>
          <p:nvPr/>
        </p:nvSpPr>
        <p:spPr>
          <a:xfrm>
            <a:off x="321385" y="5080827"/>
            <a:ext cx="238731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hu-HU" sz="2400" b="1" i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Honest broker</a:t>
            </a:r>
          </a:p>
        </p:txBody>
      </p:sp>
    </p:spTree>
    <p:extLst>
      <p:ext uri="{BB962C8B-B14F-4D97-AF65-F5344CB8AC3E}">
        <p14:creationId xmlns:p14="http://schemas.microsoft.com/office/powerpoint/2010/main" val="270852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D405C0-38EC-B111-529D-513DE08493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97" y="99095"/>
            <a:ext cx="3810868" cy="2287769"/>
          </a:xfrm>
          <a:prstGeom prst="rect">
            <a:avLst/>
          </a:prstGeom>
        </p:spPr>
      </p:pic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8" y="6154469"/>
            <a:ext cx="274122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4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1061423" y="1801507"/>
            <a:ext cx="9952320" cy="43529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3589360" y="551133"/>
            <a:ext cx="8500709" cy="15915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600" b="1" dirty="0">
                <a:solidFill>
                  <a:srgbClr val="002060"/>
                </a:solidFill>
                <a:latin typeface="Myriad "/>
              </a:rPr>
              <a:t>Jelenlegi asztalon lévő dossziék 1.</a:t>
            </a:r>
          </a:p>
          <a:p>
            <a:pPr algn="ctr"/>
            <a:r>
              <a:rPr lang="hu-H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"/>
              </a:rPr>
              <a:t>ESOP- Európai népesség és lakás statisztika </a:t>
            </a:r>
          </a:p>
          <a:p>
            <a:endParaRPr lang="hu-HU" sz="4000" b="1" dirty="0">
              <a:solidFill>
                <a:srgbClr val="002060"/>
              </a:solidFill>
              <a:latin typeface="Myriad "/>
            </a:endParaRP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B38035BE-7D64-6FC1-EE13-AF1E3F896F0D}"/>
              </a:ext>
            </a:extLst>
          </p:cNvPr>
          <p:cNvSpPr txBox="1">
            <a:spLocks/>
          </p:cNvSpPr>
          <p:nvPr/>
        </p:nvSpPr>
        <p:spPr>
          <a:xfrm>
            <a:off x="101930" y="2017594"/>
            <a:ext cx="5371950" cy="413687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"/>
              </a:rPr>
              <a:t>ESOP tárgyalási folyamat </a:t>
            </a:r>
          </a:p>
          <a:p>
            <a:r>
              <a:rPr lang="hu-HU" sz="2600" b="1" dirty="0">
                <a:solidFill>
                  <a:srgbClr val="002060"/>
                </a:solidFill>
                <a:latin typeface="Myriad "/>
              </a:rPr>
              <a:t>      - </a:t>
            </a:r>
            <a:r>
              <a:rPr lang="hu-HU" sz="2600" dirty="0">
                <a:solidFill>
                  <a:srgbClr val="002060"/>
                </a:solidFill>
                <a:latin typeface="Myriad "/>
              </a:rPr>
              <a:t>Bizottság </a:t>
            </a:r>
            <a:r>
              <a:rPr lang="hu-HU" sz="2600" dirty="0">
                <a:solidFill>
                  <a:srgbClr val="FF0000"/>
                </a:solidFill>
                <a:latin typeface="Myriad "/>
              </a:rPr>
              <a:t>2023 január </a:t>
            </a:r>
            <a:r>
              <a:rPr lang="hu-HU" sz="2600" dirty="0">
                <a:solidFill>
                  <a:srgbClr val="002060"/>
                </a:solidFill>
                <a:latin typeface="Myriad "/>
              </a:rPr>
              <a:t>– nyújtotta be</a:t>
            </a:r>
          </a:p>
          <a:p>
            <a:r>
              <a:rPr lang="hu-HU" sz="2600" dirty="0">
                <a:solidFill>
                  <a:srgbClr val="002060"/>
                </a:solidFill>
                <a:latin typeface="Myriad "/>
              </a:rPr>
              <a:t>      - SE PRES: első kompromisszumos javaslat 2023 május</a:t>
            </a:r>
          </a:p>
          <a:p>
            <a:r>
              <a:rPr lang="hu-HU" sz="2600" dirty="0">
                <a:solidFill>
                  <a:srgbClr val="002060"/>
                </a:solidFill>
                <a:latin typeface="Myriad "/>
              </a:rPr>
              <a:t>         - Coreper I. mandátum </a:t>
            </a:r>
          </a:p>
          <a:p>
            <a:r>
              <a:rPr lang="hu-HU" sz="2600" dirty="0">
                <a:solidFill>
                  <a:srgbClr val="002060"/>
                </a:solidFill>
                <a:latin typeface="Myriad "/>
              </a:rPr>
              <a:t>      - EP: Employment and Social Affairs Bizottság (EMPL)– jelentéstevő kijelölés</a:t>
            </a:r>
          </a:p>
          <a:p>
            <a:r>
              <a:rPr lang="hu-HU" sz="2600" dirty="0">
                <a:solidFill>
                  <a:srgbClr val="002060"/>
                </a:solidFill>
                <a:latin typeface="Myriad "/>
              </a:rPr>
              <a:t>      - ES PRES: intézményközi tárgyalások, 3 trilógus 2023 nov-dec</a:t>
            </a:r>
          </a:p>
          <a:p>
            <a:r>
              <a:rPr lang="hu-HU" sz="2600" dirty="0">
                <a:solidFill>
                  <a:srgbClr val="002060"/>
                </a:solidFill>
                <a:latin typeface="Myriad "/>
              </a:rPr>
              <a:t>      - BE PRES: újabb trilógus, 2024 januát új kompromisszumos javaslat</a:t>
            </a:r>
          </a:p>
          <a:p>
            <a:r>
              <a:rPr lang="hu-HU" sz="2600" dirty="0">
                <a:solidFill>
                  <a:srgbClr val="002060"/>
                </a:solidFill>
                <a:latin typeface="Myriad "/>
              </a:rPr>
              <a:t>          - komoly vita munkacsoport szinten, újabb komp.szöveg</a:t>
            </a:r>
          </a:p>
          <a:p>
            <a:r>
              <a:rPr lang="hu-HU" sz="2600" dirty="0">
                <a:solidFill>
                  <a:srgbClr val="002060"/>
                </a:solidFill>
                <a:latin typeface="Myriad "/>
              </a:rPr>
              <a:t>          - módosított mandátum Coreper I 2024 március</a:t>
            </a:r>
          </a:p>
          <a:p>
            <a:r>
              <a:rPr lang="hu-HU" sz="2600" dirty="0">
                <a:solidFill>
                  <a:srgbClr val="002060"/>
                </a:solidFill>
                <a:latin typeface="Myriad "/>
              </a:rPr>
              <a:t>      - EP: plenáris ülés – első olvasat álláspontját elfogadta 2024.április 24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hu-HU" sz="2600" b="1" dirty="0">
              <a:solidFill>
                <a:srgbClr val="002060"/>
              </a:solidFill>
              <a:latin typeface="Myriad 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hu-HU" sz="2600" b="1" dirty="0">
              <a:solidFill>
                <a:srgbClr val="002060"/>
              </a:solidFill>
              <a:latin typeface="Myriad 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B21D9537-3B3A-5F37-5C19-4ADAD9C7A415}"/>
              </a:ext>
            </a:extLst>
          </p:cNvPr>
          <p:cNvSpPr txBox="1">
            <a:spLocks/>
          </p:cNvSpPr>
          <p:nvPr/>
        </p:nvSpPr>
        <p:spPr>
          <a:xfrm>
            <a:off x="5363570" y="2017594"/>
            <a:ext cx="6209721" cy="43529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"/>
              </a:rPr>
              <a:t>HU PRES: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"/>
              </a:rPr>
              <a:t>Rendelet elfogadás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"/>
              </a:rPr>
              <a:t>EP – Tanácsi mandátum közelítése, konszolidálása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"/>
              </a:rPr>
              <a:t>Akár egyes részek újra nyitása</a:t>
            </a:r>
          </a:p>
          <a:p>
            <a:endParaRPr lang="hu-H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"/>
            </a:endParaRPr>
          </a:p>
          <a:p>
            <a:endParaRPr lang="hu-H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"/>
            </a:endParaRPr>
          </a:p>
          <a:p>
            <a:pPr marL="457200" indent="-457200">
              <a:buFontTx/>
              <a:buChar char="-"/>
            </a:pPr>
            <a:endParaRPr lang="hu-H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b="1" dirty="0">
              <a:solidFill>
                <a:srgbClr val="002060"/>
              </a:solidFill>
              <a:latin typeface="Myriad 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hu-HU" sz="200" b="1" dirty="0">
              <a:solidFill>
                <a:srgbClr val="002060"/>
              </a:solidFill>
              <a:latin typeface="Myriad 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hu-HU" sz="200" b="1" dirty="0">
              <a:solidFill>
                <a:srgbClr val="002060"/>
              </a:solidFill>
              <a:latin typeface="Myriad 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</p:spTree>
    <p:extLst>
      <p:ext uri="{BB962C8B-B14F-4D97-AF65-F5344CB8AC3E}">
        <p14:creationId xmlns:p14="http://schemas.microsoft.com/office/powerpoint/2010/main" val="226589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D405C0-38EC-B111-529D-513DE08493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04" y="73294"/>
            <a:ext cx="3810868" cy="2301416"/>
          </a:xfrm>
          <a:prstGeom prst="rect">
            <a:avLst/>
          </a:prstGeom>
        </p:spPr>
      </p:pic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8" y="6154469"/>
            <a:ext cx="274122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5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1061423" y="1801507"/>
            <a:ext cx="9952320" cy="43529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2975212" y="551134"/>
            <a:ext cx="9114857" cy="14368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200" b="1" dirty="0">
                <a:solidFill>
                  <a:srgbClr val="002060"/>
                </a:solidFill>
                <a:latin typeface="Myriad "/>
              </a:rPr>
              <a:t>Jelenlegi asztalon lévő dossziék 2.</a:t>
            </a:r>
          </a:p>
          <a:p>
            <a:pPr algn="ctr"/>
            <a:r>
              <a:rPr lang="hu-H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"/>
              </a:rPr>
              <a:t>LMB -Vállalkozások munkaerőpiaci statisztikái</a:t>
            </a:r>
          </a:p>
          <a:p>
            <a:endParaRPr lang="hu-HU" sz="4000" b="1" dirty="0">
              <a:solidFill>
                <a:srgbClr val="002060"/>
              </a:solidFill>
              <a:latin typeface="Myriad "/>
            </a:endParaRP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B38035BE-7D64-6FC1-EE13-AF1E3F896F0D}"/>
              </a:ext>
            </a:extLst>
          </p:cNvPr>
          <p:cNvSpPr txBox="1">
            <a:spLocks/>
          </p:cNvSpPr>
          <p:nvPr/>
        </p:nvSpPr>
        <p:spPr>
          <a:xfrm>
            <a:off x="101930" y="2166634"/>
            <a:ext cx="11880803" cy="43529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dirty="0">
                <a:solidFill>
                  <a:srgbClr val="002060"/>
                </a:solidFill>
                <a:latin typeface="Myriad "/>
              </a:rPr>
              <a:t>LMB – tárgyalási folyamat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rgbClr val="002060"/>
                </a:solidFill>
                <a:latin typeface="Myriad "/>
              </a:rPr>
              <a:t>Célja: 3 korábbi jogszabály egy közös keretjogszabályba kerül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rgbClr val="002060"/>
                </a:solidFill>
                <a:latin typeface="Myriad "/>
              </a:rPr>
              <a:t>Benyújtva: 2023 július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rgbClr val="002060"/>
                </a:solidFill>
                <a:latin typeface="Myriad "/>
              </a:rPr>
              <a:t>ES majd BE PRES alatt munkacsoport vita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rgbClr val="002060"/>
                </a:solidFill>
                <a:latin typeface="Myriad "/>
              </a:rPr>
              <a:t>BR PRES: kompromisszumos szöveg  - tanácsi mandátum Coreper I 2024.feb.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rgbClr val="002060"/>
                </a:solidFill>
                <a:latin typeface="Myriad "/>
              </a:rPr>
              <a:t>EP: 2024 április 24 – első olvasatban elfogadta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b="1" dirty="0">
              <a:solidFill>
                <a:srgbClr val="002060"/>
              </a:solidFill>
              <a:latin typeface="Myriad "/>
            </a:endParaRPr>
          </a:p>
          <a:p>
            <a:r>
              <a:rPr lang="hu-HU" sz="2800" b="1" dirty="0">
                <a:solidFill>
                  <a:srgbClr val="002060"/>
                </a:solidFill>
                <a:latin typeface="Myriad "/>
              </a:rPr>
              <a:t>HU PRES: trilógus lefolytatása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00" b="1" dirty="0">
                <a:solidFill>
                  <a:srgbClr val="002060"/>
                </a:solidFill>
                <a:latin typeface="Myriad 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</p:spTree>
    <p:extLst>
      <p:ext uri="{BB962C8B-B14F-4D97-AF65-F5344CB8AC3E}">
        <p14:creationId xmlns:p14="http://schemas.microsoft.com/office/powerpoint/2010/main" val="191135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8" y="6154469"/>
            <a:ext cx="274122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6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406329" y="1801509"/>
            <a:ext cx="11288289" cy="43529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dirty="0">
                <a:solidFill>
                  <a:srgbClr val="002060"/>
                </a:solidFill>
                <a:latin typeface="Myriad "/>
              </a:rPr>
              <a:t>Európai Ügyekért felelős minisztérium ernyője alatt</a:t>
            </a:r>
          </a:p>
          <a:p>
            <a:r>
              <a:rPr lang="hu-HU" sz="2800" b="1" dirty="0">
                <a:solidFill>
                  <a:srgbClr val="002060"/>
                </a:solidFill>
                <a:latin typeface="Myriad "/>
              </a:rPr>
              <a:t>Magyar Állandó Képviselettel koordinálva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002060"/>
                </a:solidFill>
                <a:latin typeface="Myriad "/>
              </a:rPr>
              <a:t>Munkacsoport ülések száma 1-6 – EP ciklusváltás lehetőségei szerint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002060"/>
                </a:solidFill>
                <a:latin typeface="Myriad "/>
              </a:rPr>
              <a:t>Első 2024. július 17 online/offine?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002060"/>
                </a:solidFill>
                <a:latin typeface="Myriad "/>
              </a:rPr>
              <a:t>Utolsó 2024 december 4</a:t>
            </a:r>
          </a:p>
          <a:p>
            <a:r>
              <a:rPr lang="hu-HU" sz="2800" b="1" dirty="0">
                <a:solidFill>
                  <a:srgbClr val="002060"/>
                </a:solidFill>
                <a:latin typeface="Myriad "/>
              </a:rPr>
              <a:t>További programok: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002060"/>
                </a:solidFill>
                <a:latin typeface="Myriad "/>
              </a:rPr>
              <a:t> 2024 szept. 12-13 Balatonfüred: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002060"/>
                </a:solidFill>
                <a:latin typeface="Myriad "/>
              </a:rPr>
              <a:t>                 HLM konferencia: ESS 2030 jövőbeni irányai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002060"/>
                </a:solidFill>
                <a:latin typeface="Myriad "/>
              </a:rPr>
              <a:t>2024 okt. 24: Statisztikai világnap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002060"/>
                </a:solidFill>
                <a:latin typeface="Myriad "/>
              </a:rPr>
              <a:t>2024 dec.17-18: Elnökségi staféta átadás - PL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b="1" dirty="0">
              <a:solidFill>
                <a:srgbClr val="002060"/>
              </a:solidFill>
              <a:latin typeface="Myriad 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b="1" dirty="0">
              <a:solidFill>
                <a:srgbClr val="002060"/>
              </a:solidFill>
              <a:latin typeface="Myriad 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b="1" dirty="0">
              <a:solidFill>
                <a:srgbClr val="002060"/>
              </a:solidFill>
              <a:latin typeface="Myriad 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b="1" dirty="0">
              <a:solidFill>
                <a:srgbClr val="002060"/>
              </a:solidFill>
              <a:latin typeface="Myriad 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b="1" dirty="0">
              <a:solidFill>
                <a:srgbClr val="002060"/>
              </a:solidFill>
              <a:latin typeface="Myriad 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1145394" y="1566649"/>
            <a:ext cx="2148289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2647666" y="796796"/>
            <a:ext cx="8584442" cy="4461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b="1" dirty="0">
                <a:solidFill>
                  <a:srgbClr val="002060"/>
                </a:solidFill>
                <a:latin typeface="Myriad "/>
              </a:rPr>
              <a:t>HU PRES tervezett program</a:t>
            </a: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pic>
        <p:nvPicPr>
          <p:cNvPr id="2" name="Kép 6">
            <a:extLst>
              <a:ext uri="{FF2B5EF4-FFF2-40B4-BE49-F238E27FC236}">
                <a16:creationId xmlns:a16="http://schemas.microsoft.com/office/drawing/2014/main" id="{06F6AD33-AA4B-4E77-FB47-1BD1335659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705" y="357337"/>
            <a:ext cx="2159304" cy="120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8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1F21A319-5BA1-4E1E-965E-2DD59F46A483}"/>
              </a:ext>
            </a:extLst>
          </p:cNvPr>
          <p:cNvCxnSpPr>
            <a:cxnSpLocks/>
          </p:cNvCxnSpPr>
          <p:nvPr/>
        </p:nvCxnSpPr>
        <p:spPr>
          <a:xfrm>
            <a:off x="1374534" y="1341912"/>
            <a:ext cx="0" cy="2190249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6" name="Rectangle 6">
            <a:extLst>
              <a:ext uri="{FF2B5EF4-FFF2-40B4-BE49-F238E27FC236}">
                <a16:creationId xmlns:a16="http://schemas.microsoft.com/office/drawing/2014/main" id="{6259492E-3D5B-4682-9E0D-686C8107B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4535" y="1353554"/>
            <a:ext cx="9147890" cy="2190249"/>
          </a:xfrm>
          <a:prstGeom prst="rect">
            <a:avLst/>
          </a:prstGeom>
          <a:gradFill>
            <a:gsLst>
              <a:gs pos="0">
                <a:srgbClr val="FFFFFF">
                  <a:alpha val="11000"/>
                </a:srgbClr>
              </a:gs>
              <a:gs pos="100000">
                <a:srgbClr val="FFFFFF">
                  <a:alpha val="21000"/>
                </a:srgbClr>
              </a:gs>
            </a:gsLst>
            <a:lin ang="2700000" scaled="0"/>
          </a:gradFill>
          <a:ln w="9525" cap="flat" cmpd="sng" algn="ctr">
            <a:noFill/>
            <a:prstDash val="solid"/>
            <a:round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362B8D0D-C47A-4B5D-856B-2634C62A9840}"/>
              </a:ext>
            </a:extLst>
          </p:cNvPr>
          <p:cNvSpPr txBox="1"/>
          <p:nvPr/>
        </p:nvSpPr>
        <p:spPr>
          <a:xfrm>
            <a:off x="1374534" y="1975371"/>
            <a:ext cx="9147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>
                <a:solidFill>
                  <a:schemeClr val="bg1"/>
                </a:solidFill>
                <a:latin typeface="Myriad "/>
              </a:rPr>
              <a:t>Köszönöm a figyelmet!</a:t>
            </a:r>
          </a:p>
        </p:txBody>
      </p:sp>
      <p:sp>
        <p:nvSpPr>
          <p:cNvPr id="2" name="Szövegdoboz 17">
            <a:extLst>
              <a:ext uri="{FF2B5EF4-FFF2-40B4-BE49-F238E27FC236}">
                <a16:creationId xmlns:a16="http://schemas.microsoft.com/office/drawing/2014/main" id="{1F8E8065-D774-4222-ECB5-92B735F51900}"/>
              </a:ext>
            </a:extLst>
          </p:cNvPr>
          <p:cNvSpPr txBox="1"/>
          <p:nvPr/>
        </p:nvSpPr>
        <p:spPr>
          <a:xfrm>
            <a:off x="4459603" y="4581116"/>
            <a:ext cx="3272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  <a:latin typeface="Myriad "/>
              </a:rPr>
              <a:t>eva.menesi@ksh.hu</a:t>
            </a:r>
          </a:p>
        </p:txBody>
      </p:sp>
    </p:spTree>
    <p:extLst>
      <p:ext uri="{BB962C8B-B14F-4D97-AF65-F5344CB8AC3E}">
        <p14:creationId xmlns:p14="http://schemas.microsoft.com/office/powerpoint/2010/main" val="279400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1851</TotalTime>
  <Words>618</Words>
  <Application>Microsoft Office PowerPoint</Application>
  <PresentationFormat>Szélesvásznú</PresentationFormat>
  <Paragraphs>96</Paragraphs>
  <Slides>7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Myriad 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Damjanovich Katalin</dc:creator>
  <cp:lastModifiedBy>Ménesi Éva Zsuzsanna</cp:lastModifiedBy>
  <cp:revision>48</cp:revision>
  <dcterms:created xsi:type="dcterms:W3CDTF">2024-03-11T10:59:58Z</dcterms:created>
  <dcterms:modified xsi:type="dcterms:W3CDTF">2024-05-02T12:32:07Z</dcterms:modified>
</cp:coreProperties>
</file>