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6" r:id="rId5"/>
    <p:sldId id="259" r:id="rId6"/>
    <p:sldId id="274" r:id="rId7"/>
    <p:sldId id="277" r:id="rId8"/>
    <p:sldId id="275" r:id="rId9"/>
    <p:sldId id="276" r:id="rId10"/>
    <p:sldId id="278" r:id="rId11"/>
    <p:sldId id="283" r:id="rId12"/>
    <p:sldId id="279" r:id="rId13"/>
    <p:sldId id="280" r:id="rId14"/>
    <p:sldId id="281" r:id="rId15"/>
    <p:sldId id="282" r:id="rId16"/>
    <p:sldId id="284" r:id="rId17"/>
    <p:sldId id="273" r:id="rId1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Statkoord_osztaly\OSAP\2019\OSAP_TELJES&#220;L&#201;S_2017\&#214;SSZES&#205;T&#336;_T&#193;BL&#193;ZAT_1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Statkoord_osztaly\OSAP\2019\OSAP_TELJES&#220;L&#201;S_2017\&#214;SSZES&#205;T&#336;_T&#193;BL&#193;ZAT_18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Statkoord_osztaly\OSAP\2019\OSAP_TELJES&#220;L&#201;S_2017\Kiertekeles_sz&#246;veg_.xlsm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jumbo\csoportmunka\Statkoord_osztaly\OSAP\2019\OSAP_TELJES&#220;L&#201;S_2017\Kiertekeles_sz&#246;veg_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3822219318021"/>
          <c:y val="0.13425925925925927"/>
          <c:w val="0.86518900905021723"/>
          <c:h val="0.65148877223680368"/>
        </c:manualLayout>
      </c:layout>
      <c:lineChart>
        <c:grouping val="standard"/>
        <c:varyColors val="0"/>
        <c:ser>
          <c:idx val="0"/>
          <c:order val="0"/>
          <c:tx>
            <c:strRef>
              <c:f>Munka3!$A$64</c:f>
              <c:strCache>
                <c:ptCount val="1"/>
                <c:pt idx="0">
                  <c:v>Adatgyűjtés</c:v>
                </c:pt>
              </c:strCache>
            </c:strRef>
          </c:tx>
          <c:spPr>
            <a:ln w="19050" cap="rnd" cmpd="sng" algn="ctr">
              <a:solidFill>
                <a:srgbClr val="FFC000"/>
              </a:solidFill>
              <a:prstDash val="solid"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36000" rIns="38100" bIns="19050" anchor="b" anchorCtr="0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Munka3!$B$42:$I$42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Munka3!$B$57:$I$57</c:f>
              <c:numCache>
                <c:formatCode>General</c:formatCode>
                <c:ptCount val="8"/>
                <c:pt idx="0">
                  <c:v>150</c:v>
                </c:pt>
                <c:pt idx="1">
                  <c:v>147</c:v>
                </c:pt>
                <c:pt idx="2">
                  <c:v>139</c:v>
                </c:pt>
                <c:pt idx="3">
                  <c:v>136</c:v>
                </c:pt>
                <c:pt idx="4">
                  <c:v>129</c:v>
                </c:pt>
                <c:pt idx="5">
                  <c:v>138</c:v>
                </c:pt>
                <c:pt idx="6">
                  <c:v>140</c:v>
                </c:pt>
                <c:pt idx="7">
                  <c:v>139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Munka3!$A$63</c:f>
              <c:strCache>
                <c:ptCount val="1"/>
                <c:pt idx="0">
                  <c:v>Adatátvétel</c:v>
                </c:pt>
              </c:strCache>
            </c:strRef>
          </c:tx>
          <c:spPr>
            <a:ln w="19050" cap="rnd" cmpd="sng" algn="ctr">
              <a:solidFill>
                <a:schemeClr val="accent5"/>
              </a:solidFill>
              <a:prstDash val="solid"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Munka3!$B$42:$I$42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Munka3!$B$39:$I$39</c:f>
              <c:numCache>
                <c:formatCode>General</c:formatCode>
                <c:ptCount val="8"/>
                <c:pt idx="0">
                  <c:v>22</c:v>
                </c:pt>
                <c:pt idx="1">
                  <c:v>18</c:v>
                </c:pt>
                <c:pt idx="2">
                  <c:v>17</c:v>
                </c:pt>
                <c:pt idx="3">
                  <c:v>20</c:v>
                </c:pt>
                <c:pt idx="4">
                  <c:v>22</c:v>
                </c:pt>
                <c:pt idx="5">
                  <c:v>19</c:v>
                </c:pt>
                <c:pt idx="6">
                  <c:v>20</c:v>
                </c:pt>
                <c:pt idx="7">
                  <c:v>19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383753632"/>
        <c:axId val="383752848"/>
      </c:lineChart>
      <c:catAx>
        <c:axId val="3837536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Év</a:t>
                </a:r>
              </a:p>
            </c:rich>
          </c:tx>
          <c:layout>
            <c:manualLayout>
              <c:xMode val="edge"/>
              <c:yMode val="edge"/>
              <c:x val="0.93061434748042382"/>
              <c:y val="0.8746289005540973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83752848"/>
        <c:crosses val="autoZero"/>
        <c:auto val="1"/>
        <c:lblAlgn val="ctr"/>
        <c:lblOffset val="100"/>
        <c:noMultiLvlLbl val="0"/>
      </c:catAx>
      <c:valAx>
        <c:axId val="38375284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Darab</a:t>
                </a:r>
              </a:p>
            </c:rich>
          </c:tx>
          <c:layout>
            <c:manualLayout>
              <c:xMode val="edge"/>
              <c:yMode val="edge"/>
              <c:x val="3.0428769017980636E-2"/>
              <c:y val="1.678587051618547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8375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560939218697246"/>
          <c:y val="0.89872630504520268"/>
          <c:w val="0.44537872599949901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>
        <a:lumMod val="95000"/>
      </a:schemeClr>
    </a:solidFill>
    <a:ln w="9525" cap="flat" cmpd="sng" algn="ctr">
      <a:solidFill>
        <a:schemeClr val="tx1">
          <a:lumMod val="15000"/>
          <a:lumOff val="85000"/>
        </a:schemeClr>
      </a:solidFill>
      <a:prstDash val="solid"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8524281838598354E-2"/>
          <c:y val="0.12086469607455738"/>
          <c:w val="0.87829644294324061"/>
          <c:h val="0.67085344500988098"/>
        </c:manualLayout>
      </c:layout>
      <c:lineChart>
        <c:grouping val="standard"/>
        <c:varyColors val="0"/>
        <c:ser>
          <c:idx val="0"/>
          <c:order val="0"/>
          <c:tx>
            <c:strRef>
              <c:f>Munka3!$A$64</c:f>
              <c:strCache>
                <c:ptCount val="1"/>
                <c:pt idx="0">
                  <c:v>Adatgyűjtés</c:v>
                </c:pt>
              </c:strCache>
            </c:strRef>
          </c:tx>
          <c:spPr>
            <a:ln w="19050" cap="rnd" cmpd="sng" algn="ctr">
              <a:solidFill>
                <a:srgbClr val="FFC000"/>
              </a:solidFill>
              <a:prstDash val="solid"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Munka3!$B$42:$I$42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Munka3!$B$43:$I$43</c:f>
              <c:numCache>
                <c:formatCode>General</c:formatCode>
                <c:ptCount val="8"/>
                <c:pt idx="0">
                  <c:v>142</c:v>
                </c:pt>
                <c:pt idx="1">
                  <c:v>138</c:v>
                </c:pt>
                <c:pt idx="2">
                  <c:v>138</c:v>
                </c:pt>
                <c:pt idx="3">
                  <c:v>126</c:v>
                </c:pt>
                <c:pt idx="4">
                  <c:v>128</c:v>
                </c:pt>
                <c:pt idx="5">
                  <c:v>128</c:v>
                </c:pt>
                <c:pt idx="6">
                  <c:v>132</c:v>
                </c:pt>
                <c:pt idx="7">
                  <c:v>133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Munka3!$A$63</c:f>
              <c:strCache>
                <c:ptCount val="1"/>
                <c:pt idx="0">
                  <c:v>Adatátvétel</c:v>
                </c:pt>
              </c:strCache>
            </c:strRef>
          </c:tx>
          <c:spPr>
            <a:ln w="19050" cap="rnd" cmpd="sng" algn="ctr">
              <a:solidFill>
                <a:schemeClr val="accent5"/>
              </a:solidFill>
              <a:prstDash val="solid"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Munka3!$B$25:$I$25</c:f>
              <c:numCache>
                <c:formatCode>General</c:formatCode>
                <c:ptCount val="8"/>
                <c:pt idx="0">
                  <c:v>70</c:v>
                </c:pt>
                <c:pt idx="1">
                  <c:v>70</c:v>
                </c:pt>
                <c:pt idx="2">
                  <c:v>70</c:v>
                </c:pt>
                <c:pt idx="3">
                  <c:v>74</c:v>
                </c:pt>
                <c:pt idx="4">
                  <c:v>78</c:v>
                </c:pt>
                <c:pt idx="5">
                  <c:v>78</c:v>
                </c:pt>
                <c:pt idx="6">
                  <c:v>82</c:v>
                </c:pt>
                <c:pt idx="7">
                  <c:v>76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386350144"/>
        <c:axId val="386347008"/>
      </c:lineChart>
      <c:catAx>
        <c:axId val="3863501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Év</a:t>
                </a:r>
              </a:p>
            </c:rich>
          </c:tx>
          <c:layout>
            <c:manualLayout>
              <c:xMode val="edge"/>
              <c:yMode val="edge"/>
              <c:x val="0.93292293131395043"/>
              <c:y val="0.8677103672934396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86347008"/>
        <c:crosses val="autoZero"/>
        <c:auto val="1"/>
        <c:lblAlgn val="ctr"/>
        <c:lblOffset val="100"/>
        <c:noMultiLvlLbl val="0"/>
      </c:catAx>
      <c:valAx>
        <c:axId val="386347008"/>
        <c:scaling>
          <c:orientation val="minMax"/>
          <c:max val="190"/>
          <c:min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Darab</a:t>
                </a:r>
              </a:p>
            </c:rich>
          </c:tx>
          <c:layout>
            <c:manualLayout>
              <c:xMode val="edge"/>
              <c:yMode val="edge"/>
              <c:x val="2.3115448824964684E-2"/>
              <c:y val="4.2781445464971708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6350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86350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837615488766356"/>
          <c:y val="0.89779623936236852"/>
          <c:w val="0.41352102080087044"/>
          <c:h val="8.26199173083780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>
        <a:lumMod val="95000"/>
      </a:schemeClr>
    </a:solidFill>
    <a:ln w="9525" cap="flat" cmpd="sng" algn="ctr">
      <a:solidFill>
        <a:schemeClr val="tx1">
          <a:lumMod val="15000"/>
          <a:lumOff val="85000"/>
        </a:schemeClr>
      </a:solidFill>
      <a:prstDash val="solid"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20833333333333323"/>
                  <c:y val="9.2592592592592379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4722222222222223"/>
                  <c:y val="2.777777777777769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2402293089840106"/>
                  <c:y val="7.745267010339171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748641236566405"/>
                  <c:y val="0.1372624859710805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22222222222222227"/>
                  <c:y val="6.018518518518509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9166666666666668"/>
                  <c:y val="0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15000000000000002"/>
                  <c:y val="-0.1203703703703704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0.16388888888888892"/>
                  <c:y val="-8.333333333333332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SZOR!$S$4:$S$11</c:f>
              <c:strCache>
                <c:ptCount val="8"/>
                <c:pt idx="0">
                  <c:v>Szociális-és egészségügy</c:v>
                </c:pt>
                <c:pt idx="1">
                  <c:v>Gazdasági ágazatok</c:v>
                </c:pt>
                <c:pt idx="2">
                  <c:v>Általános gazdasági mutatók</c:v>
                </c:pt>
                <c:pt idx="3">
                  <c:v>Területi statisztika</c:v>
                </c:pt>
                <c:pt idx="4">
                  <c:v>Környezet</c:v>
                </c:pt>
                <c:pt idx="5">
                  <c:v>Regiszterek</c:v>
                </c:pt>
                <c:pt idx="6">
                  <c:v>Népesség, népmozgalom</c:v>
                </c:pt>
                <c:pt idx="7">
                  <c:v>Társadalom</c:v>
                </c:pt>
              </c:strCache>
            </c:strRef>
          </c:cat>
          <c:val>
            <c:numRef>
              <c:f>SZOR!$U$4:$U$11</c:f>
              <c:numCache>
                <c:formatCode>General</c:formatCode>
                <c:ptCount val="8"/>
                <c:pt idx="0">
                  <c:v>22</c:v>
                </c:pt>
                <c:pt idx="1">
                  <c:v>40</c:v>
                </c:pt>
                <c:pt idx="2">
                  <c:v>21</c:v>
                </c:pt>
                <c:pt idx="3">
                  <c:v>3</c:v>
                </c:pt>
                <c:pt idx="4">
                  <c:v>13</c:v>
                </c:pt>
                <c:pt idx="5">
                  <c:v>8</c:v>
                </c:pt>
                <c:pt idx="6">
                  <c:v>3</c:v>
                </c:pt>
                <c:pt idx="7">
                  <c:v>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lumMod val="95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50" b="1"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618819337080586E-2"/>
          <c:y val="9.2164598069309128E-2"/>
          <c:w val="0.88599863373242727"/>
          <c:h val="0.459699452822634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Munka1!$F$374</c:f>
              <c:strCache>
                <c:ptCount val="1"/>
                <c:pt idx="0">
                  <c:v>Teljesítendő feladatok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Munka1!$D$375:$D$384</c:f>
              <c:strCache>
                <c:ptCount val="10"/>
                <c:pt idx="0">
                  <c:v>Évente</c:v>
                </c:pt>
                <c:pt idx="1">
                  <c:v>Félévente</c:v>
                </c:pt>
                <c:pt idx="2">
                  <c:v>Évente háromszor</c:v>
                </c:pt>
                <c:pt idx="3">
                  <c:v>Negyedévente</c:v>
                </c:pt>
                <c:pt idx="4">
                  <c:v>Évente ötször</c:v>
                </c:pt>
                <c:pt idx="5">
                  <c:v>Kéthavonta</c:v>
                </c:pt>
                <c:pt idx="6">
                  <c:v>Évente nyolcszor</c:v>
                </c:pt>
                <c:pt idx="7">
                  <c:v>Évente tízszer</c:v>
                </c:pt>
                <c:pt idx="8">
                  <c:v>Havonta</c:v>
                </c:pt>
                <c:pt idx="9">
                  <c:v>Gyakrabban</c:v>
                </c:pt>
              </c:strCache>
            </c:strRef>
          </c:cat>
          <c:val>
            <c:numRef>
              <c:f>Munka1!$F$375:$F$384</c:f>
              <c:numCache>
                <c:formatCode>General</c:formatCode>
                <c:ptCount val="10"/>
                <c:pt idx="0">
                  <c:v>44</c:v>
                </c:pt>
                <c:pt idx="1">
                  <c:v>12</c:v>
                </c:pt>
                <c:pt idx="2">
                  <c:v>1</c:v>
                </c:pt>
                <c:pt idx="3">
                  <c:v>16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12</c:v>
                </c:pt>
                <c:pt idx="9">
                  <c:v>4</c:v>
                </c:pt>
              </c:numCache>
            </c:numRef>
          </c:val>
        </c:ser>
        <c:ser>
          <c:idx val="1"/>
          <c:order val="1"/>
          <c:tx>
            <c:strRef>
              <c:f>Munka1!$G$374</c:f>
              <c:strCache>
                <c:ptCount val="1"/>
                <c:pt idx="0">
                  <c:v>Határidőre teljesített feladatok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6.0882800608828003E-3"/>
                  <c:y val="-4.1430783158302352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2.0294266869609334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Munka1!$D$375:$D$384</c:f>
              <c:strCache>
                <c:ptCount val="10"/>
                <c:pt idx="0">
                  <c:v>Évente</c:v>
                </c:pt>
                <c:pt idx="1">
                  <c:v>Félévente</c:v>
                </c:pt>
                <c:pt idx="2">
                  <c:v>Évente háromszor</c:v>
                </c:pt>
                <c:pt idx="3">
                  <c:v>Negyedévente</c:v>
                </c:pt>
                <c:pt idx="4">
                  <c:v>Évente ötször</c:v>
                </c:pt>
                <c:pt idx="5">
                  <c:v>Kéthavonta</c:v>
                </c:pt>
                <c:pt idx="6">
                  <c:v>Évente nyolcszor</c:v>
                </c:pt>
                <c:pt idx="7">
                  <c:v>Évente tízszer</c:v>
                </c:pt>
                <c:pt idx="8">
                  <c:v>Havonta</c:v>
                </c:pt>
                <c:pt idx="9">
                  <c:v>Gyakrabban</c:v>
                </c:pt>
              </c:strCache>
            </c:strRef>
          </c:cat>
          <c:val>
            <c:numRef>
              <c:f>Munka1!$G$375:$G$384</c:f>
              <c:numCache>
                <c:formatCode>General</c:formatCode>
                <c:ptCount val="10"/>
                <c:pt idx="0">
                  <c:v>37</c:v>
                </c:pt>
                <c:pt idx="1">
                  <c:v>11</c:v>
                </c:pt>
                <c:pt idx="2">
                  <c:v>3</c:v>
                </c:pt>
                <c:pt idx="3">
                  <c:v>11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10</c:v>
                </c:pt>
                <c:pt idx="9">
                  <c:v>3</c:v>
                </c:pt>
              </c:numCache>
            </c:numRef>
          </c:val>
        </c:ser>
        <c:ser>
          <c:idx val="2"/>
          <c:order val="2"/>
          <c:tx>
            <c:strRef>
              <c:f>Munka1!$H$374</c:f>
              <c:strCache>
                <c:ptCount val="1"/>
                <c:pt idx="0">
                  <c:v>Határidőre nem teljesített feladatok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Munka1!$D$375:$D$384</c:f>
              <c:strCache>
                <c:ptCount val="10"/>
                <c:pt idx="0">
                  <c:v>Évente</c:v>
                </c:pt>
                <c:pt idx="1">
                  <c:v>Félévente</c:v>
                </c:pt>
                <c:pt idx="2">
                  <c:v>Évente háromszor</c:v>
                </c:pt>
                <c:pt idx="3">
                  <c:v>Negyedévente</c:v>
                </c:pt>
                <c:pt idx="4">
                  <c:v>Évente ötször</c:v>
                </c:pt>
                <c:pt idx="5">
                  <c:v>Kéthavonta</c:v>
                </c:pt>
                <c:pt idx="6">
                  <c:v>Évente nyolcszor</c:v>
                </c:pt>
                <c:pt idx="7">
                  <c:v>Évente tízszer</c:v>
                </c:pt>
                <c:pt idx="8">
                  <c:v>Havonta</c:v>
                </c:pt>
                <c:pt idx="9">
                  <c:v>Gyakrabban</c:v>
                </c:pt>
              </c:strCache>
            </c:strRef>
          </c:cat>
          <c:val>
            <c:numRef>
              <c:f>Munka1!$H$375:$H$384</c:f>
              <c:numCache>
                <c:formatCode>General</c:formatCode>
                <c:ptCount val="10"/>
                <c:pt idx="0">
                  <c:v>10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17678520"/>
        <c:axId val="317679304"/>
      </c:barChart>
      <c:catAx>
        <c:axId val="317678520"/>
        <c:scaling>
          <c:orientation val="minMax"/>
        </c:scaling>
        <c:delete val="0"/>
        <c:axPos val="b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Gyakorisága </a:t>
                </a:r>
              </a:p>
            </c:rich>
          </c:tx>
          <c:layout>
            <c:manualLayout>
              <c:xMode val="edge"/>
              <c:yMode val="edge"/>
              <c:x val="0.43425080997295429"/>
              <c:y val="0.8261000934205258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hu-HU"/>
          </a:p>
        </c:txPr>
        <c:crossAx val="317679304"/>
        <c:crosses val="autoZero"/>
        <c:auto val="1"/>
        <c:lblAlgn val="ctr"/>
        <c:lblOffset val="100"/>
        <c:noMultiLvlLbl val="0"/>
      </c:catAx>
      <c:valAx>
        <c:axId val="317679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/>
                  <a:t>Adatátvételek (db)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hu-HU"/>
          </a:p>
        </c:txPr>
        <c:crossAx val="317678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0083494129443867E-2"/>
          <c:y val="0.9116953538702397"/>
          <c:w val="0.86765629182196979"/>
          <c:h val="7.8947920983561265E-2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hu-HU"/>
        </a:p>
      </c:txPr>
    </c:legend>
    <c:plotVisOnly val="1"/>
    <c:dispBlanksAs val="gap"/>
    <c:showDLblsOverMax val="0"/>
  </c:chart>
  <c:spPr>
    <a:solidFill>
      <a:schemeClr val="bg1">
        <a:lumMod val="95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b="1"/>
      </a:pPr>
      <a:endParaRPr lang="hu-H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E31CA-E8B0-4674-B0EE-198DC710A8FA}" type="datetimeFigureOut">
              <a:rPr lang="hu-HU" smtClean="0"/>
              <a:t>2018.09.25.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0BFA4-00D2-48DF-9696-33D2F6742D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698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652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2EF4-3C67-4A44-B776-E3B0EAE400F2}" type="datetime1">
              <a:rPr lang="hu-HU" smtClean="0"/>
              <a:t>2018.09.25.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1517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5B75-A4E4-49B5-8D88-0B32B5B23B28}" type="datetime1">
              <a:rPr lang="hu-HU" smtClean="0"/>
              <a:t>2018.09.25.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3918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8890-4830-4AAC-9779-52F9A03917DA}" type="datetime1">
              <a:rPr lang="hu-HU" smtClean="0"/>
              <a:t>2018.09.25.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890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4B01-37D9-487D-992A-9F1E6573304E}" type="datetime1">
              <a:rPr lang="hu-HU" smtClean="0"/>
              <a:t>2018.09.25.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4166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72D8D-B3C0-49FA-91B8-97B98E1DA79F}" type="datetime1">
              <a:rPr lang="hu-HU" smtClean="0"/>
              <a:t>2018.09.25.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1412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6EBB3-63C9-41DC-88C5-CCAAD0621F66}" type="datetime1">
              <a:rPr lang="hu-HU" smtClean="0"/>
              <a:t>2018.09.25.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7396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369-5EEC-4926-ACCD-B1D9BFF89D01}" type="datetime1">
              <a:rPr lang="hu-HU" smtClean="0"/>
              <a:t>2018.09.25.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3022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96B3-106F-4F54-87CA-E6DD2D3D60CD}" type="datetime1">
              <a:rPr lang="hu-HU" smtClean="0"/>
              <a:t>2018.09.25.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1253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8E0D-C935-48B8-8F24-4EF377896796}" type="datetime1">
              <a:rPr lang="hu-HU" smtClean="0"/>
              <a:t>2018.09.25.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952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D791-B04B-4F68-B09A-41A2B7D37E06}" type="datetime1">
              <a:rPr lang="hu-HU" smtClean="0"/>
              <a:t>2018.09.25.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4489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A7CC-00C7-478E-9186-2EACB97136E9}" type="datetime1">
              <a:rPr lang="hu-HU" smtClean="0"/>
              <a:t>2018.09.25.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509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1B67F-EF5F-4105-86D3-4679951838A5}" type="datetime1">
              <a:rPr lang="hu-HU" smtClean="0"/>
              <a:t>2018.09.25.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2849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statkoord@ksh.hu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zövegdoboz 7"/>
          <p:cNvSpPr txBox="1"/>
          <p:nvPr/>
        </p:nvSpPr>
        <p:spPr>
          <a:xfrm>
            <a:off x="9633285" y="6249600"/>
            <a:ext cx="2379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rgbClr val="002060"/>
                </a:solidFill>
                <a:latin typeface="Myriad "/>
              </a:rPr>
              <a:t>2018.09.26</a:t>
            </a:r>
            <a:endParaRPr lang="hu-HU" b="1" i="1" dirty="0">
              <a:solidFill>
                <a:srgbClr val="002060"/>
              </a:solidFill>
              <a:latin typeface="Myriad "/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5200527" y="5210951"/>
            <a:ext cx="33979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i="1" dirty="0" smtClean="0">
                <a:solidFill>
                  <a:srgbClr val="002060"/>
                </a:solidFill>
                <a:latin typeface="Myriad "/>
              </a:rPr>
              <a:t>Dr. Zavagyák Andrea</a:t>
            </a:r>
            <a:endParaRPr lang="hu-HU" sz="2400" b="1" i="1" dirty="0">
              <a:solidFill>
                <a:srgbClr val="002060"/>
              </a:solidFill>
              <a:latin typeface="Myriad "/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ubTitle" idx="1"/>
          </p:nvPr>
        </p:nvSpPr>
        <p:spPr>
          <a:xfrm>
            <a:off x="3994448" y="4040980"/>
            <a:ext cx="6328792" cy="936104"/>
          </a:xfrm>
        </p:spPr>
        <p:txBody>
          <a:bodyPr>
            <a:normAutofit/>
          </a:bodyPr>
          <a:lstStyle/>
          <a:p>
            <a:pPr eaLnBrk="1" hangingPunct="1"/>
            <a:r>
              <a:rPr lang="hu-HU" sz="2000" b="1" dirty="0">
                <a:solidFill>
                  <a:srgbClr val="002060"/>
                </a:solidFill>
                <a:latin typeface="Myriad "/>
              </a:rPr>
              <a:t>az Országos Statisztikai Tanács és a Nemzeti Statisztikai Koordinációs Testület részére</a:t>
            </a:r>
            <a:endParaRPr lang="hu-HU" altLang="hu-HU" sz="2000" b="1" dirty="0">
              <a:solidFill>
                <a:srgbClr val="002060"/>
              </a:solidFill>
              <a:latin typeface="Myriad "/>
            </a:endParaRPr>
          </a:p>
          <a:p>
            <a:pPr eaLnBrk="1" hangingPunct="1"/>
            <a:endParaRPr lang="hu-HU" altLang="hu-HU" dirty="0" smtClean="0">
              <a:latin typeface="Calibri" panose="020F0502020204030204" pitchFamily="34" charset="0"/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2976166" y="2035789"/>
            <a:ext cx="7846640" cy="1465349"/>
          </a:xfrm>
        </p:spPr>
        <p:txBody>
          <a:bodyPr>
            <a:normAutofit/>
          </a:bodyPr>
          <a:lstStyle/>
          <a:p>
            <a:r>
              <a:rPr lang="hu-HU" sz="3200" b="1" dirty="0" smtClean="0">
                <a:solidFill>
                  <a:srgbClr val="002060"/>
                </a:solidFill>
              </a:rPr>
              <a:t>Tájékoztatás a </a:t>
            </a:r>
            <a:r>
              <a:rPr lang="hu-HU" sz="3200" b="1" dirty="0">
                <a:solidFill>
                  <a:srgbClr val="002060"/>
                </a:solidFill>
              </a:rPr>
              <a:t>2017. évi</a:t>
            </a:r>
            <a:br>
              <a:rPr lang="hu-HU" sz="3200" b="1" dirty="0">
                <a:solidFill>
                  <a:srgbClr val="002060"/>
                </a:solidFill>
              </a:rPr>
            </a:br>
            <a:r>
              <a:rPr lang="hu-HU" sz="3200" b="1" dirty="0">
                <a:solidFill>
                  <a:srgbClr val="002060"/>
                </a:solidFill>
              </a:rPr>
              <a:t>Országos Statisztikai Adatfelvételi Program (</a:t>
            </a:r>
            <a:r>
              <a:rPr lang="hu-HU" sz="3200" b="1" dirty="0" smtClean="0">
                <a:solidFill>
                  <a:srgbClr val="002060"/>
                </a:solidFill>
              </a:rPr>
              <a:t>OSAP)</a:t>
            </a:r>
            <a:r>
              <a:rPr lang="hu-HU" sz="3200" b="1" dirty="0">
                <a:solidFill>
                  <a:srgbClr val="002060"/>
                </a:solidFill>
              </a:rPr>
              <a:t> </a:t>
            </a:r>
            <a:r>
              <a:rPr lang="hu-HU" sz="3200" b="1" dirty="0" smtClean="0">
                <a:solidFill>
                  <a:srgbClr val="002060"/>
                </a:solidFill>
              </a:rPr>
              <a:t>teljesüléséről</a:t>
            </a:r>
            <a:endParaRPr lang="hu-HU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71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0895" y="329031"/>
            <a:ext cx="8269705" cy="717717"/>
          </a:xfrm>
        </p:spPr>
        <p:txBody>
          <a:bodyPr>
            <a:noAutofit/>
          </a:bodyPr>
          <a:lstStyle/>
          <a:p>
            <a:r>
              <a:rPr lang="hu-HU" sz="2800" b="1" dirty="0" smtClean="0">
                <a:solidFill>
                  <a:srgbClr val="002060"/>
                </a:solidFill>
              </a:rPr>
              <a:t>Publikálás</a:t>
            </a:r>
            <a:endParaRPr lang="hu-HU" sz="2800" dirty="0">
              <a:solidFill>
                <a:srgbClr val="00206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10</a:t>
            </a:fld>
            <a:endParaRPr lang="hu-HU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078" y="1772365"/>
            <a:ext cx="5059536" cy="3041104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565124" y="1046748"/>
            <a:ext cx="4611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>
                <a:solidFill>
                  <a:srgbClr val="002060"/>
                </a:solidFill>
              </a:rPr>
              <a:t>Az előállított statisztikai termékek publikálásának leggyakoribb módjai 2017- </a:t>
            </a:r>
            <a:r>
              <a:rPr lang="hu-HU" b="1" dirty="0" err="1" smtClean="0">
                <a:solidFill>
                  <a:srgbClr val="002060"/>
                </a:solidFill>
              </a:rPr>
              <a:t>ben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6388547" y="1046747"/>
            <a:ext cx="4689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>
                <a:solidFill>
                  <a:srgbClr val="002060"/>
                </a:solidFill>
              </a:rPr>
              <a:t>Tudományos vagy tájékoztatási célú adatkiadások átvevői 2017-ben</a:t>
            </a:r>
            <a:r>
              <a:rPr lang="x-none" dirty="0"/>
              <a:t> </a:t>
            </a:r>
            <a:endParaRPr lang="hu-HU" dirty="0"/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6786" y="1772365"/>
            <a:ext cx="5432751" cy="3090363"/>
          </a:xfrm>
          <a:prstGeom prst="rect">
            <a:avLst/>
          </a:prstGeom>
        </p:spPr>
      </p:pic>
      <p:sp>
        <p:nvSpPr>
          <p:cNvPr id="12" name="Szövegdoboz 11"/>
          <p:cNvSpPr txBox="1"/>
          <p:nvPr/>
        </p:nvSpPr>
        <p:spPr>
          <a:xfrm>
            <a:off x="565124" y="4908386"/>
            <a:ext cx="48454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rgbClr val="002060"/>
                </a:solidFill>
              </a:rPr>
              <a:t>ONLINE megjelenések erőfölénye tapasztalható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rgbClr val="002060"/>
                </a:solidFill>
              </a:rPr>
              <a:t>A vizualizációs eszközök közül messze kiemelkednek a grafikonos megoldások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6388547" y="4970585"/>
            <a:ext cx="4525109" cy="916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Az adatkiadások két leggyakoribb típusa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rgbClr val="002060"/>
                </a:solidFill>
              </a:rPr>
              <a:t>Táblázatos aggregált adatként (60%)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rgbClr val="002060"/>
                </a:solidFill>
              </a:rPr>
              <a:t>Egyedi kérésre, táblázatos formában (30%)</a:t>
            </a:r>
            <a:endParaRPr lang="hu-H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79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19313" y="684436"/>
            <a:ext cx="8269705" cy="717717"/>
          </a:xfrm>
        </p:spPr>
        <p:txBody>
          <a:bodyPr>
            <a:noAutofit/>
          </a:bodyPr>
          <a:lstStyle/>
          <a:p>
            <a:r>
              <a:rPr lang="hu-HU" sz="2400" b="1" dirty="0">
                <a:solidFill>
                  <a:srgbClr val="002060"/>
                </a:solidFill>
              </a:rPr>
              <a:t>Az előállított statisztikai adatállományok jellemző felhasználói</a:t>
            </a:r>
            <a:endParaRPr lang="hu-HU" sz="2400" dirty="0">
              <a:solidFill>
                <a:srgbClr val="00206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11</a:t>
            </a:fld>
            <a:endParaRPr lang="hu-HU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4594" y="1516186"/>
            <a:ext cx="6479144" cy="3894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93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169778" y="1683898"/>
            <a:ext cx="3473412" cy="687164"/>
          </a:xfrm>
        </p:spPr>
        <p:txBody>
          <a:bodyPr>
            <a:noAutofit/>
          </a:bodyPr>
          <a:lstStyle/>
          <a:p>
            <a:r>
              <a:rPr lang="hu-HU" sz="24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A minőség javítását segítő eszközök megoszlása 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12</a:t>
            </a:fld>
            <a:endParaRPr lang="hu-HU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675" y="2700669"/>
            <a:ext cx="5436986" cy="3175843"/>
          </a:xfrm>
          <a:prstGeom prst="rect">
            <a:avLst/>
          </a:prstGeom>
        </p:spPr>
      </p:pic>
      <p:sp>
        <p:nvSpPr>
          <p:cNvPr id="7" name="Szövegdoboz 6"/>
          <p:cNvSpPr txBox="1"/>
          <p:nvPr/>
        </p:nvSpPr>
        <p:spPr>
          <a:xfrm>
            <a:off x="865481" y="1583436"/>
            <a:ext cx="5173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>
                <a:solidFill>
                  <a:srgbClr val="002060"/>
                </a:solidFill>
              </a:rPr>
              <a:t>A minőségi szempontok 1-5-ig terjedő skálán, a kitöltők véleménye alapján</a:t>
            </a:r>
            <a:endParaRPr lang="hu-HU" sz="2400" dirty="0">
              <a:solidFill>
                <a:srgbClr val="002060"/>
              </a:solidFill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9263" y="2700671"/>
            <a:ext cx="5306870" cy="3189768"/>
          </a:xfrm>
          <a:prstGeom prst="rect">
            <a:avLst/>
          </a:prstGeom>
        </p:spPr>
      </p:pic>
      <p:sp>
        <p:nvSpPr>
          <p:cNvPr id="8" name="Szövegdoboz 7"/>
          <p:cNvSpPr txBox="1"/>
          <p:nvPr/>
        </p:nvSpPr>
        <p:spPr>
          <a:xfrm>
            <a:off x="2530549" y="489098"/>
            <a:ext cx="69324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>
                <a:solidFill>
                  <a:srgbClr val="002060"/>
                </a:solidFill>
              </a:rPr>
              <a:t>Az adatok minőségére vonatkozó információk</a:t>
            </a:r>
          </a:p>
        </p:txBody>
      </p:sp>
    </p:spTree>
    <p:extLst>
      <p:ext uri="{BB962C8B-B14F-4D97-AF65-F5344CB8AC3E}">
        <p14:creationId xmlns:p14="http://schemas.microsoft.com/office/powerpoint/2010/main" val="179372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További teendők</a:t>
            </a:r>
            <a:endParaRPr lang="hu-HU" sz="360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/>
          </a:p>
          <a:p>
            <a:pPr marL="0"/>
            <a:r>
              <a:rPr lang="hu-HU" dirty="0">
                <a:solidFill>
                  <a:srgbClr val="002060"/>
                </a:solidFill>
              </a:rPr>
              <a:t>Az ülést követően kerül a </a:t>
            </a:r>
            <a:r>
              <a:rPr lang="hu-HU" dirty="0" err="1">
                <a:solidFill>
                  <a:srgbClr val="002060"/>
                </a:solidFill>
              </a:rPr>
              <a:t>HSSz</a:t>
            </a:r>
            <a:r>
              <a:rPr lang="hu-HU" dirty="0">
                <a:solidFill>
                  <a:srgbClr val="002060"/>
                </a:solidFill>
              </a:rPr>
              <a:t> tagjainak megküldésre az elemzés </a:t>
            </a:r>
            <a:r>
              <a:rPr lang="hu-HU" dirty="0" smtClean="0">
                <a:solidFill>
                  <a:srgbClr val="002060"/>
                </a:solidFill>
              </a:rPr>
              <a:t>  véleményezés céljából</a:t>
            </a:r>
            <a:r>
              <a:rPr lang="hu-HU" dirty="0">
                <a:solidFill>
                  <a:srgbClr val="002060"/>
                </a:solidFill>
              </a:rPr>
              <a:t>:</a:t>
            </a:r>
          </a:p>
          <a:p>
            <a:pPr marL="0" lvl="1" indent="0">
              <a:buNone/>
            </a:pPr>
            <a:r>
              <a:rPr lang="hu-HU" dirty="0">
                <a:solidFill>
                  <a:srgbClr val="002060"/>
                </a:solidFill>
              </a:rPr>
              <a:t>2 hetes határidővel, </a:t>
            </a:r>
            <a:r>
              <a:rPr lang="hu-HU" dirty="0" err="1">
                <a:solidFill>
                  <a:srgbClr val="002060"/>
                </a:solidFill>
                <a:hlinkClick r:id="rId2"/>
              </a:rPr>
              <a:t>statkoord</a:t>
            </a:r>
            <a:r>
              <a:rPr lang="hu-HU" dirty="0">
                <a:solidFill>
                  <a:srgbClr val="002060"/>
                </a:solidFill>
                <a:hlinkClick r:id="rId2"/>
              </a:rPr>
              <a:t>@</a:t>
            </a:r>
            <a:r>
              <a:rPr lang="hu-HU" dirty="0" err="1">
                <a:solidFill>
                  <a:srgbClr val="002060"/>
                </a:solidFill>
                <a:hlinkClick r:id="rId2"/>
              </a:rPr>
              <a:t>ksh.hu</a:t>
            </a:r>
            <a:endParaRPr lang="hu-HU" dirty="0">
              <a:solidFill>
                <a:srgbClr val="002060"/>
              </a:solidFill>
            </a:endParaRPr>
          </a:p>
          <a:p>
            <a:pPr marL="0" lvl="1" indent="0">
              <a:buNone/>
            </a:pPr>
            <a:endParaRPr lang="hu-HU" dirty="0">
              <a:solidFill>
                <a:srgbClr val="002060"/>
              </a:solidFill>
            </a:endParaRPr>
          </a:p>
          <a:p>
            <a:pPr marL="0"/>
            <a:r>
              <a:rPr lang="hu-HU" dirty="0">
                <a:solidFill>
                  <a:srgbClr val="002060"/>
                </a:solidFill>
              </a:rPr>
              <a:t>A visszaérkezett észrevételek alapján véglegesítjük az elemzést ezt követően kerül közzétételre a KSH honlapján.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26191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9843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u-HU" sz="4800" b="1" dirty="0" smtClean="0">
                <a:solidFill>
                  <a:srgbClr val="002060"/>
                </a:solidFill>
              </a:rPr>
              <a:t>Köszönöm a figyelmet!</a:t>
            </a:r>
            <a:endParaRPr lang="hu-HU" sz="4800" b="1" dirty="0">
              <a:solidFill>
                <a:srgbClr val="00206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3901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2</a:t>
            </a:fld>
            <a:endParaRPr lang="hu-HU"/>
          </a:p>
        </p:txBody>
      </p:sp>
      <p:sp>
        <p:nvSpPr>
          <p:cNvPr id="7" name="Dia számának helye 7"/>
          <p:cNvSpPr txBox="1">
            <a:spLocks/>
          </p:cNvSpPr>
          <p:nvPr/>
        </p:nvSpPr>
        <p:spPr>
          <a:xfrm>
            <a:off x="11159067" y="348314"/>
            <a:ext cx="355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DEC6E1-F1C1-444D-8DA3-0621314F7DF1}" type="slidenum">
              <a:rPr lang="hu-HU" sz="1300" b="1" smtClean="0">
                <a:solidFill>
                  <a:schemeClr val="tx1"/>
                </a:solidFill>
              </a:rPr>
              <a:pPr/>
              <a:t>2</a:t>
            </a:fld>
            <a:endParaRPr lang="hu-HU" sz="1300" b="1" dirty="0">
              <a:solidFill>
                <a:schemeClr val="tx1"/>
              </a:solidFill>
            </a:endParaRPr>
          </a:p>
        </p:txBody>
      </p:sp>
      <p:sp>
        <p:nvSpPr>
          <p:cNvPr id="8" name="Cím 5"/>
          <p:cNvSpPr>
            <a:spLocks noGrp="1"/>
          </p:cNvSpPr>
          <p:nvPr>
            <p:ph type="title"/>
          </p:nvPr>
        </p:nvSpPr>
        <p:spPr>
          <a:xfrm>
            <a:off x="1493937" y="713439"/>
            <a:ext cx="1418692" cy="444360"/>
          </a:xfrm>
        </p:spPr>
        <p:txBody>
          <a:bodyPr/>
          <a:lstStyle/>
          <a:p>
            <a:r>
              <a:rPr lang="hu-HU" altLang="hu-HU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Bevezető</a:t>
            </a:r>
            <a:endParaRPr lang="hu-HU" sz="2400" dirty="0">
              <a:solidFill>
                <a:srgbClr val="002060"/>
              </a:solidFill>
            </a:endParaRPr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1493936" y="1682900"/>
            <a:ext cx="9238231" cy="3418490"/>
          </a:xfrm>
        </p:spPr>
        <p:txBody>
          <a:bodyPr/>
          <a:lstStyle/>
          <a:p>
            <a:pPr algn="just">
              <a:spcBef>
                <a:spcPts val="1800"/>
              </a:spcBef>
            </a:pPr>
            <a:r>
              <a:rPr lang="hu-HU" altLang="hu-HU" sz="2000" dirty="0">
                <a:solidFill>
                  <a:srgbClr val="002060"/>
                </a:solidFill>
                <a:latin typeface="Calibri" panose="020F0502020204030204" pitchFamily="34" charset="0"/>
              </a:rPr>
              <a:t>Elemzés 2014 óta minden </a:t>
            </a:r>
            <a:r>
              <a:rPr lang="hu-HU" altLang="hu-H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évben készül </a:t>
            </a:r>
            <a:r>
              <a:rPr lang="hu-HU" altLang="hu-HU" sz="2000" dirty="0">
                <a:solidFill>
                  <a:srgbClr val="002060"/>
                </a:solidFill>
                <a:latin typeface="Calibri" panose="020F0502020204030204" pitchFamily="34" charset="0"/>
              </a:rPr>
              <a:t>(tájékoztatás a </a:t>
            </a:r>
            <a:r>
              <a:rPr lang="hu-HU" altLang="hu-HU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HSSz</a:t>
            </a:r>
            <a:r>
              <a:rPr lang="hu-HU" altLang="hu-HU" sz="2000" dirty="0">
                <a:solidFill>
                  <a:srgbClr val="002060"/>
                </a:solidFill>
                <a:latin typeface="Calibri" panose="020F0502020204030204" pitchFamily="34" charset="0"/>
              </a:rPr>
              <a:t> egészének statisztikai feladatellátásról)</a:t>
            </a:r>
          </a:p>
          <a:p>
            <a:pPr algn="just">
              <a:spcBef>
                <a:spcPts val="1800"/>
              </a:spcBef>
            </a:pPr>
            <a:r>
              <a:rPr lang="hu-HU" altLang="hu-HU" sz="2000" dirty="0">
                <a:solidFill>
                  <a:srgbClr val="002060"/>
                </a:solidFill>
                <a:latin typeface="Calibri" panose="020F0502020204030204" pitchFamily="34" charset="0"/>
              </a:rPr>
              <a:t>Az elemzés forrása: KSH saját nyilvántartása és az adatfelvételek felelősei által kitöltött kérdőívek </a:t>
            </a:r>
            <a:r>
              <a:rPr lang="hu-HU" altLang="hu-H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(</a:t>
            </a:r>
            <a:r>
              <a:rPr lang="hu-HU" altLang="hu-H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272</a:t>
            </a:r>
            <a:r>
              <a:rPr lang="hu-HU" altLang="hu-H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hu-HU" altLang="hu-HU" sz="2000" dirty="0">
                <a:solidFill>
                  <a:srgbClr val="002060"/>
                </a:solidFill>
                <a:latin typeface="Calibri" panose="020F0502020204030204" pitchFamily="34" charset="0"/>
              </a:rPr>
              <a:t>adatgyűjtés, </a:t>
            </a:r>
            <a:r>
              <a:rPr lang="hu-HU" altLang="hu-H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95 </a:t>
            </a:r>
            <a:r>
              <a:rPr lang="hu-HU" altLang="hu-HU" sz="2000" dirty="0">
                <a:solidFill>
                  <a:srgbClr val="002060"/>
                </a:solidFill>
                <a:latin typeface="Calibri" panose="020F0502020204030204" pitchFamily="34" charset="0"/>
              </a:rPr>
              <a:t>adatátvétel)</a:t>
            </a:r>
          </a:p>
          <a:p>
            <a:pPr algn="just">
              <a:spcBef>
                <a:spcPts val="1800"/>
              </a:spcBef>
            </a:pPr>
            <a:r>
              <a:rPr lang="hu-HU" altLang="hu-HU" sz="2000" dirty="0">
                <a:solidFill>
                  <a:srgbClr val="002060"/>
                </a:solidFill>
                <a:latin typeface="Calibri" panose="020F0502020204030204" pitchFamily="34" charset="0"/>
              </a:rPr>
              <a:t>A kérdőívek alapvetően a 2017-es évet vizsgálják (kivéve egyes esetek)</a:t>
            </a:r>
          </a:p>
          <a:p>
            <a:pPr algn="just">
              <a:spcBef>
                <a:spcPts val="1800"/>
              </a:spcBef>
            </a:pPr>
            <a:r>
              <a:rPr lang="hu-HU" altLang="hu-H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Időközben az </a:t>
            </a:r>
            <a:r>
              <a:rPr lang="hu-HU" altLang="hu-HU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OSAP </a:t>
            </a:r>
            <a:r>
              <a:rPr lang="hu-HU" altLang="hu-HU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tartalma átalakult, </a:t>
            </a:r>
            <a:r>
              <a:rPr lang="hu-HU" altLang="hu-H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azonban</a:t>
            </a:r>
            <a:r>
              <a:rPr lang="hu-HU" altLang="hu-HU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hu-HU" altLang="hu-H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ez </a:t>
            </a:r>
            <a:r>
              <a:rPr lang="hu-HU" altLang="hu-HU" sz="2000" dirty="0">
                <a:solidFill>
                  <a:srgbClr val="002060"/>
                </a:solidFill>
                <a:latin typeface="Calibri" panose="020F0502020204030204" pitchFamily="34" charset="0"/>
              </a:rPr>
              <a:t>az elemzés ezeket még nem </a:t>
            </a:r>
            <a:r>
              <a:rPr lang="hu-HU" altLang="hu-H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tartalmazza</a:t>
            </a:r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384920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3</a:t>
            </a:fld>
            <a:endParaRPr lang="hu-HU"/>
          </a:p>
        </p:txBody>
      </p:sp>
      <p:sp>
        <p:nvSpPr>
          <p:cNvPr id="7" name="Dia számának helye 7"/>
          <p:cNvSpPr txBox="1">
            <a:spLocks/>
          </p:cNvSpPr>
          <p:nvPr/>
        </p:nvSpPr>
        <p:spPr>
          <a:xfrm>
            <a:off x="11159067" y="348314"/>
            <a:ext cx="355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DEC6E1-F1C1-444D-8DA3-0621314F7DF1}" type="slidenum">
              <a:rPr lang="hu-HU" sz="1300" b="1" smtClean="0">
                <a:solidFill>
                  <a:schemeClr val="tx1"/>
                </a:solidFill>
              </a:rPr>
              <a:pPr/>
              <a:t>3</a:t>
            </a:fld>
            <a:endParaRPr lang="hu-HU" sz="1300" b="1" dirty="0">
              <a:solidFill>
                <a:schemeClr val="tx1"/>
              </a:solidFill>
            </a:endParaRPr>
          </a:p>
        </p:txBody>
      </p:sp>
      <p:sp>
        <p:nvSpPr>
          <p:cNvPr id="8" name="Cím 5"/>
          <p:cNvSpPr>
            <a:spLocks noGrp="1"/>
          </p:cNvSpPr>
          <p:nvPr>
            <p:ph type="title"/>
          </p:nvPr>
        </p:nvSpPr>
        <p:spPr>
          <a:xfrm>
            <a:off x="1493936" y="713439"/>
            <a:ext cx="5183590" cy="444360"/>
          </a:xfrm>
        </p:spPr>
        <p:txBody>
          <a:bodyPr>
            <a:noAutofit/>
          </a:bodyPr>
          <a:lstStyle/>
          <a:p>
            <a:r>
              <a:rPr lang="hu-HU" altLang="hu-HU" sz="2400" dirty="0">
                <a:solidFill>
                  <a:srgbClr val="002060"/>
                </a:solidFill>
                <a:latin typeface="Calibri" panose="020F0502020204030204" pitchFamily="34" charset="0"/>
              </a:rPr>
              <a:t>Adatgyűjtések és adatátvételek száma</a:t>
            </a:r>
            <a:endParaRPr lang="hu-HU" sz="2400" dirty="0">
              <a:solidFill>
                <a:srgbClr val="002060"/>
              </a:solidFill>
            </a:endParaRPr>
          </a:p>
        </p:txBody>
      </p:sp>
      <p:sp>
        <p:nvSpPr>
          <p:cNvPr id="6" name="Tartalom helye 2"/>
          <p:cNvSpPr txBox="1">
            <a:spLocks/>
          </p:cNvSpPr>
          <p:nvPr/>
        </p:nvSpPr>
        <p:spPr>
          <a:xfrm>
            <a:off x="1493935" y="1486818"/>
            <a:ext cx="8022597" cy="4205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hu-HU" altLang="hu-H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OSAP 2017: </a:t>
            </a:r>
            <a:r>
              <a:rPr lang="hu-HU" altLang="hu-H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367 db </a:t>
            </a:r>
            <a:r>
              <a:rPr lang="hu-HU" altLang="hu-H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adatfelvétel (</a:t>
            </a:r>
            <a:r>
              <a:rPr lang="hu-HU" altLang="hu-H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209 db KSH; 158 db </a:t>
            </a:r>
            <a:r>
              <a:rPr lang="hu-HU" altLang="hu-HU" sz="20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HSSz</a:t>
            </a:r>
            <a:r>
              <a:rPr lang="hu-HU" altLang="hu-H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további tagja)</a:t>
            </a:r>
            <a:endParaRPr lang="hu-HU" altLang="hu-HU" sz="20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just"/>
            <a:endParaRPr lang="hu-HU" altLang="hu-HU" sz="20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2055366" y="2236351"/>
            <a:ext cx="29014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hu-HU" sz="1400" b="1" dirty="0">
                <a:solidFill>
                  <a:srgbClr val="002060"/>
                </a:solidFill>
              </a:rPr>
              <a:t>A KSH adatfelvételeinek alakulása, </a:t>
            </a:r>
            <a:r>
              <a:rPr lang="hu-HU" sz="1400" b="1" dirty="0" smtClean="0">
                <a:solidFill>
                  <a:srgbClr val="002060"/>
                </a:solidFill>
              </a:rPr>
              <a:t/>
            </a:r>
            <a:br>
              <a:rPr lang="hu-HU" sz="1400" b="1" dirty="0" smtClean="0">
                <a:solidFill>
                  <a:srgbClr val="002060"/>
                </a:solidFill>
              </a:rPr>
            </a:br>
            <a:r>
              <a:rPr lang="hu-HU" sz="1400" b="1" dirty="0" smtClean="0">
                <a:solidFill>
                  <a:srgbClr val="002060"/>
                </a:solidFill>
              </a:rPr>
              <a:t>2010-2017 </a:t>
            </a:r>
            <a:r>
              <a:rPr lang="hu-HU" sz="1400" b="1" dirty="0">
                <a:solidFill>
                  <a:srgbClr val="002060"/>
                </a:solidFill>
              </a:rPr>
              <a:t>(db)</a:t>
            </a:r>
            <a:endParaRPr lang="hu-HU" sz="1400" dirty="0">
              <a:solidFill>
                <a:srgbClr val="002060"/>
              </a:solidFill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6236460" y="2236351"/>
            <a:ext cx="3569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b="1" dirty="0" err="1">
                <a:solidFill>
                  <a:srgbClr val="002060"/>
                </a:solidFill>
              </a:rPr>
              <a:t>HSSz</a:t>
            </a:r>
            <a:r>
              <a:rPr lang="hu-HU" sz="1400" b="1" dirty="0">
                <a:solidFill>
                  <a:srgbClr val="002060"/>
                </a:solidFill>
              </a:rPr>
              <a:t> KSH-n kívüli tagjainak adatfelvételeinek alakulása, 2010-2017 (db)</a:t>
            </a:r>
            <a:endParaRPr lang="hu-HU" sz="1400" dirty="0">
              <a:solidFill>
                <a:srgbClr val="002060"/>
              </a:solidFill>
            </a:endParaRPr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954726126"/>
              </p:ext>
            </p:extLst>
          </p:nvPr>
        </p:nvGraphicFramePr>
        <p:xfrm>
          <a:off x="5876924" y="2929996"/>
          <a:ext cx="4139143" cy="2243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Diagram 14" title="Db"/>
          <p:cNvGraphicFramePr/>
          <p:nvPr>
            <p:extLst>
              <p:ext uri="{D42A27DB-BD31-4B8C-83A1-F6EECF244321}">
                <p14:modId xmlns:p14="http://schemas.microsoft.com/office/powerpoint/2010/main" val="681604384"/>
              </p:ext>
            </p:extLst>
          </p:nvPr>
        </p:nvGraphicFramePr>
        <p:xfrm>
          <a:off x="1292754" y="2927879"/>
          <a:ext cx="4176713" cy="22537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1158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8343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>
                <a:solidFill>
                  <a:srgbClr val="002060"/>
                </a:solidFill>
              </a:rPr>
              <a:t>A kormányrendeleti tartalom </a:t>
            </a:r>
            <a:r>
              <a:rPr lang="x-none" sz="3200" b="1" dirty="0">
                <a:solidFill>
                  <a:srgbClr val="002060"/>
                </a:solidFill>
              </a:rPr>
              <a:t>adatgyűjtéseinek és adatátvételeinek megoszlása</a:t>
            </a:r>
            <a:endParaRPr lang="hu-HU" sz="3200" dirty="0">
              <a:solidFill>
                <a:srgbClr val="00206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4</a:t>
            </a:fld>
            <a:endParaRPr lang="hu-HU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5489" y="1375340"/>
            <a:ext cx="7265615" cy="4334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35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73915" y="9586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>
                <a:solidFill>
                  <a:srgbClr val="002060"/>
                </a:solidFill>
              </a:rPr>
              <a:t>Az adatfelvételek megoszlása 2017-ben a </a:t>
            </a:r>
            <a:r>
              <a:rPr lang="hu-HU" sz="3200" b="1" dirty="0" err="1" smtClean="0">
                <a:solidFill>
                  <a:srgbClr val="002060"/>
                </a:solidFill>
              </a:rPr>
              <a:t>HSSz</a:t>
            </a:r>
            <a:r>
              <a:rPr lang="hu-HU" sz="3200" b="1" dirty="0" smtClean="0">
                <a:solidFill>
                  <a:srgbClr val="002060"/>
                </a:solidFill>
              </a:rPr>
              <a:t> </a:t>
            </a:r>
            <a:r>
              <a:rPr lang="hu-HU" sz="3200" b="1" dirty="0">
                <a:solidFill>
                  <a:srgbClr val="002060"/>
                </a:solidFill>
              </a:rPr>
              <a:t>KSH-n kívüli tagjai között (db, %)</a:t>
            </a:r>
            <a:endParaRPr lang="hu-HU" sz="3200" dirty="0">
              <a:solidFill>
                <a:srgbClr val="00206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5</a:t>
            </a:fld>
            <a:endParaRPr lang="hu-HU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8629" y="1289075"/>
            <a:ext cx="6726173" cy="4690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16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73915" y="9586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>
                <a:solidFill>
                  <a:srgbClr val="002060"/>
                </a:solidFill>
              </a:rPr>
              <a:t>Az adatfelvételek megoszlása 2017-ben a HSSZ </a:t>
            </a:r>
            <a:r>
              <a:rPr lang="hu-HU" sz="3200" b="1" dirty="0" smtClean="0">
                <a:solidFill>
                  <a:srgbClr val="002060"/>
                </a:solidFill>
              </a:rPr>
              <a:t>tagjai </a:t>
            </a:r>
            <a:r>
              <a:rPr lang="hu-HU" sz="3200" b="1" dirty="0">
                <a:solidFill>
                  <a:srgbClr val="002060"/>
                </a:solidFill>
              </a:rPr>
              <a:t>között szakstatisztikai téma szerinti bontásban</a:t>
            </a:r>
            <a:endParaRPr lang="hu-HU" sz="3200" dirty="0">
              <a:solidFill>
                <a:srgbClr val="00206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6</a:t>
            </a:fld>
            <a:endParaRPr lang="hu-HU"/>
          </a:p>
        </p:txBody>
      </p:sp>
      <p:graphicFrame>
        <p:nvGraphicFramePr>
          <p:cNvPr id="6" name="Diagra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6439685"/>
              </p:ext>
            </p:extLst>
          </p:nvPr>
        </p:nvGraphicFramePr>
        <p:xfrm>
          <a:off x="3302001" y="1642533"/>
          <a:ext cx="6053666" cy="3759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885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13346" y="264807"/>
            <a:ext cx="11217442" cy="782837"/>
          </a:xfrm>
        </p:spPr>
        <p:txBody>
          <a:bodyPr>
            <a:normAutofit/>
          </a:bodyPr>
          <a:lstStyle/>
          <a:p>
            <a:pPr algn="ctr"/>
            <a:r>
              <a:rPr lang="hu-HU" sz="2800" b="1" dirty="0">
                <a:solidFill>
                  <a:srgbClr val="002060"/>
                </a:solidFill>
              </a:rPr>
              <a:t>Kijelölt adatszolgáltatók száma adatgyűjtések esetén </a:t>
            </a:r>
            <a:r>
              <a:rPr lang="hu-HU" sz="2800" b="1" dirty="0" smtClean="0">
                <a:solidFill>
                  <a:srgbClr val="002060"/>
                </a:solidFill>
              </a:rPr>
              <a:t>2015-2017 között </a:t>
            </a:r>
            <a:r>
              <a:rPr lang="hu-HU" sz="2800" b="1" dirty="0">
                <a:solidFill>
                  <a:srgbClr val="002060"/>
                </a:solidFill>
              </a:rPr>
              <a:t>(db)</a:t>
            </a:r>
            <a:endParaRPr lang="hu-HU" sz="2800" dirty="0">
              <a:solidFill>
                <a:srgbClr val="00206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7</a:t>
            </a:fld>
            <a:endParaRPr lang="hu-HU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4857" y="1252590"/>
            <a:ext cx="8414421" cy="4507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41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1780"/>
          </a:xfrm>
        </p:spPr>
        <p:txBody>
          <a:bodyPr/>
          <a:lstStyle/>
          <a:p>
            <a:r>
              <a:rPr lang="hu-HU" sz="2800" b="1" dirty="0">
                <a:solidFill>
                  <a:srgbClr val="002060"/>
                </a:solidFill>
              </a:rPr>
              <a:t>Az adatfelvételeket érintő egyéb tényezők vizsgálata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18949" y="114223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hu-HU" sz="2400" u="sng" dirty="0">
                <a:solidFill>
                  <a:srgbClr val="002060"/>
                </a:solidFill>
              </a:rPr>
              <a:t>Adatátvételek gyakorisága szerinti vizsgálat</a:t>
            </a:r>
          </a:p>
          <a:p>
            <a:pPr marL="742950" lvl="1" indent="-285750"/>
            <a:r>
              <a:rPr lang="hu-HU" sz="2000" dirty="0">
                <a:solidFill>
                  <a:srgbClr val="002060"/>
                </a:solidFill>
              </a:rPr>
              <a:t>Legjellemzőbb az </a:t>
            </a:r>
            <a:r>
              <a:rPr lang="hu-HU" sz="2000" b="1" i="1" dirty="0">
                <a:solidFill>
                  <a:srgbClr val="002060"/>
                </a:solidFill>
              </a:rPr>
              <a:t>évenkénti </a:t>
            </a:r>
            <a:r>
              <a:rPr lang="hu-HU" sz="2000" dirty="0">
                <a:solidFill>
                  <a:srgbClr val="002060"/>
                </a:solidFill>
              </a:rPr>
              <a:t>gyakoriság a teljesítendő feladatok esetében (44 darab, 46%)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8</a:t>
            </a:fld>
            <a:endParaRPr lang="hu-HU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999549622"/>
              </p:ext>
            </p:extLst>
          </p:nvPr>
        </p:nvGraphicFramePr>
        <p:xfrm>
          <a:off x="1771049" y="2081814"/>
          <a:ext cx="8123722" cy="3443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3867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0895" y="329031"/>
            <a:ext cx="8269705" cy="717717"/>
          </a:xfrm>
        </p:spPr>
        <p:txBody>
          <a:bodyPr>
            <a:noAutofit/>
          </a:bodyPr>
          <a:lstStyle/>
          <a:p>
            <a:r>
              <a:rPr lang="hu-HU" sz="2800" b="1" dirty="0">
                <a:solidFill>
                  <a:srgbClr val="002060"/>
                </a:solidFill>
              </a:rPr>
              <a:t>Az adatfelvételeket érintő egyéb </a:t>
            </a:r>
            <a:r>
              <a:rPr lang="hu-HU" sz="2800" b="1" dirty="0" smtClean="0">
                <a:solidFill>
                  <a:srgbClr val="002060"/>
                </a:solidFill>
              </a:rPr>
              <a:t>tényezők </a:t>
            </a:r>
            <a:r>
              <a:rPr lang="hu-HU" sz="2800" b="1" dirty="0">
                <a:solidFill>
                  <a:srgbClr val="002060"/>
                </a:solidFill>
              </a:rPr>
              <a:t>vizsgálata</a:t>
            </a:r>
            <a:endParaRPr lang="hu-HU" sz="2800" dirty="0">
              <a:solidFill>
                <a:srgbClr val="00206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9</a:t>
            </a:fld>
            <a:endParaRPr lang="hu-HU"/>
          </a:p>
        </p:txBody>
      </p:sp>
      <p:sp>
        <p:nvSpPr>
          <p:cNvPr id="5" name="Szövegdoboz 4"/>
          <p:cNvSpPr txBox="1"/>
          <p:nvPr/>
        </p:nvSpPr>
        <p:spPr>
          <a:xfrm>
            <a:off x="-109416" y="1049154"/>
            <a:ext cx="766689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hu-HU" sz="2400" u="sng" dirty="0">
                <a:solidFill>
                  <a:srgbClr val="002060"/>
                </a:solidFill>
              </a:rPr>
              <a:t>Adatszolgáltatói terhek </a:t>
            </a:r>
            <a:r>
              <a:rPr lang="hu-HU" sz="2400" u="sng" dirty="0" smtClean="0">
                <a:solidFill>
                  <a:srgbClr val="002060"/>
                </a:solidFill>
              </a:rPr>
              <a:t>mérése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rgbClr val="002060"/>
                </a:solidFill>
              </a:rPr>
              <a:t>17 esetben végeztek adatszolgáltatói terhekkel kapcsolatos méréseket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357477" y="2255445"/>
            <a:ext cx="57096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u="sng" dirty="0">
                <a:solidFill>
                  <a:srgbClr val="002060"/>
                </a:solidFill>
              </a:rPr>
              <a:t>Adminisztratív adatok felhasználásának célja</a:t>
            </a:r>
          </a:p>
          <a:p>
            <a:endParaRPr lang="hu-HU" dirty="0"/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5630" y="2710628"/>
            <a:ext cx="5506982" cy="3310048"/>
          </a:xfrm>
          <a:prstGeom prst="rect">
            <a:avLst/>
          </a:prstGeom>
        </p:spPr>
      </p:pic>
      <p:sp>
        <p:nvSpPr>
          <p:cNvPr id="7" name="Tartalom helye 6"/>
          <p:cNvSpPr>
            <a:spLocks noGrp="1"/>
          </p:cNvSpPr>
          <p:nvPr>
            <p:ph idx="1"/>
          </p:nvPr>
        </p:nvSpPr>
        <p:spPr>
          <a:xfrm flipV="1">
            <a:off x="1944302" y="6857999"/>
            <a:ext cx="8937859" cy="380199"/>
          </a:xfrm>
        </p:spPr>
        <p:txBody>
          <a:bodyPr>
            <a:normAutofit fontScale="92500" lnSpcReduction="20000"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5877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0FDB48AD5866D645BB0EE4F460BF82F1" ma:contentTypeVersion="0" ma:contentTypeDescription="Új dokumentum létrehozása." ma:contentTypeScope="" ma:versionID="8a3f37dd5261c935f772846763d9453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047bb06e0a2f553563b46466d8dd5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44168DB-626E-474D-8A13-5A257AFB5B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D007EDF-8C66-46F3-94B1-E30966A6D2A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B81B3D9-2814-4C34-AE69-A758932FB0FE}">
  <ds:schemaRefs>
    <ds:schemaRef ds:uri="http://purl.org/dc/elements/1.1/"/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358</Words>
  <Application>Microsoft Office PowerPoint</Application>
  <PresentationFormat>Szélesvásznú</PresentationFormat>
  <Paragraphs>75</Paragraphs>
  <Slides>14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Myriad </vt:lpstr>
      <vt:lpstr>Office-téma</vt:lpstr>
      <vt:lpstr>Tájékoztatás a 2017. évi Országos Statisztikai Adatfelvételi Program (OSAP) teljesüléséről</vt:lpstr>
      <vt:lpstr>Bevezető</vt:lpstr>
      <vt:lpstr>Adatgyűjtések és adatátvételek száma</vt:lpstr>
      <vt:lpstr>A kormányrendeleti tartalom adatgyűjtéseinek és adatátvételeinek megoszlása</vt:lpstr>
      <vt:lpstr>Az adatfelvételek megoszlása 2017-ben a HSSz KSH-n kívüli tagjai között (db, %)</vt:lpstr>
      <vt:lpstr>Az adatfelvételek megoszlása 2017-ben a HSSZ tagjai között szakstatisztikai téma szerinti bontásban</vt:lpstr>
      <vt:lpstr>Kijelölt adatszolgáltatók száma adatgyűjtések esetén 2015-2017 között (db)</vt:lpstr>
      <vt:lpstr>Az adatfelvételeket érintő egyéb tényezők vizsgálata</vt:lpstr>
      <vt:lpstr>Az adatfelvételeket érintő egyéb tényezők vizsgálata</vt:lpstr>
      <vt:lpstr>Publikálás</vt:lpstr>
      <vt:lpstr>Az előállított statisztikai adatállományok jellemző felhasználói</vt:lpstr>
      <vt:lpstr>A minőség javítását segítő eszközök megoszlása </vt:lpstr>
      <vt:lpstr>További teendők</vt:lpstr>
      <vt:lpstr>Köszönöm a figyelmet!</vt:lpstr>
    </vt:vector>
  </TitlesOfParts>
  <Company>KSH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Simonné Horváth Gabriella</dc:creator>
  <cp:lastModifiedBy>Szuromi Dóra</cp:lastModifiedBy>
  <cp:revision>51</cp:revision>
  <dcterms:created xsi:type="dcterms:W3CDTF">2017-03-01T09:38:02Z</dcterms:created>
  <dcterms:modified xsi:type="dcterms:W3CDTF">2018-09-25T14:09:43Z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0x0101000FDB48AD5866D645BB0EE4F460BF82F1</vt:lpwstr>
  </property>
</Properties>
</file>