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5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charts/chart2.xml" ContentType="application/vnd.openxmlformats-officedocument.drawingml.chart+xml"/>
  <Override PartName="/ppt/theme/themeOverride2.xml" ContentType="application/vnd.openxmlformats-officedocument.themeOverride+xml"/>
  <Override PartName="/ppt/charts/chart3.xml" ContentType="application/vnd.openxmlformats-officedocument.drawingml.chart+xml"/>
  <Override PartName="/ppt/theme/themeOverride3.xml" ContentType="application/vnd.openxmlformats-officedocument.themeOverride+xml"/>
  <Override PartName="/ppt/charts/chart4.xml" ContentType="application/vnd.openxmlformats-officedocument.drawingml.chart+xml"/>
  <Override PartName="/ppt/theme/themeOverride4.xml" ContentType="application/vnd.openxmlformats-officedocument.themeOverride+xml"/>
  <Override PartName="/ppt/drawings/drawing1.xml" ContentType="application/vnd.openxmlformats-officedocument.drawingml.chartshape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16"/>
  </p:notesMasterIdLst>
  <p:sldIdLst>
    <p:sldId id="256" r:id="rId5"/>
    <p:sldId id="258" r:id="rId6"/>
    <p:sldId id="260" r:id="rId7"/>
    <p:sldId id="261" r:id="rId8"/>
    <p:sldId id="262" r:id="rId9"/>
    <p:sldId id="263" r:id="rId10"/>
    <p:sldId id="265" r:id="rId11"/>
    <p:sldId id="266" r:id="rId12"/>
    <p:sldId id="264" r:id="rId13"/>
    <p:sldId id="268" r:id="rId14"/>
    <p:sldId id="259" r:id="rId15"/>
  </p:sldIdLst>
  <p:sldSz cx="12192000" cy="6858000"/>
  <p:notesSz cx="6858000" cy="9144000"/>
  <p:defaultTextStyle>
    <a:defPPr>
      <a:defRPr lang="hu-H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Gilyan" initials="G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70" d="100"/>
          <a:sy n="70" d="100"/>
        </p:scale>
        <p:origin x="500" y="6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200" d="100"/>
          <a:sy n="200" d="100"/>
        </p:scale>
        <p:origin x="-672" y="3654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commentAuthors" Target="commentAuthors.xml"/><Relationship Id="rId2" Type="http://schemas.openxmlformats.org/officeDocument/2006/relationships/customXml" Target="../customXml/item2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-munkalap1.xlsx"/><Relationship Id="rId1" Type="http://schemas.openxmlformats.org/officeDocument/2006/relationships/themeOverride" Target="../theme/themeOverride1.xml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oleObject" Target="../embeddings/oleObject1.bin"/><Relationship Id="rId1" Type="http://schemas.openxmlformats.org/officeDocument/2006/relationships/themeOverride" Target="../theme/themeOverride2.xml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oleObject" Target="../embeddings/oleObject2.bin"/><Relationship Id="rId1" Type="http://schemas.openxmlformats.org/officeDocument/2006/relationships/themeOverride" Target="../theme/themeOverrid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1.xml"/><Relationship Id="rId2" Type="http://schemas.openxmlformats.org/officeDocument/2006/relationships/oleObject" Target="file:///\\jumbo\csoportmunka\Belker\OPG\OPG_&#225;tt&#233;r&#233;s\Kiskker%20+%20Vend%20forgalom%20-%20OPG_2017.xlsx" TargetMode="External"/><Relationship Id="rId1" Type="http://schemas.openxmlformats.org/officeDocument/2006/relationships/themeOverride" Target="../theme/themeOverride4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hu-H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Sheet1!$F$3</c:f>
              <c:strCache>
                <c:ptCount val="1"/>
                <c:pt idx="0">
                  <c:v>OSAP 1045 (nagyvállalkozásokra)</c:v>
                </c:pt>
              </c:strCache>
            </c:strRef>
          </c:tx>
          <c:invertIfNegative val="0"/>
          <c:cat>
            <c:strRef>
              <c:f>Sheet1!$G$1:$I$2</c:f>
              <c:strCache>
                <c:ptCount val="3"/>
                <c:pt idx="0">
                  <c:v>Vállalkozások</c:v>
                </c:pt>
                <c:pt idx="1">
                  <c:v>Üzletek</c:v>
                </c:pt>
                <c:pt idx="2">
                  <c:v>Cellák</c:v>
                </c:pt>
              </c:strCache>
            </c:strRef>
          </c:cat>
          <c:val>
            <c:numRef>
              <c:f>Sheet1!$G$3:$I$3</c:f>
              <c:numCache>
                <c:formatCode>General</c:formatCode>
                <c:ptCount val="3"/>
                <c:pt idx="0">
                  <c:v>42.7</c:v>
                </c:pt>
                <c:pt idx="1">
                  <c:v>29.099999999999994</c:v>
                </c:pt>
                <c:pt idx="2">
                  <c:v>31.200000000000003</c:v>
                </c:pt>
              </c:numCache>
            </c:numRef>
          </c:val>
        </c:ser>
        <c:ser>
          <c:idx val="1"/>
          <c:order val="1"/>
          <c:tx>
            <c:strRef>
              <c:f>Sheet1!$F$4</c:f>
              <c:strCache>
                <c:ptCount val="1"/>
                <c:pt idx="0">
                  <c:v>OSAP 1045 (a kisvállalkozásokra)</c:v>
                </c:pt>
              </c:strCache>
            </c:strRef>
          </c:tx>
          <c:invertIfNegative val="0"/>
          <c:cat>
            <c:strRef>
              <c:f>Sheet1!$G$1:$I$2</c:f>
              <c:strCache>
                <c:ptCount val="3"/>
                <c:pt idx="0">
                  <c:v>Vállalkozások</c:v>
                </c:pt>
                <c:pt idx="1">
                  <c:v>Üzletek</c:v>
                </c:pt>
                <c:pt idx="2">
                  <c:v>Cellák</c:v>
                </c:pt>
              </c:strCache>
            </c:strRef>
          </c:cat>
          <c:val>
            <c:numRef>
              <c:f>Sheet1!$G$4:$I$4</c:f>
              <c:numCache>
                <c:formatCode>General</c:formatCode>
                <c:ptCount val="3"/>
                <c:pt idx="0">
                  <c:v>9.0999999999999943</c:v>
                </c:pt>
                <c:pt idx="1">
                  <c:v>8</c:v>
                </c:pt>
                <c:pt idx="2">
                  <c:v>8.7000000000000028</c:v>
                </c:pt>
              </c:numCache>
            </c:numRef>
          </c:val>
        </c:ser>
        <c:ser>
          <c:idx val="2"/>
          <c:order val="2"/>
          <c:tx>
            <c:strRef>
              <c:f>Sheet1!$F$5</c:f>
              <c:strCache>
                <c:ptCount val="1"/>
                <c:pt idx="0">
                  <c:v>Adatgyűjtéssel megfigyelt összsen</c:v>
                </c:pt>
              </c:strCache>
            </c:strRef>
          </c:tx>
          <c:invertIfNegative val="0"/>
          <c:cat>
            <c:strRef>
              <c:f>Sheet1!$G$1:$I$2</c:f>
              <c:strCache>
                <c:ptCount val="3"/>
                <c:pt idx="0">
                  <c:v>Vállalkozások</c:v>
                </c:pt>
                <c:pt idx="1">
                  <c:v>Üzletek</c:v>
                </c:pt>
                <c:pt idx="2">
                  <c:v>Cellák</c:v>
                </c:pt>
              </c:strCache>
            </c:strRef>
          </c:cat>
          <c:val>
            <c:numRef>
              <c:f>Sheet1!$G$5:$I$5</c:f>
              <c:numCache>
                <c:formatCode>General</c:formatCode>
                <c:ptCount val="3"/>
                <c:pt idx="0">
                  <c:v>22.5</c:v>
                </c:pt>
                <c:pt idx="1">
                  <c:v>21.599999999999994</c:v>
                </c:pt>
                <c:pt idx="2">
                  <c:v>22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385492800"/>
        <c:axId val="385494368"/>
      </c:barChart>
      <c:catAx>
        <c:axId val="38549280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385494368"/>
        <c:crosses val="autoZero"/>
        <c:auto val="1"/>
        <c:lblAlgn val="ctr"/>
        <c:lblOffset val="100"/>
        <c:noMultiLvlLbl val="0"/>
      </c:catAx>
      <c:valAx>
        <c:axId val="385494368"/>
        <c:scaling>
          <c:orientation val="minMax"/>
          <c:max val="100"/>
        </c:scaling>
        <c:delete val="0"/>
        <c:axPos val="l"/>
        <c:majorGridlines>
          <c:spPr>
            <a:ln>
              <a:solidFill>
                <a:schemeClr val="bg2">
                  <a:lumMod val="90000"/>
                </a:schemeClr>
              </a:solidFill>
            </a:ln>
            <a:effectLst>
              <a:outerShdw blurRad="50800" dist="50800" dir="5400000" algn="ctr" rotWithShape="0">
                <a:schemeClr val="tx1">
                  <a:lumMod val="65000"/>
                  <a:lumOff val="35000"/>
                </a:schemeClr>
              </a:outerShdw>
            </a:effectLst>
          </c:spPr>
        </c:majorGridlines>
        <c:numFmt formatCode="General" sourceLinked="1"/>
        <c:majorTickMark val="out"/>
        <c:minorTickMark val="none"/>
        <c:tickLblPos val="nextTo"/>
        <c:crossAx val="385492800"/>
        <c:crosses val="autoZero"/>
        <c:crossBetween val="between"/>
      </c:valAx>
    </c:plotArea>
    <c:legend>
      <c:legendPos val="r"/>
      <c:layout/>
      <c:overlay val="0"/>
    </c:legend>
    <c:plotVisOnly val="1"/>
    <c:dispBlanksAs val="gap"/>
    <c:showDLblsOverMax val="0"/>
  </c:chart>
  <c:externalData r:id="rId2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hu-H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400" b="0" i="0" u="none" strike="noStrike" kern="1200" spc="0" baseline="0">
                <a:solidFill>
                  <a:sysClr val="windowText" lastClr="000000">
                    <a:lumMod val="65000"/>
                    <a:lumOff val="35000"/>
                  </a:sysClr>
                </a:solidFill>
                <a:latin typeface="+mn-lt"/>
                <a:ea typeface="+mn-ea"/>
                <a:cs typeface="+mn-cs"/>
              </a:defRPr>
            </a:pPr>
            <a:r>
              <a:rPr lang="hu-HU" sz="1200"/>
              <a:t>Kiskereskedelem és vendéglátás becsléséhez megfigyelt </a:t>
            </a:r>
            <a:r>
              <a:rPr lang="hu-HU" sz="1200">
                <a:solidFill>
                  <a:sysClr val="windowText" lastClr="000000"/>
                </a:solidFill>
              </a:rPr>
              <a:t>árbevétel aránya </a:t>
            </a:r>
            <a:r>
              <a:rPr lang="hu-HU" sz="1200" b="0" i="0" baseline="0">
                <a:solidFill>
                  <a:sysClr val="windowText" lastClr="000000"/>
                </a:solidFill>
                <a:effectLst/>
              </a:rPr>
              <a:t>a </a:t>
            </a:r>
            <a:r>
              <a:rPr lang="hu-HU" sz="1200" b="1" i="0" baseline="0">
                <a:solidFill>
                  <a:sysClr val="windowText" lastClr="000000"/>
                </a:solidFill>
                <a:effectLst/>
              </a:rPr>
              <a:t>hagyományos (OSAP1045) </a:t>
            </a:r>
            <a:r>
              <a:rPr lang="hu-HU" sz="1200" b="0" i="0" baseline="0">
                <a:solidFill>
                  <a:sysClr val="windowText" lastClr="000000"/>
                </a:solidFill>
                <a:effectLst/>
              </a:rPr>
              <a:t>és az </a:t>
            </a:r>
            <a:r>
              <a:rPr lang="hu-HU" sz="1200" b="1" i="0" baseline="0">
                <a:solidFill>
                  <a:sysClr val="windowText" lastClr="000000"/>
                </a:solidFill>
                <a:effectLst/>
              </a:rPr>
              <a:t>alternativ (OPG) </a:t>
            </a:r>
            <a:r>
              <a:rPr lang="hu-HU" sz="1200" b="0" i="0" baseline="0">
                <a:solidFill>
                  <a:sysClr val="windowText" lastClr="000000"/>
                </a:solidFill>
                <a:effectLst/>
              </a:rPr>
              <a:t>módszertan </a:t>
            </a:r>
            <a:r>
              <a:rPr lang="hu-HU" sz="1200" b="0" i="0" baseline="0">
                <a:effectLst/>
              </a:rPr>
              <a:t>szerint (%)</a:t>
            </a:r>
            <a:endParaRPr lang="hu-HU" sz="1200">
              <a:effectLst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400" b="0" i="0" u="none" strike="noStrike" kern="1200" spc="0" baseline="0">
                <a:solidFill>
                  <a:sysClr val="windowText" lastClr="000000">
                    <a:lumMod val="65000"/>
                    <a:lumOff val="35000"/>
                  </a:sysClr>
                </a:solidFill>
                <a:latin typeface="+mn-lt"/>
                <a:ea typeface="+mn-ea"/>
                <a:cs typeface="+mn-cs"/>
              </a:defRPr>
            </a:pPr>
            <a:endParaRPr lang="hu-HU"/>
          </a:p>
        </c:rich>
      </c:tx>
      <c:layout/>
      <c:overlay val="0"/>
      <c:spPr>
        <a:noFill/>
        <a:ln>
          <a:noFill/>
        </a:ln>
        <a:effectLst/>
      </c:spPr>
    </c:title>
    <c:autoTitleDeleted val="0"/>
    <c:plotArea>
      <c:layout>
        <c:manualLayout>
          <c:layoutTarget val="inner"/>
          <c:xMode val="edge"/>
          <c:yMode val="edge"/>
          <c:x val="3.8345605966301967E-2"/>
          <c:y val="0.1861383696163485"/>
          <c:w val="0.925811116140556"/>
          <c:h val="0.76057821810971915"/>
        </c:manualLayout>
      </c:layout>
      <c:barChart>
        <c:barDir val="col"/>
        <c:grouping val="stacked"/>
        <c:varyColors val="0"/>
        <c:ser>
          <c:idx val="2"/>
          <c:order val="0"/>
          <c:tx>
            <c:strRef>
              <c:f>'2017 dec árbevétel'!$A$34</c:f>
              <c:strCache>
                <c:ptCount val="1"/>
                <c:pt idx="0">
                  <c:v>Korábbi admin forrás (Csomagküldő, Nemzeti Dohány)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-0.16801073490700036"/>
                  <c:y val="-8.3398467865077909E-3"/>
                </c:manualLayout>
              </c:layout>
              <c:tx>
                <c:rich>
                  <a:bodyPr/>
                  <a:lstStyle/>
                  <a:p>
                    <a:fld id="{F07BDEB8-3AB9-4865-8B02-9995F66858F6}" type="VALUE">
                      <a:rPr lang="en-US" sz="1000" baseline="0"/>
                      <a:pPr/>
                      <a:t>[ÉRTÉK]</a:t>
                    </a:fld>
                    <a:endParaRPr lang="hu-HU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</c:extLst>
            </c:dLbl>
            <c:dLbl>
              <c:idx val="1"/>
              <c:layout>
                <c:manualLayout>
                  <c:x val="0.1451612749596484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hu-H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'2017 dec árbevétel'!$C$30:$E$30</c:f>
              <c:strCache>
                <c:ptCount val="3"/>
                <c:pt idx="0">
                  <c:v>hagyományos (OSAP1045)</c:v>
                </c:pt>
                <c:pt idx="1">
                  <c:v>alternativ (OPG)</c:v>
                </c:pt>
                <c:pt idx="2">
                  <c:v>alternativ (OPG)</c:v>
                </c:pt>
              </c:strCache>
            </c:strRef>
          </c:cat>
          <c:val>
            <c:numRef>
              <c:f>('2017 dec árbevétel'!$C$34,'2017 dec árbevétel'!$E$34)</c:f>
              <c:numCache>
                <c:formatCode>#\ ##0.0</c:formatCode>
                <c:ptCount val="2"/>
                <c:pt idx="0" formatCode="0.0">
                  <c:v>8.9791947695161696</c:v>
                </c:pt>
                <c:pt idx="1">
                  <c:v>9.1105711017026998</c:v>
                </c:pt>
              </c:numCache>
            </c:numRef>
          </c:val>
        </c:ser>
        <c:ser>
          <c:idx val="3"/>
          <c:order val="1"/>
          <c:tx>
            <c:strRef>
              <c:f>'2017 dec árbevétel'!$A$35</c:f>
              <c:strCache>
                <c:ptCount val="1"/>
                <c:pt idx="0">
                  <c:v>Teljes körű kérdőívvel megfigyelt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-0.16129030551072035"/>
                  <c:y val="-4.1699233932538191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0.14784944671816033"/>
                  <c:y val="-1.250977017976145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hu-H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'2017 dec árbevétel'!$C$30:$E$30</c:f>
              <c:strCache>
                <c:ptCount val="3"/>
                <c:pt idx="0">
                  <c:v>hagyományos (OSAP1045)</c:v>
                </c:pt>
                <c:pt idx="1">
                  <c:v>alternativ (OPG)</c:v>
                </c:pt>
                <c:pt idx="2">
                  <c:v>alternativ (OPG)</c:v>
                </c:pt>
              </c:strCache>
            </c:strRef>
          </c:cat>
          <c:val>
            <c:numRef>
              <c:f>('2017 dec árbevétel'!$C$35,'2017 dec árbevétel'!$E$35)</c:f>
              <c:numCache>
                <c:formatCode>#\ ##0.0</c:formatCode>
                <c:ptCount val="2"/>
                <c:pt idx="0" formatCode="0.0">
                  <c:v>53.474849612890537</c:v>
                </c:pt>
                <c:pt idx="1">
                  <c:v>4.7210461708044198</c:v>
                </c:pt>
              </c:numCache>
            </c:numRef>
          </c:val>
        </c:ser>
        <c:ser>
          <c:idx val="0"/>
          <c:order val="2"/>
          <c:tx>
            <c:strRef>
              <c:f>'2017 dec árbevétel'!$A$36</c:f>
              <c:strCache>
                <c:ptCount val="1"/>
                <c:pt idx="0">
                  <c:v>Könnyített kérdőíven megfigyelt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-0.15725804787295233"/>
                  <c:y val="3.9614272235911283E-2"/>
                </c:manualLayout>
              </c:layout>
              <c:tx>
                <c:rich>
                  <a:bodyPr/>
                  <a:lstStyle/>
                  <a:p>
                    <a:endParaRPr lang="en-US"/>
                  </a:p>
                  <a:p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0.14784944671816022"/>
                  <c:y val="-1.0424808483134549E-2"/>
                </c:manualLayout>
              </c:layout>
              <c:tx>
                <c:rich>
                  <a:bodyPr/>
                  <a:lstStyle/>
                  <a:p>
                    <a:fld id="{04909D27-4768-4274-961C-E298D13DB14D}" type="VALUE">
                      <a:rPr lang="en-US" sz="1000" baseline="0"/>
                      <a:pPr/>
                      <a:t>[ÉRTÉK]</a:t>
                    </a:fld>
                    <a:endParaRPr lang="hu-HU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hu-H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val>
            <c:numRef>
              <c:f>('2017 dec árbevétel'!$C$36,'2017 dec árbevétel'!$E$36)</c:f>
              <c:numCache>
                <c:formatCode>#\ ##0.0</c:formatCode>
                <c:ptCount val="2"/>
                <c:pt idx="0" formatCode="0.0">
                  <c:v>0</c:v>
                </c:pt>
                <c:pt idx="1">
                  <c:v>49.5362042905696</c:v>
                </c:pt>
              </c:numCache>
            </c:numRef>
          </c:val>
        </c:ser>
        <c:ser>
          <c:idx val="4"/>
          <c:order val="3"/>
          <c:tx>
            <c:strRef>
              <c:f>'2017 dec árbevétel'!$A$37</c:f>
              <c:strCache>
                <c:ptCount val="1"/>
                <c:pt idx="0">
                  <c:v>Mintaként kérdőívvel megfigyelt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-0.15860213375220836"/>
                  <c:y val="6.2548850898807287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0.14919353259741622"/>
                  <c:y val="-3.544434884265746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hu-H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'2017 dec árbevétel'!$C$30:$E$30</c:f>
              <c:strCache>
                <c:ptCount val="3"/>
                <c:pt idx="0">
                  <c:v>hagyományos (OSAP1045)</c:v>
                </c:pt>
                <c:pt idx="1">
                  <c:v>alternativ (OPG)</c:v>
                </c:pt>
                <c:pt idx="2">
                  <c:v>alternativ (OPG)</c:v>
                </c:pt>
              </c:strCache>
            </c:strRef>
          </c:cat>
          <c:val>
            <c:numRef>
              <c:f>('2017 dec árbevétel'!$C$37,'2017 dec árbevétel'!$E$37)</c:f>
              <c:numCache>
                <c:formatCode>#\ ##0.0</c:formatCode>
                <c:ptCount val="2"/>
                <c:pt idx="0" formatCode="0.0">
                  <c:v>1.3450685620366889</c:v>
                </c:pt>
                <c:pt idx="1">
                  <c:v>0.11899691860610769</c:v>
                </c:pt>
              </c:numCache>
            </c:numRef>
          </c:val>
        </c:ser>
        <c:ser>
          <c:idx val="5"/>
          <c:order val="4"/>
          <c:tx>
            <c:strRef>
              <c:f>'2017 dec árbevétel'!$A$38</c:f>
              <c:strCache>
                <c:ptCount val="1"/>
                <c:pt idx="0">
                  <c:v>OPG-vel megfigyelt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dLbls>
            <c:dLbl>
              <c:idx val="0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0.14327917665624085"/>
                  <c:y val="-9.4694076891954325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hu-H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'2017 dec árbevétel'!$C$30:$E$30</c:f>
              <c:strCache>
                <c:ptCount val="3"/>
                <c:pt idx="0">
                  <c:v>hagyományos (OSAP1045)</c:v>
                </c:pt>
                <c:pt idx="1">
                  <c:v>alternativ (OPG)</c:v>
                </c:pt>
                <c:pt idx="2">
                  <c:v>alternativ (OPG)</c:v>
                </c:pt>
              </c:strCache>
            </c:strRef>
          </c:cat>
          <c:val>
            <c:numRef>
              <c:f>('2017 dec árbevétel'!$C$38,'2017 dec árbevétel'!$E$38)</c:f>
              <c:numCache>
                <c:formatCode>#\ ##0.0</c:formatCode>
                <c:ptCount val="2"/>
                <c:pt idx="0" formatCode="0.0">
                  <c:v>0</c:v>
                </c:pt>
                <c:pt idx="1">
                  <c:v>31.539277333800968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100"/>
        <c:axId val="388885720"/>
        <c:axId val="388881408"/>
      </c:barChart>
      <c:catAx>
        <c:axId val="38888572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t" anchorCtr="0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hu-HU"/>
          </a:p>
        </c:txPr>
        <c:crossAx val="388881408"/>
        <c:crosses val="autoZero"/>
        <c:auto val="1"/>
        <c:lblAlgn val="ctr"/>
        <c:lblOffset val="100"/>
        <c:noMultiLvlLbl val="0"/>
      </c:catAx>
      <c:valAx>
        <c:axId val="38888140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hu-HU"/>
          </a:p>
        </c:txPr>
        <c:crossAx val="388885720"/>
        <c:crosses val="autoZero"/>
        <c:crossBetween val="between"/>
      </c:valAx>
      <c:spPr>
        <a:noFill/>
        <a:ln cap="rnd">
          <a:solidFill>
            <a:sysClr val="windowText" lastClr="000000">
              <a:lumMod val="25000"/>
              <a:lumOff val="75000"/>
            </a:sysClr>
          </a:solidFill>
        </a:ln>
        <a:effectLst/>
      </c:spPr>
    </c:plotArea>
    <c:legend>
      <c:legendPos val="r"/>
      <c:layout>
        <c:manualLayout>
          <c:xMode val="edge"/>
          <c:yMode val="edge"/>
          <c:x val="0.39984292535303251"/>
          <c:y val="0.32838260678041575"/>
          <c:w val="0.24499572020267174"/>
          <c:h val="0.58973433276754061"/>
        </c:manualLayout>
      </c:layout>
      <c:overlay val="0"/>
      <c:spPr>
        <a:noFill/>
        <a:ln w="25400"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hu-HU"/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/>
      </a:pPr>
      <a:endParaRPr lang="hu-HU"/>
    </a:p>
  </c:txPr>
  <c:externalData r:id="rId2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hu-H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200" b="1">
                <a:latin typeface="+mn-lt"/>
              </a:rPr>
              <a:t>Kiskereskedelm</a:t>
            </a:r>
            <a:r>
              <a:rPr lang="hu-HU" sz="1200" b="1">
                <a:latin typeface="+mn-lt"/>
              </a:rPr>
              <a:t>i forgalom</a:t>
            </a:r>
            <a:r>
              <a:rPr lang="hu-HU" sz="1200" b="1" baseline="0">
                <a:latin typeface="+mn-lt"/>
              </a:rPr>
              <a:t> alakulása és az eltérés nagysága </a:t>
            </a:r>
            <a:r>
              <a:rPr lang="hu-HU" sz="1200" b="1">
                <a:latin typeface="+mn-lt"/>
              </a:rPr>
              <a:t>a </a:t>
            </a:r>
            <a:r>
              <a:rPr lang="hu-HU" sz="1200" b="1">
                <a:solidFill>
                  <a:srgbClr val="FF0000"/>
                </a:solidFill>
                <a:latin typeface="+mn-lt"/>
              </a:rPr>
              <a:t>hagyományos (OSAP1045) </a:t>
            </a:r>
            <a:r>
              <a:rPr lang="hu-HU" sz="1200" b="1">
                <a:latin typeface="+mn-lt"/>
              </a:rPr>
              <a:t>és az </a:t>
            </a:r>
            <a:r>
              <a:rPr lang="hu-HU" sz="1200" b="1">
                <a:solidFill>
                  <a:srgbClr val="0070C0"/>
                </a:solidFill>
                <a:latin typeface="+mn-lt"/>
              </a:rPr>
              <a:t>alternativ</a:t>
            </a:r>
            <a:r>
              <a:rPr lang="hu-HU" sz="1200" b="1" baseline="0">
                <a:solidFill>
                  <a:srgbClr val="0070C0"/>
                </a:solidFill>
                <a:latin typeface="+mn-lt"/>
              </a:rPr>
              <a:t> (OPG) </a:t>
            </a:r>
            <a:r>
              <a:rPr lang="hu-HU" sz="1200" b="1" baseline="0">
                <a:latin typeface="+mn-lt"/>
              </a:rPr>
              <a:t>módszertan </a:t>
            </a:r>
            <a:r>
              <a:rPr lang="hu-HU" sz="1200" b="1">
                <a:latin typeface="+mn-lt"/>
              </a:rPr>
              <a:t>szerint </a:t>
            </a:r>
            <a:endParaRPr lang="en-US" sz="1200" b="1">
              <a:latin typeface="+mn-lt"/>
            </a:endParaRPr>
          </a:p>
        </c:rich>
      </c:tx>
      <c:layout/>
      <c:overlay val="0"/>
      <c:spPr>
        <a:noFill/>
        <a:ln>
          <a:noFill/>
        </a:ln>
        <a:effectLst/>
      </c:spPr>
    </c:title>
    <c:autoTitleDeleted val="0"/>
    <c:plotArea>
      <c:layout>
        <c:manualLayout>
          <c:layoutTarget val="inner"/>
          <c:xMode val="edge"/>
          <c:yMode val="edge"/>
          <c:x val="5.0331417576018431E-2"/>
          <c:y val="0.13381225087938931"/>
          <c:w val="0.90125039032500354"/>
          <c:h val="0.71218248905873793"/>
        </c:manualLayout>
      </c:layout>
      <c:barChart>
        <c:barDir val="col"/>
        <c:grouping val="clustered"/>
        <c:varyColors val="0"/>
        <c:ser>
          <c:idx val="2"/>
          <c:order val="2"/>
          <c:tx>
            <c:v>OSAP1045 és OPG közötti differencia arány</c:v>
          </c:tx>
          <c:spPr>
            <a:solidFill>
              <a:schemeClr val="accent6">
                <a:lumMod val="75000"/>
              </a:schemeClr>
            </a:solidFill>
            <a:ln>
              <a:noFill/>
            </a:ln>
            <a:effectLst/>
          </c:spPr>
          <c:invertIfNegative val="0"/>
          <c:cat>
            <c:multiLvlStrRef>
              <c:f>'Kisker_F-E'!$A$4:$B$42</c:f>
              <c:multiLvlStrCache>
                <c:ptCount val="39"/>
                <c:lvl>
                  <c:pt idx="0">
                    <c:v>01</c:v>
                  </c:pt>
                  <c:pt idx="1">
                    <c:v>02</c:v>
                  </c:pt>
                  <c:pt idx="2">
                    <c:v>03</c:v>
                  </c:pt>
                  <c:pt idx="3">
                    <c:v>04</c:v>
                  </c:pt>
                  <c:pt idx="4">
                    <c:v>05</c:v>
                  </c:pt>
                  <c:pt idx="5">
                    <c:v>06</c:v>
                  </c:pt>
                  <c:pt idx="6">
                    <c:v>07</c:v>
                  </c:pt>
                  <c:pt idx="7">
                    <c:v>08</c:v>
                  </c:pt>
                  <c:pt idx="8">
                    <c:v>09</c:v>
                  </c:pt>
                  <c:pt idx="9">
                    <c:v>10</c:v>
                  </c:pt>
                  <c:pt idx="10">
                    <c:v>11</c:v>
                  </c:pt>
                  <c:pt idx="11">
                    <c:v>12</c:v>
                  </c:pt>
                  <c:pt idx="12">
                    <c:v>01</c:v>
                  </c:pt>
                  <c:pt idx="13">
                    <c:v>02</c:v>
                  </c:pt>
                  <c:pt idx="14">
                    <c:v>03</c:v>
                  </c:pt>
                  <c:pt idx="15">
                    <c:v>04</c:v>
                  </c:pt>
                  <c:pt idx="16">
                    <c:v>05</c:v>
                  </c:pt>
                  <c:pt idx="17">
                    <c:v>06</c:v>
                  </c:pt>
                  <c:pt idx="18">
                    <c:v>07</c:v>
                  </c:pt>
                  <c:pt idx="19">
                    <c:v>08</c:v>
                  </c:pt>
                  <c:pt idx="20">
                    <c:v>09</c:v>
                  </c:pt>
                  <c:pt idx="21">
                    <c:v>10</c:v>
                  </c:pt>
                  <c:pt idx="22">
                    <c:v>11</c:v>
                  </c:pt>
                  <c:pt idx="23">
                    <c:v>12</c:v>
                  </c:pt>
                  <c:pt idx="24">
                    <c:v>01</c:v>
                  </c:pt>
                  <c:pt idx="25">
                    <c:v>02</c:v>
                  </c:pt>
                  <c:pt idx="26">
                    <c:v>03</c:v>
                  </c:pt>
                  <c:pt idx="27">
                    <c:v>04</c:v>
                  </c:pt>
                  <c:pt idx="28">
                    <c:v>05</c:v>
                  </c:pt>
                  <c:pt idx="29">
                    <c:v>06</c:v>
                  </c:pt>
                  <c:pt idx="30">
                    <c:v>07</c:v>
                  </c:pt>
                  <c:pt idx="31">
                    <c:v>08</c:v>
                  </c:pt>
                  <c:pt idx="32">
                    <c:v>09</c:v>
                  </c:pt>
                  <c:pt idx="33">
                    <c:v>10</c:v>
                  </c:pt>
                  <c:pt idx="34">
                    <c:v>11</c:v>
                  </c:pt>
                  <c:pt idx="35">
                    <c:v>12</c:v>
                  </c:pt>
                  <c:pt idx="36">
                    <c:v>01</c:v>
                  </c:pt>
                  <c:pt idx="37">
                    <c:v>02</c:v>
                  </c:pt>
                  <c:pt idx="38">
                    <c:v>03</c:v>
                  </c:pt>
                </c:lvl>
                <c:lvl>
                  <c:pt idx="0">
                    <c:v>2015</c:v>
                  </c:pt>
                  <c:pt idx="12">
                    <c:v>2016</c:v>
                  </c:pt>
                  <c:pt idx="24">
                    <c:v>2017</c:v>
                  </c:pt>
                  <c:pt idx="36">
                    <c:v>2018</c:v>
                  </c:pt>
                </c:lvl>
              </c:multiLvlStrCache>
            </c:multiLvlStrRef>
          </c:cat>
          <c:val>
            <c:numRef>
              <c:f>'Hiány Forg arány'!$CE$4:$CE$42</c:f>
              <c:numCache>
                <c:formatCode>#,##0</c:formatCode>
                <c:ptCount val="39"/>
                <c:pt idx="0">
                  <c:v>2.079087221644389</c:v>
                </c:pt>
                <c:pt idx="1">
                  <c:v>1.8623221184901011</c:v>
                </c:pt>
                <c:pt idx="2">
                  <c:v>1.6652844257791466</c:v>
                </c:pt>
                <c:pt idx="3">
                  <c:v>3.0521643105731004</c:v>
                </c:pt>
                <c:pt idx="4">
                  <c:v>2.3762073264764205</c:v>
                </c:pt>
                <c:pt idx="5">
                  <c:v>2.1846935170279065</c:v>
                </c:pt>
                <c:pt idx="6">
                  <c:v>4.4751215395938484</c:v>
                </c:pt>
                <c:pt idx="7">
                  <c:v>3.2857868423378354</c:v>
                </c:pt>
                <c:pt idx="8">
                  <c:v>4.3355866461483883</c:v>
                </c:pt>
                <c:pt idx="9">
                  <c:v>2.0650202995161928</c:v>
                </c:pt>
                <c:pt idx="10">
                  <c:v>3.4457589140245828</c:v>
                </c:pt>
                <c:pt idx="11">
                  <c:v>2.6128901981662218</c:v>
                </c:pt>
                <c:pt idx="12">
                  <c:v>2.0587235851706112</c:v>
                </c:pt>
                <c:pt idx="13">
                  <c:v>1.8962783265454524</c:v>
                </c:pt>
                <c:pt idx="14">
                  <c:v>1.6069737795621288</c:v>
                </c:pt>
                <c:pt idx="15">
                  <c:v>2.8665049565717799</c:v>
                </c:pt>
                <c:pt idx="16">
                  <c:v>2.2917217062613044</c:v>
                </c:pt>
                <c:pt idx="17">
                  <c:v>2.0705114340208821</c:v>
                </c:pt>
                <c:pt idx="18">
                  <c:v>4.2492974614311043</c:v>
                </c:pt>
                <c:pt idx="19">
                  <c:v>3.2745768739442322</c:v>
                </c:pt>
                <c:pt idx="20">
                  <c:v>4.3715344308568644</c:v>
                </c:pt>
                <c:pt idx="21">
                  <c:v>1.9626840199540911</c:v>
                </c:pt>
                <c:pt idx="22">
                  <c:v>3.3668395381128131</c:v>
                </c:pt>
                <c:pt idx="23">
                  <c:v>2.5340914869242432</c:v>
                </c:pt>
                <c:pt idx="24">
                  <c:v>1.6432273227704357</c:v>
                </c:pt>
                <c:pt idx="25">
                  <c:v>3.0390858973564838</c:v>
                </c:pt>
                <c:pt idx="26">
                  <c:v>1.9931872415614695</c:v>
                </c:pt>
                <c:pt idx="27">
                  <c:v>2.2940401177171537</c:v>
                </c:pt>
                <c:pt idx="28">
                  <c:v>1.5196632698686932</c:v>
                </c:pt>
                <c:pt idx="29">
                  <c:v>2.5512497649093353</c:v>
                </c:pt>
                <c:pt idx="30">
                  <c:v>4.697081146328772</c:v>
                </c:pt>
                <c:pt idx="31">
                  <c:v>4.395862997862527</c:v>
                </c:pt>
                <c:pt idx="32">
                  <c:v>4.8386108762937692</c:v>
                </c:pt>
                <c:pt idx="33">
                  <c:v>4.2360564043877762</c:v>
                </c:pt>
                <c:pt idx="34">
                  <c:v>3.386125261240077</c:v>
                </c:pt>
                <c:pt idx="35">
                  <c:v>1.8029876588587266</c:v>
                </c:pt>
                <c:pt idx="36">
                  <c:v>1.0325675790821793</c:v>
                </c:pt>
                <c:pt idx="37">
                  <c:v>2.352482627348278</c:v>
                </c:pt>
                <c:pt idx="38">
                  <c:v>2.8683463894471091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388878664"/>
        <c:axId val="388883368"/>
      </c:barChart>
      <c:lineChart>
        <c:grouping val="standard"/>
        <c:varyColors val="0"/>
        <c:ser>
          <c:idx val="0"/>
          <c:order val="0"/>
          <c:tx>
            <c:strRef>
              <c:f>'Kisker_F-OPG'!$P$2</c:f>
              <c:strCache>
                <c:ptCount val="1"/>
                <c:pt idx="0">
                  <c:v>Kiskeres-kedelem 
+
üzemanyag</c:v>
                </c:pt>
              </c:strCache>
            </c:strRef>
          </c:tx>
          <c:spPr>
            <a:ln w="38100" cap="rnd">
              <a:solidFill>
                <a:srgbClr val="0070C0"/>
              </a:solidFill>
              <a:round/>
            </a:ln>
            <a:effectLst/>
          </c:spPr>
          <c:marker>
            <c:symbol val="none"/>
          </c:marker>
          <c:cat>
            <c:multiLvlStrRef>
              <c:f>'Kisker_F-E'!$A$4:$B$42</c:f>
              <c:multiLvlStrCache>
                <c:ptCount val="39"/>
                <c:lvl>
                  <c:pt idx="0">
                    <c:v>01</c:v>
                  </c:pt>
                  <c:pt idx="1">
                    <c:v>02</c:v>
                  </c:pt>
                  <c:pt idx="2">
                    <c:v>03</c:v>
                  </c:pt>
                  <c:pt idx="3">
                    <c:v>04</c:v>
                  </c:pt>
                  <c:pt idx="4">
                    <c:v>05</c:v>
                  </c:pt>
                  <c:pt idx="5">
                    <c:v>06</c:v>
                  </c:pt>
                  <c:pt idx="6">
                    <c:v>07</c:v>
                  </c:pt>
                  <c:pt idx="7">
                    <c:v>08</c:v>
                  </c:pt>
                  <c:pt idx="8">
                    <c:v>09</c:v>
                  </c:pt>
                  <c:pt idx="9">
                    <c:v>10</c:v>
                  </c:pt>
                  <c:pt idx="10">
                    <c:v>11</c:v>
                  </c:pt>
                  <c:pt idx="11">
                    <c:v>12</c:v>
                  </c:pt>
                  <c:pt idx="12">
                    <c:v>01</c:v>
                  </c:pt>
                  <c:pt idx="13">
                    <c:v>02</c:v>
                  </c:pt>
                  <c:pt idx="14">
                    <c:v>03</c:v>
                  </c:pt>
                  <c:pt idx="15">
                    <c:v>04</c:v>
                  </c:pt>
                  <c:pt idx="16">
                    <c:v>05</c:v>
                  </c:pt>
                  <c:pt idx="17">
                    <c:v>06</c:v>
                  </c:pt>
                  <c:pt idx="18">
                    <c:v>07</c:v>
                  </c:pt>
                  <c:pt idx="19">
                    <c:v>08</c:v>
                  </c:pt>
                  <c:pt idx="20">
                    <c:v>09</c:v>
                  </c:pt>
                  <c:pt idx="21">
                    <c:v>10</c:v>
                  </c:pt>
                  <c:pt idx="22">
                    <c:v>11</c:v>
                  </c:pt>
                  <c:pt idx="23">
                    <c:v>12</c:v>
                  </c:pt>
                  <c:pt idx="24">
                    <c:v>01</c:v>
                  </c:pt>
                  <c:pt idx="25">
                    <c:v>02</c:v>
                  </c:pt>
                  <c:pt idx="26">
                    <c:v>03</c:v>
                  </c:pt>
                  <c:pt idx="27">
                    <c:v>04</c:v>
                  </c:pt>
                  <c:pt idx="28">
                    <c:v>05</c:v>
                  </c:pt>
                  <c:pt idx="29">
                    <c:v>06</c:v>
                  </c:pt>
                  <c:pt idx="30">
                    <c:v>07</c:v>
                  </c:pt>
                  <c:pt idx="31">
                    <c:v>08</c:v>
                  </c:pt>
                  <c:pt idx="32">
                    <c:v>09</c:v>
                  </c:pt>
                  <c:pt idx="33">
                    <c:v>10</c:v>
                  </c:pt>
                  <c:pt idx="34">
                    <c:v>11</c:v>
                  </c:pt>
                  <c:pt idx="35">
                    <c:v>12</c:v>
                  </c:pt>
                  <c:pt idx="36">
                    <c:v>01</c:v>
                  </c:pt>
                  <c:pt idx="37">
                    <c:v>02</c:v>
                  </c:pt>
                  <c:pt idx="38">
                    <c:v>03</c:v>
                  </c:pt>
                </c:lvl>
                <c:lvl>
                  <c:pt idx="0">
                    <c:v>2015</c:v>
                  </c:pt>
                  <c:pt idx="12">
                    <c:v>2016</c:v>
                  </c:pt>
                  <c:pt idx="24">
                    <c:v>2017</c:v>
                  </c:pt>
                  <c:pt idx="36">
                    <c:v>2018</c:v>
                  </c:pt>
                </c:lvl>
              </c:multiLvlStrCache>
            </c:multiLvlStrRef>
          </c:cat>
          <c:val>
            <c:numRef>
              <c:f>'Kisker_F-OPG'!$P$4:$P$42</c:f>
              <c:numCache>
                <c:formatCode>#,##0</c:formatCode>
                <c:ptCount val="39"/>
                <c:pt idx="0">
                  <c:v>613078.91806877335</c:v>
                </c:pt>
                <c:pt idx="1">
                  <c:v>602057.97039782337</c:v>
                </c:pt>
                <c:pt idx="2">
                  <c:v>718503.24963331525</c:v>
                </c:pt>
                <c:pt idx="3">
                  <c:v>728928.47854659229</c:v>
                </c:pt>
                <c:pt idx="4">
                  <c:v>726980.95432948845</c:v>
                </c:pt>
                <c:pt idx="5">
                  <c:v>759913.42192330258</c:v>
                </c:pt>
                <c:pt idx="6">
                  <c:v>805564.16580295889</c:v>
                </c:pt>
                <c:pt idx="7">
                  <c:v>790875.64238612447</c:v>
                </c:pt>
                <c:pt idx="8">
                  <c:v>757680.33000104199</c:v>
                </c:pt>
                <c:pt idx="9">
                  <c:v>807894.04869340407</c:v>
                </c:pt>
                <c:pt idx="10">
                  <c:v>772499.5855717418</c:v>
                </c:pt>
                <c:pt idx="11">
                  <c:v>931677.15882559528</c:v>
                </c:pt>
                <c:pt idx="12">
                  <c:v>631209</c:v>
                </c:pt>
                <c:pt idx="13">
                  <c:v>642185</c:v>
                </c:pt>
                <c:pt idx="14">
                  <c:v>744052</c:v>
                </c:pt>
                <c:pt idx="15">
                  <c:v>761242</c:v>
                </c:pt>
                <c:pt idx="16">
                  <c:v>769269</c:v>
                </c:pt>
                <c:pt idx="17">
                  <c:v>796864</c:v>
                </c:pt>
                <c:pt idx="18">
                  <c:v>812303</c:v>
                </c:pt>
                <c:pt idx="19">
                  <c:v>826836</c:v>
                </c:pt>
                <c:pt idx="20">
                  <c:v>790047</c:v>
                </c:pt>
                <c:pt idx="21">
                  <c:v>835824</c:v>
                </c:pt>
                <c:pt idx="22">
                  <c:v>814260</c:v>
                </c:pt>
                <c:pt idx="23">
                  <c:v>977547</c:v>
                </c:pt>
                <c:pt idx="24">
                  <c:v>695944</c:v>
                </c:pt>
                <c:pt idx="25">
                  <c:v>673092</c:v>
                </c:pt>
                <c:pt idx="26">
                  <c:v>807042</c:v>
                </c:pt>
                <c:pt idx="27">
                  <c:v>811746</c:v>
                </c:pt>
                <c:pt idx="28">
                  <c:v>841351</c:v>
                </c:pt>
                <c:pt idx="29">
                  <c:v>849757</c:v>
                </c:pt>
                <c:pt idx="30">
                  <c:v>859010</c:v>
                </c:pt>
                <c:pt idx="31">
                  <c:v>881582</c:v>
                </c:pt>
                <c:pt idx="32">
                  <c:v>854417</c:v>
                </c:pt>
                <c:pt idx="33">
                  <c:v>886189</c:v>
                </c:pt>
                <c:pt idx="34">
                  <c:v>894059</c:v>
                </c:pt>
                <c:pt idx="35">
                  <c:v>1052616</c:v>
                </c:pt>
                <c:pt idx="36">
                  <c:v>766576</c:v>
                </c:pt>
                <c:pt idx="37">
                  <c:v>731542</c:v>
                </c:pt>
                <c:pt idx="38">
                  <c:v>882579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'Kisker_F-E'!$P$2</c:f>
              <c:strCache>
                <c:ptCount val="1"/>
                <c:pt idx="0">
                  <c:v>Kiskeres-kedelem 
+
üzemanyag</c:v>
                </c:pt>
              </c:strCache>
            </c:strRef>
          </c:tx>
          <c:spPr>
            <a:ln w="38100" cap="rnd">
              <a:solidFill>
                <a:srgbClr val="FF0000"/>
              </a:solidFill>
              <a:round/>
            </a:ln>
            <a:effectLst/>
          </c:spPr>
          <c:marker>
            <c:symbol val="none"/>
          </c:marker>
          <c:cat>
            <c:multiLvlStrRef>
              <c:f>'Kisker_F-E'!$A$4:$B$42</c:f>
              <c:multiLvlStrCache>
                <c:ptCount val="39"/>
                <c:lvl>
                  <c:pt idx="0">
                    <c:v>01</c:v>
                  </c:pt>
                  <c:pt idx="1">
                    <c:v>02</c:v>
                  </c:pt>
                  <c:pt idx="2">
                    <c:v>03</c:v>
                  </c:pt>
                  <c:pt idx="3">
                    <c:v>04</c:v>
                  </c:pt>
                  <c:pt idx="4">
                    <c:v>05</c:v>
                  </c:pt>
                  <c:pt idx="5">
                    <c:v>06</c:v>
                  </c:pt>
                  <c:pt idx="6">
                    <c:v>07</c:v>
                  </c:pt>
                  <c:pt idx="7">
                    <c:v>08</c:v>
                  </c:pt>
                  <c:pt idx="8">
                    <c:v>09</c:v>
                  </c:pt>
                  <c:pt idx="9">
                    <c:v>10</c:v>
                  </c:pt>
                  <c:pt idx="10">
                    <c:v>11</c:v>
                  </c:pt>
                  <c:pt idx="11">
                    <c:v>12</c:v>
                  </c:pt>
                  <c:pt idx="12">
                    <c:v>01</c:v>
                  </c:pt>
                  <c:pt idx="13">
                    <c:v>02</c:v>
                  </c:pt>
                  <c:pt idx="14">
                    <c:v>03</c:v>
                  </c:pt>
                  <c:pt idx="15">
                    <c:v>04</c:v>
                  </c:pt>
                  <c:pt idx="16">
                    <c:v>05</c:v>
                  </c:pt>
                  <c:pt idx="17">
                    <c:v>06</c:v>
                  </c:pt>
                  <c:pt idx="18">
                    <c:v>07</c:v>
                  </c:pt>
                  <c:pt idx="19">
                    <c:v>08</c:v>
                  </c:pt>
                  <c:pt idx="20">
                    <c:v>09</c:v>
                  </c:pt>
                  <c:pt idx="21">
                    <c:v>10</c:v>
                  </c:pt>
                  <c:pt idx="22">
                    <c:v>11</c:v>
                  </c:pt>
                  <c:pt idx="23">
                    <c:v>12</c:v>
                  </c:pt>
                  <c:pt idx="24">
                    <c:v>01</c:v>
                  </c:pt>
                  <c:pt idx="25">
                    <c:v>02</c:v>
                  </c:pt>
                  <c:pt idx="26">
                    <c:v>03</c:v>
                  </c:pt>
                  <c:pt idx="27">
                    <c:v>04</c:v>
                  </c:pt>
                  <c:pt idx="28">
                    <c:v>05</c:v>
                  </c:pt>
                  <c:pt idx="29">
                    <c:v>06</c:v>
                  </c:pt>
                  <c:pt idx="30">
                    <c:v>07</c:v>
                  </c:pt>
                  <c:pt idx="31">
                    <c:v>08</c:v>
                  </c:pt>
                  <c:pt idx="32">
                    <c:v>09</c:v>
                  </c:pt>
                  <c:pt idx="33">
                    <c:v>10</c:v>
                  </c:pt>
                  <c:pt idx="34">
                    <c:v>11</c:v>
                  </c:pt>
                  <c:pt idx="35">
                    <c:v>12</c:v>
                  </c:pt>
                  <c:pt idx="36">
                    <c:v>01</c:v>
                  </c:pt>
                  <c:pt idx="37">
                    <c:v>02</c:v>
                  </c:pt>
                  <c:pt idx="38">
                    <c:v>03</c:v>
                  </c:pt>
                </c:lvl>
                <c:lvl>
                  <c:pt idx="0">
                    <c:v>2015</c:v>
                  </c:pt>
                  <c:pt idx="12">
                    <c:v>2016</c:v>
                  </c:pt>
                  <c:pt idx="24">
                    <c:v>2017</c:v>
                  </c:pt>
                  <c:pt idx="36">
                    <c:v>2018</c:v>
                  </c:pt>
                </c:lvl>
              </c:multiLvlStrCache>
            </c:multiLvlStrRef>
          </c:cat>
          <c:val>
            <c:numRef>
              <c:f>'Kisker_F-E'!$P$4:$P$42</c:f>
              <c:numCache>
                <c:formatCode>#,##0</c:formatCode>
                <c:ptCount val="39"/>
                <c:pt idx="0">
                  <c:v>626096</c:v>
                </c:pt>
                <c:pt idx="1">
                  <c:v>613483</c:v>
                </c:pt>
                <c:pt idx="2">
                  <c:v>730671</c:v>
                </c:pt>
                <c:pt idx="3">
                  <c:v>751877</c:v>
                </c:pt>
                <c:pt idx="4">
                  <c:v>744676</c:v>
                </c:pt>
                <c:pt idx="5">
                  <c:v>776886</c:v>
                </c:pt>
                <c:pt idx="6">
                  <c:v>843303</c:v>
                </c:pt>
                <c:pt idx="7">
                  <c:v>817745</c:v>
                </c:pt>
                <c:pt idx="8">
                  <c:v>792019</c:v>
                </c:pt>
                <c:pt idx="9">
                  <c:v>824929</c:v>
                </c:pt>
                <c:pt idx="10">
                  <c:v>800068</c:v>
                </c:pt>
                <c:pt idx="11">
                  <c:v>956674</c:v>
                </c:pt>
                <c:pt idx="12">
                  <c:v>644477</c:v>
                </c:pt>
                <c:pt idx="13">
                  <c:v>654598</c:v>
                </c:pt>
                <c:pt idx="14">
                  <c:v>756204</c:v>
                </c:pt>
                <c:pt idx="15">
                  <c:v>783707</c:v>
                </c:pt>
                <c:pt idx="16">
                  <c:v>787312</c:v>
                </c:pt>
                <c:pt idx="17">
                  <c:v>813712</c:v>
                </c:pt>
                <c:pt idx="18">
                  <c:v>848352</c:v>
                </c:pt>
                <c:pt idx="19">
                  <c:v>854828</c:v>
                </c:pt>
                <c:pt idx="20">
                  <c:v>826163</c:v>
                </c:pt>
                <c:pt idx="21">
                  <c:v>852557</c:v>
                </c:pt>
                <c:pt idx="22">
                  <c:v>842630</c:v>
                </c:pt>
                <c:pt idx="23">
                  <c:v>1002963</c:v>
                </c:pt>
                <c:pt idx="24">
                  <c:v>707571</c:v>
                </c:pt>
                <c:pt idx="25">
                  <c:v>694189</c:v>
                </c:pt>
                <c:pt idx="26">
                  <c:v>823455</c:v>
                </c:pt>
                <c:pt idx="27">
                  <c:v>830805</c:v>
                </c:pt>
                <c:pt idx="28">
                  <c:v>854334</c:v>
                </c:pt>
                <c:pt idx="29">
                  <c:v>872004</c:v>
                </c:pt>
                <c:pt idx="30">
                  <c:v>901347</c:v>
                </c:pt>
                <c:pt idx="31">
                  <c:v>922117</c:v>
                </c:pt>
                <c:pt idx="32">
                  <c:v>897861</c:v>
                </c:pt>
                <c:pt idx="33">
                  <c:v>925389</c:v>
                </c:pt>
                <c:pt idx="34">
                  <c:v>925394</c:v>
                </c:pt>
                <c:pt idx="35">
                  <c:v>1071943</c:v>
                </c:pt>
                <c:pt idx="36">
                  <c:v>774574</c:v>
                </c:pt>
                <c:pt idx="37">
                  <c:v>749166</c:v>
                </c:pt>
                <c:pt idx="38">
                  <c:v>908642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388878272"/>
        <c:axId val="388883760"/>
      </c:lineChart>
      <c:catAx>
        <c:axId val="38887827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hu-HU"/>
          </a:p>
        </c:txPr>
        <c:crossAx val="388883760"/>
        <c:crosses val="autoZero"/>
        <c:auto val="1"/>
        <c:lblAlgn val="ctr"/>
        <c:lblOffset val="100"/>
        <c:noMultiLvlLbl val="0"/>
      </c:catAx>
      <c:valAx>
        <c:axId val="38888376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hu-HU"/>
                  <a:t>millió Ft</a:t>
                </a:r>
              </a:p>
            </c:rich>
          </c:tx>
          <c:layout>
            <c:manualLayout>
              <c:xMode val="edge"/>
              <c:yMode val="edge"/>
              <c:x val="7.502679528403001E-3"/>
              <c:y val="1.9575590963108912E-2"/>
            </c:manualLayout>
          </c:layout>
          <c:overlay val="0"/>
          <c:spPr>
            <a:noFill/>
            <a:ln>
              <a:noFill/>
            </a:ln>
            <a:effectLst/>
          </c:spPr>
        </c:title>
        <c:numFmt formatCode="#,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hu-HU"/>
          </a:p>
        </c:txPr>
        <c:crossAx val="388878272"/>
        <c:crosses val="autoZero"/>
        <c:crossBetween val="between"/>
      </c:valAx>
      <c:valAx>
        <c:axId val="388883368"/>
        <c:scaling>
          <c:orientation val="minMax"/>
          <c:max val="10"/>
        </c:scaling>
        <c:delete val="0"/>
        <c:axPos val="r"/>
        <c:title>
          <c:tx>
            <c:rich>
              <a:bodyPr rot="0" spcFirstLastPara="1" vertOverflow="ellipsis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hu-HU"/>
                  <a:t>eltérés, %</a:t>
                </a:r>
              </a:p>
            </c:rich>
          </c:tx>
          <c:layout>
            <c:manualLayout>
              <c:xMode val="edge"/>
              <c:yMode val="edge"/>
              <c:x val="0.93583065380493036"/>
              <c:y val="2.7137029136741764E-2"/>
            </c:manualLayout>
          </c:layout>
          <c:overlay val="0"/>
          <c:spPr>
            <a:noFill/>
            <a:ln>
              <a:noFill/>
            </a:ln>
            <a:effectLst/>
          </c:spPr>
        </c:title>
        <c:numFmt formatCode="#,##0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hu-HU"/>
          </a:p>
        </c:txPr>
        <c:crossAx val="388878664"/>
        <c:crosses val="max"/>
        <c:crossBetween val="between"/>
      </c:valAx>
      <c:catAx>
        <c:axId val="388878664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388883368"/>
        <c:crosses val="autoZero"/>
        <c:auto val="1"/>
        <c:lblAlgn val="ctr"/>
        <c:lblOffset val="100"/>
        <c:noMultiLvlLbl val="0"/>
      </c:cat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/>
      </a:pPr>
      <a:endParaRPr lang="hu-HU"/>
    </a:p>
  </c:txPr>
  <c:externalData r:id="rId2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hu-H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200" b="1" i="0" u="none" strike="noStrike" baseline="0">
                <a:effectLst/>
              </a:rPr>
              <a:t>Kiskereskedelm</a:t>
            </a:r>
            <a:r>
              <a:rPr lang="hu-HU" sz="1200" b="1" i="0" u="none" strike="noStrike" baseline="0">
                <a:effectLst/>
              </a:rPr>
              <a:t>i volumenindexek alakulása és az eltérés nagysága a </a:t>
            </a:r>
            <a:r>
              <a:rPr lang="hu-HU" sz="1200" b="1" i="0" u="none" strike="noStrike" baseline="0">
                <a:solidFill>
                  <a:srgbClr val="FF0000"/>
                </a:solidFill>
                <a:effectLst/>
              </a:rPr>
              <a:t>hagyományos (OSAP1045)</a:t>
            </a:r>
            <a:r>
              <a:rPr lang="hu-HU" sz="1200" b="1" i="0" u="none" strike="noStrike" baseline="0">
                <a:effectLst/>
              </a:rPr>
              <a:t> és az </a:t>
            </a:r>
            <a:r>
              <a:rPr lang="hu-HU" sz="1200" b="1" i="0" u="none" strike="noStrike" baseline="0">
                <a:solidFill>
                  <a:srgbClr val="0070C0"/>
                </a:solidFill>
                <a:effectLst/>
              </a:rPr>
              <a:t>alternativ (OPG) </a:t>
            </a:r>
            <a:r>
              <a:rPr lang="hu-HU" sz="1200" b="1" i="0" u="none" strike="noStrike" baseline="0">
                <a:effectLst/>
              </a:rPr>
              <a:t>módszertan szerint</a:t>
            </a:r>
            <a:endParaRPr lang="hu-HU" sz="1200" b="1"/>
          </a:p>
        </c:rich>
      </c:tx>
      <c:layout>
        <c:manualLayout>
          <c:xMode val="edge"/>
          <c:yMode val="edge"/>
          <c:x val="0.1630537044296354"/>
          <c:y val="1.0752688172043012E-2"/>
        </c:manualLayout>
      </c:layout>
      <c:overlay val="0"/>
      <c:spPr>
        <a:noFill/>
        <a:ln>
          <a:noFill/>
        </a:ln>
        <a:effectLst/>
      </c:spPr>
    </c:title>
    <c:autoTitleDeleted val="0"/>
    <c:plotArea>
      <c:layout>
        <c:manualLayout>
          <c:layoutTarget val="inner"/>
          <c:xMode val="edge"/>
          <c:yMode val="edge"/>
          <c:x val="4.310174463486182E-2"/>
          <c:y val="0.16132856828305753"/>
          <c:w val="0.94421082745279672"/>
          <c:h val="0.71246651130769545"/>
        </c:manualLayout>
      </c:layout>
      <c:barChart>
        <c:barDir val="col"/>
        <c:grouping val="clustered"/>
        <c:varyColors val="0"/>
        <c:ser>
          <c:idx val="2"/>
          <c:order val="2"/>
          <c:tx>
            <c:strRef>
              <c:f>'Kisker_V-diff'!$P$2</c:f>
              <c:strCache>
                <c:ptCount val="1"/>
                <c:pt idx="0">
                  <c:v>Kiskeres-kedelem 
+
üzemanyag</c:v>
                </c:pt>
              </c:strCache>
            </c:strRef>
          </c:tx>
          <c:spPr>
            <a:solidFill>
              <a:srgbClr val="FFC000"/>
            </a:solidFill>
            <a:ln>
              <a:solidFill>
                <a:schemeClr val="accent1"/>
              </a:solidFill>
            </a:ln>
            <a:effectLst/>
          </c:spPr>
          <c:invertIfNegative val="0"/>
          <c:cat>
            <c:strLit>
              <c:ptCount val="15"/>
              <c:pt idx="0">
                <c:v> 13,0</c:v>
              </c:pt>
              <c:pt idx="1">
                <c:v> 14,0</c:v>
              </c:pt>
              <c:pt idx="2">
                <c:v> 15,0</c:v>
              </c:pt>
              <c:pt idx="3">
                <c:v> 16,0</c:v>
              </c:pt>
              <c:pt idx="4">
                <c:v> 17,0</c:v>
              </c:pt>
              <c:pt idx="5">
                <c:v> 18,0</c:v>
              </c:pt>
              <c:pt idx="6">
                <c:v> 19,0</c:v>
              </c:pt>
              <c:pt idx="7">
                <c:v> 20,0</c:v>
              </c:pt>
              <c:pt idx="8">
                <c:v> 21,0</c:v>
              </c:pt>
              <c:pt idx="9">
                <c:v> 22,0</c:v>
              </c:pt>
              <c:pt idx="10">
                <c:v> 23,0</c:v>
              </c:pt>
              <c:pt idx="11">
                <c:v> 24,0</c:v>
              </c:pt>
              <c:pt idx="12">
                <c:v> 25,0</c:v>
              </c:pt>
              <c:pt idx="13">
                <c:v> 26,0</c:v>
              </c:pt>
              <c:pt idx="14">
                <c:v> 27,0</c:v>
              </c:pt>
              <c:extLst>
                <c:ext xmlns:c15="http://schemas.microsoft.com/office/drawing/2012/chart" uri="{02D57815-91ED-43cb-92C2-25804820EDAC}">
                  <c15:autoCat val="1"/>
                </c:ext>
              </c:extLst>
            </c:strLit>
          </c:cat>
          <c:val>
            <c:numRef>
              <c:f>'Kisker_V-diff'!$P$4:$P$30</c:f>
              <c:numCache>
                <c:formatCode>#\ ##0.0</c:formatCode>
                <c:ptCount val="15"/>
                <c:pt idx="0">
                  <c:v>0.28186524072467023</c:v>
                </c:pt>
                <c:pt idx="1">
                  <c:v>-1.2737786038762522</c:v>
                </c:pt>
                <c:pt idx="2">
                  <c:v>-0.5833095549619145</c:v>
                </c:pt>
                <c:pt idx="3">
                  <c:v>0.55633285952779943</c:v>
                </c:pt>
                <c:pt idx="4">
                  <c:v>0.67026753678364059</c:v>
                </c:pt>
                <c:pt idx="5">
                  <c:v>-0.51985826336679963</c:v>
                </c:pt>
                <c:pt idx="6">
                  <c:v>-0.53161471049263298</c:v>
                </c:pt>
                <c:pt idx="7">
                  <c:v>-1.3225081995343828</c:v>
                </c:pt>
                <c:pt idx="8">
                  <c:v>-0.55008120505803504</c:v>
                </c:pt>
                <c:pt idx="9">
                  <c:v>-2.5259042292041869</c:v>
                </c:pt>
                <c:pt idx="10">
                  <c:v>-0.22669465606834649</c:v>
                </c:pt>
                <c:pt idx="11">
                  <c:v>0.67946439593337971</c:v>
                </c:pt>
                <c:pt idx="12">
                  <c:v>1.3517293241570201</c:v>
                </c:pt>
                <c:pt idx="13">
                  <c:v>1.3493918462598344</c:v>
                </c:pt>
                <c:pt idx="14">
                  <c:v>-0.95696892800748401</c:v>
                </c:pt>
              </c:numCache>
              <c:extLst/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90432240"/>
        <c:axId val="290436944"/>
      </c:barChart>
      <c:lineChart>
        <c:grouping val="standard"/>
        <c:varyColors val="0"/>
        <c:ser>
          <c:idx val="0"/>
          <c:order val="0"/>
          <c:tx>
            <c:strRef>
              <c:f>'Kisker_V-E'!$P$2</c:f>
              <c:strCache>
                <c:ptCount val="1"/>
                <c:pt idx="0">
                  <c:v>Kiskeres-kedelem 
+
üzemanyag</c:v>
                </c:pt>
              </c:strCache>
            </c:strRef>
          </c:tx>
          <c:spPr>
            <a:ln w="38100" cap="rnd">
              <a:solidFill>
                <a:srgbClr val="0070C0"/>
              </a:solidFill>
              <a:round/>
            </a:ln>
            <a:effectLst/>
          </c:spPr>
          <c:marker>
            <c:symbol val="none"/>
          </c:marker>
          <c:cat>
            <c:multiLvlStrRef>
              <c:f>'Kisker_V-E'!$A$4:$B$30</c:f>
              <c:multiLvlStrCache>
                <c:ptCount val="15"/>
                <c:lvl>
                  <c:pt idx="0">
                    <c:v>01</c:v>
                  </c:pt>
                  <c:pt idx="1">
                    <c:v>02</c:v>
                  </c:pt>
                  <c:pt idx="2">
                    <c:v>03</c:v>
                  </c:pt>
                  <c:pt idx="3">
                    <c:v>04</c:v>
                  </c:pt>
                  <c:pt idx="4">
                    <c:v>05</c:v>
                  </c:pt>
                  <c:pt idx="5">
                    <c:v>06</c:v>
                  </c:pt>
                  <c:pt idx="6">
                    <c:v>07</c:v>
                  </c:pt>
                  <c:pt idx="7">
                    <c:v>08</c:v>
                  </c:pt>
                  <c:pt idx="8">
                    <c:v>09</c:v>
                  </c:pt>
                  <c:pt idx="9">
                    <c:v>10</c:v>
                  </c:pt>
                  <c:pt idx="10">
                    <c:v>11</c:v>
                  </c:pt>
                  <c:pt idx="11">
                    <c:v>12</c:v>
                  </c:pt>
                  <c:pt idx="12">
                    <c:v>01</c:v>
                  </c:pt>
                  <c:pt idx="13">
                    <c:v>02</c:v>
                  </c:pt>
                  <c:pt idx="14">
                    <c:v>03</c:v>
                  </c:pt>
                </c:lvl>
                <c:lvl>
                  <c:pt idx="0">
                    <c:v>2017</c:v>
                  </c:pt>
                  <c:pt idx="12">
                    <c:v>2018</c:v>
                  </c:pt>
                </c:lvl>
              </c:multiLvlStrCache>
              <c:extLst/>
            </c:multiLvlStrRef>
          </c:cat>
          <c:val>
            <c:numRef>
              <c:f>'Kisker_V-E'!$P$4:$P$30</c:f>
              <c:numCache>
                <c:formatCode>#\ ##0.0</c:formatCode>
                <c:ptCount val="15"/>
                <c:pt idx="0">
                  <c:v>106.05482496198275</c:v>
                </c:pt>
                <c:pt idx="1">
                  <c:v>101.7045433562548</c:v>
                </c:pt>
                <c:pt idx="2">
                  <c:v>104.88531716401108</c:v>
                </c:pt>
                <c:pt idx="3">
                  <c:v>103.15585746882768</c:v>
                </c:pt>
                <c:pt idx="4">
                  <c:v>106.01522422390481</c:v>
                </c:pt>
                <c:pt idx="5">
                  <c:v>105.16804786183127</c:v>
                </c:pt>
                <c:pt idx="6">
                  <c:v>104.16576377643476</c:v>
                </c:pt>
                <c:pt idx="7">
                  <c:v>104.72978658979228</c:v>
                </c:pt>
                <c:pt idx="8">
                  <c:v>105.62576119406563</c:v>
                </c:pt>
                <c:pt idx="9">
                  <c:v>106.28643426862408</c:v>
                </c:pt>
                <c:pt idx="10">
                  <c:v>106.74937261873099</c:v>
                </c:pt>
                <c:pt idx="11">
                  <c:v>105.00797513072249</c:v>
                </c:pt>
                <c:pt idx="12">
                  <c:v>107.83789999854108</c:v>
                </c:pt>
                <c:pt idx="13">
                  <c:v>106.61124313886401</c:v>
                </c:pt>
                <c:pt idx="14">
                  <c:v>108.72580777348844</c:v>
                </c:pt>
              </c:numCache>
              <c:extLst/>
            </c:numRef>
          </c:val>
          <c:smooth val="0"/>
        </c:ser>
        <c:ser>
          <c:idx val="1"/>
          <c:order val="1"/>
          <c:tx>
            <c:strRef>
              <c:f>'Kisker_V-OPG'!$P$2</c:f>
              <c:strCache>
                <c:ptCount val="1"/>
                <c:pt idx="0">
                  <c:v>Kiskeres-kedelem 
+
üzemanyag_OPG</c:v>
                </c:pt>
              </c:strCache>
            </c:strRef>
          </c:tx>
          <c:spPr>
            <a:ln w="38100" cap="rnd">
              <a:solidFill>
                <a:srgbClr val="FF0000"/>
              </a:solidFill>
              <a:round/>
            </a:ln>
            <a:effectLst/>
          </c:spPr>
          <c:marker>
            <c:symbol val="none"/>
          </c:marker>
          <c:cat>
            <c:strLit>
              <c:ptCount val="15"/>
              <c:pt idx="0">
                <c:v>2017 01</c:v>
              </c:pt>
              <c:pt idx="1">
                <c:v>2017 02</c:v>
              </c:pt>
              <c:pt idx="2">
                <c:v>2017 03</c:v>
              </c:pt>
              <c:pt idx="3">
                <c:v>2017 04</c:v>
              </c:pt>
              <c:pt idx="4">
                <c:v>2017 05</c:v>
              </c:pt>
              <c:pt idx="5">
                <c:v>2017 06</c:v>
              </c:pt>
              <c:pt idx="6">
                <c:v>2017 07</c:v>
              </c:pt>
              <c:pt idx="7">
                <c:v>2017 08</c:v>
              </c:pt>
              <c:pt idx="8">
                <c:v>2017 09</c:v>
              </c:pt>
              <c:pt idx="9">
                <c:v>2017 10</c:v>
              </c:pt>
              <c:pt idx="10">
                <c:v>2017 11</c:v>
              </c:pt>
              <c:pt idx="11">
                <c:v>2017 12</c:v>
              </c:pt>
              <c:pt idx="12">
                <c:v>2018 01</c:v>
              </c:pt>
              <c:pt idx="13">
                <c:v>2018 02</c:v>
              </c:pt>
              <c:pt idx="14">
                <c:v>2018 03</c:v>
              </c:pt>
              <c:extLst>
                <c:ext xmlns:c15="http://schemas.microsoft.com/office/drawing/2012/chart" uri="{02D57815-91ED-43cb-92C2-25804820EDAC}">
                  <c15:autoCat val="1"/>
                </c:ext>
              </c:extLst>
            </c:strLit>
          </c:cat>
          <c:val>
            <c:numRef>
              <c:f>'Kisker_V-OPG'!$P$4:$P$30</c:f>
              <c:numCache>
                <c:formatCode>#\ ##0.0</c:formatCode>
                <c:ptCount val="15"/>
                <c:pt idx="0">
                  <c:v>106.33669020270742</c:v>
                </c:pt>
                <c:pt idx="1">
                  <c:v>100.43076475237855</c:v>
                </c:pt>
                <c:pt idx="2">
                  <c:v>104.30200760904917</c:v>
                </c:pt>
                <c:pt idx="3">
                  <c:v>103.71219032835548</c:v>
                </c:pt>
                <c:pt idx="4">
                  <c:v>106.68549176068845</c:v>
                </c:pt>
                <c:pt idx="5">
                  <c:v>104.64818959846447</c:v>
                </c:pt>
                <c:pt idx="6">
                  <c:v>103.63414906594213</c:v>
                </c:pt>
                <c:pt idx="7">
                  <c:v>103.4072783902579</c:v>
                </c:pt>
                <c:pt idx="8">
                  <c:v>105.0756799890076</c:v>
                </c:pt>
                <c:pt idx="9">
                  <c:v>103.76053003941989</c:v>
                </c:pt>
                <c:pt idx="10">
                  <c:v>106.52267796266264</c:v>
                </c:pt>
                <c:pt idx="11">
                  <c:v>105.68743952665587</c:v>
                </c:pt>
                <c:pt idx="12">
                  <c:v>109.1896293226981</c:v>
                </c:pt>
                <c:pt idx="13">
                  <c:v>107.96063498512385</c:v>
                </c:pt>
                <c:pt idx="14">
                  <c:v>107.76883884548096</c:v>
                </c:pt>
              </c:numCache>
              <c:extLst/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90435768"/>
        <c:axId val="290438904"/>
      </c:lineChart>
      <c:catAx>
        <c:axId val="29043576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hu-HU"/>
          </a:p>
        </c:txPr>
        <c:crossAx val="290438904"/>
        <c:crosses val="autoZero"/>
        <c:auto val="1"/>
        <c:lblAlgn val="ctr"/>
        <c:lblOffset val="100"/>
        <c:noMultiLvlLbl val="0"/>
      </c:catAx>
      <c:valAx>
        <c:axId val="290438904"/>
        <c:scaling>
          <c:orientation val="minMax"/>
          <c:max val="110"/>
          <c:min val="9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hu-HU" sz="1000"/>
                  <a:t>I</a:t>
                </a:r>
                <a:r>
                  <a:rPr lang="hu-HU" sz="1000" baseline="-25000"/>
                  <a:t>vol</a:t>
                </a:r>
                <a:r>
                  <a:rPr lang="hu-HU" sz="1000"/>
                  <a:t> %</a:t>
                </a:r>
              </a:p>
            </c:rich>
          </c:tx>
          <c:layout>
            <c:manualLayout>
              <c:xMode val="edge"/>
              <c:yMode val="edge"/>
              <c:x val="9.8765432098765434E-4"/>
              <c:y val="5.9393533670627448E-2"/>
            </c:manualLayout>
          </c:layout>
          <c:overlay val="0"/>
          <c:spPr>
            <a:noFill/>
            <a:ln>
              <a:noFill/>
            </a:ln>
            <a:effectLst/>
          </c:spPr>
        </c:title>
        <c:numFmt formatCode="#\ ##0.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hu-HU"/>
          </a:p>
        </c:txPr>
        <c:crossAx val="290435768"/>
        <c:crosses val="autoZero"/>
        <c:crossBetween val="between"/>
      </c:valAx>
      <c:valAx>
        <c:axId val="290436944"/>
        <c:scaling>
          <c:orientation val="minMax"/>
          <c:max val="6"/>
        </c:scaling>
        <c:delete val="0"/>
        <c:axPos val="r"/>
        <c:title>
          <c:tx>
            <c:rich>
              <a:bodyPr rot="0" spcFirstLastPara="1" vertOverflow="ellipsis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hu-HU" sz="1000"/>
                  <a:t>eltérés,</a:t>
                </a:r>
                <a:r>
                  <a:rPr lang="hu-HU" sz="1000" baseline="0"/>
                  <a:t> </a:t>
                </a:r>
                <a:r>
                  <a:rPr lang="hu-HU" sz="1000"/>
                  <a:t>%</a:t>
                </a:r>
              </a:p>
            </c:rich>
          </c:tx>
          <c:layout>
            <c:manualLayout>
              <c:xMode val="edge"/>
              <c:yMode val="edge"/>
              <c:x val="0.98111604938271602"/>
              <c:y val="6.7820579411373011E-2"/>
            </c:manualLayout>
          </c:layout>
          <c:overlay val="0"/>
          <c:spPr>
            <a:noFill/>
            <a:ln>
              <a:noFill/>
            </a:ln>
            <a:effectLst/>
          </c:spPr>
        </c:title>
        <c:numFmt formatCode="#\ ##0.0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hu-HU"/>
          </a:p>
        </c:txPr>
        <c:crossAx val="290432240"/>
        <c:crosses val="max"/>
        <c:crossBetween val="between"/>
      </c:valAx>
      <c:catAx>
        <c:axId val="290432240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290436944"/>
        <c:crossesAt val="0"/>
        <c:auto val="1"/>
        <c:lblAlgn val="ctr"/>
        <c:lblOffset val="100"/>
        <c:noMultiLvlLbl val="0"/>
      </c:cat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/>
      </a:pPr>
      <a:endParaRPr lang="hu-HU"/>
    </a:p>
  </c:txPr>
  <c:externalData r:id="rId2">
    <c:autoUpdate val="0"/>
  </c:externalData>
  <c:userShapes r:id="rId3"/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002FD49-24FB-467E-B789-2CCAEFA38079}" type="doc">
      <dgm:prSet loTypeId="urn:microsoft.com/office/officeart/2005/8/layout/funnel1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hu-HU"/>
        </a:p>
      </dgm:t>
    </dgm:pt>
    <dgm:pt modelId="{1975BF1E-4FC6-4615-882A-1256B679A75F}">
      <dgm:prSet phldrT="[Text]" custT="1"/>
      <dgm:spPr/>
      <dgm:t>
        <a:bodyPr/>
        <a:lstStyle/>
        <a:p>
          <a:r>
            <a:rPr lang="hu-HU" sz="1800" dirty="0" smtClean="0"/>
            <a:t>OSAP 1045</a:t>
          </a:r>
          <a:endParaRPr lang="hu-HU" sz="1800" dirty="0"/>
        </a:p>
      </dgm:t>
    </dgm:pt>
    <dgm:pt modelId="{7A472234-4F23-406F-AC2F-9000076B4954}" type="parTrans" cxnId="{94A3946E-304A-4AA8-A6BF-4840BA48B728}">
      <dgm:prSet/>
      <dgm:spPr/>
      <dgm:t>
        <a:bodyPr/>
        <a:lstStyle/>
        <a:p>
          <a:endParaRPr lang="hu-HU"/>
        </a:p>
      </dgm:t>
    </dgm:pt>
    <dgm:pt modelId="{3624049A-017C-4A4E-B60D-0ED9A2A20013}" type="sibTrans" cxnId="{94A3946E-304A-4AA8-A6BF-4840BA48B728}">
      <dgm:prSet/>
      <dgm:spPr/>
      <dgm:t>
        <a:bodyPr/>
        <a:lstStyle/>
        <a:p>
          <a:endParaRPr lang="hu-HU"/>
        </a:p>
      </dgm:t>
    </dgm:pt>
    <dgm:pt modelId="{EDB1E81E-9111-4B9C-8046-716E1F6517CA}">
      <dgm:prSet phldrT="[Text]" phldr="1"/>
      <dgm:spPr/>
      <dgm:t>
        <a:bodyPr/>
        <a:lstStyle/>
        <a:p>
          <a:endParaRPr lang="hu-HU"/>
        </a:p>
      </dgm:t>
    </dgm:pt>
    <dgm:pt modelId="{5727FE93-CD9F-4BAC-B402-CFD61ACA28AF}" type="parTrans" cxnId="{182E478B-1813-4E80-B515-2F9637CC5F2E}">
      <dgm:prSet/>
      <dgm:spPr/>
      <dgm:t>
        <a:bodyPr/>
        <a:lstStyle/>
        <a:p>
          <a:endParaRPr lang="hu-HU"/>
        </a:p>
      </dgm:t>
    </dgm:pt>
    <dgm:pt modelId="{BDC89500-B7E1-4543-8615-BB68DC376C03}" type="sibTrans" cxnId="{182E478B-1813-4E80-B515-2F9637CC5F2E}">
      <dgm:prSet/>
      <dgm:spPr/>
      <dgm:t>
        <a:bodyPr/>
        <a:lstStyle/>
        <a:p>
          <a:endParaRPr lang="hu-HU"/>
        </a:p>
      </dgm:t>
    </dgm:pt>
    <dgm:pt modelId="{1D3E9ED2-FC57-4D18-9A9A-6DCBBE1C95FB}">
      <dgm:prSet phldrT="[Text]" phldr="1"/>
      <dgm:spPr/>
      <dgm:t>
        <a:bodyPr/>
        <a:lstStyle/>
        <a:p>
          <a:endParaRPr lang="hu-HU"/>
        </a:p>
      </dgm:t>
    </dgm:pt>
    <dgm:pt modelId="{1937F7BB-69BC-46B1-A96E-1DB8619C8C22}" type="parTrans" cxnId="{2607AD9E-ED6B-4BCA-A078-75C721B52E1E}">
      <dgm:prSet/>
      <dgm:spPr/>
      <dgm:t>
        <a:bodyPr/>
        <a:lstStyle/>
        <a:p>
          <a:endParaRPr lang="hu-HU"/>
        </a:p>
      </dgm:t>
    </dgm:pt>
    <dgm:pt modelId="{DEF6D5F7-C102-48DA-87D3-44CB98F4749E}" type="sibTrans" cxnId="{2607AD9E-ED6B-4BCA-A078-75C721B52E1E}">
      <dgm:prSet/>
      <dgm:spPr/>
      <dgm:t>
        <a:bodyPr/>
        <a:lstStyle/>
        <a:p>
          <a:endParaRPr lang="hu-HU"/>
        </a:p>
      </dgm:t>
    </dgm:pt>
    <dgm:pt modelId="{1D5C2300-7EF3-4D98-880D-6D34C40A1C6B}">
      <dgm:prSet phldrT="[Text]" phldr="1"/>
      <dgm:spPr/>
      <dgm:t>
        <a:bodyPr/>
        <a:lstStyle/>
        <a:p>
          <a:endParaRPr lang="hu-HU"/>
        </a:p>
      </dgm:t>
    </dgm:pt>
    <dgm:pt modelId="{B37136AD-531A-40BD-8FE4-3B8B87442866}" type="parTrans" cxnId="{AC200623-47FB-4DA5-9F69-88832D7A1123}">
      <dgm:prSet/>
      <dgm:spPr/>
      <dgm:t>
        <a:bodyPr/>
        <a:lstStyle/>
        <a:p>
          <a:endParaRPr lang="hu-HU"/>
        </a:p>
      </dgm:t>
    </dgm:pt>
    <dgm:pt modelId="{4F9B1A6A-37E7-41D2-B7FD-B8519397D02C}" type="sibTrans" cxnId="{AC200623-47FB-4DA5-9F69-88832D7A1123}">
      <dgm:prSet/>
      <dgm:spPr/>
      <dgm:t>
        <a:bodyPr/>
        <a:lstStyle/>
        <a:p>
          <a:endParaRPr lang="hu-HU"/>
        </a:p>
      </dgm:t>
    </dgm:pt>
    <dgm:pt modelId="{0CE550BC-39DE-4F4B-B894-53F80F15485C}">
      <dgm:prSet phldrT="[Text]" custT="1"/>
      <dgm:spPr/>
      <dgm:t>
        <a:bodyPr/>
        <a:lstStyle/>
        <a:p>
          <a:r>
            <a:rPr lang="hu-HU" sz="1800" dirty="0" smtClean="0"/>
            <a:t>ND Zrt </a:t>
          </a:r>
          <a:r>
            <a:rPr lang="hu-HU" sz="1200" dirty="0" smtClean="0"/>
            <a:t>dohány-adatok</a:t>
          </a:r>
          <a:endParaRPr lang="hu-HU" sz="1200" dirty="0"/>
        </a:p>
      </dgm:t>
    </dgm:pt>
    <dgm:pt modelId="{2D6D6E6A-5D51-4FBE-9334-A717CB309C52}" type="parTrans" cxnId="{5A2B4C77-FDE3-4F28-AFD9-F4ACB73A8AA2}">
      <dgm:prSet/>
      <dgm:spPr/>
      <dgm:t>
        <a:bodyPr/>
        <a:lstStyle/>
        <a:p>
          <a:endParaRPr lang="hu-HU"/>
        </a:p>
      </dgm:t>
    </dgm:pt>
    <dgm:pt modelId="{20A64923-8397-4C17-918E-D9066C1930E6}" type="sibTrans" cxnId="{5A2B4C77-FDE3-4F28-AFD9-F4ACB73A8AA2}">
      <dgm:prSet/>
      <dgm:spPr/>
      <dgm:t>
        <a:bodyPr/>
        <a:lstStyle/>
        <a:p>
          <a:endParaRPr lang="hu-HU"/>
        </a:p>
      </dgm:t>
    </dgm:pt>
    <dgm:pt modelId="{9CB8CDE1-8C2C-43AC-B2AA-8B81A7A36C3F}">
      <dgm:prSet phldrT="[Text]"/>
      <dgm:spPr/>
      <dgm:t>
        <a:bodyPr/>
        <a:lstStyle/>
        <a:p>
          <a:r>
            <a:rPr lang="hu-HU" dirty="0" smtClean="0"/>
            <a:t>Kiskereskedelmi, vendéglátás és gépjármű, gj. alkatrész értékesítés havi adatai</a:t>
          </a:r>
          <a:endParaRPr lang="hu-HU" dirty="0"/>
        </a:p>
      </dgm:t>
    </dgm:pt>
    <dgm:pt modelId="{2651D851-A0D5-4D88-AF40-7E7584A7BF1D}" type="parTrans" cxnId="{117966BD-B435-4444-98E6-F8B27163221B}">
      <dgm:prSet/>
      <dgm:spPr/>
      <dgm:t>
        <a:bodyPr/>
        <a:lstStyle/>
        <a:p>
          <a:endParaRPr lang="hu-HU"/>
        </a:p>
      </dgm:t>
    </dgm:pt>
    <dgm:pt modelId="{65423758-A064-402B-B5DF-3357ACABDF8B}" type="sibTrans" cxnId="{117966BD-B435-4444-98E6-F8B27163221B}">
      <dgm:prSet/>
      <dgm:spPr/>
      <dgm:t>
        <a:bodyPr/>
        <a:lstStyle/>
        <a:p>
          <a:endParaRPr lang="hu-HU"/>
        </a:p>
      </dgm:t>
    </dgm:pt>
    <dgm:pt modelId="{8A3CCFBA-EFB6-47C0-8E58-E3B4953D6C8E}">
      <dgm:prSet phldrT="[Text]" custT="1"/>
      <dgm:spPr/>
      <dgm:t>
        <a:bodyPr/>
        <a:lstStyle/>
        <a:p>
          <a:r>
            <a:rPr lang="hu-HU" sz="1800" dirty="0" smtClean="0"/>
            <a:t>Áfa-adatok</a:t>
          </a:r>
          <a:endParaRPr lang="hu-HU" sz="1800" dirty="0"/>
        </a:p>
      </dgm:t>
    </dgm:pt>
    <dgm:pt modelId="{1A6AE724-B771-4682-8B38-8086143B02F0}" type="parTrans" cxnId="{5762EE5F-BD03-417E-A340-A0CD4328C8B1}">
      <dgm:prSet/>
      <dgm:spPr/>
      <dgm:t>
        <a:bodyPr/>
        <a:lstStyle/>
        <a:p>
          <a:endParaRPr lang="hu-HU"/>
        </a:p>
      </dgm:t>
    </dgm:pt>
    <dgm:pt modelId="{989E68FB-158A-4D46-BBF4-EA46D4DDB4DE}" type="sibTrans" cxnId="{5762EE5F-BD03-417E-A340-A0CD4328C8B1}">
      <dgm:prSet/>
      <dgm:spPr/>
      <dgm:t>
        <a:bodyPr/>
        <a:lstStyle/>
        <a:p>
          <a:endParaRPr lang="hu-HU"/>
        </a:p>
      </dgm:t>
    </dgm:pt>
    <dgm:pt modelId="{62FFD1F0-965C-4A13-B28B-7142CB3D667A}">
      <dgm:prSet phldrT="[Text]" phldr="1" custLinFactX="58235" custLinFactNeighborX="100000" custLinFactNeighborY="62353"/>
      <dgm:spPr/>
      <dgm:t>
        <a:bodyPr/>
        <a:lstStyle/>
        <a:p>
          <a:endParaRPr lang="hu-HU"/>
        </a:p>
      </dgm:t>
    </dgm:pt>
    <dgm:pt modelId="{322FBA09-2A5C-4BA5-ADBC-59502400F418}" type="parTrans" cxnId="{3972A8DE-CB6B-4B91-83DA-7BE53B702683}">
      <dgm:prSet/>
      <dgm:spPr/>
      <dgm:t>
        <a:bodyPr/>
        <a:lstStyle/>
        <a:p>
          <a:endParaRPr lang="hu-HU"/>
        </a:p>
      </dgm:t>
    </dgm:pt>
    <dgm:pt modelId="{2886389F-6535-41A3-A017-7273396A192E}" type="sibTrans" cxnId="{3972A8DE-CB6B-4B91-83DA-7BE53B702683}">
      <dgm:prSet/>
      <dgm:spPr/>
      <dgm:t>
        <a:bodyPr/>
        <a:lstStyle/>
        <a:p>
          <a:endParaRPr lang="hu-HU"/>
        </a:p>
      </dgm:t>
    </dgm:pt>
    <dgm:pt modelId="{56FD009C-79B2-4F7A-A88C-32587A76F462}" type="pres">
      <dgm:prSet presAssocID="{3002FD49-24FB-467E-B789-2CCAEFA38079}" presName="Name0" presStyleCnt="0">
        <dgm:presLayoutVars>
          <dgm:chMax val="4"/>
          <dgm:resizeHandles val="exact"/>
        </dgm:presLayoutVars>
      </dgm:prSet>
      <dgm:spPr/>
      <dgm:t>
        <a:bodyPr/>
        <a:lstStyle/>
        <a:p>
          <a:endParaRPr lang="hu-HU"/>
        </a:p>
      </dgm:t>
    </dgm:pt>
    <dgm:pt modelId="{7C37299E-D858-4F0E-B3EC-0373B0DAD16E}" type="pres">
      <dgm:prSet presAssocID="{3002FD49-24FB-467E-B789-2CCAEFA38079}" presName="ellipse" presStyleLbl="trBgShp" presStyleIdx="0" presStyleCnt="1"/>
      <dgm:spPr/>
    </dgm:pt>
    <dgm:pt modelId="{125661C3-BCF7-4453-8509-753E94D61EF2}" type="pres">
      <dgm:prSet presAssocID="{3002FD49-24FB-467E-B789-2CCAEFA38079}" presName="arrow1" presStyleLbl="fgShp" presStyleIdx="0" presStyleCnt="1"/>
      <dgm:spPr/>
    </dgm:pt>
    <dgm:pt modelId="{898FC1A2-1839-4480-9E8F-4C4696A0B026}" type="pres">
      <dgm:prSet presAssocID="{3002FD49-24FB-467E-B789-2CCAEFA38079}" presName="rectangle" presStyleLbl="revTx" presStyleIdx="0" presStyleCnt="1">
        <dgm:presLayoutVars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3EE3CD6B-204A-4CA8-BE66-89CDD9E4CD4A}" type="pres">
      <dgm:prSet presAssocID="{8A3CCFBA-EFB6-47C0-8E58-E3B4953D6C8E}" presName="item1" presStyleLbl="node1" presStyleIdx="0" presStyleCnt="3" custLinFactNeighborX="-10403" custLinFactNeighborY="-4118">
        <dgm:presLayoutVars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33665997-10BB-4A76-81D6-6962FCF32EBE}" type="pres">
      <dgm:prSet presAssocID="{0CE550BC-39DE-4F4B-B894-53F80F15485C}" presName="item2" presStyleLbl="node1" presStyleIdx="1" presStyleCnt="3" custLinFactNeighborX="-22835" custLinFactNeighborY="-23530">
        <dgm:presLayoutVars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00DB1F20-D2F1-41B1-8737-ABDBD606DEF2}" type="pres">
      <dgm:prSet presAssocID="{9CB8CDE1-8C2C-43AC-B2AA-8B81A7A36C3F}" presName="item3" presStyleLbl="node1" presStyleIdx="2" presStyleCnt="3" custLinFactNeighborX="28823" custLinFactNeighborY="-588">
        <dgm:presLayoutVars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05FAFFC8-CBF9-4D78-8C0D-2A3DBD3EF4C6}" type="pres">
      <dgm:prSet presAssocID="{3002FD49-24FB-467E-B789-2CCAEFA38079}" presName="funnel" presStyleLbl="trAlignAcc1" presStyleIdx="0" presStyleCnt="1"/>
      <dgm:spPr/>
    </dgm:pt>
  </dgm:ptLst>
  <dgm:cxnLst>
    <dgm:cxn modelId="{5630E2DC-A7AC-412B-AD2B-AF6957571E37}" type="presOf" srcId="{3002FD49-24FB-467E-B789-2CCAEFA38079}" destId="{56FD009C-79B2-4F7A-A88C-32587A76F462}" srcOrd="0" destOrd="0" presId="urn:microsoft.com/office/officeart/2005/8/layout/funnel1"/>
    <dgm:cxn modelId="{5762EE5F-BD03-417E-A340-A0CD4328C8B1}" srcId="{3002FD49-24FB-467E-B789-2CCAEFA38079}" destId="{8A3CCFBA-EFB6-47C0-8E58-E3B4953D6C8E}" srcOrd="1" destOrd="0" parTransId="{1A6AE724-B771-4682-8B38-8086143B02F0}" sibTransId="{989E68FB-158A-4D46-BBF4-EA46D4DDB4DE}"/>
    <dgm:cxn modelId="{2607AD9E-ED6B-4BCA-A078-75C721B52E1E}" srcId="{3002FD49-24FB-467E-B789-2CCAEFA38079}" destId="{1D3E9ED2-FC57-4D18-9A9A-6DCBBE1C95FB}" srcOrd="5" destOrd="0" parTransId="{1937F7BB-69BC-46B1-A96E-1DB8619C8C22}" sibTransId="{DEF6D5F7-C102-48DA-87D3-44CB98F4749E}"/>
    <dgm:cxn modelId="{94A3946E-304A-4AA8-A6BF-4840BA48B728}" srcId="{3002FD49-24FB-467E-B789-2CCAEFA38079}" destId="{1975BF1E-4FC6-4615-882A-1256B679A75F}" srcOrd="0" destOrd="0" parTransId="{7A472234-4F23-406F-AC2F-9000076B4954}" sibTransId="{3624049A-017C-4A4E-B60D-0ED9A2A20013}"/>
    <dgm:cxn modelId="{3972A8DE-CB6B-4B91-83DA-7BE53B702683}" srcId="{3002FD49-24FB-467E-B789-2CCAEFA38079}" destId="{62FFD1F0-965C-4A13-B28B-7142CB3D667A}" srcOrd="7" destOrd="0" parTransId="{322FBA09-2A5C-4BA5-ADBC-59502400F418}" sibTransId="{2886389F-6535-41A3-A017-7273396A192E}"/>
    <dgm:cxn modelId="{CA30B702-D2EC-485E-85F3-CADEE5E1C9EF}" type="presOf" srcId="{8A3CCFBA-EFB6-47C0-8E58-E3B4953D6C8E}" destId="{33665997-10BB-4A76-81D6-6962FCF32EBE}" srcOrd="0" destOrd="0" presId="urn:microsoft.com/office/officeart/2005/8/layout/funnel1"/>
    <dgm:cxn modelId="{5A2B4C77-FDE3-4F28-AFD9-F4ACB73A8AA2}" srcId="{3002FD49-24FB-467E-B789-2CCAEFA38079}" destId="{0CE550BC-39DE-4F4B-B894-53F80F15485C}" srcOrd="2" destOrd="0" parTransId="{2D6D6E6A-5D51-4FBE-9334-A717CB309C52}" sibTransId="{20A64923-8397-4C17-918E-D9066C1930E6}"/>
    <dgm:cxn modelId="{B6A35689-9F84-4414-AE93-F651E954CD20}" type="presOf" srcId="{1975BF1E-4FC6-4615-882A-1256B679A75F}" destId="{00DB1F20-D2F1-41B1-8737-ABDBD606DEF2}" srcOrd="0" destOrd="0" presId="urn:microsoft.com/office/officeart/2005/8/layout/funnel1"/>
    <dgm:cxn modelId="{AC200623-47FB-4DA5-9F69-88832D7A1123}" srcId="{3002FD49-24FB-467E-B789-2CCAEFA38079}" destId="{1D5C2300-7EF3-4D98-880D-6D34C40A1C6B}" srcOrd="6" destOrd="0" parTransId="{B37136AD-531A-40BD-8FE4-3B8B87442866}" sibTransId="{4F9B1A6A-37E7-41D2-B7FD-B8519397D02C}"/>
    <dgm:cxn modelId="{182E478B-1813-4E80-B515-2F9637CC5F2E}" srcId="{3002FD49-24FB-467E-B789-2CCAEFA38079}" destId="{EDB1E81E-9111-4B9C-8046-716E1F6517CA}" srcOrd="4" destOrd="0" parTransId="{5727FE93-CD9F-4BAC-B402-CFD61ACA28AF}" sibTransId="{BDC89500-B7E1-4543-8615-BB68DC376C03}"/>
    <dgm:cxn modelId="{117966BD-B435-4444-98E6-F8B27163221B}" srcId="{3002FD49-24FB-467E-B789-2CCAEFA38079}" destId="{9CB8CDE1-8C2C-43AC-B2AA-8B81A7A36C3F}" srcOrd="3" destOrd="0" parTransId="{2651D851-A0D5-4D88-AF40-7E7584A7BF1D}" sibTransId="{65423758-A064-402B-B5DF-3357ACABDF8B}"/>
    <dgm:cxn modelId="{641BDF90-A44B-4504-BBCF-4FC4363CD37C}" type="presOf" srcId="{0CE550BC-39DE-4F4B-B894-53F80F15485C}" destId="{3EE3CD6B-204A-4CA8-BE66-89CDD9E4CD4A}" srcOrd="0" destOrd="0" presId="urn:microsoft.com/office/officeart/2005/8/layout/funnel1"/>
    <dgm:cxn modelId="{C171A1CF-6FCD-42EA-8054-B2F71F5950D8}" type="presOf" srcId="{9CB8CDE1-8C2C-43AC-B2AA-8B81A7A36C3F}" destId="{898FC1A2-1839-4480-9E8F-4C4696A0B026}" srcOrd="0" destOrd="0" presId="urn:microsoft.com/office/officeart/2005/8/layout/funnel1"/>
    <dgm:cxn modelId="{45752CC1-02EB-4987-9B67-3AEB8025E5E4}" type="presParOf" srcId="{56FD009C-79B2-4F7A-A88C-32587A76F462}" destId="{7C37299E-D858-4F0E-B3EC-0373B0DAD16E}" srcOrd="0" destOrd="0" presId="urn:microsoft.com/office/officeart/2005/8/layout/funnel1"/>
    <dgm:cxn modelId="{6E9C5474-9A41-42D3-B3BA-4CADDAF9BEB4}" type="presParOf" srcId="{56FD009C-79B2-4F7A-A88C-32587A76F462}" destId="{125661C3-BCF7-4453-8509-753E94D61EF2}" srcOrd="1" destOrd="0" presId="urn:microsoft.com/office/officeart/2005/8/layout/funnel1"/>
    <dgm:cxn modelId="{311CB026-B903-4DE2-BE49-F888B726D789}" type="presParOf" srcId="{56FD009C-79B2-4F7A-A88C-32587A76F462}" destId="{898FC1A2-1839-4480-9E8F-4C4696A0B026}" srcOrd="2" destOrd="0" presId="urn:microsoft.com/office/officeart/2005/8/layout/funnel1"/>
    <dgm:cxn modelId="{B1DD926B-D5B1-490D-87AC-47992FE9F7B3}" type="presParOf" srcId="{56FD009C-79B2-4F7A-A88C-32587A76F462}" destId="{3EE3CD6B-204A-4CA8-BE66-89CDD9E4CD4A}" srcOrd="3" destOrd="0" presId="urn:microsoft.com/office/officeart/2005/8/layout/funnel1"/>
    <dgm:cxn modelId="{A7221A7C-EF99-446C-A33B-315B3912DFF1}" type="presParOf" srcId="{56FD009C-79B2-4F7A-A88C-32587A76F462}" destId="{33665997-10BB-4A76-81D6-6962FCF32EBE}" srcOrd="4" destOrd="0" presId="urn:microsoft.com/office/officeart/2005/8/layout/funnel1"/>
    <dgm:cxn modelId="{3359D480-858E-4BA4-8E9C-9FB07CACAAE5}" type="presParOf" srcId="{56FD009C-79B2-4F7A-A88C-32587A76F462}" destId="{00DB1F20-D2F1-41B1-8737-ABDBD606DEF2}" srcOrd="5" destOrd="0" presId="urn:microsoft.com/office/officeart/2005/8/layout/funnel1"/>
    <dgm:cxn modelId="{4E30A193-1BE2-499F-8116-08E53A4FD04B}" type="presParOf" srcId="{56FD009C-79B2-4F7A-A88C-32587A76F462}" destId="{05FAFFC8-CBF9-4D78-8C0D-2A3DBD3EF4C6}" srcOrd="6" destOrd="0" presId="urn:microsoft.com/office/officeart/2005/8/layout/funnel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3002FD49-24FB-467E-B789-2CCAEFA38079}" type="doc">
      <dgm:prSet loTypeId="urn:microsoft.com/office/officeart/2005/8/layout/funnel1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hu-HU"/>
        </a:p>
      </dgm:t>
    </dgm:pt>
    <dgm:pt modelId="{1975BF1E-4FC6-4615-882A-1256B679A75F}">
      <dgm:prSet phldrT="[Text]" custT="1"/>
      <dgm:spPr/>
      <dgm:t>
        <a:bodyPr/>
        <a:lstStyle/>
        <a:p>
          <a:r>
            <a:rPr lang="hu-HU" sz="1800" dirty="0" smtClean="0"/>
            <a:t>OSAP 1045</a:t>
          </a:r>
          <a:endParaRPr lang="hu-HU" sz="1800" dirty="0"/>
        </a:p>
      </dgm:t>
    </dgm:pt>
    <dgm:pt modelId="{7A472234-4F23-406F-AC2F-9000076B4954}" type="parTrans" cxnId="{94A3946E-304A-4AA8-A6BF-4840BA48B728}">
      <dgm:prSet/>
      <dgm:spPr/>
      <dgm:t>
        <a:bodyPr/>
        <a:lstStyle/>
        <a:p>
          <a:endParaRPr lang="hu-HU"/>
        </a:p>
      </dgm:t>
    </dgm:pt>
    <dgm:pt modelId="{3624049A-017C-4A4E-B60D-0ED9A2A20013}" type="sibTrans" cxnId="{94A3946E-304A-4AA8-A6BF-4840BA48B728}">
      <dgm:prSet/>
      <dgm:spPr/>
      <dgm:t>
        <a:bodyPr/>
        <a:lstStyle/>
        <a:p>
          <a:endParaRPr lang="hu-HU"/>
        </a:p>
      </dgm:t>
    </dgm:pt>
    <dgm:pt modelId="{EDB1E81E-9111-4B9C-8046-716E1F6517CA}">
      <dgm:prSet phldrT="[Text]" phldr="1"/>
      <dgm:spPr/>
      <dgm:t>
        <a:bodyPr/>
        <a:lstStyle/>
        <a:p>
          <a:endParaRPr lang="hu-HU" dirty="0"/>
        </a:p>
      </dgm:t>
    </dgm:pt>
    <dgm:pt modelId="{5727FE93-CD9F-4BAC-B402-CFD61ACA28AF}" type="parTrans" cxnId="{182E478B-1813-4E80-B515-2F9637CC5F2E}">
      <dgm:prSet/>
      <dgm:spPr/>
      <dgm:t>
        <a:bodyPr/>
        <a:lstStyle/>
        <a:p>
          <a:endParaRPr lang="hu-HU"/>
        </a:p>
      </dgm:t>
    </dgm:pt>
    <dgm:pt modelId="{BDC89500-B7E1-4543-8615-BB68DC376C03}" type="sibTrans" cxnId="{182E478B-1813-4E80-B515-2F9637CC5F2E}">
      <dgm:prSet/>
      <dgm:spPr/>
      <dgm:t>
        <a:bodyPr/>
        <a:lstStyle/>
        <a:p>
          <a:endParaRPr lang="hu-HU"/>
        </a:p>
      </dgm:t>
    </dgm:pt>
    <dgm:pt modelId="{1D3E9ED2-FC57-4D18-9A9A-6DCBBE1C95FB}">
      <dgm:prSet phldrT="[Text]" phldr="1"/>
      <dgm:spPr/>
      <dgm:t>
        <a:bodyPr/>
        <a:lstStyle/>
        <a:p>
          <a:endParaRPr lang="hu-HU"/>
        </a:p>
      </dgm:t>
    </dgm:pt>
    <dgm:pt modelId="{1937F7BB-69BC-46B1-A96E-1DB8619C8C22}" type="parTrans" cxnId="{2607AD9E-ED6B-4BCA-A078-75C721B52E1E}">
      <dgm:prSet/>
      <dgm:spPr/>
      <dgm:t>
        <a:bodyPr/>
        <a:lstStyle/>
        <a:p>
          <a:endParaRPr lang="hu-HU"/>
        </a:p>
      </dgm:t>
    </dgm:pt>
    <dgm:pt modelId="{DEF6D5F7-C102-48DA-87D3-44CB98F4749E}" type="sibTrans" cxnId="{2607AD9E-ED6B-4BCA-A078-75C721B52E1E}">
      <dgm:prSet/>
      <dgm:spPr/>
      <dgm:t>
        <a:bodyPr/>
        <a:lstStyle/>
        <a:p>
          <a:endParaRPr lang="hu-HU"/>
        </a:p>
      </dgm:t>
    </dgm:pt>
    <dgm:pt modelId="{1D5C2300-7EF3-4D98-880D-6D34C40A1C6B}">
      <dgm:prSet phldrT="[Text]" phldr="1"/>
      <dgm:spPr/>
      <dgm:t>
        <a:bodyPr/>
        <a:lstStyle/>
        <a:p>
          <a:endParaRPr lang="hu-HU"/>
        </a:p>
      </dgm:t>
    </dgm:pt>
    <dgm:pt modelId="{B37136AD-531A-40BD-8FE4-3B8B87442866}" type="parTrans" cxnId="{AC200623-47FB-4DA5-9F69-88832D7A1123}">
      <dgm:prSet/>
      <dgm:spPr/>
      <dgm:t>
        <a:bodyPr/>
        <a:lstStyle/>
        <a:p>
          <a:endParaRPr lang="hu-HU"/>
        </a:p>
      </dgm:t>
    </dgm:pt>
    <dgm:pt modelId="{4F9B1A6A-37E7-41D2-B7FD-B8519397D02C}" type="sibTrans" cxnId="{AC200623-47FB-4DA5-9F69-88832D7A1123}">
      <dgm:prSet/>
      <dgm:spPr/>
      <dgm:t>
        <a:bodyPr/>
        <a:lstStyle/>
        <a:p>
          <a:endParaRPr lang="hu-HU"/>
        </a:p>
      </dgm:t>
    </dgm:pt>
    <dgm:pt modelId="{0CE550BC-39DE-4F4B-B894-53F80F15485C}">
      <dgm:prSet phldrT="[Text]" custT="1"/>
      <dgm:spPr/>
      <dgm:t>
        <a:bodyPr/>
        <a:lstStyle/>
        <a:p>
          <a:r>
            <a:rPr lang="hu-HU" sz="1600" dirty="0" smtClean="0"/>
            <a:t>ND Zrt </a:t>
          </a:r>
          <a:r>
            <a:rPr lang="hu-HU" sz="1200" dirty="0" smtClean="0"/>
            <a:t>dohány-adatok</a:t>
          </a:r>
          <a:endParaRPr lang="hu-HU" sz="1200" dirty="0"/>
        </a:p>
      </dgm:t>
    </dgm:pt>
    <dgm:pt modelId="{2D6D6E6A-5D51-4FBE-9334-A717CB309C52}" type="parTrans" cxnId="{5A2B4C77-FDE3-4F28-AFD9-F4ACB73A8AA2}">
      <dgm:prSet/>
      <dgm:spPr/>
      <dgm:t>
        <a:bodyPr/>
        <a:lstStyle/>
        <a:p>
          <a:endParaRPr lang="hu-HU"/>
        </a:p>
      </dgm:t>
    </dgm:pt>
    <dgm:pt modelId="{20A64923-8397-4C17-918E-D9066C1930E6}" type="sibTrans" cxnId="{5A2B4C77-FDE3-4F28-AFD9-F4ACB73A8AA2}">
      <dgm:prSet/>
      <dgm:spPr/>
      <dgm:t>
        <a:bodyPr/>
        <a:lstStyle/>
        <a:p>
          <a:endParaRPr lang="hu-HU"/>
        </a:p>
      </dgm:t>
    </dgm:pt>
    <dgm:pt modelId="{9CB8CDE1-8C2C-43AC-B2AA-8B81A7A36C3F}">
      <dgm:prSet phldrT="[Text]"/>
      <dgm:spPr/>
      <dgm:t>
        <a:bodyPr/>
        <a:lstStyle/>
        <a:p>
          <a:r>
            <a:rPr lang="hu-HU" dirty="0" smtClean="0"/>
            <a:t>Kiskereskedelmi, vendéglátás és gépjármű, gj. alkatrész értékesítés havi adatai</a:t>
          </a:r>
          <a:endParaRPr lang="hu-HU" dirty="0"/>
        </a:p>
      </dgm:t>
    </dgm:pt>
    <dgm:pt modelId="{2651D851-A0D5-4D88-AF40-7E7584A7BF1D}" type="parTrans" cxnId="{117966BD-B435-4444-98E6-F8B27163221B}">
      <dgm:prSet/>
      <dgm:spPr/>
      <dgm:t>
        <a:bodyPr/>
        <a:lstStyle/>
        <a:p>
          <a:endParaRPr lang="hu-HU"/>
        </a:p>
      </dgm:t>
    </dgm:pt>
    <dgm:pt modelId="{65423758-A064-402B-B5DF-3357ACABDF8B}" type="sibTrans" cxnId="{117966BD-B435-4444-98E6-F8B27163221B}">
      <dgm:prSet/>
      <dgm:spPr/>
      <dgm:t>
        <a:bodyPr/>
        <a:lstStyle/>
        <a:p>
          <a:endParaRPr lang="hu-HU"/>
        </a:p>
      </dgm:t>
    </dgm:pt>
    <dgm:pt modelId="{8A3CCFBA-EFB6-47C0-8E58-E3B4953D6C8E}">
      <dgm:prSet phldrT="[Text]" custT="1"/>
      <dgm:spPr/>
      <dgm:t>
        <a:bodyPr/>
        <a:lstStyle/>
        <a:p>
          <a:r>
            <a:rPr lang="hu-HU" sz="1400" dirty="0" smtClean="0"/>
            <a:t>Áfa-adatok</a:t>
          </a:r>
          <a:endParaRPr lang="hu-HU" sz="1400" dirty="0"/>
        </a:p>
      </dgm:t>
    </dgm:pt>
    <dgm:pt modelId="{1A6AE724-B771-4682-8B38-8086143B02F0}" type="parTrans" cxnId="{5762EE5F-BD03-417E-A340-A0CD4328C8B1}">
      <dgm:prSet/>
      <dgm:spPr/>
      <dgm:t>
        <a:bodyPr/>
        <a:lstStyle/>
        <a:p>
          <a:endParaRPr lang="hu-HU"/>
        </a:p>
      </dgm:t>
    </dgm:pt>
    <dgm:pt modelId="{989E68FB-158A-4D46-BBF4-EA46D4DDB4DE}" type="sibTrans" cxnId="{5762EE5F-BD03-417E-A340-A0CD4328C8B1}">
      <dgm:prSet/>
      <dgm:spPr/>
      <dgm:t>
        <a:bodyPr/>
        <a:lstStyle/>
        <a:p>
          <a:endParaRPr lang="hu-HU"/>
        </a:p>
      </dgm:t>
    </dgm:pt>
    <dgm:pt modelId="{62FFD1F0-965C-4A13-B28B-7142CB3D667A}">
      <dgm:prSet phldrT="[Text]" phldr="1" custLinFactX="58235" custLinFactNeighborX="100000" custLinFactNeighborY="62353"/>
      <dgm:spPr/>
      <dgm:t>
        <a:bodyPr/>
        <a:lstStyle/>
        <a:p>
          <a:endParaRPr lang="hu-HU"/>
        </a:p>
      </dgm:t>
    </dgm:pt>
    <dgm:pt modelId="{322FBA09-2A5C-4BA5-ADBC-59502400F418}" type="parTrans" cxnId="{3972A8DE-CB6B-4B91-83DA-7BE53B702683}">
      <dgm:prSet/>
      <dgm:spPr/>
      <dgm:t>
        <a:bodyPr/>
        <a:lstStyle/>
        <a:p>
          <a:endParaRPr lang="hu-HU"/>
        </a:p>
      </dgm:t>
    </dgm:pt>
    <dgm:pt modelId="{2886389F-6535-41A3-A017-7273396A192E}" type="sibTrans" cxnId="{3972A8DE-CB6B-4B91-83DA-7BE53B702683}">
      <dgm:prSet/>
      <dgm:spPr/>
      <dgm:t>
        <a:bodyPr/>
        <a:lstStyle/>
        <a:p>
          <a:endParaRPr lang="hu-HU"/>
        </a:p>
      </dgm:t>
    </dgm:pt>
    <dgm:pt modelId="{56FD009C-79B2-4F7A-A88C-32587A76F462}" type="pres">
      <dgm:prSet presAssocID="{3002FD49-24FB-467E-B789-2CCAEFA38079}" presName="Name0" presStyleCnt="0">
        <dgm:presLayoutVars>
          <dgm:chMax val="4"/>
          <dgm:resizeHandles val="exact"/>
        </dgm:presLayoutVars>
      </dgm:prSet>
      <dgm:spPr/>
      <dgm:t>
        <a:bodyPr/>
        <a:lstStyle/>
        <a:p>
          <a:endParaRPr lang="hu-HU"/>
        </a:p>
      </dgm:t>
    </dgm:pt>
    <dgm:pt modelId="{7C37299E-D858-4F0E-B3EC-0373B0DAD16E}" type="pres">
      <dgm:prSet presAssocID="{3002FD49-24FB-467E-B789-2CCAEFA38079}" presName="ellipse" presStyleLbl="trBgShp" presStyleIdx="0" presStyleCnt="1"/>
      <dgm:spPr/>
    </dgm:pt>
    <dgm:pt modelId="{125661C3-BCF7-4453-8509-753E94D61EF2}" type="pres">
      <dgm:prSet presAssocID="{3002FD49-24FB-467E-B789-2CCAEFA38079}" presName="arrow1" presStyleLbl="fgShp" presStyleIdx="0" presStyleCnt="1"/>
      <dgm:spPr/>
    </dgm:pt>
    <dgm:pt modelId="{898FC1A2-1839-4480-9E8F-4C4696A0B026}" type="pres">
      <dgm:prSet presAssocID="{3002FD49-24FB-467E-B789-2CCAEFA38079}" presName="rectangle" presStyleLbl="revTx" presStyleIdx="0" presStyleCnt="1">
        <dgm:presLayoutVars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3EE3CD6B-204A-4CA8-BE66-89CDD9E4CD4A}" type="pres">
      <dgm:prSet presAssocID="{8A3CCFBA-EFB6-47C0-8E58-E3B4953D6C8E}" presName="item1" presStyleLbl="node1" presStyleIdx="0" presStyleCnt="3" custScaleX="84837" custScaleY="78802" custLinFactNeighborX="-12994" custLinFactNeighborY="20926">
        <dgm:presLayoutVars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33665997-10BB-4A76-81D6-6962FCF32EBE}" type="pres">
      <dgm:prSet presAssocID="{0CE550BC-39DE-4F4B-B894-53F80F15485C}" presName="item2" presStyleLbl="node1" presStyleIdx="1" presStyleCnt="3" custScaleX="88732" custScaleY="80704" custLinFactNeighborX="-9018" custLinFactNeighborY="17059">
        <dgm:presLayoutVars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00DB1F20-D2F1-41B1-8737-ABDBD606DEF2}" type="pres">
      <dgm:prSet presAssocID="{9CB8CDE1-8C2C-43AC-B2AA-8B81A7A36C3F}" presName="item3" presStyleLbl="node1" presStyleIdx="2" presStyleCnt="3" custScaleX="84951" custScaleY="81449" custLinFactNeighborX="27959" custLinFactNeighborY="42592">
        <dgm:presLayoutVars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05FAFFC8-CBF9-4D78-8C0D-2A3DBD3EF4C6}" type="pres">
      <dgm:prSet presAssocID="{3002FD49-24FB-467E-B789-2CCAEFA38079}" presName="funnel" presStyleLbl="trAlignAcc1" presStyleIdx="0" presStyleCnt="1"/>
      <dgm:spPr/>
      <dgm:t>
        <a:bodyPr/>
        <a:lstStyle/>
        <a:p>
          <a:endParaRPr lang="hu-HU"/>
        </a:p>
      </dgm:t>
    </dgm:pt>
  </dgm:ptLst>
  <dgm:cxnLst>
    <dgm:cxn modelId="{5A2B4C77-FDE3-4F28-AFD9-F4ACB73A8AA2}" srcId="{3002FD49-24FB-467E-B789-2CCAEFA38079}" destId="{0CE550BC-39DE-4F4B-B894-53F80F15485C}" srcOrd="2" destOrd="0" parTransId="{2D6D6E6A-5D51-4FBE-9334-A717CB309C52}" sibTransId="{20A64923-8397-4C17-918E-D9066C1930E6}"/>
    <dgm:cxn modelId="{20A1A6AC-167D-4AA8-BCDB-D687FD34B31A}" type="presOf" srcId="{3002FD49-24FB-467E-B789-2CCAEFA38079}" destId="{56FD009C-79B2-4F7A-A88C-32587A76F462}" srcOrd="0" destOrd="0" presId="urn:microsoft.com/office/officeart/2005/8/layout/funnel1"/>
    <dgm:cxn modelId="{663960D2-8808-4DE7-A603-E269520701CB}" type="presOf" srcId="{1975BF1E-4FC6-4615-882A-1256B679A75F}" destId="{00DB1F20-D2F1-41B1-8737-ABDBD606DEF2}" srcOrd="0" destOrd="0" presId="urn:microsoft.com/office/officeart/2005/8/layout/funnel1"/>
    <dgm:cxn modelId="{58DDAA60-B8A5-4EC5-8231-22541A9FA166}" type="presOf" srcId="{8A3CCFBA-EFB6-47C0-8E58-E3B4953D6C8E}" destId="{33665997-10BB-4A76-81D6-6962FCF32EBE}" srcOrd="0" destOrd="0" presId="urn:microsoft.com/office/officeart/2005/8/layout/funnel1"/>
    <dgm:cxn modelId="{3972A8DE-CB6B-4B91-83DA-7BE53B702683}" srcId="{3002FD49-24FB-467E-B789-2CCAEFA38079}" destId="{62FFD1F0-965C-4A13-B28B-7142CB3D667A}" srcOrd="7" destOrd="0" parTransId="{322FBA09-2A5C-4BA5-ADBC-59502400F418}" sibTransId="{2886389F-6535-41A3-A017-7273396A192E}"/>
    <dgm:cxn modelId="{8D6DDFA0-EDE8-4E44-8D9A-FABD7C7908CD}" type="presOf" srcId="{9CB8CDE1-8C2C-43AC-B2AA-8B81A7A36C3F}" destId="{898FC1A2-1839-4480-9E8F-4C4696A0B026}" srcOrd="0" destOrd="0" presId="urn:microsoft.com/office/officeart/2005/8/layout/funnel1"/>
    <dgm:cxn modelId="{AC200623-47FB-4DA5-9F69-88832D7A1123}" srcId="{3002FD49-24FB-467E-B789-2CCAEFA38079}" destId="{1D5C2300-7EF3-4D98-880D-6D34C40A1C6B}" srcOrd="6" destOrd="0" parTransId="{B37136AD-531A-40BD-8FE4-3B8B87442866}" sibTransId="{4F9B1A6A-37E7-41D2-B7FD-B8519397D02C}"/>
    <dgm:cxn modelId="{5762EE5F-BD03-417E-A340-A0CD4328C8B1}" srcId="{3002FD49-24FB-467E-B789-2CCAEFA38079}" destId="{8A3CCFBA-EFB6-47C0-8E58-E3B4953D6C8E}" srcOrd="1" destOrd="0" parTransId="{1A6AE724-B771-4682-8B38-8086143B02F0}" sibTransId="{989E68FB-158A-4D46-BBF4-EA46D4DDB4DE}"/>
    <dgm:cxn modelId="{182E478B-1813-4E80-B515-2F9637CC5F2E}" srcId="{3002FD49-24FB-467E-B789-2CCAEFA38079}" destId="{EDB1E81E-9111-4B9C-8046-716E1F6517CA}" srcOrd="4" destOrd="0" parTransId="{5727FE93-CD9F-4BAC-B402-CFD61ACA28AF}" sibTransId="{BDC89500-B7E1-4543-8615-BB68DC376C03}"/>
    <dgm:cxn modelId="{94A3946E-304A-4AA8-A6BF-4840BA48B728}" srcId="{3002FD49-24FB-467E-B789-2CCAEFA38079}" destId="{1975BF1E-4FC6-4615-882A-1256B679A75F}" srcOrd="0" destOrd="0" parTransId="{7A472234-4F23-406F-AC2F-9000076B4954}" sibTransId="{3624049A-017C-4A4E-B60D-0ED9A2A20013}"/>
    <dgm:cxn modelId="{2607AD9E-ED6B-4BCA-A078-75C721B52E1E}" srcId="{3002FD49-24FB-467E-B789-2CCAEFA38079}" destId="{1D3E9ED2-FC57-4D18-9A9A-6DCBBE1C95FB}" srcOrd="5" destOrd="0" parTransId="{1937F7BB-69BC-46B1-A96E-1DB8619C8C22}" sibTransId="{DEF6D5F7-C102-48DA-87D3-44CB98F4749E}"/>
    <dgm:cxn modelId="{117966BD-B435-4444-98E6-F8B27163221B}" srcId="{3002FD49-24FB-467E-B789-2CCAEFA38079}" destId="{9CB8CDE1-8C2C-43AC-B2AA-8B81A7A36C3F}" srcOrd="3" destOrd="0" parTransId="{2651D851-A0D5-4D88-AF40-7E7584A7BF1D}" sibTransId="{65423758-A064-402B-B5DF-3357ACABDF8B}"/>
    <dgm:cxn modelId="{F082F11B-C186-4186-91F1-8BFCECCB1A02}" type="presOf" srcId="{0CE550BC-39DE-4F4B-B894-53F80F15485C}" destId="{3EE3CD6B-204A-4CA8-BE66-89CDD9E4CD4A}" srcOrd="0" destOrd="0" presId="urn:microsoft.com/office/officeart/2005/8/layout/funnel1"/>
    <dgm:cxn modelId="{8756F68C-4FDA-452E-88EF-E0AEC219F6D1}" type="presParOf" srcId="{56FD009C-79B2-4F7A-A88C-32587A76F462}" destId="{7C37299E-D858-4F0E-B3EC-0373B0DAD16E}" srcOrd="0" destOrd="0" presId="urn:microsoft.com/office/officeart/2005/8/layout/funnel1"/>
    <dgm:cxn modelId="{85D35D20-5C72-4018-81FA-E1686E9C57C8}" type="presParOf" srcId="{56FD009C-79B2-4F7A-A88C-32587A76F462}" destId="{125661C3-BCF7-4453-8509-753E94D61EF2}" srcOrd="1" destOrd="0" presId="urn:microsoft.com/office/officeart/2005/8/layout/funnel1"/>
    <dgm:cxn modelId="{6D651DCA-3CCA-4C74-82C8-B0768AC45C76}" type="presParOf" srcId="{56FD009C-79B2-4F7A-A88C-32587A76F462}" destId="{898FC1A2-1839-4480-9E8F-4C4696A0B026}" srcOrd="2" destOrd="0" presId="urn:microsoft.com/office/officeart/2005/8/layout/funnel1"/>
    <dgm:cxn modelId="{A51D733C-7DAA-42E8-8417-BB5194E4D592}" type="presParOf" srcId="{56FD009C-79B2-4F7A-A88C-32587A76F462}" destId="{3EE3CD6B-204A-4CA8-BE66-89CDD9E4CD4A}" srcOrd="3" destOrd="0" presId="urn:microsoft.com/office/officeart/2005/8/layout/funnel1"/>
    <dgm:cxn modelId="{0C6EAF50-640E-4CB7-A8D3-227084CD5888}" type="presParOf" srcId="{56FD009C-79B2-4F7A-A88C-32587A76F462}" destId="{33665997-10BB-4A76-81D6-6962FCF32EBE}" srcOrd="4" destOrd="0" presId="urn:microsoft.com/office/officeart/2005/8/layout/funnel1"/>
    <dgm:cxn modelId="{18666614-8652-424E-92D3-A4A46CCA30E6}" type="presParOf" srcId="{56FD009C-79B2-4F7A-A88C-32587A76F462}" destId="{00DB1F20-D2F1-41B1-8737-ABDBD606DEF2}" srcOrd="5" destOrd="0" presId="urn:microsoft.com/office/officeart/2005/8/layout/funnel1"/>
    <dgm:cxn modelId="{3856BC90-9936-4BCD-A011-DE7BD18A89C2}" type="presParOf" srcId="{56FD009C-79B2-4F7A-A88C-32587A76F462}" destId="{05FAFFC8-CBF9-4D78-8C0D-2A3DBD3EF4C6}" srcOrd="6" destOrd="0" presId="urn:microsoft.com/office/officeart/2005/8/layout/funnel1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AA1EB8E9-2BE7-4521-A8B8-AF2F90B7651C}" type="doc">
      <dgm:prSet loTypeId="urn:microsoft.com/office/officeart/2005/8/layout/vList5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hu-HU"/>
        </a:p>
      </dgm:t>
    </dgm:pt>
    <dgm:pt modelId="{6432E1C2-A008-4229-9923-9354668743D6}">
      <dgm:prSet phldrT="[Text]" custT="1"/>
      <dgm:spPr/>
      <dgm:t>
        <a:bodyPr/>
        <a:lstStyle/>
        <a:p>
          <a:r>
            <a:rPr lang="hu-HU" sz="2000" dirty="0" smtClean="0"/>
            <a:t>Vállalkozás</a:t>
          </a:r>
          <a:endParaRPr lang="hu-HU" sz="2000" dirty="0"/>
        </a:p>
      </dgm:t>
    </dgm:pt>
    <dgm:pt modelId="{A53E9DA3-2B33-41E2-9B27-CA02496A4F53}" type="parTrans" cxnId="{13126040-6803-48FC-95DB-D1335CE18545}">
      <dgm:prSet/>
      <dgm:spPr/>
      <dgm:t>
        <a:bodyPr/>
        <a:lstStyle/>
        <a:p>
          <a:endParaRPr lang="hu-HU"/>
        </a:p>
      </dgm:t>
    </dgm:pt>
    <dgm:pt modelId="{0C40E054-57E6-4A35-B3CC-73BC5285D3A3}" type="sibTrans" cxnId="{13126040-6803-48FC-95DB-D1335CE18545}">
      <dgm:prSet/>
      <dgm:spPr/>
      <dgm:t>
        <a:bodyPr/>
        <a:lstStyle/>
        <a:p>
          <a:endParaRPr lang="hu-HU"/>
        </a:p>
      </dgm:t>
    </dgm:pt>
    <dgm:pt modelId="{AFC6FC5F-6245-4376-BBCE-36C8071B325E}">
      <dgm:prSet phldrT="[Text]" custT="1"/>
      <dgm:spPr/>
      <dgm:t>
        <a:bodyPr/>
        <a:lstStyle/>
        <a:p>
          <a:r>
            <a:rPr lang="hu-HU" sz="1600" dirty="0" smtClean="0"/>
            <a:t>árbevétele</a:t>
          </a:r>
          <a:endParaRPr lang="hu-HU" sz="1600" dirty="0"/>
        </a:p>
      </dgm:t>
    </dgm:pt>
    <dgm:pt modelId="{316CDCE7-025E-4429-92F5-CB1DC2186E04}" type="parTrans" cxnId="{2675DE20-5757-4FF2-96A6-B29A9DDEF973}">
      <dgm:prSet/>
      <dgm:spPr/>
      <dgm:t>
        <a:bodyPr/>
        <a:lstStyle/>
        <a:p>
          <a:endParaRPr lang="hu-HU"/>
        </a:p>
      </dgm:t>
    </dgm:pt>
    <dgm:pt modelId="{CDD9159C-622E-4192-ADF9-9724D7BF5452}" type="sibTrans" cxnId="{2675DE20-5757-4FF2-96A6-B29A9DDEF973}">
      <dgm:prSet/>
      <dgm:spPr/>
      <dgm:t>
        <a:bodyPr/>
        <a:lstStyle/>
        <a:p>
          <a:endParaRPr lang="hu-HU"/>
        </a:p>
      </dgm:t>
    </dgm:pt>
    <dgm:pt modelId="{F67C2007-7DAD-489E-A5AE-C3EB4627A9A0}">
      <dgm:prSet phldrT="[Text]" custT="1"/>
      <dgm:spPr/>
      <dgm:t>
        <a:bodyPr/>
        <a:lstStyle/>
        <a:p>
          <a:r>
            <a:rPr lang="hu-HU" sz="2000" dirty="0" smtClean="0"/>
            <a:t>Üzletek</a:t>
          </a:r>
          <a:endParaRPr lang="hu-HU" sz="2000" dirty="0"/>
        </a:p>
      </dgm:t>
    </dgm:pt>
    <dgm:pt modelId="{27BCA83D-997D-4E55-9903-1FB6BE3F88C3}" type="parTrans" cxnId="{D0E601D5-7B8C-4EAA-AB7B-C6B890781C1C}">
      <dgm:prSet/>
      <dgm:spPr/>
      <dgm:t>
        <a:bodyPr/>
        <a:lstStyle/>
        <a:p>
          <a:endParaRPr lang="hu-HU"/>
        </a:p>
      </dgm:t>
    </dgm:pt>
    <dgm:pt modelId="{0D1E1F71-665B-4054-AB85-DF8702A3B24F}" type="sibTrans" cxnId="{D0E601D5-7B8C-4EAA-AB7B-C6B890781C1C}">
      <dgm:prSet/>
      <dgm:spPr/>
      <dgm:t>
        <a:bodyPr/>
        <a:lstStyle/>
        <a:p>
          <a:endParaRPr lang="hu-HU"/>
        </a:p>
      </dgm:t>
    </dgm:pt>
    <dgm:pt modelId="{5FC8495E-C27D-494D-8B05-C420BA0F2A03}">
      <dgm:prSet phldrT="[Text]" custT="1"/>
      <dgm:spPr/>
      <dgm:t>
        <a:bodyPr/>
        <a:lstStyle/>
        <a:p>
          <a:r>
            <a:rPr lang="hu-HU" sz="1600" dirty="0" smtClean="0"/>
            <a:t> kisker. árbevétele</a:t>
          </a:r>
          <a:endParaRPr lang="hu-HU" sz="1600" dirty="0"/>
        </a:p>
      </dgm:t>
    </dgm:pt>
    <dgm:pt modelId="{F4D40007-DB67-4121-9F0F-E30B780CE5F1}" type="parTrans" cxnId="{05F6F98A-64EA-4D52-94AB-4741DCF04DE5}">
      <dgm:prSet/>
      <dgm:spPr/>
      <dgm:t>
        <a:bodyPr/>
        <a:lstStyle/>
        <a:p>
          <a:endParaRPr lang="hu-HU"/>
        </a:p>
      </dgm:t>
    </dgm:pt>
    <dgm:pt modelId="{FE3B344D-572C-4661-8FDB-14AB15829C5D}" type="sibTrans" cxnId="{05F6F98A-64EA-4D52-94AB-4741DCF04DE5}">
      <dgm:prSet/>
      <dgm:spPr/>
      <dgm:t>
        <a:bodyPr/>
        <a:lstStyle/>
        <a:p>
          <a:endParaRPr lang="hu-HU"/>
        </a:p>
      </dgm:t>
    </dgm:pt>
    <dgm:pt modelId="{ED34ABBD-ECCC-4B1C-B1F7-2CD7994734AE}">
      <dgm:prSet phldrT="[Text]" custT="1"/>
      <dgm:spPr/>
      <dgm:t>
        <a:bodyPr/>
        <a:lstStyle/>
        <a:p>
          <a:r>
            <a:rPr lang="hu-HU" sz="2000" dirty="0" smtClean="0"/>
            <a:t>Vendéglátási egységek</a:t>
          </a:r>
          <a:endParaRPr lang="hu-HU" sz="2000" dirty="0"/>
        </a:p>
      </dgm:t>
    </dgm:pt>
    <dgm:pt modelId="{1A1B6658-9846-49E5-AFBA-D008D06C529C}" type="parTrans" cxnId="{8E66ABF0-5200-433E-8DA3-20343FBAC7DE}">
      <dgm:prSet/>
      <dgm:spPr/>
      <dgm:t>
        <a:bodyPr/>
        <a:lstStyle/>
        <a:p>
          <a:endParaRPr lang="hu-HU"/>
        </a:p>
      </dgm:t>
    </dgm:pt>
    <dgm:pt modelId="{705C9013-CCE2-48EB-B37E-A263CB3EA2EE}" type="sibTrans" cxnId="{8E66ABF0-5200-433E-8DA3-20343FBAC7DE}">
      <dgm:prSet/>
      <dgm:spPr/>
      <dgm:t>
        <a:bodyPr/>
        <a:lstStyle/>
        <a:p>
          <a:endParaRPr lang="hu-HU"/>
        </a:p>
      </dgm:t>
    </dgm:pt>
    <dgm:pt modelId="{88BC1C1D-A1F2-4A15-A83E-DC7F94C09DA1}">
      <dgm:prSet phldrT="[Text]" custT="1"/>
      <dgm:spPr/>
      <dgm:t>
        <a:bodyPr/>
        <a:lstStyle/>
        <a:p>
          <a:r>
            <a:rPr lang="hu-HU" sz="1600" dirty="0" smtClean="0"/>
            <a:t>árbevétele</a:t>
          </a:r>
          <a:endParaRPr lang="hu-HU" sz="1600" dirty="0"/>
        </a:p>
      </dgm:t>
    </dgm:pt>
    <dgm:pt modelId="{1464266B-BE5D-45A2-A9A5-1A86AB2F1810}" type="parTrans" cxnId="{77FF0007-C17E-4559-A1C2-871EA4246980}">
      <dgm:prSet/>
      <dgm:spPr/>
      <dgm:t>
        <a:bodyPr/>
        <a:lstStyle/>
        <a:p>
          <a:endParaRPr lang="hu-HU"/>
        </a:p>
      </dgm:t>
    </dgm:pt>
    <dgm:pt modelId="{0552459C-E7AF-4CE7-B0F5-E175B7DD889A}" type="sibTrans" cxnId="{77FF0007-C17E-4559-A1C2-871EA4246980}">
      <dgm:prSet/>
      <dgm:spPr/>
      <dgm:t>
        <a:bodyPr/>
        <a:lstStyle/>
        <a:p>
          <a:endParaRPr lang="hu-HU"/>
        </a:p>
      </dgm:t>
    </dgm:pt>
    <dgm:pt modelId="{80EDF916-AC31-48C8-BAE2-BCEC9904BF34}">
      <dgm:prSet phldrT="[Text]" custT="1"/>
      <dgm:spPr/>
      <dgm:t>
        <a:bodyPr/>
        <a:lstStyle/>
        <a:p>
          <a:r>
            <a:rPr lang="hu-HU" sz="1600" dirty="0" smtClean="0"/>
            <a:t>kisker. árbevétele</a:t>
          </a:r>
          <a:endParaRPr lang="hu-HU" sz="1600" dirty="0"/>
        </a:p>
      </dgm:t>
    </dgm:pt>
    <dgm:pt modelId="{87B4C1D9-5A42-4D01-9944-0914B2E5963D}" type="parTrans" cxnId="{8A39118F-FAFC-4B30-A48A-3AC787302A60}">
      <dgm:prSet/>
      <dgm:spPr/>
      <dgm:t>
        <a:bodyPr/>
        <a:lstStyle/>
        <a:p>
          <a:endParaRPr lang="hu-HU"/>
        </a:p>
      </dgm:t>
    </dgm:pt>
    <dgm:pt modelId="{4DA298F7-D643-4A5B-81E1-6257878C2DBD}" type="sibTrans" cxnId="{8A39118F-FAFC-4B30-A48A-3AC787302A60}">
      <dgm:prSet/>
      <dgm:spPr/>
      <dgm:t>
        <a:bodyPr/>
        <a:lstStyle/>
        <a:p>
          <a:endParaRPr lang="hu-HU"/>
        </a:p>
      </dgm:t>
    </dgm:pt>
    <dgm:pt modelId="{86D7650B-22CE-4299-886B-ED0047E84B2B}">
      <dgm:prSet phldrT="[Text]" custT="1"/>
      <dgm:spPr/>
      <dgm:t>
        <a:bodyPr/>
        <a:lstStyle/>
        <a:p>
          <a:r>
            <a:rPr lang="hu-HU" sz="1600" dirty="0" smtClean="0"/>
            <a:t>csomagküld. és online árbev.</a:t>
          </a:r>
          <a:endParaRPr lang="hu-HU" sz="1600" dirty="0"/>
        </a:p>
      </dgm:t>
    </dgm:pt>
    <dgm:pt modelId="{633E9692-0A1C-4D27-9498-BCCD4876EA52}" type="parTrans" cxnId="{A1FA4517-1432-4046-8F0E-23DBF89FFFD3}">
      <dgm:prSet/>
      <dgm:spPr/>
      <dgm:t>
        <a:bodyPr/>
        <a:lstStyle/>
        <a:p>
          <a:endParaRPr lang="hu-HU"/>
        </a:p>
      </dgm:t>
    </dgm:pt>
    <dgm:pt modelId="{A1CBEB1A-BE46-48FE-A848-A19515466209}" type="sibTrans" cxnId="{A1FA4517-1432-4046-8F0E-23DBF89FFFD3}">
      <dgm:prSet/>
      <dgm:spPr/>
      <dgm:t>
        <a:bodyPr/>
        <a:lstStyle/>
        <a:p>
          <a:endParaRPr lang="hu-HU"/>
        </a:p>
      </dgm:t>
    </dgm:pt>
    <dgm:pt modelId="{AEA8C347-6494-46A3-851B-D2A282851DBB}">
      <dgm:prSet phldrT="[Text]" custT="1"/>
      <dgm:spPr/>
      <dgm:t>
        <a:bodyPr/>
        <a:lstStyle/>
        <a:p>
          <a:r>
            <a:rPr lang="hu-HU" sz="1600" dirty="0" smtClean="0"/>
            <a:t>vendéglátás árbevétele</a:t>
          </a:r>
          <a:endParaRPr lang="hu-HU" sz="1600" dirty="0"/>
        </a:p>
      </dgm:t>
    </dgm:pt>
    <dgm:pt modelId="{57463AC4-2FF1-4AE7-8E2E-CE897016CA0B}" type="parTrans" cxnId="{801069AD-D319-4730-81D6-721340B5D541}">
      <dgm:prSet/>
      <dgm:spPr/>
      <dgm:t>
        <a:bodyPr/>
        <a:lstStyle/>
        <a:p>
          <a:endParaRPr lang="hu-HU"/>
        </a:p>
      </dgm:t>
    </dgm:pt>
    <dgm:pt modelId="{6276BE53-F551-4DEA-9A81-D51210972593}" type="sibTrans" cxnId="{801069AD-D319-4730-81D6-721340B5D541}">
      <dgm:prSet/>
      <dgm:spPr/>
      <dgm:t>
        <a:bodyPr/>
        <a:lstStyle/>
        <a:p>
          <a:endParaRPr lang="hu-HU"/>
        </a:p>
      </dgm:t>
    </dgm:pt>
    <dgm:pt modelId="{1467CD98-07FB-4285-97CE-64C578E288E1}" type="pres">
      <dgm:prSet presAssocID="{AA1EB8E9-2BE7-4521-A8B8-AF2F90B7651C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hu-HU"/>
        </a:p>
      </dgm:t>
    </dgm:pt>
    <dgm:pt modelId="{05D4C2CE-232B-461B-8E51-3398747EE40F}" type="pres">
      <dgm:prSet presAssocID="{6432E1C2-A008-4229-9923-9354668743D6}" presName="linNode" presStyleCnt="0"/>
      <dgm:spPr/>
    </dgm:pt>
    <dgm:pt modelId="{1D5B1AC3-1AD0-4E58-A95B-5F3AE10D26D8}" type="pres">
      <dgm:prSet presAssocID="{6432E1C2-A008-4229-9923-9354668743D6}" presName="parentText" presStyleLbl="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840E08D6-98AC-4492-A557-94299E42B9B4}" type="pres">
      <dgm:prSet presAssocID="{6432E1C2-A008-4229-9923-9354668743D6}" presName="descendantText" presStyleLbl="alignAccFollowNode1" presStyleIdx="0" presStyleCnt="3" custScaleX="104684" custScaleY="125378">
        <dgm:presLayoutVars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AC94E5CA-14C2-4B4F-BD7F-E24CE9A2BD28}" type="pres">
      <dgm:prSet presAssocID="{0C40E054-57E6-4A35-B3CC-73BC5285D3A3}" presName="sp" presStyleCnt="0"/>
      <dgm:spPr/>
    </dgm:pt>
    <dgm:pt modelId="{308B6C8F-BC77-41A6-9E2B-25357D3FFC7C}" type="pres">
      <dgm:prSet presAssocID="{F67C2007-7DAD-489E-A5AE-C3EB4627A9A0}" presName="linNode" presStyleCnt="0"/>
      <dgm:spPr/>
    </dgm:pt>
    <dgm:pt modelId="{1BB28D2E-6AB6-4713-A6BE-96367119AAE7}" type="pres">
      <dgm:prSet presAssocID="{F67C2007-7DAD-489E-A5AE-C3EB4627A9A0}" presName="parentText" presStyleLbl="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507F4FC7-69CF-4692-96E0-8A5D5FB90487}" type="pres">
      <dgm:prSet presAssocID="{F67C2007-7DAD-489E-A5AE-C3EB4627A9A0}" presName="descendantText" presStyleLbl="alignAccFollowNode1" presStyleIdx="1" presStyleCnt="3">
        <dgm:presLayoutVars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5A23995C-08F8-4DF0-BE93-2A56AAB1523B}" type="pres">
      <dgm:prSet presAssocID="{0D1E1F71-665B-4054-AB85-DF8702A3B24F}" presName="sp" presStyleCnt="0"/>
      <dgm:spPr/>
    </dgm:pt>
    <dgm:pt modelId="{2D7DF0D4-F4CD-49DC-85BE-DB5F73D24FC2}" type="pres">
      <dgm:prSet presAssocID="{ED34ABBD-ECCC-4B1C-B1F7-2CD7994734AE}" presName="linNode" presStyleCnt="0"/>
      <dgm:spPr/>
    </dgm:pt>
    <dgm:pt modelId="{6A911144-C547-4805-86BA-165ADEBD9C6E}" type="pres">
      <dgm:prSet presAssocID="{ED34ABBD-ECCC-4B1C-B1F7-2CD7994734AE}" presName="parentText" presStyleLbl="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1166041A-DD21-4530-9B17-CB76E528044E}" type="pres">
      <dgm:prSet presAssocID="{ED34ABBD-ECCC-4B1C-B1F7-2CD7994734AE}" presName="descendantText" presStyleLbl="alignAccFollowNode1" presStyleIdx="2" presStyleCnt="3">
        <dgm:presLayoutVars>
          <dgm:bulletEnabled val="1"/>
        </dgm:presLayoutVars>
      </dgm:prSet>
      <dgm:spPr/>
      <dgm:t>
        <a:bodyPr/>
        <a:lstStyle/>
        <a:p>
          <a:endParaRPr lang="hu-HU"/>
        </a:p>
      </dgm:t>
    </dgm:pt>
  </dgm:ptLst>
  <dgm:cxnLst>
    <dgm:cxn modelId="{77FF0007-C17E-4559-A1C2-871EA4246980}" srcId="{ED34ABBD-ECCC-4B1C-B1F7-2CD7994734AE}" destId="{88BC1C1D-A1F2-4A15-A83E-DC7F94C09DA1}" srcOrd="0" destOrd="0" parTransId="{1464266B-BE5D-45A2-A9A5-1A86AB2F1810}" sibTransId="{0552459C-E7AF-4CE7-B0F5-E175B7DD889A}"/>
    <dgm:cxn modelId="{2675DE20-5757-4FF2-96A6-B29A9DDEF973}" srcId="{6432E1C2-A008-4229-9923-9354668743D6}" destId="{AFC6FC5F-6245-4376-BBCE-36C8071B325E}" srcOrd="0" destOrd="0" parTransId="{316CDCE7-025E-4429-92F5-CB1DC2186E04}" sibTransId="{CDD9159C-622E-4192-ADF9-9724D7BF5452}"/>
    <dgm:cxn modelId="{ADF9F8A9-623E-42CC-959B-3823C51C39BB}" type="presOf" srcId="{F67C2007-7DAD-489E-A5AE-C3EB4627A9A0}" destId="{1BB28D2E-6AB6-4713-A6BE-96367119AAE7}" srcOrd="0" destOrd="0" presId="urn:microsoft.com/office/officeart/2005/8/layout/vList5"/>
    <dgm:cxn modelId="{13126040-6803-48FC-95DB-D1335CE18545}" srcId="{AA1EB8E9-2BE7-4521-A8B8-AF2F90B7651C}" destId="{6432E1C2-A008-4229-9923-9354668743D6}" srcOrd="0" destOrd="0" parTransId="{A53E9DA3-2B33-41E2-9B27-CA02496A4F53}" sibTransId="{0C40E054-57E6-4A35-B3CC-73BC5285D3A3}"/>
    <dgm:cxn modelId="{8E66ABF0-5200-433E-8DA3-20343FBAC7DE}" srcId="{AA1EB8E9-2BE7-4521-A8B8-AF2F90B7651C}" destId="{ED34ABBD-ECCC-4B1C-B1F7-2CD7994734AE}" srcOrd="2" destOrd="0" parTransId="{1A1B6658-9846-49E5-AFBA-D008D06C529C}" sibTransId="{705C9013-CCE2-48EB-B37E-A263CB3EA2EE}"/>
    <dgm:cxn modelId="{A1FA4517-1432-4046-8F0E-23DBF89FFFD3}" srcId="{6432E1C2-A008-4229-9923-9354668743D6}" destId="{86D7650B-22CE-4299-886B-ED0047E84B2B}" srcOrd="2" destOrd="0" parTransId="{633E9692-0A1C-4D27-9498-BCCD4876EA52}" sibTransId="{A1CBEB1A-BE46-48FE-A848-A19515466209}"/>
    <dgm:cxn modelId="{801069AD-D319-4730-81D6-721340B5D541}" srcId="{6432E1C2-A008-4229-9923-9354668743D6}" destId="{AEA8C347-6494-46A3-851B-D2A282851DBB}" srcOrd="3" destOrd="0" parTransId="{57463AC4-2FF1-4AE7-8E2E-CE897016CA0B}" sibTransId="{6276BE53-F551-4DEA-9A81-D51210972593}"/>
    <dgm:cxn modelId="{D0E601D5-7B8C-4EAA-AB7B-C6B890781C1C}" srcId="{AA1EB8E9-2BE7-4521-A8B8-AF2F90B7651C}" destId="{F67C2007-7DAD-489E-A5AE-C3EB4627A9A0}" srcOrd="1" destOrd="0" parTransId="{27BCA83D-997D-4E55-9903-1FB6BE3F88C3}" sibTransId="{0D1E1F71-665B-4054-AB85-DF8702A3B24F}"/>
    <dgm:cxn modelId="{8032AEAA-3583-4F4D-8C25-83E8F3A9CDC9}" type="presOf" srcId="{80EDF916-AC31-48C8-BAE2-BCEC9904BF34}" destId="{840E08D6-98AC-4492-A557-94299E42B9B4}" srcOrd="0" destOrd="1" presId="urn:microsoft.com/office/officeart/2005/8/layout/vList5"/>
    <dgm:cxn modelId="{05F6F98A-64EA-4D52-94AB-4741DCF04DE5}" srcId="{F67C2007-7DAD-489E-A5AE-C3EB4627A9A0}" destId="{5FC8495E-C27D-494D-8B05-C420BA0F2A03}" srcOrd="0" destOrd="0" parTransId="{F4D40007-DB67-4121-9F0F-E30B780CE5F1}" sibTransId="{FE3B344D-572C-4661-8FDB-14AB15829C5D}"/>
    <dgm:cxn modelId="{E11346AD-A5C7-4DE8-8148-D90BFCB112EB}" type="presOf" srcId="{86D7650B-22CE-4299-886B-ED0047E84B2B}" destId="{840E08D6-98AC-4492-A557-94299E42B9B4}" srcOrd="0" destOrd="2" presId="urn:microsoft.com/office/officeart/2005/8/layout/vList5"/>
    <dgm:cxn modelId="{12BF707D-FD0B-4A3A-8F5E-23F41F01CF59}" type="presOf" srcId="{6432E1C2-A008-4229-9923-9354668743D6}" destId="{1D5B1AC3-1AD0-4E58-A95B-5F3AE10D26D8}" srcOrd="0" destOrd="0" presId="urn:microsoft.com/office/officeart/2005/8/layout/vList5"/>
    <dgm:cxn modelId="{CE182E7C-587F-4B88-90C4-5B638DF56A62}" type="presOf" srcId="{ED34ABBD-ECCC-4B1C-B1F7-2CD7994734AE}" destId="{6A911144-C547-4805-86BA-165ADEBD9C6E}" srcOrd="0" destOrd="0" presId="urn:microsoft.com/office/officeart/2005/8/layout/vList5"/>
    <dgm:cxn modelId="{2F8B05F5-3E3A-4CDC-852C-B948AD770CBB}" type="presOf" srcId="{88BC1C1D-A1F2-4A15-A83E-DC7F94C09DA1}" destId="{1166041A-DD21-4530-9B17-CB76E528044E}" srcOrd="0" destOrd="0" presId="urn:microsoft.com/office/officeart/2005/8/layout/vList5"/>
    <dgm:cxn modelId="{7B1ED31E-542C-4E7D-938D-5A62501E131A}" type="presOf" srcId="{AA1EB8E9-2BE7-4521-A8B8-AF2F90B7651C}" destId="{1467CD98-07FB-4285-97CE-64C578E288E1}" srcOrd="0" destOrd="0" presId="urn:microsoft.com/office/officeart/2005/8/layout/vList5"/>
    <dgm:cxn modelId="{8A39118F-FAFC-4B30-A48A-3AC787302A60}" srcId="{6432E1C2-A008-4229-9923-9354668743D6}" destId="{80EDF916-AC31-48C8-BAE2-BCEC9904BF34}" srcOrd="1" destOrd="0" parTransId="{87B4C1D9-5A42-4D01-9944-0914B2E5963D}" sibTransId="{4DA298F7-D643-4A5B-81E1-6257878C2DBD}"/>
    <dgm:cxn modelId="{6A1FCF25-C2B4-485D-AC8D-2763FFEA3FAF}" type="presOf" srcId="{AEA8C347-6494-46A3-851B-D2A282851DBB}" destId="{840E08D6-98AC-4492-A557-94299E42B9B4}" srcOrd="0" destOrd="3" presId="urn:microsoft.com/office/officeart/2005/8/layout/vList5"/>
    <dgm:cxn modelId="{D5E63574-5AE4-45F5-93DD-ED94FC18449F}" type="presOf" srcId="{5FC8495E-C27D-494D-8B05-C420BA0F2A03}" destId="{507F4FC7-69CF-4692-96E0-8A5D5FB90487}" srcOrd="0" destOrd="0" presId="urn:microsoft.com/office/officeart/2005/8/layout/vList5"/>
    <dgm:cxn modelId="{BFF25EAB-F04E-49B9-AC8D-C5DD6D6726D4}" type="presOf" srcId="{AFC6FC5F-6245-4376-BBCE-36C8071B325E}" destId="{840E08D6-98AC-4492-A557-94299E42B9B4}" srcOrd="0" destOrd="0" presId="urn:microsoft.com/office/officeart/2005/8/layout/vList5"/>
    <dgm:cxn modelId="{1126168E-EF2F-4E7C-826C-C1A8456DC61B}" type="presParOf" srcId="{1467CD98-07FB-4285-97CE-64C578E288E1}" destId="{05D4C2CE-232B-461B-8E51-3398747EE40F}" srcOrd="0" destOrd="0" presId="urn:microsoft.com/office/officeart/2005/8/layout/vList5"/>
    <dgm:cxn modelId="{88B7404B-5227-4E97-A4E9-FD5AA414AE01}" type="presParOf" srcId="{05D4C2CE-232B-461B-8E51-3398747EE40F}" destId="{1D5B1AC3-1AD0-4E58-A95B-5F3AE10D26D8}" srcOrd="0" destOrd="0" presId="urn:microsoft.com/office/officeart/2005/8/layout/vList5"/>
    <dgm:cxn modelId="{4F89B521-1EB2-488D-AA51-D6EF0E079549}" type="presParOf" srcId="{05D4C2CE-232B-461B-8E51-3398747EE40F}" destId="{840E08D6-98AC-4492-A557-94299E42B9B4}" srcOrd="1" destOrd="0" presId="urn:microsoft.com/office/officeart/2005/8/layout/vList5"/>
    <dgm:cxn modelId="{4D509F5E-C211-4601-9F89-3D29C4D52639}" type="presParOf" srcId="{1467CD98-07FB-4285-97CE-64C578E288E1}" destId="{AC94E5CA-14C2-4B4F-BD7F-E24CE9A2BD28}" srcOrd="1" destOrd="0" presId="urn:microsoft.com/office/officeart/2005/8/layout/vList5"/>
    <dgm:cxn modelId="{E5A96DD8-4B28-42E2-A6E7-0F0A5D2D9D15}" type="presParOf" srcId="{1467CD98-07FB-4285-97CE-64C578E288E1}" destId="{308B6C8F-BC77-41A6-9E2B-25357D3FFC7C}" srcOrd="2" destOrd="0" presId="urn:microsoft.com/office/officeart/2005/8/layout/vList5"/>
    <dgm:cxn modelId="{FF5B84A3-DE61-4790-A642-A1500D7A2D82}" type="presParOf" srcId="{308B6C8F-BC77-41A6-9E2B-25357D3FFC7C}" destId="{1BB28D2E-6AB6-4713-A6BE-96367119AAE7}" srcOrd="0" destOrd="0" presId="urn:microsoft.com/office/officeart/2005/8/layout/vList5"/>
    <dgm:cxn modelId="{4B8AE006-C018-4346-9D97-7ACE2F8EB1CE}" type="presParOf" srcId="{308B6C8F-BC77-41A6-9E2B-25357D3FFC7C}" destId="{507F4FC7-69CF-4692-96E0-8A5D5FB90487}" srcOrd="1" destOrd="0" presId="urn:microsoft.com/office/officeart/2005/8/layout/vList5"/>
    <dgm:cxn modelId="{C1DB4152-417B-4B1F-B330-15FD2868280B}" type="presParOf" srcId="{1467CD98-07FB-4285-97CE-64C578E288E1}" destId="{5A23995C-08F8-4DF0-BE93-2A56AAB1523B}" srcOrd="3" destOrd="0" presId="urn:microsoft.com/office/officeart/2005/8/layout/vList5"/>
    <dgm:cxn modelId="{1E265BF3-613B-4949-88CB-93334DBB16FB}" type="presParOf" srcId="{1467CD98-07FB-4285-97CE-64C578E288E1}" destId="{2D7DF0D4-F4CD-49DC-85BE-DB5F73D24FC2}" srcOrd="4" destOrd="0" presId="urn:microsoft.com/office/officeart/2005/8/layout/vList5"/>
    <dgm:cxn modelId="{68F5B853-D18E-47B5-99BF-B361E870D99E}" type="presParOf" srcId="{2D7DF0D4-F4CD-49DC-85BE-DB5F73D24FC2}" destId="{6A911144-C547-4805-86BA-165ADEBD9C6E}" srcOrd="0" destOrd="0" presId="urn:microsoft.com/office/officeart/2005/8/layout/vList5"/>
    <dgm:cxn modelId="{1B801C37-59D7-4468-856D-E6176839893D}" type="presParOf" srcId="{2D7DF0D4-F4CD-49DC-85BE-DB5F73D24FC2}" destId="{1166041A-DD21-4530-9B17-CB76E528044E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AA1EB8E9-2BE7-4521-A8B8-AF2F90B7651C}" type="doc">
      <dgm:prSet loTypeId="urn:microsoft.com/office/officeart/2005/8/layout/vList5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hu-HU"/>
        </a:p>
      </dgm:t>
    </dgm:pt>
    <dgm:pt modelId="{6432E1C2-A008-4229-9923-9354668743D6}">
      <dgm:prSet phldrT="[Text]" custT="1"/>
      <dgm:spPr/>
      <dgm:t>
        <a:bodyPr/>
        <a:lstStyle/>
        <a:p>
          <a:r>
            <a:rPr lang="hu-HU" sz="2000" dirty="0" smtClean="0"/>
            <a:t>Vállalkozás</a:t>
          </a:r>
          <a:endParaRPr lang="hu-HU" sz="2000" dirty="0"/>
        </a:p>
      </dgm:t>
    </dgm:pt>
    <dgm:pt modelId="{A53E9DA3-2B33-41E2-9B27-CA02496A4F53}" type="parTrans" cxnId="{13126040-6803-48FC-95DB-D1335CE18545}">
      <dgm:prSet/>
      <dgm:spPr/>
      <dgm:t>
        <a:bodyPr/>
        <a:lstStyle/>
        <a:p>
          <a:endParaRPr lang="hu-HU"/>
        </a:p>
      </dgm:t>
    </dgm:pt>
    <dgm:pt modelId="{0C40E054-57E6-4A35-B3CC-73BC5285D3A3}" type="sibTrans" cxnId="{13126040-6803-48FC-95DB-D1335CE18545}">
      <dgm:prSet/>
      <dgm:spPr/>
      <dgm:t>
        <a:bodyPr/>
        <a:lstStyle/>
        <a:p>
          <a:endParaRPr lang="hu-HU"/>
        </a:p>
      </dgm:t>
    </dgm:pt>
    <dgm:pt modelId="{AFC6FC5F-6245-4376-BBCE-36C8071B325E}">
      <dgm:prSet phldrT="[Text]" custT="1"/>
      <dgm:spPr/>
      <dgm:t>
        <a:bodyPr/>
        <a:lstStyle/>
        <a:p>
          <a:r>
            <a:rPr lang="hu-HU" sz="1600" dirty="0" smtClean="0"/>
            <a:t>árbevétele</a:t>
          </a:r>
          <a:endParaRPr lang="hu-HU" sz="1600" dirty="0"/>
        </a:p>
      </dgm:t>
    </dgm:pt>
    <dgm:pt modelId="{316CDCE7-025E-4429-92F5-CB1DC2186E04}" type="parTrans" cxnId="{2675DE20-5757-4FF2-96A6-B29A9DDEF973}">
      <dgm:prSet/>
      <dgm:spPr/>
      <dgm:t>
        <a:bodyPr/>
        <a:lstStyle/>
        <a:p>
          <a:endParaRPr lang="hu-HU"/>
        </a:p>
      </dgm:t>
    </dgm:pt>
    <dgm:pt modelId="{CDD9159C-622E-4192-ADF9-9724D7BF5452}" type="sibTrans" cxnId="{2675DE20-5757-4FF2-96A6-B29A9DDEF973}">
      <dgm:prSet/>
      <dgm:spPr/>
      <dgm:t>
        <a:bodyPr/>
        <a:lstStyle/>
        <a:p>
          <a:endParaRPr lang="hu-HU"/>
        </a:p>
      </dgm:t>
    </dgm:pt>
    <dgm:pt modelId="{15CF9EB9-02B0-47EA-BF91-E508769A6F47}">
      <dgm:prSet custT="1"/>
      <dgm:spPr/>
      <dgm:t>
        <a:bodyPr/>
        <a:lstStyle/>
        <a:p>
          <a:r>
            <a:rPr lang="hu-HU" sz="1600" dirty="0" smtClean="0"/>
            <a:t>kisker. árbevétele</a:t>
          </a:r>
          <a:endParaRPr lang="hu-HU" sz="1600" dirty="0"/>
        </a:p>
      </dgm:t>
    </dgm:pt>
    <dgm:pt modelId="{7615660A-F44A-411E-9D5D-3ADCFE0C06DA}" type="parTrans" cxnId="{F4AD1D89-7690-49A3-845F-4DCFA41653F4}">
      <dgm:prSet/>
      <dgm:spPr/>
      <dgm:t>
        <a:bodyPr/>
        <a:lstStyle/>
        <a:p>
          <a:endParaRPr lang="hu-HU"/>
        </a:p>
      </dgm:t>
    </dgm:pt>
    <dgm:pt modelId="{38B3AB55-103D-4701-AC88-B4301EE3985E}" type="sibTrans" cxnId="{F4AD1D89-7690-49A3-845F-4DCFA41653F4}">
      <dgm:prSet/>
      <dgm:spPr/>
      <dgm:t>
        <a:bodyPr/>
        <a:lstStyle/>
        <a:p>
          <a:endParaRPr lang="hu-HU"/>
        </a:p>
      </dgm:t>
    </dgm:pt>
    <dgm:pt modelId="{DF6CA40B-41D7-4865-8E84-C18C3147BC91}">
      <dgm:prSet custT="1"/>
      <dgm:spPr/>
      <dgm:t>
        <a:bodyPr/>
        <a:lstStyle/>
        <a:p>
          <a:r>
            <a:rPr lang="hu-HU" sz="1600" dirty="0" smtClean="0"/>
            <a:t>csomagküld. és online árbev.</a:t>
          </a:r>
          <a:endParaRPr lang="hu-HU" sz="1600" dirty="0"/>
        </a:p>
      </dgm:t>
    </dgm:pt>
    <dgm:pt modelId="{F74E3785-8755-4405-A423-43BD162D6A89}" type="parTrans" cxnId="{5B2BB3F0-7A0D-4B09-B748-ECA5D2CF2372}">
      <dgm:prSet/>
      <dgm:spPr/>
      <dgm:t>
        <a:bodyPr/>
        <a:lstStyle/>
        <a:p>
          <a:endParaRPr lang="hu-HU"/>
        </a:p>
      </dgm:t>
    </dgm:pt>
    <dgm:pt modelId="{2C877FB1-42C1-46E7-A6CC-D7C18EF0847C}" type="sibTrans" cxnId="{5B2BB3F0-7A0D-4B09-B748-ECA5D2CF2372}">
      <dgm:prSet/>
      <dgm:spPr/>
      <dgm:t>
        <a:bodyPr/>
        <a:lstStyle/>
        <a:p>
          <a:endParaRPr lang="hu-HU"/>
        </a:p>
      </dgm:t>
    </dgm:pt>
    <dgm:pt modelId="{E169F991-2B23-4AED-A99C-34622665176F}">
      <dgm:prSet custT="1"/>
      <dgm:spPr/>
      <dgm:t>
        <a:bodyPr/>
        <a:lstStyle/>
        <a:p>
          <a:r>
            <a:rPr lang="hu-HU" sz="1600" dirty="0" smtClean="0"/>
            <a:t>vendéglátás árbevétele</a:t>
          </a:r>
          <a:endParaRPr lang="hu-HU" sz="1600" dirty="0"/>
        </a:p>
      </dgm:t>
    </dgm:pt>
    <dgm:pt modelId="{0F5D7392-E1A0-45C8-A4FE-CB723325AF0D}" type="parTrans" cxnId="{25FA2EC5-91BE-4D62-833E-7625D9ABA4E8}">
      <dgm:prSet/>
      <dgm:spPr/>
      <dgm:t>
        <a:bodyPr/>
        <a:lstStyle/>
        <a:p>
          <a:endParaRPr lang="hu-HU"/>
        </a:p>
      </dgm:t>
    </dgm:pt>
    <dgm:pt modelId="{931BCBF6-78E3-405E-BD36-39038CA838F7}" type="sibTrans" cxnId="{25FA2EC5-91BE-4D62-833E-7625D9ABA4E8}">
      <dgm:prSet/>
      <dgm:spPr/>
      <dgm:t>
        <a:bodyPr/>
        <a:lstStyle/>
        <a:p>
          <a:endParaRPr lang="hu-HU"/>
        </a:p>
      </dgm:t>
    </dgm:pt>
    <dgm:pt modelId="{1467CD98-07FB-4285-97CE-64C578E288E1}" type="pres">
      <dgm:prSet presAssocID="{AA1EB8E9-2BE7-4521-A8B8-AF2F90B7651C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hu-HU"/>
        </a:p>
      </dgm:t>
    </dgm:pt>
    <dgm:pt modelId="{05D4C2CE-232B-461B-8E51-3398747EE40F}" type="pres">
      <dgm:prSet presAssocID="{6432E1C2-A008-4229-9923-9354668743D6}" presName="linNode" presStyleCnt="0"/>
      <dgm:spPr/>
    </dgm:pt>
    <dgm:pt modelId="{1D5B1AC3-1AD0-4E58-A95B-5F3AE10D26D8}" type="pres">
      <dgm:prSet presAssocID="{6432E1C2-A008-4229-9923-9354668743D6}" presName="parentText" presStyleLbl="node1" presStyleIdx="0" presStyleCnt="1" custScaleX="107585" custScaleY="31143" custLinFactNeighborX="-6367" custLinFactNeighborY="-35855">
        <dgm:presLayoutVars>
          <dgm:chMax val="1"/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840E08D6-98AC-4492-A557-94299E42B9B4}" type="pres">
      <dgm:prSet presAssocID="{6432E1C2-A008-4229-9923-9354668743D6}" presName="descendantText" presStyleLbl="alignAccFollowNode1" presStyleIdx="0" presStyleCnt="1" custFlipHor="0" custScaleX="95262" custScaleY="37288" custLinFactNeighborX="-9144" custLinFactNeighborY="-44884">
        <dgm:presLayoutVars>
          <dgm:bulletEnabled val="1"/>
        </dgm:presLayoutVars>
      </dgm:prSet>
      <dgm:spPr/>
      <dgm:t>
        <a:bodyPr/>
        <a:lstStyle/>
        <a:p>
          <a:endParaRPr lang="hu-HU"/>
        </a:p>
      </dgm:t>
    </dgm:pt>
  </dgm:ptLst>
  <dgm:cxnLst>
    <dgm:cxn modelId="{021572EE-DF34-4C3E-ABA7-E10AF9B71A46}" type="presOf" srcId="{15CF9EB9-02B0-47EA-BF91-E508769A6F47}" destId="{840E08D6-98AC-4492-A557-94299E42B9B4}" srcOrd="0" destOrd="1" presId="urn:microsoft.com/office/officeart/2005/8/layout/vList5"/>
    <dgm:cxn modelId="{F4AD1D89-7690-49A3-845F-4DCFA41653F4}" srcId="{6432E1C2-A008-4229-9923-9354668743D6}" destId="{15CF9EB9-02B0-47EA-BF91-E508769A6F47}" srcOrd="1" destOrd="0" parTransId="{7615660A-F44A-411E-9D5D-3ADCFE0C06DA}" sibTransId="{38B3AB55-103D-4701-AC88-B4301EE3985E}"/>
    <dgm:cxn modelId="{F4C9F5E5-C069-4994-B520-459D29F3D430}" type="presOf" srcId="{E169F991-2B23-4AED-A99C-34622665176F}" destId="{840E08D6-98AC-4492-A557-94299E42B9B4}" srcOrd="0" destOrd="3" presId="urn:microsoft.com/office/officeart/2005/8/layout/vList5"/>
    <dgm:cxn modelId="{F7B49BBA-67ED-4C90-8729-308A1BE6E2C8}" type="presOf" srcId="{AFC6FC5F-6245-4376-BBCE-36C8071B325E}" destId="{840E08D6-98AC-4492-A557-94299E42B9B4}" srcOrd="0" destOrd="0" presId="urn:microsoft.com/office/officeart/2005/8/layout/vList5"/>
    <dgm:cxn modelId="{5B2BB3F0-7A0D-4B09-B748-ECA5D2CF2372}" srcId="{6432E1C2-A008-4229-9923-9354668743D6}" destId="{DF6CA40B-41D7-4865-8E84-C18C3147BC91}" srcOrd="2" destOrd="0" parTransId="{F74E3785-8755-4405-A423-43BD162D6A89}" sibTransId="{2C877FB1-42C1-46E7-A6CC-D7C18EF0847C}"/>
    <dgm:cxn modelId="{13126040-6803-48FC-95DB-D1335CE18545}" srcId="{AA1EB8E9-2BE7-4521-A8B8-AF2F90B7651C}" destId="{6432E1C2-A008-4229-9923-9354668743D6}" srcOrd="0" destOrd="0" parTransId="{A53E9DA3-2B33-41E2-9B27-CA02496A4F53}" sibTransId="{0C40E054-57E6-4A35-B3CC-73BC5285D3A3}"/>
    <dgm:cxn modelId="{F89C1AD4-1841-4CFC-AE8E-04744A4EB71D}" type="presOf" srcId="{6432E1C2-A008-4229-9923-9354668743D6}" destId="{1D5B1AC3-1AD0-4E58-A95B-5F3AE10D26D8}" srcOrd="0" destOrd="0" presId="urn:microsoft.com/office/officeart/2005/8/layout/vList5"/>
    <dgm:cxn modelId="{94C009F4-C250-4920-AED3-45792034101B}" type="presOf" srcId="{DF6CA40B-41D7-4865-8E84-C18C3147BC91}" destId="{840E08D6-98AC-4492-A557-94299E42B9B4}" srcOrd="0" destOrd="2" presId="urn:microsoft.com/office/officeart/2005/8/layout/vList5"/>
    <dgm:cxn modelId="{25FA2EC5-91BE-4D62-833E-7625D9ABA4E8}" srcId="{6432E1C2-A008-4229-9923-9354668743D6}" destId="{E169F991-2B23-4AED-A99C-34622665176F}" srcOrd="3" destOrd="0" parTransId="{0F5D7392-E1A0-45C8-A4FE-CB723325AF0D}" sibTransId="{931BCBF6-78E3-405E-BD36-39038CA838F7}"/>
    <dgm:cxn modelId="{2675DE20-5757-4FF2-96A6-B29A9DDEF973}" srcId="{6432E1C2-A008-4229-9923-9354668743D6}" destId="{AFC6FC5F-6245-4376-BBCE-36C8071B325E}" srcOrd="0" destOrd="0" parTransId="{316CDCE7-025E-4429-92F5-CB1DC2186E04}" sibTransId="{CDD9159C-622E-4192-ADF9-9724D7BF5452}"/>
    <dgm:cxn modelId="{9BCD9C06-671D-47F2-A0A8-D98E7A22596A}" type="presOf" srcId="{AA1EB8E9-2BE7-4521-A8B8-AF2F90B7651C}" destId="{1467CD98-07FB-4285-97CE-64C578E288E1}" srcOrd="0" destOrd="0" presId="urn:microsoft.com/office/officeart/2005/8/layout/vList5"/>
    <dgm:cxn modelId="{B68231E2-9595-4166-AE82-4E1834AC81FC}" type="presParOf" srcId="{1467CD98-07FB-4285-97CE-64C578E288E1}" destId="{05D4C2CE-232B-461B-8E51-3398747EE40F}" srcOrd="0" destOrd="0" presId="urn:microsoft.com/office/officeart/2005/8/layout/vList5"/>
    <dgm:cxn modelId="{A345C762-31DE-4D0F-9E2C-12EDD2275163}" type="presParOf" srcId="{05D4C2CE-232B-461B-8E51-3398747EE40F}" destId="{1D5B1AC3-1AD0-4E58-A95B-5F3AE10D26D8}" srcOrd="0" destOrd="0" presId="urn:microsoft.com/office/officeart/2005/8/layout/vList5"/>
    <dgm:cxn modelId="{C30807F5-C294-4552-B886-3E5685592F2E}" type="presParOf" srcId="{05D4C2CE-232B-461B-8E51-3398747EE40F}" destId="{840E08D6-98AC-4492-A557-94299E42B9B4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C37299E-D858-4F0E-B3EC-0373B0DAD16E}">
      <dsp:nvSpPr>
        <dsp:cNvPr id="0" name=""/>
        <dsp:cNvSpPr/>
      </dsp:nvSpPr>
      <dsp:spPr>
        <a:xfrm>
          <a:off x="1700393" y="149945"/>
          <a:ext cx="2975843" cy="1033471"/>
        </a:xfrm>
        <a:prstGeom prst="ellipse">
          <a:avLst/>
        </a:prstGeom>
        <a:solidFill>
          <a:schemeClr val="accent1">
            <a:tint val="50000"/>
            <a:alpha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25661C3-BCF7-4453-8509-753E94D61EF2}">
      <dsp:nvSpPr>
        <dsp:cNvPr id="0" name=""/>
        <dsp:cNvSpPr/>
      </dsp:nvSpPr>
      <dsp:spPr>
        <a:xfrm>
          <a:off x="2904572" y="2680566"/>
          <a:ext cx="576713" cy="369096"/>
        </a:xfrm>
        <a:prstGeom prst="downArrow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98FC1A2-1839-4480-9E8F-4C4696A0B026}">
      <dsp:nvSpPr>
        <dsp:cNvPr id="0" name=""/>
        <dsp:cNvSpPr/>
      </dsp:nvSpPr>
      <dsp:spPr>
        <a:xfrm>
          <a:off x="1808816" y="2975843"/>
          <a:ext cx="2768226" cy="69205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85344" rIns="85344" bIns="85344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1200" kern="1200" dirty="0" smtClean="0"/>
            <a:t>Kiskereskedelmi, vendéglátás és gépjármű, gj. alkatrész értékesítés havi adatai</a:t>
          </a:r>
          <a:endParaRPr lang="hu-HU" sz="1200" kern="1200" dirty="0"/>
        </a:p>
      </dsp:txBody>
      <dsp:txXfrm>
        <a:off x="1808816" y="2975843"/>
        <a:ext cx="2768226" cy="692056"/>
      </dsp:txXfrm>
    </dsp:sp>
    <dsp:sp modelId="{3EE3CD6B-204A-4CA8-BE66-89CDD9E4CD4A}">
      <dsp:nvSpPr>
        <dsp:cNvPr id="0" name=""/>
        <dsp:cNvSpPr/>
      </dsp:nvSpPr>
      <dsp:spPr>
        <a:xfrm>
          <a:off x="2674317" y="1220485"/>
          <a:ext cx="1038085" cy="1038085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1800" kern="1200" dirty="0" smtClean="0"/>
            <a:t>ND Zrt </a:t>
          </a:r>
          <a:r>
            <a:rPr lang="hu-HU" sz="1200" kern="1200" dirty="0" smtClean="0"/>
            <a:t>dohány-adatok</a:t>
          </a:r>
          <a:endParaRPr lang="hu-HU" sz="1200" kern="1200" dirty="0"/>
        </a:p>
      </dsp:txBody>
      <dsp:txXfrm>
        <a:off x="2826341" y="1372509"/>
        <a:ext cx="734037" cy="734037"/>
      </dsp:txXfrm>
    </dsp:sp>
    <dsp:sp modelId="{33665997-10BB-4A76-81D6-6962FCF32EBE}">
      <dsp:nvSpPr>
        <dsp:cNvPr id="0" name=""/>
        <dsp:cNvSpPr/>
      </dsp:nvSpPr>
      <dsp:spPr>
        <a:xfrm>
          <a:off x="1802454" y="240178"/>
          <a:ext cx="1038085" cy="1038085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1800" kern="1200" dirty="0" smtClean="0"/>
            <a:t>Áfa-adatok</a:t>
          </a:r>
          <a:endParaRPr lang="hu-HU" sz="1800" kern="1200" dirty="0"/>
        </a:p>
      </dsp:txBody>
      <dsp:txXfrm>
        <a:off x="1954478" y="392202"/>
        <a:ext cx="734037" cy="734037"/>
      </dsp:txXfrm>
    </dsp:sp>
    <dsp:sp modelId="{00DB1F20-D2F1-41B1-8737-ABDBD606DEF2}">
      <dsp:nvSpPr>
        <dsp:cNvPr id="0" name=""/>
        <dsp:cNvSpPr/>
      </dsp:nvSpPr>
      <dsp:spPr>
        <a:xfrm>
          <a:off x="3399862" y="227349"/>
          <a:ext cx="1038085" cy="1038085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1800" kern="1200" dirty="0" smtClean="0"/>
            <a:t>OSAP 1045</a:t>
          </a:r>
          <a:endParaRPr lang="hu-HU" sz="1800" kern="1200" dirty="0"/>
        </a:p>
      </dsp:txBody>
      <dsp:txXfrm>
        <a:off x="3551886" y="379373"/>
        <a:ext cx="734037" cy="734037"/>
      </dsp:txXfrm>
    </dsp:sp>
    <dsp:sp modelId="{05FAFFC8-CBF9-4D78-8C0D-2A3DBD3EF4C6}">
      <dsp:nvSpPr>
        <dsp:cNvPr id="0" name=""/>
        <dsp:cNvSpPr/>
      </dsp:nvSpPr>
      <dsp:spPr>
        <a:xfrm>
          <a:off x="1578130" y="23068"/>
          <a:ext cx="3229597" cy="2583678"/>
        </a:xfrm>
        <a:prstGeom prst="funnel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C37299E-D858-4F0E-B3EC-0373B0DAD16E}">
      <dsp:nvSpPr>
        <dsp:cNvPr id="0" name=""/>
        <dsp:cNvSpPr/>
      </dsp:nvSpPr>
      <dsp:spPr>
        <a:xfrm>
          <a:off x="1700393" y="149945"/>
          <a:ext cx="2975843" cy="1033471"/>
        </a:xfrm>
        <a:prstGeom prst="ellipse">
          <a:avLst/>
        </a:prstGeom>
        <a:solidFill>
          <a:schemeClr val="accent1">
            <a:tint val="50000"/>
            <a:alpha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25661C3-BCF7-4453-8509-753E94D61EF2}">
      <dsp:nvSpPr>
        <dsp:cNvPr id="0" name=""/>
        <dsp:cNvSpPr/>
      </dsp:nvSpPr>
      <dsp:spPr>
        <a:xfrm>
          <a:off x="2904572" y="2680566"/>
          <a:ext cx="576713" cy="369096"/>
        </a:xfrm>
        <a:prstGeom prst="downArrow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98FC1A2-1839-4480-9E8F-4C4696A0B026}">
      <dsp:nvSpPr>
        <dsp:cNvPr id="0" name=""/>
        <dsp:cNvSpPr/>
      </dsp:nvSpPr>
      <dsp:spPr>
        <a:xfrm>
          <a:off x="1808816" y="2975843"/>
          <a:ext cx="2768226" cy="69205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85344" rIns="85344" bIns="85344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1200" kern="1200" dirty="0" smtClean="0"/>
            <a:t>Kiskereskedelmi, vendéglátás és gépjármű, gj. alkatrész értékesítés havi adatai</a:t>
          </a:r>
          <a:endParaRPr lang="hu-HU" sz="1200" kern="1200" dirty="0"/>
        </a:p>
      </dsp:txBody>
      <dsp:txXfrm>
        <a:off x="1808816" y="2975843"/>
        <a:ext cx="2768226" cy="692056"/>
      </dsp:txXfrm>
    </dsp:sp>
    <dsp:sp modelId="{3EE3CD6B-204A-4CA8-BE66-89CDD9E4CD4A}">
      <dsp:nvSpPr>
        <dsp:cNvPr id="0" name=""/>
        <dsp:cNvSpPr/>
      </dsp:nvSpPr>
      <dsp:spPr>
        <a:xfrm>
          <a:off x="2726122" y="1590490"/>
          <a:ext cx="880680" cy="818031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1600" kern="1200" dirty="0" smtClean="0"/>
            <a:t>ND Zrt </a:t>
          </a:r>
          <a:r>
            <a:rPr lang="hu-HU" sz="1200" kern="1200" dirty="0" smtClean="0"/>
            <a:t>dohány-adatok</a:t>
          </a:r>
          <a:endParaRPr lang="hu-HU" sz="1200" kern="1200" dirty="0"/>
        </a:p>
      </dsp:txBody>
      <dsp:txXfrm>
        <a:off x="2855095" y="1710288"/>
        <a:ext cx="622734" cy="578435"/>
      </dsp:txXfrm>
    </dsp:sp>
    <dsp:sp modelId="{33665997-10BB-4A76-81D6-6962FCF32EBE}">
      <dsp:nvSpPr>
        <dsp:cNvPr id="0" name=""/>
        <dsp:cNvSpPr/>
      </dsp:nvSpPr>
      <dsp:spPr>
        <a:xfrm>
          <a:off x="2004372" y="761681"/>
          <a:ext cx="921113" cy="837776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1400" kern="1200" dirty="0" smtClean="0"/>
            <a:t>Áfa-adatok</a:t>
          </a:r>
          <a:endParaRPr lang="hu-HU" sz="1400" kern="1200" dirty="0"/>
        </a:p>
      </dsp:txBody>
      <dsp:txXfrm>
        <a:off x="2139266" y="884370"/>
        <a:ext cx="651325" cy="592398"/>
      </dsp:txXfrm>
    </dsp:sp>
    <dsp:sp modelId="{00DB1F20-D2F1-41B1-8737-ABDBD606DEF2}">
      <dsp:nvSpPr>
        <dsp:cNvPr id="0" name=""/>
        <dsp:cNvSpPr/>
      </dsp:nvSpPr>
      <dsp:spPr>
        <a:xfrm>
          <a:off x="3469004" y="771882"/>
          <a:ext cx="881863" cy="845509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1800" kern="1200" dirty="0" smtClean="0"/>
            <a:t>OSAP 1045</a:t>
          </a:r>
          <a:endParaRPr lang="hu-HU" sz="1800" kern="1200" dirty="0"/>
        </a:p>
      </dsp:txBody>
      <dsp:txXfrm>
        <a:off x="3598150" y="895704"/>
        <a:ext cx="623571" cy="597865"/>
      </dsp:txXfrm>
    </dsp:sp>
    <dsp:sp modelId="{05FAFFC8-CBF9-4D78-8C0D-2A3DBD3EF4C6}">
      <dsp:nvSpPr>
        <dsp:cNvPr id="0" name=""/>
        <dsp:cNvSpPr/>
      </dsp:nvSpPr>
      <dsp:spPr>
        <a:xfrm>
          <a:off x="1578130" y="23068"/>
          <a:ext cx="3229597" cy="2583678"/>
        </a:xfrm>
        <a:prstGeom prst="funnel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40E08D6-98AC-4492-A557-94299E42B9B4}">
      <dsp:nvSpPr>
        <dsp:cNvPr id="0" name=""/>
        <dsp:cNvSpPr/>
      </dsp:nvSpPr>
      <dsp:spPr>
        <a:xfrm rot="5400000">
          <a:off x="2502732" y="-888320"/>
          <a:ext cx="1227842" cy="3004491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hu-HU" sz="1600" kern="1200" dirty="0" smtClean="0"/>
            <a:t>árbevétele</a:t>
          </a:r>
          <a:endParaRPr lang="hu-HU" sz="16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hu-HU" sz="1600" kern="1200" dirty="0" smtClean="0"/>
            <a:t>kisker. árbevétele</a:t>
          </a:r>
          <a:endParaRPr lang="hu-HU" sz="16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hu-HU" sz="1600" kern="1200" dirty="0" smtClean="0"/>
            <a:t>csomagküld. és online árbev.</a:t>
          </a:r>
          <a:endParaRPr lang="hu-HU" sz="16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hu-HU" sz="1600" kern="1200" dirty="0" smtClean="0"/>
            <a:t>vendéglátás árbevétele</a:t>
          </a:r>
          <a:endParaRPr lang="hu-HU" sz="1600" kern="1200" dirty="0"/>
        </a:p>
      </dsp:txBody>
      <dsp:txXfrm rot="-5400000">
        <a:off x="1614408" y="59942"/>
        <a:ext cx="2944553" cy="1107966"/>
      </dsp:txXfrm>
    </dsp:sp>
    <dsp:sp modelId="{1D5B1AC3-1AD0-4E58-A95B-5F3AE10D26D8}">
      <dsp:nvSpPr>
        <dsp:cNvPr id="0" name=""/>
        <dsp:cNvSpPr/>
      </dsp:nvSpPr>
      <dsp:spPr>
        <a:xfrm>
          <a:off x="0" y="1854"/>
          <a:ext cx="1614407" cy="122414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2000" kern="1200" dirty="0" smtClean="0"/>
            <a:t>Vállalkozás</a:t>
          </a:r>
          <a:endParaRPr lang="hu-HU" sz="2000" kern="1200" dirty="0"/>
        </a:p>
      </dsp:txBody>
      <dsp:txXfrm>
        <a:off x="59758" y="61612"/>
        <a:ext cx="1494891" cy="1104624"/>
      </dsp:txXfrm>
    </dsp:sp>
    <dsp:sp modelId="{507F4FC7-69CF-4692-96E0-8A5D5FB90487}">
      <dsp:nvSpPr>
        <dsp:cNvPr id="0" name=""/>
        <dsp:cNvSpPr/>
      </dsp:nvSpPr>
      <dsp:spPr>
        <a:xfrm rot="5400000">
          <a:off x="2651815" y="422783"/>
          <a:ext cx="979312" cy="2956679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hu-HU" sz="1600" kern="1200" dirty="0" smtClean="0"/>
            <a:t> kisker. árbevétele</a:t>
          </a:r>
          <a:endParaRPr lang="hu-HU" sz="1600" kern="1200" dirty="0"/>
        </a:p>
      </dsp:txBody>
      <dsp:txXfrm rot="-5400000">
        <a:off x="1663132" y="1459272"/>
        <a:ext cx="2908873" cy="883700"/>
      </dsp:txXfrm>
    </dsp:sp>
    <dsp:sp modelId="{1BB28D2E-6AB6-4713-A6BE-96367119AAE7}">
      <dsp:nvSpPr>
        <dsp:cNvPr id="0" name=""/>
        <dsp:cNvSpPr/>
      </dsp:nvSpPr>
      <dsp:spPr>
        <a:xfrm>
          <a:off x="0" y="1289053"/>
          <a:ext cx="1663132" cy="122414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2000" kern="1200" dirty="0" smtClean="0"/>
            <a:t>Üzletek</a:t>
          </a:r>
          <a:endParaRPr lang="hu-HU" sz="2000" kern="1200" dirty="0"/>
        </a:p>
      </dsp:txBody>
      <dsp:txXfrm>
        <a:off x="59758" y="1348811"/>
        <a:ext cx="1543616" cy="1104624"/>
      </dsp:txXfrm>
    </dsp:sp>
    <dsp:sp modelId="{1166041A-DD21-4530-9B17-CB76E528044E}">
      <dsp:nvSpPr>
        <dsp:cNvPr id="0" name=""/>
        <dsp:cNvSpPr/>
      </dsp:nvSpPr>
      <dsp:spPr>
        <a:xfrm rot="5400000">
          <a:off x="2651815" y="1708131"/>
          <a:ext cx="979312" cy="2956679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hu-HU" sz="1600" kern="1200" dirty="0" smtClean="0"/>
            <a:t>árbevétele</a:t>
          </a:r>
          <a:endParaRPr lang="hu-HU" sz="1600" kern="1200" dirty="0"/>
        </a:p>
      </dsp:txBody>
      <dsp:txXfrm rot="-5400000">
        <a:off x="1663132" y="2744620"/>
        <a:ext cx="2908873" cy="883700"/>
      </dsp:txXfrm>
    </dsp:sp>
    <dsp:sp modelId="{6A911144-C547-4805-86BA-165ADEBD9C6E}">
      <dsp:nvSpPr>
        <dsp:cNvPr id="0" name=""/>
        <dsp:cNvSpPr/>
      </dsp:nvSpPr>
      <dsp:spPr>
        <a:xfrm>
          <a:off x="0" y="2574400"/>
          <a:ext cx="1663132" cy="122414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2000" kern="1200" dirty="0" smtClean="0"/>
            <a:t>Vendéglátási egységek</a:t>
          </a:r>
          <a:endParaRPr lang="hu-HU" sz="2000" kern="1200" dirty="0"/>
        </a:p>
      </dsp:txBody>
      <dsp:txXfrm>
        <a:off x="59758" y="2634158"/>
        <a:ext cx="1543616" cy="1104624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40E08D6-98AC-4492-A557-94299E42B9B4}">
      <dsp:nvSpPr>
        <dsp:cNvPr id="0" name=""/>
        <dsp:cNvSpPr/>
      </dsp:nvSpPr>
      <dsp:spPr>
        <a:xfrm rot="5400000">
          <a:off x="2486462" y="-842288"/>
          <a:ext cx="1132014" cy="2816592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hu-HU" sz="1600" kern="1200" dirty="0" smtClean="0"/>
            <a:t>árbevétele</a:t>
          </a:r>
          <a:endParaRPr lang="hu-HU" sz="16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hu-HU" sz="1600" kern="1200" dirty="0" smtClean="0"/>
            <a:t>kisker. árbevétele</a:t>
          </a:r>
          <a:endParaRPr lang="hu-HU" sz="16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hu-HU" sz="1600" kern="1200" dirty="0" smtClean="0"/>
            <a:t>csomagküld. és online árbev.</a:t>
          </a:r>
          <a:endParaRPr lang="hu-HU" sz="16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hu-HU" sz="1600" kern="1200" dirty="0" smtClean="0"/>
            <a:t>vendéglátás árbevétele</a:t>
          </a:r>
          <a:endParaRPr lang="hu-HU" sz="1600" kern="1200" dirty="0"/>
        </a:p>
      </dsp:txBody>
      <dsp:txXfrm rot="-5400000">
        <a:off x="1644173" y="55261"/>
        <a:ext cx="2761332" cy="1021494"/>
      </dsp:txXfrm>
    </dsp:sp>
    <dsp:sp modelId="{1D5B1AC3-1AD0-4E58-A95B-5F3AE10D26D8}">
      <dsp:nvSpPr>
        <dsp:cNvPr id="0" name=""/>
        <dsp:cNvSpPr/>
      </dsp:nvSpPr>
      <dsp:spPr>
        <a:xfrm>
          <a:off x="0" y="0"/>
          <a:ext cx="1789280" cy="118182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2000" kern="1200" dirty="0" smtClean="0"/>
            <a:t>Vállalkozás</a:t>
          </a:r>
          <a:endParaRPr lang="hu-HU" sz="2000" kern="1200" dirty="0"/>
        </a:p>
      </dsp:txBody>
      <dsp:txXfrm>
        <a:off x="57692" y="57692"/>
        <a:ext cx="1673896" cy="106644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funnel1">
  <dgm:title val=""/>
  <dgm:desc val=""/>
  <dgm:catLst>
    <dgm:cat type="relationship" pri="2000"/>
    <dgm:cat type="process" pri="27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4"/>
      <dgm:resizeHandles val="exact"/>
    </dgm:varLst>
    <dgm:alg type="composite">
      <dgm:param type="ar" val="1.25"/>
    </dgm:alg>
    <dgm:shape xmlns:r="http://schemas.openxmlformats.org/officeDocument/2006/relationships" r:blip="">
      <dgm:adjLst/>
    </dgm:shape>
    <dgm:presOf/>
    <dgm:choose name="Name1">
      <dgm:if name="Name2" axis="ch" ptType="node" func="cnt" op="equ" val="2">
        <dgm:constrLst>
          <dgm:constr type="w" for="ch" forName="ellipse" refType="w" fact="0.645"/>
          <dgm:constr type="h" for="ch" forName="ellipse" refType="h" fact="0.28"/>
          <dgm:constr type="t" for="ch" forName="ellipse" refType="w" fact="0.0275"/>
          <dgm:constr type="l" for="ch" forName="ellipse" refType="w" fact="0.0265"/>
          <dgm:constr type="w" for="ch" forName="arrow1" refType="w" fact="0.125"/>
          <dgm:constr type="h" for="ch" forName="arrow1" refType="h" fact="0.1"/>
          <dgm:constr type="t" for="ch" forName="arrow1" refType="h" fact="0.72"/>
          <dgm:constr type="l" for="ch" forName="arrow1" refType="w" fact="0.2875"/>
          <dgm:constr type="w" for="ch" forName="rectangle" refType="w" fact="0.6"/>
          <dgm:constr type="h" for="ch" forName="rectangle" refType="w" refFor="ch" refForName="rectangle" fact="0.25"/>
          <dgm:constr type="t" for="ch" forName="rectangle" refType="h" fact="0.8"/>
          <dgm:constr type="l" for="ch" forName="rectangle" refType="w" fact="0.05"/>
          <dgm:constr type="w" for="ch" forName="item1" refType="w" fact="0.35"/>
          <dgm:constr type="h" for="ch" forName="item1" refType="w" fact="0.35"/>
          <dgm:constr type="t" for="ch" forName="item1" refType="h" fact="0.05"/>
          <dgm:constr type="l" for="ch" forName="item1" refType="w" fact="0.125"/>
          <dgm:constr type="primFontSz" for="ch" forName="item1" op="equ" val="65"/>
          <dgm:constr type="w" for="ch" forName="funnel" refType="w" fact="0.7"/>
          <dgm:constr type="h" for="ch" forName="funnel" refType="h" fact="0.7"/>
          <dgm:constr type="t" for="ch" forName="funnel"/>
          <dgm:constr type="l" for="ch" forName="funnel"/>
        </dgm:constrLst>
      </dgm:if>
      <dgm:else name="Name3">
        <dgm:constrLst>
          <dgm:constr type="w" for="ch" forName="ellipse" refType="w" fact="0.645"/>
          <dgm:constr type="h" for="ch" forName="ellipse" refType="h" fact="0.28"/>
          <dgm:constr type="t" for="ch" forName="ellipse" refType="w" fact="0.0275"/>
          <dgm:constr type="l" for="ch" forName="ellipse" refType="w" fact="0.0265"/>
          <dgm:constr type="w" for="ch" forName="arrow1" refType="w" fact="0.125"/>
          <dgm:constr type="h" for="ch" forName="arrow1" refType="h" fact="0.1"/>
          <dgm:constr type="t" for="ch" forName="arrow1" refType="h" fact="0.72"/>
          <dgm:constr type="l" for="ch" forName="arrow1" refType="w" fact="0.2875"/>
          <dgm:constr type="w" for="ch" forName="rectangle" refType="w" fact="0.6"/>
          <dgm:constr type="h" for="ch" forName="rectangle" refType="w" refFor="ch" refForName="rectangle" fact="0.25"/>
          <dgm:constr type="t" for="ch" forName="rectangle" refType="h" fact="0.8"/>
          <dgm:constr type="l" for="ch" forName="rectangle" refType="w" fact="0.05"/>
          <dgm:constr type="primFontSz" for="ch" forName="rectangle" val="65"/>
          <dgm:constr type="w" for="ch" forName="item1" refType="w" fact="0.225"/>
          <dgm:constr type="h" for="ch" forName="item1" refType="w" fact="0.225"/>
          <dgm:constr type="t" for="ch" forName="item1" refType="h" fact="0.336"/>
          <dgm:constr type="l" for="ch" forName="item1" refType="w" fact="0.261"/>
          <dgm:constr type="primFontSz" for="ch" forName="item1" val="65"/>
          <dgm:constr type="w" for="ch" forName="item2" refType="w" fact="0.225"/>
          <dgm:constr type="h" for="ch" forName="item2" refType="w" fact="0.225"/>
          <dgm:constr type="t" for="ch" forName="item2" refType="h" fact="0.125"/>
          <dgm:constr type="l" for="ch" forName="item2" refType="w" fact="0.1"/>
          <dgm:constr type="primFontSz" for="ch" forName="item2" refType="primFontSz" refFor="ch" refForName="item1" op="equ"/>
          <dgm:constr type="w" for="ch" forName="item3" refType="w" fact="0.225"/>
          <dgm:constr type="h" for="ch" forName="item3" refType="w" fact="0.225"/>
          <dgm:constr type="t" for="ch" forName="item3" refType="h" fact="0.057"/>
          <dgm:constr type="l" for="ch" forName="item3" refType="w" fact="0.33"/>
          <dgm:constr type="primFontSz" for="ch" forName="item3" refType="primFontSz" refFor="ch" refForName="item1" op="equ"/>
          <dgm:constr type="w" for="ch" forName="funnel" refType="w" fact="0.7"/>
          <dgm:constr type="h" for="ch" forName="funnel" refType="h" fact="0.7"/>
          <dgm:constr type="t" for="ch" forName="funnel"/>
          <dgm:constr type="l" for="ch" forName="funnel"/>
        </dgm:constrLst>
      </dgm:else>
    </dgm:choose>
    <dgm:ruleLst/>
    <dgm:choose name="Name4">
      <dgm:if name="Name5" axis="ch" ptType="node" func="cnt" op="gte" val="1">
        <dgm:layoutNode name="ellipse" styleLbl="trBgShp">
          <dgm:alg type="sp"/>
          <dgm:shape xmlns:r="http://schemas.openxmlformats.org/officeDocument/2006/relationships" type="ellipse" r:blip="">
            <dgm:adjLst/>
          </dgm:shape>
          <dgm:presOf/>
          <dgm:constrLst/>
          <dgm:ruleLst/>
        </dgm:layoutNode>
        <dgm:layoutNode name="arrow1" styleLbl="fgShp">
          <dgm:alg type="sp"/>
          <dgm:shape xmlns:r="http://schemas.openxmlformats.org/officeDocument/2006/relationships" type="downArrow" r:blip="">
            <dgm:adjLst/>
          </dgm:shape>
          <dgm:presOf/>
          <dgm:constrLst/>
          <dgm:ruleLst/>
        </dgm:layoutNode>
        <dgm:layoutNode name="rectangle" styleLbl="revTx">
          <dgm:varLst>
            <dgm:bulletEnabled val="1"/>
          </dgm:varLst>
          <dgm:alg type="tx">
            <dgm:param type="txAnchorHorzCh" val="ctr"/>
          </dgm:alg>
          <dgm:shape xmlns:r="http://schemas.openxmlformats.org/officeDocument/2006/relationships" type="rect" r:blip="">
            <dgm:adjLst/>
          </dgm:shape>
          <dgm:choose name="Name6">
            <dgm:if name="Name7" axis="ch" ptType="node" func="cnt" op="equ" val="1">
              <dgm:presOf axis="ch desOrSelf" ptType="node node" st="1 1" cnt="1 0"/>
            </dgm:if>
            <dgm:if name="Name8" axis="ch" ptType="node" func="cnt" op="equ" val="2">
              <dgm:presOf axis="ch desOrSelf" ptType="node node" st="2 1" cnt="1 0"/>
            </dgm:if>
            <dgm:if name="Name9" axis="ch" ptType="node" func="cnt" op="equ" val="3">
              <dgm:presOf axis="ch desOrSelf" ptType="node node" st="3 1" cnt="1 0"/>
            </dgm:if>
            <dgm:else name="Name10">
              <dgm:presOf axis="ch desOrSelf" ptType="node node" st="4 1" cnt="1 0"/>
            </dgm:else>
          </dgm:choose>
          <dgm:constrLst/>
          <dgm:ruleLst>
            <dgm:rule type="primFontSz" val="5" fact="NaN" max="NaN"/>
          </dgm:ruleLst>
        </dgm:layoutNode>
        <dgm:forEach name="Name11" axis="ch" ptType="node" st="2" cnt="1">
          <dgm:layoutNode name="item1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12">
              <dgm:if name="Name13" axis="root ch" ptType="all node" func="cnt" op="equ" val="1">
                <dgm:presOf/>
              </dgm:if>
              <dgm:if name="Name14" axis="root ch" ptType="all node" func="cnt" op="equ" val="2">
                <dgm:presOf axis="root ch desOrSelf" ptType="all node node" st="1 1 1" cnt="0 1 0"/>
              </dgm:if>
              <dgm:if name="Name15" axis="root ch" ptType="all node" func="cnt" op="equ" val="3">
                <dgm:presOf axis="root ch desOrSelf" ptType="all node node" st="1 2 1" cnt="0 1 0"/>
              </dgm:if>
              <dgm:else name="Name16">
                <dgm:presOf axis="root ch desOrSelf" ptType="all node node" st="1 3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forEach name="Name17" axis="ch" ptType="node" st="3" cnt="1">
          <dgm:layoutNode name="item2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18">
              <dgm:if name="Name19" axis="root ch" ptType="all node" func="cnt" op="equ" val="1">
                <dgm:presOf/>
              </dgm:if>
              <dgm:if name="Name20" axis="root ch" ptType="all node" func="cnt" op="equ" val="2">
                <dgm:presOf/>
              </dgm:if>
              <dgm:if name="Name21" axis="root ch" ptType="all node" func="cnt" op="equ" val="3">
                <dgm:presOf axis="root ch desOrSelf" ptType="all node node" st="1 1 1" cnt="0 1 0"/>
              </dgm:if>
              <dgm:else name="Name22">
                <dgm:presOf axis="root ch desOrSelf" ptType="all node node" st="1 2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forEach name="Name23" axis="ch" ptType="node" st="4" cnt="1">
          <dgm:layoutNode name="item3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4">
              <dgm:if name="Name25" axis="root ch" ptType="all node" func="cnt" op="equ" val="1">
                <dgm:presOf/>
              </dgm:if>
              <dgm:if name="Name26" axis="root ch" ptType="all node" func="cnt" op="equ" val="2">
                <dgm:presOf/>
              </dgm:if>
              <dgm:if name="Name27" axis="root ch" ptType="all node" func="cnt" op="equ" val="3">
                <dgm:presOf/>
              </dgm:if>
              <dgm:else name="Name28">
                <dgm:presOf axis="root ch desOrSelf" ptType="all node node" st="1 1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layoutNode name="funnel" styleLbl="trAlignAcc1">
          <dgm:alg type="sp"/>
          <dgm:shape xmlns:r="http://schemas.openxmlformats.org/officeDocument/2006/relationships" type="funnel" r:blip="">
            <dgm:adjLst/>
          </dgm:shape>
          <dgm:presOf/>
          <dgm:constrLst/>
          <dgm:ruleLst/>
        </dgm:layoutNode>
      </dgm:if>
      <dgm:else name="Name29"/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funnel1">
  <dgm:title val=""/>
  <dgm:desc val=""/>
  <dgm:catLst>
    <dgm:cat type="relationship" pri="2000"/>
    <dgm:cat type="process" pri="27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4"/>
      <dgm:resizeHandles val="exact"/>
    </dgm:varLst>
    <dgm:alg type="composite">
      <dgm:param type="ar" val="1.25"/>
    </dgm:alg>
    <dgm:shape xmlns:r="http://schemas.openxmlformats.org/officeDocument/2006/relationships" r:blip="">
      <dgm:adjLst/>
    </dgm:shape>
    <dgm:presOf/>
    <dgm:choose name="Name1">
      <dgm:if name="Name2" axis="ch" ptType="node" func="cnt" op="equ" val="2">
        <dgm:constrLst>
          <dgm:constr type="w" for="ch" forName="ellipse" refType="w" fact="0.645"/>
          <dgm:constr type="h" for="ch" forName="ellipse" refType="h" fact="0.28"/>
          <dgm:constr type="t" for="ch" forName="ellipse" refType="w" fact="0.0275"/>
          <dgm:constr type="l" for="ch" forName="ellipse" refType="w" fact="0.0265"/>
          <dgm:constr type="w" for="ch" forName="arrow1" refType="w" fact="0.125"/>
          <dgm:constr type="h" for="ch" forName="arrow1" refType="h" fact="0.1"/>
          <dgm:constr type="t" for="ch" forName="arrow1" refType="h" fact="0.72"/>
          <dgm:constr type="l" for="ch" forName="arrow1" refType="w" fact="0.2875"/>
          <dgm:constr type="w" for="ch" forName="rectangle" refType="w" fact="0.6"/>
          <dgm:constr type="h" for="ch" forName="rectangle" refType="w" refFor="ch" refForName="rectangle" fact="0.25"/>
          <dgm:constr type="t" for="ch" forName="rectangle" refType="h" fact="0.8"/>
          <dgm:constr type="l" for="ch" forName="rectangle" refType="w" fact="0.05"/>
          <dgm:constr type="w" for="ch" forName="item1" refType="w" fact="0.35"/>
          <dgm:constr type="h" for="ch" forName="item1" refType="w" fact="0.35"/>
          <dgm:constr type="t" for="ch" forName="item1" refType="h" fact="0.05"/>
          <dgm:constr type="l" for="ch" forName="item1" refType="w" fact="0.125"/>
          <dgm:constr type="primFontSz" for="ch" forName="item1" op="equ" val="65"/>
          <dgm:constr type="w" for="ch" forName="funnel" refType="w" fact="0.7"/>
          <dgm:constr type="h" for="ch" forName="funnel" refType="h" fact="0.7"/>
          <dgm:constr type="t" for="ch" forName="funnel"/>
          <dgm:constr type="l" for="ch" forName="funnel"/>
        </dgm:constrLst>
      </dgm:if>
      <dgm:else name="Name3">
        <dgm:constrLst>
          <dgm:constr type="w" for="ch" forName="ellipse" refType="w" fact="0.645"/>
          <dgm:constr type="h" for="ch" forName="ellipse" refType="h" fact="0.28"/>
          <dgm:constr type="t" for="ch" forName="ellipse" refType="w" fact="0.0275"/>
          <dgm:constr type="l" for="ch" forName="ellipse" refType="w" fact="0.0265"/>
          <dgm:constr type="w" for="ch" forName="arrow1" refType="w" fact="0.125"/>
          <dgm:constr type="h" for="ch" forName="arrow1" refType="h" fact="0.1"/>
          <dgm:constr type="t" for="ch" forName="arrow1" refType="h" fact="0.72"/>
          <dgm:constr type="l" for="ch" forName="arrow1" refType="w" fact="0.2875"/>
          <dgm:constr type="w" for="ch" forName="rectangle" refType="w" fact="0.6"/>
          <dgm:constr type="h" for="ch" forName="rectangle" refType="w" refFor="ch" refForName="rectangle" fact="0.25"/>
          <dgm:constr type="t" for="ch" forName="rectangle" refType="h" fact="0.8"/>
          <dgm:constr type="l" for="ch" forName="rectangle" refType="w" fact="0.05"/>
          <dgm:constr type="primFontSz" for="ch" forName="rectangle" val="65"/>
          <dgm:constr type="w" for="ch" forName="item1" refType="w" fact="0.225"/>
          <dgm:constr type="h" for="ch" forName="item1" refType="w" fact="0.225"/>
          <dgm:constr type="t" for="ch" forName="item1" refType="h" fact="0.336"/>
          <dgm:constr type="l" for="ch" forName="item1" refType="w" fact="0.261"/>
          <dgm:constr type="primFontSz" for="ch" forName="item1" val="65"/>
          <dgm:constr type="w" for="ch" forName="item2" refType="w" fact="0.225"/>
          <dgm:constr type="h" for="ch" forName="item2" refType="w" fact="0.225"/>
          <dgm:constr type="t" for="ch" forName="item2" refType="h" fact="0.125"/>
          <dgm:constr type="l" for="ch" forName="item2" refType="w" fact="0.1"/>
          <dgm:constr type="primFontSz" for="ch" forName="item2" refType="primFontSz" refFor="ch" refForName="item1" op="equ"/>
          <dgm:constr type="w" for="ch" forName="item3" refType="w" fact="0.225"/>
          <dgm:constr type="h" for="ch" forName="item3" refType="w" fact="0.225"/>
          <dgm:constr type="t" for="ch" forName="item3" refType="h" fact="0.057"/>
          <dgm:constr type="l" for="ch" forName="item3" refType="w" fact="0.33"/>
          <dgm:constr type="primFontSz" for="ch" forName="item3" refType="primFontSz" refFor="ch" refForName="item1" op="equ"/>
          <dgm:constr type="w" for="ch" forName="funnel" refType="w" fact="0.7"/>
          <dgm:constr type="h" for="ch" forName="funnel" refType="h" fact="0.7"/>
          <dgm:constr type="t" for="ch" forName="funnel"/>
          <dgm:constr type="l" for="ch" forName="funnel"/>
        </dgm:constrLst>
      </dgm:else>
    </dgm:choose>
    <dgm:ruleLst/>
    <dgm:choose name="Name4">
      <dgm:if name="Name5" axis="ch" ptType="node" func="cnt" op="gte" val="1">
        <dgm:layoutNode name="ellipse" styleLbl="trBgShp">
          <dgm:alg type="sp"/>
          <dgm:shape xmlns:r="http://schemas.openxmlformats.org/officeDocument/2006/relationships" type="ellipse" r:blip="">
            <dgm:adjLst/>
          </dgm:shape>
          <dgm:presOf/>
          <dgm:constrLst/>
          <dgm:ruleLst/>
        </dgm:layoutNode>
        <dgm:layoutNode name="arrow1" styleLbl="fgShp">
          <dgm:alg type="sp"/>
          <dgm:shape xmlns:r="http://schemas.openxmlformats.org/officeDocument/2006/relationships" type="downArrow" r:blip="">
            <dgm:adjLst/>
          </dgm:shape>
          <dgm:presOf/>
          <dgm:constrLst/>
          <dgm:ruleLst/>
        </dgm:layoutNode>
        <dgm:layoutNode name="rectangle" styleLbl="revTx">
          <dgm:varLst>
            <dgm:bulletEnabled val="1"/>
          </dgm:varLst>
          <dgm:alg type="tx">
            <dgm:param type="txAnchorHorzCh" val="ctr"/>
          </dgm:alg>
          <dgm:shape xmlns:r="http://schemas.openxmlformats.org/officeDocument/2006/relationships" type="rect" r:blip="">
            <dgm:adjLst/>
          </dgm:shape>
          <dgm:choose name="Name6">
            <dgm:if name="Name7" axis="ch" ptType="node" func="cnt" op="equ" val="1">
              <dgm:presOf axis="ch desOrSelf" ptType="node node" st="1 1" cnt="1 0"/>
            </dgm:if>
            <dgm:if name="Name8" axis="ch" ptType="node" func="cnt" op="equ" val="2">
              <dgm:presOf axis="ch desOrSelf" ptType="node node" st="2 1" cnt="1 0"/>
            </dgm:if>
            <dgm:if name="Name9" axis="ch" ptType="node" func="cnt" op="equ" val="3">
              <dgm:presOf axis="ch desOrSelf" ptType="node node" st="3 1" cnt="1 0"/>
            </dgm:if>
            <dgm:else name="Name10">
              <dgm:presOf axis="ch desOrSelf" ptType="node node" st="4 1" cnt="1 0"/>
            </dgm:else>
          </dgm:choose>
          <dgm:constrLst/>
          <dgm:ruleLst>
            <dgm:rule type="primFontSz" val="5" fact="NaN" max="NaN"/>
          </dgm:ruleLst>
        </dgm:layoutNode>
        <dgm:forEach name="Name11" axis="ch" ptType="node" st="2" cnt="1">
          <dgm:layoutNode name="item1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12">
              <dgm:if name="Name13" axis="root ch" ptType="all node" func="cnt" op="equ" val="1">
                <dgm:presOf/>
              </dgm:if>
              <dgm:if name="Name14" axis="root ch" ptType="all node" func="cnt" op="equ" val="2">
                <dgm:presOf axis="root ch desOrSelf" ptType="all node node" st="1 1 1" cnt="0 1 0"/>
              </dgm:if>
              <dgm:if name="Name15" axis="root ch" ptType="all node" func="cnt" op="equ" val="3">
                <dgm:presOf axis="root ch desOrSelf" ptType="all node node" st="1 2 1" cnt="0 1 0"/>
              </dgm:if>
              <dgm:else name="Name16">
                <dgm:presOf axis="root ch desOrSelf" ptType="all node node" st="1 3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forEach name="Name17" axis="ch" ptType="node" st="3" cnt="1">
          <dgm:layoutNode name="item2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18">
              <dgm:if name="Name19" axis="root ch" ptType="all node" func="cnt" op="equ" val="1">
                <dgm:presOf/>
              </dgm:if>
              <dgm:if name="Name20" axis="root ch" ptType="all node" func="cnt" op="equ" val="2">
                <dgm:presOf/>
              </dgm:if>
              <dgm:if name="Name21" axis="root ch" ptType="all node" func="cnt" op="equ" val="3">
                <dgm:presOf axis="root ch desOrSelf" ptType="all node node" st="1 1 1" cnt="0 1 0"/>
              </dgm:if>
              <dgm:else name="Name22">
                <dgm:presOf axis="root ch desOrSelf" ptType="all node node" st="1 2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forEach name="Name23" axis="ch" ptType="node" st="4" cnt="1">
          <dgm:layoutNode name="item3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4">
              <dgm:if name="Name25" axis="root ch" ptType="all node" func="cnt" op="equ" val="1">
                <dgm:presOf/>
              </dgm:if>
              <dgm:if name="Name26" axis="root ch" ptType="all node" func="cnt" op="equ" val="2">
                <dgm:presOf/>
              </dgm:if>
              <dgm:if name="Name27" axis="root ch" ptType="all node" func="cnt" op="equ" val="3">
                <dgm:presOf/>
              </dgm:if>
              <dgm:else name="Name28">
                <dgm:presOf axis="root ch desOrSelf" ptType="all node node" st="1 1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layoutNode name="funnel" styleLbl="trAlignAcc1">
          <dgm:alg type="sp"/>
          <dgm:shape xmlns:r="http://schemas.openxmlformats.org/officeDocument/2006/relationships" type="funnel" r:blip="">
            <dgm:adjLst/>
          </dgm:shape>
          <dgm:presOf/>
          <dgm:constrLst/>
          <dgm:ruleLst/>
        </dgm:layoutNode>
      </dgm:if>
      <dgm:else name="Name29"/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0.03513</cdr:x>
      <cdr:y>0.63636</cdr:y>
    </cdr:from>
    <cdr:to>
      <cdr:x>0.98121</cdr:x>
      <cdr:y>0.63636</cdr:y>
    </cdr:to>
    <cdr:cxnSp macro="">
      <cdr:nvCxnSpPr>
        <cdr:cNvPr id="3" name="Egyenes összekötő 2"/>
        <cdr:cNvCxnSpPr/>
      </cdr:nvCxnSpPr>
      <cdr:spPr>
        <a:xfrm xmlns:a="http://schemas.openxmlformats.org/drawingml/2006/main" flipH="1">
          <a:off x="451737" y="3397395"/>
          <a:ext cx="12165386" cy="1"/>
        </a:xfrm>
        <a:prstGeom xmlns:a="http://schemas.openxmlformats.org/drawingml/2006/main" prst="line">
          <a:avLst/>
        </a:prstGeom>
        <a:ln xmlns:a="http://schemas.openxmlformats.org/drawingml/2006/main" w="25400"/>
      </cdr:spPr>
      <cdr:style>
        <a:lnRef xmlns:a="http://schemas.openxmlformats.org/drawingml/2006/main" idx="1">
          <a:schemeClr val="dk1"/>
        </a:lnRef>
        <a:fillRef xmlns:a="http://schemas.openxmlformats.org/drawingml/2006/main" idx="0">
          <a:schemeClr val="dk1"/>
        </a:fillRef>
        <a:effectRef xmlns:a="http://schemas.openxmlformats.org/drawingml/2006/main" idx="0">
          <a:schemeClr val="dk1"/>
        </a:effectRef>
        <a:fontRef xmlns:a="http://schemas.openxmlformats.org/drawingml/2006/main" idx="minor">
          <a:schemeClr val="tx1"/>
        </a:fontRef>
      </cdr:style>
    </cdr:cxn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Élőfej hely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A7E31CA-E8B0-4674-B0EE-198DC710A8FA}" type="datetimeFigureOut">
              <a:rPr lang="hu-HU" smtClean="0"/>
              <a:t>2018.11.21.</a:t>
            </a:fld>
            <a:endParaRPr lang="hu-HU"/>
          </a:p>
        </p:txBody>
      </p:sp>
      <p:sp>
        <p:nvSpPr>
          <p:cNvPr id="4" name="Diakép hely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u-HU"/>
          </a:p>
        </p:txBody>
      </p:sp>
      <p:sp>
        <p:nvSpPr>
          <p:cNvPr id="5" name="Jegyzetek hely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5E0BFA4-00D2-48DF-9696-33D2F6742D58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21698957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E0BFA4-00D2-48DF-9696-33D2F6742D58}" type="slidenum">
              <a:rPr lang="hu-HU" smtClean="0"/>
              <a:t>1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0665245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itchFamily="34" charset="0"/>
              <a:buChar char="•"/>
            </a:pPr>
            <a:r>
              <a:rPr lang="hu-HU" sz="1000" dirty="0" smtClean="0"/>
              <a:t>A 1045 OSAP adatszolgáltóinak száma 7500, megfigyelt üzletek száma 23e/hó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hu-HU" sz="1000" dirty="0" smtClean="0"/>
              <a:t>Nem csak kiskereskedelem megfigyelés történik, hanem a vendéglátóhelyek és gépjármű és gj.alkatrész kiskereskedelem is.</a:t>
            </a:r>
          </a:p>
          <a:p>
            <a:pPr marL="171450" indent="-171450">
              <a:buFont typeface="Arial" pitchFamily="34" charset="0"/>
              <a:buChar char="•"/>
            </a:pPr>
            <a:endParaRPr lang="hu-HU" sz="1000" dirty="0"/>
          </a:p>
          <a:p>
            <a:pPr marL="171450" indent="-171450">
              <a:buFont typeface="Arial" pitchFamily="34" charset="0"/>
              <a:buChar char="•"/>
            </a:pPr>
            <a:r>
              <a:rPr lang="hu-HU" sz="1000" dirty="0" smtClean="0"/>
              <a:t>A próbaállományok vizsgálatánál látható volt sok esetben az eltérés a rendelkezésre álló adatoktól, amit az online kasszák jelátviteli hibái okoztak.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hu-HU" sz="1000" dirty="0" smtClean="0"/>
              <a:t>Az adatok mennyisége miatt egyértelmű volt, hogy aggregált szinten és havi gyakorisággal kell átvenni az adatokat.  Nem szabad a szerverkapacitást megduplázni államigazatási szinten. 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hu-HU" sz="1000" dirty="0" smtClean="0"/>
              <a:t>Adatátvételek online, védett vonalon, a KARÁT rendszerben, definiált szerkezetben, közvetlenül adatbázisba töltődnek.</a:t>
            </a:r>
            <a:endParaRPr lang="hu-HU" sz="1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E0BFA4-00D2-48DF-9696-33D2F6742D58}" type="slidenum">
              <a:rPr lang="hu-HU" smtClean="0"/>
              <a:t>3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13537171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E0BFA4-00D2-48DF-9696-33D2F6742D58}" type="slidenum">
              <a:rPr lang="hu-HU" smtClean="0"/>
              <a:t>4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8694420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E0BFA4-00D2-48DF-9696-33D2F6742D58}" type="slidenum">
              <a:rPr lang="hu-HU" smtClean="0"/>
              <a:t>5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53299548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u-HU" dirty="0" smtClean="0"/>
              <a:t>Teljes kérdőívet kitöltők: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hu-HU" dirty="0" smtClean="0"/>
              <a:t>A Rendelet alapján nem OPG kötelezett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hu-HU" dirty="0" smtClean="0"/>
              <a:t>Számlával kísért kereskedelmet folytat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hu-HU" dirty="0" smtClean="0"/>
              <a:t>A vállalkozás nem minden üzlete használ OPG-t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hu-HU" dirty="0" smtClean="0"/>
              <a:t>Az OPG adatok minősége nem megfelelő</a:t>
            </a:r>
          </a:p>
          <a:p>
            <a:pPr marL="171450" indent="-171450">
              <a:buFont typeface="Arial" pitchFamily="34" charset="0"/>
              <a:buChar char="•"/>
            </a:pPr>
            <a:endParaRPr lang="hu-HU" dirty="0"/>
          </a:p>
          <a:p>
            <a:r>
              <a:rPr lang="hu-HU" dirty="0" smtClean="0"/>
              <a:t>Egyszerűsített kérdőívet kitöltők: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hu-HU" dirty="0" smtClean="0"/>
              <a:t>OPG kötelezetti kör nagy árbevételű és/vagy több üzelttel rendelkező vállalkozások</a:t>
            </a:r>
            <a:endParaRPr lang="hu-H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E0BFA4-00D2-48DF-9696-33D2F6742D58}" type="slidenum">
              <a:rPr lang="hu-HU" smtClean="0"/>
              <a:t>6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21817996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u-HU" smtClean="0"/>
              <a:t>Alcím mintájának szerkesztése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212EF4-3C67-4A44-B776-E3B0EAE400F2}" type="datetime1">
              <a:rPr lang="hu-HU" smtClean="0"/>
              <a:t>2018.11.21.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DEC6E1-F1C1-444D-8DA3-0621314F7DF1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6015174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D25B75-A4E4-49B5-8D88-0B32B5B23B28}" type="datetime1">
              <a:rPr lang="hu-HU" smtClean="0"/>
              <a:t>2018.11.21.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DEC6E1-F1C1-444D-8DA3-0621314F7DF1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6839180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E28890-4830-4AAC-9779-52F9A03917DA}" type="datetime1">
              <a:rPr lang="hu-HU" smtClean="0"/>
              <a:t>2018.11.21.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DEC6E1-F1C1-444D-8DA3-0621314F7DF1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5589024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724B01-37D9-487D-992A-9F1E6573304E}" type="datetime1">
              <a:rPr lang="hu-HU" smtClean="0"/>
              <a:t>2018.11.21.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DEC6E1-F1C1-444D-8DA3-0621314F7DF1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0741667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C72D8D-B3C0-49FA-91B8-97B98E1DA79F}" type="datetime1">
              <a:rPr lang="hu-HU" smtClean="0"/>
              <a:t>2018.11.21.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DEC6E1-F1C1-444D-8DA3-0621314F7DF1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0514129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F6EBB3-63C9-41DC-88C5-CCAAD0621F66}" type="datetime1">
              <a:rPr lang="hu-HU" smtClean="0"/>
              <a:t>2018.11.21.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DEC6E1-F1C1-444D-8DA3-0621314F7DF1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3573961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7" name="Dátum hely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2FB369-5EEC-4926-ACCD-B1D9BFF89D01}" type="datetime1">
              <a:rPr lang="hu-HU" smtClean="0"/>
              <a:t>2018.11.21.</a:t>
            </a:fld>
            <a:endParaRPr lang="hu-HU"/>
          </a:p>
        </p:txBody>
      </p:sp>
      <p:sp>
        <p:nvSpPr>
          <p:cNvPr id="8" name="Élőláb hely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9" name="Dia számának hely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DEC6E1-F1C1-444D-8DA3-0621314F7DF1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3430223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5B96B3-106F-4F54-87CA-E6DD2D3D60CD}" type="datetime1">
              <a:rPr lang="hu-HU" smtClean="0"/>
              <a:t>2018.11.21.</a:t>
            </a:fld>
            <a:endParaRPr lang="hu-HU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DEC6E1-F1C1-444D-8DA3-0621314F7DF1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0912532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átum hely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18E0D-C935-48B8-8F24-4EF377896796}" type="datetime1">
              <a:rPr lang="hu-HU" smtClean="0"/>
              <a:t>2018.11.21.</a:t>
            </a:fld>
            <a:endParaRPr lang="hu-HU"/>
          </a:p>
        </p:txBody>
      </p:sp>
      <p:sp>
        <p:nvSpPr>
          <p:cNvPr id="3" name="Élőláb hely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DEC6E1-F1C1-444D-8DA3-0621314F7DF1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7795281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18D791-B04B-4F68-B09A-41A2B7D37E06}" type="datetime1">
              <a:rPr lang="hu-HU" smtClean="0"/>
              <a:t>2018.11.21.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DEC6E1-F1C1-444D-8DA3-0621314F7DF1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7244895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8FA7CC-00C7-478E-9186-2EACB97136E9}" type="datetime1">
              <a:rPr lang="hu-HU" smtClean="0"/>
              <a:t>2018.11.21.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DEC6E1-F1C1-444D-8DA3-0621314F7DF1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1550947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hely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CD1B67F-EF5F-4105-86D3-4679951838A5}" type="datetime1">
              <a:rPr lang="hu-HU" smtClean="0"/>
              <a:t>2018.11.21.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0DEC6E1-F1C1-444D-8DA3-0621314F7DF1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9828491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2.xml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12" Type="http://schemas.microsoft.com/office/2007/relationships/diagramDrawing" Target="../diagrams/drawing2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11" Type="http://schemas.openxmlformats.org/officeDocument/2006/relationships/diagramColors" Target="../diagrams/colors2.xml"/><Relationship Id="rId5" Type="http://schemas.openxmlformats.org/officeDocument/2006/relationships/diagramQuickStyle" Target="../diagrams/quickStyle1.xml"/><Relationship Id="rId10" Type="http://schemas.openxmlformats.org/officeDocument/2006/relationships/diagramQuickStyle" Target="../diagrams/quickStyle2.xml"/><Relationship Id="rId4" Type="http://schemas.openxmlformats.org/officeDocument/2006/relationships/diagramLayout" Target="../diagrams/layout1.xml"/><Relationship Id="rId9" Type="http://schemas.openxmlformats.org/officeDocument/2006/relationships/diagramLayout" Target="../diagrams/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4.xml"/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12" Type="http://schemas.microsoft.com/office/2007/relationships/diagramDrawing" Target="../diagrams/drawing4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11" Type="http://schemas.openxmlformats.org/officeDocument/2006/relationships/diagramColors" Target="../diagrams/colors4.xml"/><Relationship Id="rId5" Type="http://schemas.openxmlformats.org/officeDocument/2006/relationships/diagramQuickStyle" Target="../diagrams/quickStyle3.xml"/><Relationship Id="rId10" Type="http://schemas.openxmlformats.org/officeDocument/2006/relationships/diagramQuickStyle" Target="../diagrams/quickStyle4.xml"/><Relationship Id="rId4" Type="http://schemas.openxmlformats.org/officeDocument/2006/relationships/diagramLayout" Target="../diagrams/layout3.xml"/><Relationship Id="rId9" Type="http://schemas.openxmlformats.org/officeDocument/2006/relationships/diagramLayout" Target="../diagrams/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5.emf"/><Relationship Id="rId4" Type="http://schemas.openxmlformats.org/officeDocument/2006/relationships/package" Target="../embeddings/Microsoft_Excel-munkalap2.xlsx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zövegdoboz 7"/>
          <p:cNvSpPr txBox="1"/>
          <p:nvPr/>
        </p:nvSpPr>
        <p:spPr>
          <a:xfrm>
            <a:off x="9525707" y="6188633"/>
            <a:ext cx="23790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b="1" dirty="0" smtClean="0">
                <a:solidFill>
                  <a:srgbClr val="002060"/>
                </a:solidFill>
                <a:latin typeface="Myriad "/>
              </a:rPr>
              <a:t>2018.11.28.</a:t>
            </a:r>
            <a:endParaRPr lang="hu-HU" b="1" i="1" dirty="0">
              <a:solidFill>
                <a:srgbClr val="002060"/>
              </a:solidFill>
              <a:latin typeface="Myriad "/>
            </a:endParaRPr>
          </a:p>
        </p:txBody>
      </p:sp>
      <p:sp>
        <p:nvSpPr>
          <p:cNvPr id="9" name="Szövegdoboz 8"/>
          <p:cNvSpPr txBox="1"/>
          <p:nvPr/>
        </p:nvSpPr>
        <p:spPr>
          <a:xfrm>
            <a:off x="1600200" y="2430736"/>
            <a:ext cx="10591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3600" b="1" dirty="0" smtClean="0">
                <a:solidFill>
                  <a:srgbClr val="002060"/>
                </a:solidFill>
                <a:latin typeface="Myriad "/>
              </a:rPr>
              <a:t>Online pénztárgépadatok felhasználása a kiskereskedelmi statisztikában</a:t>
            </a:r>
            <a:endParaRPr lang="hu-HU" sz="3600" b="1" dirty="0">
              <a:solidFill>
                <a:srgbClr val="002060"/>
              </a:solidFill>
              <a:latin typeface="Myriad "/>
            </a:endParaRPr>
          </a:p>
        </p:txBody>
      </p:sp>
      <p:sp>
        <p:nvSpPr>
          <p:cNvPr id="11" name="Szövegdoboz 10"/>
          <p:cNvSpPr txBox="1"/>
          <p:nvPr/>
        </p:nvSpPr>
        <p:spPr>
          <a:xfrm>
            <a:off x="1600200" y="3658403"/>
            <a:ext cx="10591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2400" b="1" i="1" dirty="0" smtClean="0">
                <a:solidFill>
                  <a:srgbClr val="002060"/>
                </a:solidFill>
                <a:latin typeface="Myriad "/>
              </a:rPr>
              <a:t>Gilyán Csaba</a:t>
            </a:r>
            <a:endParaRPr lang="hu-HU" sz="2400" b="1" i="1" dirty="0">
              <a:solidFill>
                <a:srgbClr val="002060"/>
              </a:solidFill>
              <a:latin typeface="Myriad "/>
            </a:endParaRPr>
          </a:p>
        </p:txBody>
      </p:sp>
    </p:spTree>
    <p:extLst>
      <p:ext uri="{BB962C8B-B14F-4D97-AF65-F5344CB8AC3E}">
        <p14:creationId xmlns:p14="http://schemas.microsoft.com/office/powerpoint/2010/main" val="30577138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DEC6E1-F1C1-444D-8DA3-0621314F7DF1}" type="slidenum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10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zövegdoboz 5"/>
          <p:cNvSpPr txBox="1"/>
          <p:nvPr/>
        </p:nvSpPr>
        <p:spPr>
          <a:xfrm>
            <a:off x="1250" y="202130"/>
            <a:ext cx="121907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3600" b="1" i="1" dirty="0" smtClean="0">
                <a:solidFill>
                  <a:srgbClr val="002060"/>
                </a:solidFill>
                <a:latin typeface="Myriad "/>
              </a:rPr>
              <a:t>Az új módszertan szerint visszavezetett adatok</a:t>
            </a:r>
            <a:endParaRPr lang="hu-HU" sz="3600" b="1" i="1" dirty="0">
              <a:solidFill>
                <a:srgbClr val="002060"/>
              </a:solidFill>
              <a:latin typeface="Myriad "/>
            </a:endParaRPr>
          </a:p>
        </p:txBody>
      </p:sp>
      <p:sp>
        <p:nvSpPr>
          <p:cNvPr id="7" name="Dia számának helye 7"/>
          <p:cNvSpPr txBox="1">
            <a:spLocks/>
          </p:cNvSpPr>
          <p:nvPr/>
        </p:nvSpPr>
        <p:spPr>
          <a:xfrm>
            <a:off x="11159067" y="348314"/>
            <a:ext cx="3556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hu-HU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0DEC6E1-F1C1-444D-8DA3-0621314F7DF1}" type="slidenum">
              <a:rPr lang="hu-HU" sz="1300" b="1" smtClean="0">
                <a:solidFill>
                  <a:prstClr val="black"/>
                </a:solidFill>
              </a:rPr>
              <a:pPr/>
              <a:t>10</a:t>
            </a:fld>
            <a:endParaRPr lang="hu-HU" sz="1300" b="1" dirty="0">
              <a:solidFill>
                <a:prstClr val="black"/>
              </a:solidFill>
            </a:endParaRPr>
          </a:p>
        </p:txBody>
      </p:sp>
      <p:graphicFrame>
        <p:nvGraphicFramePr>
          <p:cNvPr id="9" name="Diagram 15"/>
          <p:cNvGraphicFramePr/>
          <p:nvPr>
            <p:extLst>
              <p:ext uri="{D42A27DB-BD31-4B8C-83A1-F6EECF244321}">
                <p14:modId xmlns:p14="http://schemas.microsoft.com/office/powerpoint/2010/main" val="799660599"/>
              </p:ext>
            </p:extLst>
          </p:nvPr>
        </p:nvGraphicFramePr>
        <p:xfrm>
          <a:off x="1356191" y="848460"/>
          <a:ext cx="9132515" cy="548062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7769460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hu-HU" sz="3600" b="1" i="1" dirty="0">
                <a:solidFill>
                  <a:srgbClr val="002060"/>
                </a:solidFill>
                <a:latin typeface="Myriad "/>
                <a:ea typeface="+mn-ea"/>
                <a:cs typeface="+mn-cs"/>
              </a:rPr>
              <a:t>Köszönöm a figyelmet</a:t>
            </a:r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DEC6E1-F1C1-444D-8DA3-0621314F7DF1}" type="slidenum">
              <a:rPr lang="hu-HU" smtClean="0"/>
              <a:t>11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3146570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DEC6E1-F1C1-444D-8DA3-0621314F7DF1}" type="slidenum">
              <a:rPr lang="hu-HU" smtClean="0"/>
              <a:t>2</a:t>
            </a:fld>
            <a:endParaRPr lang="hu-HU"/>
          </a:p>
        </p:txBody>
      </p:sp>
      <p:sp>
        <p:nvSpPr>
          <p:cNvPr id="6" name="Szövegdoboz 5"/>
          <p:cNvSpPr txBox="1"/>
          <p:nvPr/>
        </p:nvSpPr>
        <p:spPr>
          <a:xfrm>
            <a:off x="1250" y="202130"/>
            <a:ext cx="121907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3600" b="1" i="1" dirty="0" smtClean="0">
                <a:solidFill>
                  <a:srgbClr val="002060"/>
                </a:solidFill>
                <a:latin typeface="Myriad "/>
              </a:rPr>
              <a:t>Online kasszarendszer bevezetése</a:t>
            </a:r>
            <a:endParaRPr lang="hu-HU" sz="3600" b="1" i="1" dirty="0">
              <a:solidFill>
                <a:srgbClr val="002060"/>
              </a:solidFill>
              <a:latin typeface="Myriad "/>
            </a:endParaRPr>
          </a:p>
        </p:txBody>
      </p:sp>
      <p:sp>
        <p:nvSpPr>
          <p:cNvPr id="7" name="Dia számának helye 7"/>
          <p:cNvSpPr txBox="1">
            <a:spLocks/>
          </p:cNvSpPr>
          <p:nvPr/>
        </p:nvSpPr>
        <p:spPr>
          <a:xfrm>
            <a:off x="11159067" y="348314"/>
            <a:ext cx="3556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hu-HU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0DEC6E1-F1C1-444D-8DA3-0621314F7DF1}" type="slidenum">
              <a:rPr lang="hu-HU" sz="1300" b="1" smtClean="0">
                <a:solidFill>
                  <a:schemeClr val="tx1"/>
                </a:solidFill>
              </a:rPr>
              <a:pPr/>
              <a:t>2</a:t>
            </a:fld>
            <a:endParaRPr lang="hu-HU" sz="1300" b="1" dirty="0">
              <a:solidFill>
                <a:schemeClr val="tx1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950259" y="1380565"/>
            <a:ext cx="10386608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b="1" dirty="0" smtClean="0"/>
              <a:t>Cél: </a:t>
            </a:r>
            <a:r>
              <a:rPr lang="hu-HU" dirty="0" smtClean="0"/>
              <a:t>Az adómorál javítása, visszaélések visszaszorítása, adórés csökkentése érdekében döntés az OPG rendszer bevezetéséről. (2012 október)</a:t>
            </a:r>
          </a:p>
          <a:p>
            <a:endParaRPr lang="hu-HU" dirty="0" smtClean="0"/>
          </a:p>
          <a:p>
            <a:r>
              <a:rPr lang="hu-HU" b="1" dirty="0" smtClean="0"/>
              <a:t>Jogszabályi környezet kialakítása</a:t>
            </a:r>
            <a:r>
              <a:rPr lang="hu-HU" dirty="0" smtClean="0"/>
              <a:t>: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hu-HU" dirty="0" smtClean="0"/>
              <a:t>Áfa tv. Módosítása (2013.01.01.)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hu-HU" dirty="0"/>
              <a:t>48/2013. (XI. 15.) NGM </a:t>
            </a:r>
            <a:r>
              <a:rPr lang="hu-HU" dirty="0" smtClean="0"/>
              <a:t>rendelet a </a:t>
            </a:r>
            <a:r>
              <a:rPr lang="hu-HU" dirty="0"/>
              <a:t>pénztárgépek műszaki követelményeiről, a nyugtakibocsátásra szolgáló pénztárgépek forgalmazásáról, használatáról és szervizeléséről, valamint a pénztárgéppel rögzített adatok adóhatóság felé történő </a:t>
            </a:r>
            <a:r>
              <a:rPr lang="hu-HU" dirty="0" smtClean="0"/>
              <a:t>szolgáltatásáról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hu-HU" dirty="0" smtClean="0"/>
              <a:t>OPG rendszer kötelező használata. (2014.09.01.)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37394074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DEC6E1-F1C1-444D-8DA3-0621314F7DF1}" type="slidenum">
              <a:rPr lang="hu-HU" smtClean="0"/>
              <a:t>3</a:t>
            </a:fld>
            <a:endParaRPr lang="hu-HU"/>
          </a:p>
        </p:txBody>
      </p:sp>
      <p:sp>
        <p:nvSpPr>
          <p:cNvPr id="6" name="Szövegdoboz 5"/>
          <p:cNvSpPr txBox="1"/>
          <p:nvPr/>
        </p:nvSpPr>
        <p:spPr>
          <a:xfrm>
            <a:off x="1250" y="202130"/>
            <a:ext cx="121907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3600" b="1" i="1" dirty="0" smtClean="0">
                <a:solidFill>
                  <a:srgbClr val="002060"/>
                </a:solidFill>
                <a:latin typeface="Myriad "/>
              </a:rPr>
              <a:t>OPG adatok átvétele</a:t>
            </a:r>
            <a:endParaRPr lang="hu-HU" sz="3600" b="1" i="1" dirty="0">
              <a:solidFill>
                <a:srgbClr val="002060"/>
              </a:solidFill>
              <a:latin typeface="Myriad "/>
            </a:endParaRPr>
          </a:p>
        </p:txBody>
      </p:sp>
      <p:sp>
        <p:nvSpPr>
          <p:cNvPr id="7" name="Dia számának helye 7"/>
          <p:cNvSpPr txBox="1">
            <a:spLocks/>
          </p:cNvSpPr>
          <p:nvPr/>
        </p:nvSpPr>
        <p:spPr>
          <a:xfrm>
            <a:off x="11159067" y="348314"/>
            <a:ext cx="3556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hu-HU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0DEC6E1-F1C1-444D-8DA3-0621314F7DF1}" type="slidenum">
              <a:rPr lang="hu-HU" sz="1300" b="1" smtClean="0">
                <a:solidFill>
                  <a:schemeClr val="tx1"/>
                </a:solidFill>
              </a:rPr>
              <a:pPr/>
              <a:t>3</a:t>
            </a:fld>
            <a:endParaRPr lang="hu-HU" sz="1300" b="1" dirty="0">
              <a:solidFill>
                <a:schemeClr val="tx1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941294" y="1568824"/>
            <a:ext cx="10217773" cy="26622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b="1" dirty="0" smtClean="0"/>
              <a:t>Cél: </a:t>
            </a:r>
            <a:r>
              <a:rPr lang="hu-HU" dirty="0" smtClean="0"/>
              <a:t>Adatszolgáltatói terhek csökkentése a Kiskereskedelem havi (OSAP 1045. sz. adatgyűjtés) adatszolgáltatási kötelezettség területén</a:t>
            </a:r>
          </a:p>
          <a:p>
            <a:endParaRPr lang="hu-HU" dirty="0" smtClean="0"/>
          </a:p>
          <a:p>
            <a:r>
              <a:rPr lang="hu-HU" dirty="0" smtClean="0"/>
              <a:t>Kapcsolatfelvétel és egyeztetések a NAV KH Tervezési és Elemzési főosztályával (2014 májustól)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hu-HU" dirty="0" smtClean="0"/>
              <a:t>Próbaállományok átvétele (2014. év vége): </a:t>
            </a:r>
          </a:p>
          <a:p>
            <a:pPr marL="742950" lvl="1" indent="-285750">
              <a:buFont typeface="Arial" pitchFamily="34" charset="0"/>
              <a:buChar char="•"/>
            </a:pPr>
            <a:r>
              <a:rPr lang="hu-HU" dirty="0" smtClean="0"/>
              <a:t>Adatállományok tartalmának vizsgálata,</a:t>
            </a:r>
          </a:p>
          <a:p>
            <a:pPr marL="742950" lvl="1" indent="-285750">
              <a:buFont typeface="Arial" pitchFamily="34" charset="0"/>
              <a:buChar char="•"/>
            </a:pPr>
            <a:r>
              <a:rPr lang="hu-HU" dirty="0" smtClean="0"/>
              <a:t>OPG adatok összehasonlítása a rendelkezésre álló Áfa és 1045. adatgyűjtésből származó adatokkal</a:t>
            </a:r>
          </a:p>
          <a:p>
            <a:pPr marL="742950" lvl="1" indent="-285750">
              <a:spcAft>
                <a:spcPts val="600"/>
              </a:spcAft>
              <a:buFont typeface="Arial" pitchFamily="34" charset="0"/>
              <a:buChar char="•"/>
            </a:pPr>
            <a:r>
              <a:rPr lang="hu-HU" dirty="0" smtClean="0"/>
              <a:t>Adatátvétel tartalmának és szerkezetének (aggregáltsági szintjének) és módjának meghatározása</a:t>
            </a:r>
          </a:p>
          <a:p>
            <a:pPr marL="285750" lvl="1" indent="-285750">
              <a:buFont typeface="Arial" pitchFamily="34" charset="0"/>
              <a:buChar char="•"/>
            </a:pPr>
            <a:r>
              <a:rPr lang="hu-HU" dirty="0"/>
              <a:t>NAV-KSH együttműködési szerződés megkötése (2015.március)</a:t>
            </a:r>
          </a:p>
        </p:txBody>
      </p:sp>
    </p:spTree>
    <p:extLst>
      <p:ext uri="{BB962C8B-B14F-4D97-AF65-F5344CB8AC3E}">
        <p14:creationId xmlns:p14="http://schemas.microsoft.com/office/powerpoint/2010/main" val="2842836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DEC6E1-F1C1-444D-8DA3-0621314F7DF1}" type="slidenum">
              <a:rPr lang="hu-HU" smtClean="0"/>
              <a:t>4</a:t>
            </a:fld>
            <a:endParaRPr lang="hu-HU"/>
          </a:p>
        </p:txBody>
      </p:sp>
      <p:sp>
        <p:nvSpPr>
          <p:cNvPr id="6" name="Szövegdoboz 5"/>
          <p:cNvSpPr txBox="1"/>
          <p:nvPr/>
        </p:nvSpPr>
        <p:spPr>
          <a:xfrm>
            <a:off x="1250" y="202130"/>
            <a:ext cx="121907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3600" b="1" i="1" dirty="0" smtClean="0">
                <a:solidFill>
                  <a:srgbClr val="002060"/>
                </a:solidFill>
                <a:latin typeface="Myriad "/>
              </a:rPr>
              <a:t>OPG adatok felhasználását hátráltató tényezők</a:t>
            </a:r>
            <a:endParaRPr lang="hu-HU" sz="3600" b="1" i="1" dirty="0">
              <a:solidFill>
                <a:srgbClr val="002060"/>
              </a:solidFill>
              <a:latin typeface="Myriad "/>
            </a:endParaRPr>
          </a:p>
        </p:txBody>
      </p:sp>
      <p:sp>
        <p:nvSpPr>
          <p:cNvPr id="7" name="Dia számának helye 7"/>
          <p:cNvSpPr txBox="1">
            <a:spLocks/>
          </p:cNvSpPr>
          <p:nvPr/>
        </p:nvSpPr>
        <p:spPr>
          <a:xfrm>
            <a:off x="11159067" y="348314"/>
            <a:ext cx="3556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hu-HU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0DEC6E1-F1C1-444D-8DA3-0621314F7DF1}" type="slidenum">
              <a:rPr lang="hu-HU" sz="1300" b="1" smtClean="0">
                <a:solidFill>
                  <a:schemeClr val="tx1"/>
                </a:solidFill>
              </a:rPr>
              <a:pPr/>
              <a:t>4</a:t>
            </a:fld>
            <a:endParaRPr lang="hu-HU" sz="1300" b="1" dirty="0">
              <a:solidFill>
                <a:schemeClr val="tx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075765" y="1219200"/>
            <a:ext cx="990600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Aft>
                <a:spcPts val="1200"/>
              </a:spcAft>
              <a:buFont typeface="Arial" pitchFamily="34" charset="0"/>
              <a:buChar char="•"/>
            </a:pPr>
            <a:r>
              <a:rPr lang="hu-HU" dirty="0" smtClean="0"/>
              <a:t>Adatállományok összekapcsolása (kulcs: vállalkozás adószáma és a </a:t>
            </a:r>
            <a:r>
              <a:rPr lang="hu-HU" b="1" dirty="0" smtClean="0"/>
              <a:t>címek</a:t>
            </a:r>
            <a:r>
              <a:rPr lang="hu-HU" dirty="0" smtClean="0"/>
              <a:t>)</a:t>
            </a:r>
          </a:p>
          <a:p>
            <a:pPr marL="285750" indent="-285750">
              <a:spcAft>
                <a:spcPts val="1200"/>
              </a:spcAft>
              <a:buFont typeface="Arial" pitchFamily="34" charset="0"/>
              <a:buChar char="•"/>
            </a:pPr>
            <a:r>
              <a:rPr lang="hu-HU" dirty="0" smtClean="0"/>
              <a:t>Főtevékenység hiánya </a:t>
            </a:r>
            <a:r>
              <a:rPr lang="hu-HU" dirty="0" smtClean="0"/>
              <a:t>(2016 </a:t>
            </a:r>
            <a:r>
              <a:rPr lang="hu-HU" dirty="0" smtClean="0"/>
              <a:t>májusáig </a:t>
            </a:r>
            <a:r>
              <a:rPr lang="hu-HU" dirty="0" smtClean="0"/>
              <a:t>csak </a:t>
            </a:r>
            <a:r>
              <a:rPr lang="hu-HU" dirty="0" smtClean="0"/>
              <a:t>a vállalkozás főtevékenysége </a:t>
            </a:r>
            <a:r>
              <a:rPr lang="hu-HU" dirty="0" smtClean="0"/>
              <a:t> volt ismert</a:t>
            </a:r>
            <a:r>
              <a:rPr lang="hu-HU" dirty="0" smtClean="0"/>
              <a:t>, az üzleté </a:t>
            </a:r>
            <a:r>
              <a:rPr lang="hu-HU" dirty="0" smtClean="0"/>
              <a:t>nem.</a:t>
            </a:r>
            <a:r>
              <a:rPr lang="hu-HU" dirty="0" smtClean="0"/>
              <a:t> Rendeletmódosítás</a:t>
            </a:r>
            <a:r>
              <a:rPr lang="hu-HU" dirty="0" smtClean="0"/>
              <a:t>)</a:t>
            </a:r>
            <a:endParaRPr lang="hu-HU" dirty="0" smtClean="0"/>
          </a:p>
          <a:p>
            <a:pPr marL="285750" indent="-285750">
              <a:spcAft>
                <a:spcPts val="1200"/>
              </a:spcAft>
              <a:buFont typeface="Arial" pitchFamily="34" charset="0"/>
              <a:buChar char="•"/>
            </a:pPr>
            <a:r>
              <a:rPr lang="hu-HU" dirty="0" smtClean="0"/>
              <a:t>Utólagos adatok</a:t>
            </a:r>
          </a:p>
          <a:p>
            <a:pPr marL="285750" indent="-285750">
              <a:spcAft>
                <a:spcPts val="1200"/>
              </a:spcAft>
              <a:buFont typeface="Arial" pitchFamily="34" charset="0"/>
              <a:buChar char="•"/>
            </a:pPr>
            <a:r>
              <a:rPr lang="hu-HU" dirty="0" smtClean="0"/>
              <a:t>Lefedettségi kör </a:t>
            </a:r>
          </a:p>
          <a:p>
            <a:pPr marL="742950" lvl="1" indent="-285750">
              <a:spcAft>
                <a:spcPts val="1200"/>
              </a:spcAft>
              <a:buFont typeface="Arial" pitchFamily="34" charset="0"/>
              <a:buChar char="•"/>
            </a:pPr>
            <a:r>
              <a:rPr lang="hu-HU" dirty="0" smtClean="0"/>
              <a:t>Nem minden kiskereskedelmi tevékenységre volt előírva a megfigyelés (gépjármű alkatrész kk.)</a:t>
            </a:r>
          </a:p>
          <a:p>
            <a:pPr marL="742950" lvl="1" indent="-285750">
              <a:spcAft>
                <a:spcPts val="1200"/>
              </a:spcAft>
              <a:buFont typeface="Arial" pitchFamily="34" charset="0"/>
              <a:buChar char="•"/>
            </a:pPr>
            <a:r>
              <a:rPr lang="hu-HU" dirty="0" smtClean="0"/>
              <a:t>Nem csak termékek kerülhetnek be a kasszaadatokba (fodrászat: hajfesték + vágás)</a:t>
            </a:r>
          </a:p>
          <a:p>
            <a:pPr marL="742950" lvl="1" indent="-285750">
              <a:spcAft>
                <a:spcPts val="1200"/>
              </a:spcAft>
              <a:buFont typeface="Arial" pitchFamily="34" charset="0"/>
              <a:buChar char="•"/>
            </a:pPr>
            <a:r>
              <a:rPr lang="hu-HU" dirty="0" smtClean="0"/>
              <a:t>Nem csak kiskereskedelmi tevékenységekre van előírva az OPG kötelezettség</a:t>
            </a:r>
          </a:p>
          <a:p>
            <a:pPr marL="742950" lvl="1" indent="-285750">
              <a:spcAft>
                <a:spcPts val="1200"/>
              </a:spcAft>
              <a:buFont typeface="Arial" pitchFamily="34" charset="0"/>
              <a:buChar char="•"/>
            </a:pPr>
            <a:r>
              <a:rPr lang="hu-HU" dirty="0" smtClean="0"/>
              <a:t>Számlával kísért értékesítés OPG mentessége (telko cégek)</a:t>
            </a:r>
          </a:p>
          <a:p>
            <a:pPr marL="742950" lvl="1" indent="-285750">
              <a:spcAft>
                <a:spcPts val="1200"/>
              </a:spcAft>
              <a:buFont typeface="Arial" pitchFamily="34" charset="0"/>
              <a:buChar char="•"/>
            </a:pPr>
            <a:r>
              <a:rPr lang="hu-HU" dirty="0" smtClean="0"/>
              <a:t>Csomagküldő és internetes kiskereskedelmet nem tartalamzza az OPG rendszer</a:t>
            </a:r>
          </a:p>
          <a:p>
            <a:pPr marL="285750" indent="-285750">
              <a:buFont typeface="Arial" pitchFamily="34" charset="0"/>
              <a:buChar char="•"/>
            </a:pP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2842836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DEC6E1-F1C1-444D-8DA3-0621314F7DF1}" type="slidenum">
              <a:rPr lang="hu-HU" smtClean="0"/>
              <a:t>5</a:t>
            </a:fld>
            <a:endParaRPr lang="hu-HU"/>
          </a:p>
        </p:txBody>
      </p:sp>
      <p:sp>
        <p:nvSpPr>
          <p:cNvPr id="6" name="Szövegdoboz 5"/>
          <p:cNvSpPr txBox="1"/>
          <p:nvPr/>
        </p:nvSpPr>
        <p:spPr>
          <a:xfrm>
            <a:off x="1250" y="202130"/>
            <a:ext cx="121907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3600" b="1" i="1" dirty="0" smtClean="0">
                <a:solidFill>
                  <a:srgbClr val="002060"/>
                </a:solidFill>
                <a:latin typeface="Myriad "/>
              </a:rPr>
              <a:t>OPG adatok felhasználása, új módszertan kialakítása</a:t>
            </a:r>
            <a:endParaRPr lang="hu-HU" sz="3600" b="1" i="1" dirty="0">
              <a:solidFill>
                <a:srgbClr val="002060"/>
              </a:solidFill>
              <a:latin typeface="Myriad "/>
            </a:endParaRPr>
          </a:p>
        </p:txBody>
      </p:sp>
      <p:sp>
        <p:nvSpPr>
          <p:cNvPr id="7" name="Dia számának helye 7"/>
          <p:cNvSpPr txBox="1">
            <a:spLocks/>
          </p:cNvSpPr>
          <p:nvPr/>
        </p:nvSpPr>
        <p:spPr>
          <a:xfrm>
            <a:off x="11159067" y="348314"/>
            <a:ext cx="3556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hu-HU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0DEC6E1-F1C1-444D-8DA3-0621314F7DF1}" type="slidenum">
              <a:rPr lang="hu-HU" sz="1300" b="1" smtClean="0">
                <a:solidFill>
                  <a:schemeClr val="tx1"/>
                </a:solidFill>
              </a:rPr>
              <a:pPr/>
              <a:t>5</a:t>
            </a:fld>
            <a:endParaRPr lang="hu-HU" sz="1300" b="1" dirty="0">
              <a:solidFill>
                <a:schemeClr val="tx1"/>
              </a:solidFill>
            </a:endParaRPr>
          </a:p>
        </p:txBody>
      </p:sp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4024870040"/>
              </p:ext>
            </p:extLst>
          </p:nvPr>
        </p:nvGraphicFramePr>
        <p:xfrm>
          <a:off x="355600" y="1475439"/>
          <a:ext cx="6385859" cy="369096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8" name="Diagram 7"/>
          <p:cNvGraphicFramePr/>
          <p:nvPr>
            <p:extLst>
              <p:ext uri="{D42A27DB-BD31-4B8C-83A1-F6EECF244321}">
                <p14:modId xmlns:p14="http://schemas.microsoft.com/office/powerpoint/2010/main" val="3841887336"/>
              </p:ext>
            </p:extLst>
          </p:nvPr>
        </p:nvGraphicFramePr>
        <p:xfrm>
          <a:off x="5510306" y="1457510"/>
          <a:ext cx="6385859" cy="369096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sp>
        <p:nvSpPr>
          <p:cNvPr id="5" name="Flowchart: Connector 4"/>
          <p:cNvSpPr/>
          <p:nvPr/>
        </p:nvSpPr>
        <p:spPr>
          <a:xfrm>
            <a:off x="8184776" y="1550895"/>
            <a:ext cx="995082" cy="950259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1600" dirty="0" smtClean="0"/>
              <a:t>OPG-</a:t>
            </a:r>
            <a:r>
              <a:rPr lang="hu-HU" sz="1400" dirty="0" smtClean="0"/>
              <a:t>adatok</a:t>
            </a:r>
            <a:endParaRPr lang="hu-HU" sz="1400" dirty="0"/>
          </a:p>
        </p:txBody>
      </p:sp>
      <p:sp>
        <p:nvSpPr>
          <p:cNvPr id="9" name="TextBox 8"/>
          <p:cNvSpPr txBox="1"/>
          <p:nvPr/>
        </p:nvSpPr>
        <p:spPr>
          <a:xfrm>
            <a:off x="2985248" y="956037"/>
            <a:ext cx="121023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smtClean="0"/>
              <a:t>2019 előtt</a:t>
            </a:r>
            <a:endParaRPr lang="hu-HU" dirty="0"/>
          </a:p>
        </p:txBody>
      </p:sp>
      <p:sp>
        <p:nvSpPr>
          <p:cNvPr id="10" name="TextBox 9"/>
          <p:cNvSpPr txBox="1"/>
          <p:nvPr/>
        </p:nvSpPr>
        <p:spPr>
          <a:xfrm>
            <a:off x="8077199" y="956037"/>
            <a:ext cx="121023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smtClean="0"/>
              <a:t>2019 után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4226201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DEC6E1-F1C1-444D-8DA3-0621314F7DF1}" type="slidenum">
              <a:rPr lang="hu-HU" smtClean="0"/>
              <a:t>6</a:t>
            </a:fld>
            <a:endParaRPr lang="hu-HU"/>
          </a:p>
        </p:txBody>
      </p:sp>
      <p:sp>
        <p:nvSpPr>
          <p:cNvPr id="6" name="Szövegdoboz 5"/>
          <p:cNvSpPr txBox="1"/>
          <p:nvPr/>
        </p:nvSpPr>
        <p:spPr>
          <a:xfrm>
            <a:off x="1250" y="202130"/>
            <a:ext cx="121907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3600" b="1" i="1" dirty="0" smtClean="0">
                <a:solidFill>
                  <a:srgbClr val="002060"/>
                </a:solidFill>
                <a:latin typeface="Myriad "/>
              </a:rPr>
              <a:t>OPG adatok felhasználása, új módszertan kialakítása</a:t>
            </a:r>
            <a:endParaRPr lang="hu-HU" sz="3600" b="1" i="1" dirty="0">
              <a:solidFill>
                <a:srgbClr val="002060"/>
              </a:solidFill>
              <a:latin typeface="Myriad "/>
            </a:endParaRPr>
          </a:p>
        </p:txBody>
      </p:sp>
      <p:sp>
        <p:nvSpPr>
          <p:cNvPr id="7" name="Dia számának helye 7"/>
          <p:cNvSpPr txBox="1">
            <a:spLocks/>
          </p:cNvSpPr>
          <p:nvPr/>
        </p:nvSpPr>
        <p:spPr>
          <a:xfrm>
            <a:off x="11159067" y="348314"/>
            <a:ext cx="3556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hu-HU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0DEC6E1-F1C1-444D-8DA3-0621314F7DF1}" type="slidenum">
              <a:rPr lang="hu-HU" sz="1300" b="1" smtClean="0">
                <a:solidFill>
                  <a:schemeClr val="tx1"/>
                </a:solidFill>
              </a:rPr>
              <a:pPr/>
              <a:t>6</a:t>
            </a:fld>
            <a:endParaRPr lang="hu-HU" sz="1300" b="1" dirty="0">
              <a:solidFill>
                <a:schemeClr val="tx1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744071" y="1228165"/>
            <a:ext cx="1065903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hu-HU" sz="2800" b="1" dirty="0" smtClean="0"/>
              <a:t>OSAP 1045. adatgyűjtés adatlapjainak átalakítása</a:t>
            </a:r>
          </a:p>
          <a:p>
            <a:r>
              <a:rPr lang="hu-HU" b="1" dirty="0" smtClean="0"/>
              <a:t>	Teljes kérdőív						Egyszerűsített kérdőív</a:t>
            </a:r>
            <a:endParaRPr lang="hu-HU" b="1" dirty="0"/>
          </a:p>
        </p:txBody>
      </p:sp>
      <p:graphicFrame>
        <p:nvGraphicFramePr>
          <p:cNvPr id="8" name="Diagram 7"/>
          <p:cNvGraphicFramePr/>
          <p:nvPr>
            <p:extLst>
              <p:ext uri="{D42A27DB-BD31-4B8C-83A1-F6EECF244321}">
                <p14:modId xmlns:p14="http://schemas.microsoft.com/office/powerpoint/2010/main" val="655279984"/>
              </p:ext>
            </p:extLst>
          </p:nvPr>
        </p:nvGraphicFramePr>
        <p:xfrm>
          <a:off x="744071" y="2124635"/>
          <a:ext cx="4619812" cy="379854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9" name="Diagram 8"/>
          <p:cNvGraphicFramePr/>
          <p:nvPr>
            <p:extLst>
              <p:ext uri="{D42A27DB-BD31-4B8C-83A1-F6EECF244321}">
                <p14:modId xmlns:p14="http://schemas.microsoft.com/office/powerpoint/2010/main" val="3264157590"/>
              </p:ext>
            </p:extLst>
          </p:nvPr>
        </p:nvGraphicFramePr>
        <p:xfrm>
          <a:off x="6539255" y="2232211"/>
          <a:ext cx="4619812" cy="379854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</p:spTree>
    <p:extLst>
      <p:ext uri="{BB962C8B-B14F-4D97-AF65-F5344CB8AC3E}">
        <p14:creationId xmlns:p14="http://schemas.microsoft.com/office/powerpoint/2010/main" val="4226201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DEC6E1-F1C1-444D-8DA3-0621314F7DF1}" type="slidenum">
              <a:rPr lang="hu-HU" smtClean="0"/>
              <a:t>7</a:t>
            </a:fld>
            <a:endParaRPr lang="hu-HU"/>
          </a:p>
        </p:txBody>
      </p:sp>
      <p:sp>
        <p:nvSpPr>
          <p:cNvPr id="6" name="Szövegdoboz 5"/>
          <p:cNvSpPr txBox="1"/>
          <p:nvPr/>
        </p:nvSpPr>
        <p:spPr>
          <a:xfrm>
            <a:off x="1250" y="202130"/>
            <a:ext cx="121907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3600" b="1" i="1" dirty="0" smtClean="0">
                <a:solidFill>
                  <a:srgbClr val="002060"/>
                </a:solidFill>
                <a:latin typeface="Myriad "/>
              </a:rPr>
              <a:t>Megmaradó </a:t>
            </a:r>
            <a:r>
              <a:rPr lang="hu-HU" sz="3600" b="1" i="1" dirty="0">
                <a:solidFill>
                  <a:srgbClr val="002060"/>
                </a:solidFill>
                <a:latin typeface="Myriad "/>
              </a:rPr>
              <a:t>a</a:t>
            </a:r>
            <a:r>
              <a:rPr lang="hu-HU" sz="3600" b="1" i="1" dirty="0" smtClean="0">
                <a:solidFill>
                  <a:srgbClr val="002060"/>
                </a:solidFill>
                <a:latin typeface="Myriad "/>
              </a:rPr>
              <a:t>datszolgáltatói teher mértéke </a:t>
            </a:r>
            <a:r>
              <a:rPr lang="hu-HU" sz="2400" b="1" i="1" dirty="0" smtClean="0">
                <a:solidFill>
                  <a:srgbClr val="002060"/>
                </a:solidFill>
                <a:latin typeface="Myriad "/>
              </a:rPr>
              <a:t>(%)</a:t>
            </a:r>
            <a:endParaRPr lang="hu-HU" sz="3600" b="1" i="1" dirty="0">
              <a:solidFill>
                <a:srgbClr val="002060"/>
              </a:solidFill>
              <a:latin typeface="Myriad "/>
            </a:endParaRPr>
          </a:p>
        </p:txBody>
      </p:sp>
      <p:sp>
        <p:nvSpPr>
          <p:cNvPr id="7" name="Dia számának helye 7"/>
          <p:cNvSpPr txBox="1">
            <a:spLocks/>
          </p:cNvSpPr>
          <p:nvPr/>
        </p:nvSpPr>
        <p:spPr>
          <a:xfrm>
            <a:off x="11159067" y="348314"/>
            <a:ext cx="3556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hu-HU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0DEC6E1-F1C1-444D-8DA3-0621314F7DF1}" type="slidenum">
              <a:rPr lang="hu-HU" sz="1300" b="1" smtClean="0">
                <a:solidFill>
                  <a:schemeClr val="tx1"/>
                </a:solidFill>
              </a:rPr>
              <a:pPr/>
              <a:t>7</a:t>
            </a:fld>
            <a:endParaRPr lang="hu-HU" sz="1300" b="1" dirty="0">
              <a:solidFill>
                <a:schemeClr val="tx1"/>
              </a:solidFill>
            </a:endParaRPr>
          </a:p>
        </p:txBody>
      </p:sp>
      <p:graphicFrame>
        <p:nvGraphicFramePr>
          <p:cNvPr id="8" name="Chart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618560798"/>
              </p:ext>
            </p:extLst>
          </p:nvPr>
        </p:nvGraphicFramePr>
        <p:xfrm>
          <a:off x="403412" y="1712258"/>
          <a:ext cx="8274423" cy="413272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9" name="Striped Right Arrow 8"/>
          <p:cNvSpPr/>
          <p:nvPr/>
        </p:nvSpPr>
        <p:spPr>
          <a:xfrm rot="5400000">
            <a:off x="2562506" y="2368088"/>
            <a:ext cx="1885390" cy="1533525"/>
          </a:xfrm>
          <a:prstGeom prst="stripedRightArrow">
            <a:avLst/>
          </a:prstGeom>
          <a:solidFill>
            <a:srgbClr val="4F81BD">
              <a:alpha val="33000"/>
            </a:srgbClr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11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cxnSp>
        <p:nvCxnSpPr>
          <p:cNvPr id="10" name="Straight Connector 9"/>
          <p:cNvCxnSpPr/>
          <p:nvPr/>
        </p:nvCxnSpPr>
        <p:spPr>
          <a:xfrm flipV="1">
            <a:off x="793097" y="1909761"/>
            <a:ext cx="5706314" cy="1"/>
          </a:xfrm>
          <a:prstGeom prst="line">
            <a:avLst/>
          </a:prstGeom>
          <a:noFill/>
          <a:ln w="28575" cap="flat" cmpd="sng" algn="ctr">
            <a:solidFill>
              <a:srgbClr val="FF0000"/>
            </a:solidFill>
            <a:prstDash val="solid"/>
          </a:ln>
          <a:effectLst/>
        </p:spPr>
      </p:cxnSp>
      <p:sp>
        <p:nvSpPr>
          <p:cNvPr id="5" name="TextBox 4"/>
          <p:cNvSpPr txBox="1"/>
          <p:nvPr/>
        </p:nvSpPr>
        <p:spPr>
          <a:xfrm>
            <a:off x="914400" y="1066800"/>
            <a:ext cx="1002254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hu-HU" dirty="0"/>
          </a:p>
        </p:txBody>
      </p:sp>
      <p:graphicFrame>
        <p:nvGraphicFramePr>
          <p:cNvPr id="14" name="Object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45189355"/>
              </p:ext>
            </p:extLst>
          </p:nvPr>
        </p:nvGraphicFramePr>
        <p:xfrm>
          <a:off x="7231716" y="2060765"/>
          <a:ext cx="3705225" cy="962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6" name="Worksheet" r:id="rId4" imgW="3705286" imgH="962012" progId="Excel.Sheet.12">
                  <p:embed/>
                </p:oleObj>
              </mc:Choice>
              <mc:Fallback>
                <p:oleObj name="Worksheet" r:id="rId4" imgW="3705286" imgH="962012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7231716" y="2060765"/>
                        <a:ext cx="3705225" cy="9620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4219312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DEC6E1-F1C1-444D-8DA3-0621314F7DF1}" type="slidenum">
              <a:rPr lang="hu-HU" smtClean="0"/>
              <a:t>8</a:t>
            </a:fld>
            <a:endParaRPr lang="hu-HU"/>
          </a:p>
        </p:txBody>
      </p:sp>
      <p:sp>
        <p:nvSpPr>
          <p:cNvPr id="6" name="Szövegdoboz 5"/>
          <p:cNvSpPr txBox="1"/>
          <p:nvPr/>
        </p:nvSpPr>
        <p:spPr>
          <a:xfrm>
            <a:off x="1250" y="202130"/>
            <a:ext cx="121907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3600" b="1" i="1" dirty="0" smtClean="0">
                <a:solidFill>
                  <a:srgbClr val="002060"/>
                </a:solidFill>
                <a:latin typeface="Myriad "/>
              </a:rPr>
              <a:t>Adatforrással megfigyelt árbevétel mértéke</a:t>
            </a:r>
            <a:endParaRPr lang="hu-HU" sz="3600" b="1" i="1" dirty="0">
              <a:solidFill>
                <a:srgbClr val="002060"/>
              </a:solidFill>
              <a:latin typeface="Myriad "/>
            </a:endParaRPr>
          </a:p>
        </p:txBody>
      </p:sp>
      <p:sp>
        <p:nvSpPr>
          <p:cNvPr id="7" name="Dia számának helye 7"/>
          <p:cNvSpPr txBox="1">
            <a:spLocks/>
          </p:cNvSpPr>
          <p:nvPr/>
        </p:nvSpPr>
        <p:spPr>
          <a:xfrm>
            <a:off x="11159067" y="348314"/>
            <a:ext cx="3556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hu-HU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0DEC6E1-F1C1-444D-8DA3-0621314F7DF1}" type="slidenum">
              <a:rPr lang="hu-HU" sz="1300" b="1" smtClean="0">
                <a:solidFill>
                  <a:schemeClr val="tx1"/>
                </a:solidFill>
              </a:rPr>
              <a:pPr/>
              <a:t>8</a:t>
            </a:fld>
            <a:endParaRPr lang="hu-HU" sz="1300" b="1" dirty="0">
              <a:solidFill>
                <a:schemeClr val="tx1"/>
              </a:solidFill>
            </a:endParaRPr>
          </a:p>
        </p:txBody>
      </p:sp>
      <p:graphicFrame>
        <p:nvGraphicFramePr>
          <p:cNvPr id="8" name="Diagram 7"/>
          <p:cNvGraphicFramePr/>
          <p:nvPr>
            <p:extLst>
              <p:ext uri="{D42A27DB-BD31-4B8C-83A1-F6EECF244321}">
                <p14:modId xmlns:p14="http://schemas.microsoft.com/office/powerpoint/2010/main" val="1819509232"/>
              </p:ext>
            </p:extLst>
          </p:nvPr>
        </p:nvGraphicFramePr>
        <p:xfrm>
          <a:off x="1857985" y="848460"/>
          <a:ext cx="8849092" cy="542729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4219312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DEC6E1-F1C1-444D-8DA3-0621314F7DF1}" type="slidenum">
              <a:rPr lang="hu-HU" smtClean="0"/>
              <a:t>9</a:t>
            </a:fld>
            <a:endParaRPr lang="hu-HU"/>
          </a:p>
        </p:txBody>
      </p:sp>
      <p:sp>
        <p:nvSpPr>
          <p:cNvPr id="6" name="Szövegdoboz 5"/>
          <p:cNvSpPr txBox="1"/>
          <p:nvPr/>
        </p:nvSpPr>
        <p:spPr>
          <a:xfrm>
            <a:off x="1250" y="202130"/>
            <a:ext cx="121907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3600" b="1" i="1" dirty="0" smtClean="0">
                <a:solidFill>
                  <a:srgbClr val="002060"/>
                </a:solidFill>
                <a:latin typeface="Myriad "/>
              </a:rPr>
              <a:t>Az új módszertan szerint visszavezetett adatok</a:t>
            </a:r>
            <a:endParaRPr lang="hu-HU" sz="3600" b="1" i="1" dirty="0">
              <a:solidFill>
                <a:srgbClr val="002060"/>
              </a:solidFill>
              <a:latin typeface="Myriad "/>
            </a:endParaRPr>
          </a:p>
        </p:txBody>
      </p:sp>
      <p:sp>
        <p:nvSpPr>
          <p:cNvPr id="7" name="Dia számának helye 7"/>
          <p:cNvSpPr txBox="1">
            <a:spLocks/>
          </p:cNvSpPr>
          <p:nvPr/>
        </p:nvSpPr>
        <p:spPr>
          <a:xfrm>
            <a:off x="11159067" y="348314"/>
            <a:ext cx="3556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hu-HU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0DEC6E1-F1C1-444D-8DA3-0621314F7DF1}" type="slidenum">
              <a:rPr lang="hu-HU" sz="1300" b="1" smtClean="0">
                <a:solidFill>
                  <a:schemeClr val="tx1"/>
                </a:solidFill>
              </a:rPr>
              <a:pPr/>
              <a:t>9</a:t>
            </a:fld>
            <a:endParaRPr lang="hu-HU" sz="1300" b="1" dirty="0">
              <a:solidFill>
                <a:schemeClr val="tx1"/>
              </a:solidFill>
            </a:endParaRPr>
          </a:p>
        </p:txBody>
      </p:sp>
      <p:graphicFrame>
        <p:nvGraphicFramePr>
          <p:cNvPr id="8" name="Diagram 11"/>
          <p:cNvGraphicFramePr/>
          <p:nvPr>
            <p:extLst>
              <p:ext uri="{D42A27DB-BD31-4B8C-83A1-F6EECF244321}">
                <p14:modId xmlns:p14="http://schemas.microsoft.com/office/powerpoint/2010/main" val="2311769408"/>
              </p:ext>
            </p:extLst>
          </p:nvPr>
        </p:nvGraphicFramePr>
        <p:xfrm>
          <a:off x="1775851" y="954460"/>
          <a:ext cx="7950855" cy="509671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4226201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/>
      <a:ea typeface=""/>
      <a:cs typeface=""/>
      <a:font script="Jpan" typeface="ＭＳ 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明朝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/>
      <a:ea typeface=""/>
      <a:cs typeface=""/>
      <a:font script="Jpan" typeface="ＭＳ 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明朝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/>
      <a:ea typeface=""/>
      <a:cs typeface=""/>
      <a:font script="Jpan" typeface="ＭＳ 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明朝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kumentum" ma:contentTypeID="0x0101000FDB48AD5866D645BB0EE4F460BF82F1" ma:contentTypeVersion="0" ma:contentTypeDescription="Új dokumentum létrehozása." ma:contentTypeScope="" ma:versionID="8a3f37dd5261c935f772846763d9453a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d047bb06e0a2f553563b46466d8dd500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artalomtípus"/>
        <xsd:element ref="dc:title" minOccurs="0" maxOccurs="1" ma:index="4" ma:displayName="Cím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B44168DB-626E-474D-8A13-5A257AFB5B6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  <ds:schemaRef ds:uri="http://schemas.microsoft.com/office/infopath/2007/PartnerControls"/>
  </ds:schemaRefs>
</ds:datastoreItem>
</file>

<file path=customXml/itemProps2.xml><?xml version="1.0" encoding="utf-8"?>
<ds:datastoreItem xmlns:ds="http://schemas.openxmlformats.org/officeDocument/2006/customXml" ds:itemID="{8B81B3D9-2814-4C34-AE69-A758932FB0FE}">
  <ds:schemaRefs>
    <ds:schemaRef ds:uri="http://schemas.microsoft.com/office/2006/metadata/properties"/>
    <ds:schemaRef ds:uri="http://purl.org/dc/terms/"/>
    <ds:schemaRef ds:uri="http://schemas.openxmlformats.org/package/2006/metadata/core-properties"/>
    <ds:schemaRef ds:uri="http://purl.org/dc/dcmitype/"/>
    <ds:schemaRef ds:uri="http://schemas.microsoft.com/office/infopath/2007/PartnerControls"/>
    <ds:schemaRef ds:uri="http://schemas.microsoft.com/office/2006/documentManagement/types"/>
    <ds:schemaRef ds:uri="http://www.w3.org/XML/1998/namespace"/>
    <ds:schemaRef ds:uri="http://purl.org/dc/elements/1.1/"/>
  </ds:schemaRefs>
</ds:datastoreItem>
</file>

<file path=customXml/itemProps3.xml><?xml version="1.0" encoding="utf-8"?>
<ds:datastoreItem xmlns:ds="http://schemas.openxmlformats.org/officeDocument/2006/customXml" ds:itemID="{9D007EDF-8C66-46F3-94B1-E30966A6D2AB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1099</TotalTime>
  <Words>615</Words>
  <Application>Microsoft Office PowerPoint</Application>
  <PresentationFormat>Szélesvásznú</PresentationFormat>
  <Paragraphs>116</Paragraphs>
  <Slides>11</Slides>
  <Notes>5</Notes>
  <HiddenSlides>0</HiddenSlides>
  <MMClips>0</MMClips>
  <ScaleCrop>false</ScaleCrop>
  <HeadingPairs>
    <vt:vector size="8" baseType="variant">
      <vt:variant>
        <vt:lpstr>Használt betűtípusok</vt:lpstr>
      </vt:variant>
      <vt:variant>
        <vt:i4>4</vt:i4>
      </vt:variant>
      <vt:variant>
        <vt:lpstr>Téma</vt:lpstr>
      </vt:variant>
      <vt:variant>
        <vt:i4>1</vt:i4>
      </vt:variant>
      <vt:variant>
        <vt:lpstr>Beágyazott OLE kiszolgálók</vt:lpstr>
      </vt:variant>
      <vt:variant>
        <vt:i4>1</vt:i4>
      </vt:variant>
      <vt:variant>
        <vt:lpstr>Diacímek</vt:lpstr>
      </vt:variant>
      <vt:variant>
        <vt:i4>11</vt:i4>
      </vt:variant>
    </vt:vector>
  </HeadingPairs>
  <TitlesOfParts>
    <vt:vector size="17" baseType="lpstr">
      <vt:lpstr>Arial</vt:lpstr>
      <vt:lpstr>Calibri</vt:lpstr>
      <vt:lpstr>Calibri Light</vt:lpstr>
      <vt:lpstr>Myriad </vt:lpstr>
      <vt:lpstr>Office-téma</vt:lpstr>
      <vt:lpstr>Worksheet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Köszönöm a figyelmet</vt:lpstr>
    </vt:vector>
  </TitlesOfParts>
  <Company>KSH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bemutató</dc:title>
  <dc:creator>Simonné Horváth Gabriella</dc:creator>
  <cp:lastModifiedBy>Gilyán Csaba</cp:lastModifiedBy>
  <cp:revision>47</cp:revision>
  <dcterms:created xsi:type="dcterms:W3CDTF">2017-03-01T09:38:02Z</dcterms:created>
  <dcterms:modified xsi:type="dcterms:W3CDTF">2018-11-21T17:21:11Z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0x0101000FDB48AD5866D645BB0EE4F460BF82F1</vt:lpwstr>
  </property>
</Properties>
</file>