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76" r:id="rId7"/>
    <p:sldId id="260" r:id="rId8"/>
    <p:sldId id="261" r:id="rId9"/>
    <p:sldId id="263" r:id="rId10"/>
    <p:sldId id="267" r:id="rId11"/>
    <p:sldId id="264" r:id="rId12"/>
    <p:sldId id="277" r:id="rId13"/>
    <p:sldId id="27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2019.05.29.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00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03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2019.05.29.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2019.05.29.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2019.05.29.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2019.05.29.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2019.05.29.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2019.05.29.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633285" y="6249600"/>
            <a:ext cx="23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OST 2019.05.29.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430736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  <a:latin typeface="Myriad "/>
              </a:rPr>
              <a:t>Tájékoztató a 2021. évi népszámlálásról</a:t>
            </a:r>
            <a:endParaRPr lang="hu-HU" sz="36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658403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Kovács Marcell, főosztályvezető</a:t>
            </a:r>
            <a:br>
              <a:rPr lang="hu-HU" sz="2400" b="1" i="1" dirty="0" smtClean="0">
                <a:solidFill>
                  <a:srgbClr val="002060"/>
                </a:solidFill>
                <a:latin typeface="Myriad "/>
              </a:rPr>
            </a:b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Népszámlálási és népesedési</a:t>
            </a:r>
            <a:br>
              <a:rPr lang="hu-HU" sz="2400" b="1" i="1" dirty="0" smtClean="0">
                <a:solidFill>
                  <a:srgbClr val="002060"/>
                </a:solidFill>
                <a:latin typeface="Myriad "/>
              </a:rPr>
            </a:b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statisztikai főosztály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4015605" y="1939787"/>
            <a:ext cx="379753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hu-HU" sz="2000" b="1" dirty="0" smtClean="0">
              <a:solidFill>
                <a:srgbClr val="002060"/>
              </a:solidFill>
              <a:latin typeface="Myriad "/>
            </a:endParaRPr>
          </a:p>
          <a:p>
            <a:pPr algn="ctr">
              <a:spcAft>
                <a:spcPts val="600"/>
              </a:spcAft>
            </a:pPr>
            <a:r>
              <a:rPr lang="hu-HU" sz="2400" b="1" dirty="0" smtClean="0">
                <a:solidFill>
                  <a:srgbClr val="002060"/>
                </a:solidFill>
                <a:latin typeface="Myriad "/>
              </a:rPr>
              <a:t>Köszönöm a figyelmet!</a:t>
            </a:r>
          </a:p>
          <a:p>
            <a:pPr algn="ctr">
              <a:spcAft>
                <a:spcPts val="600"/>
              </a:spcAft>
            </a:pPr>
            <a:endParaRPr lang="hu-HU" sz="2000" b="1" dirty="0" smtClean="0">
              <a:solidFill>
                <a:srgbClr val="002060"/>
              </a:solidFill>
              <a:latin typeface="Myriad "/>
            </a:endParaRPr>
          </a:p>
          <a:p>
            <a:pPr algn="ctr">
              <a:spcAft>
                <a:spcPts val="600"/>
              </a:spcAft>
            </a:pPr>
            <a:r>
              <a:rPr lang="hu-HU" sz="2000" b="1" dirty="0" err="1" smtClean="0">
                <a:solidFill>
                  <a:srgbClr val="002060"/>
                </a:solidFill>
                <a:latin typeface="Myriad "/>
              </a:rPr>
              <a:t>marcell.kovacs</a:t>
            </a:r>
            <a:r>
              <a:rPr lang="hu-HU" sz="2000" b="1" dirty="0" smtClean="0">
                <a:solidFill>
                  <a:srgbClr val="002060"/>
                </a:solidFill>
                <a:latin typeface="Myriad "/>
              </a:rPr>
              <a:t>@</a:t>
            </a:r>
            <a:r>
              <a:rPr lang="hu-HU" sz="2000" b="1" dirty="0" err="1" smtClean="0">
                <a:solidFill>
                  <a:srgbClr val="002060"/>
                </a:solidFill>
                <a:latin typeface="Myriad "/>
              </a:rPr>
              <a:t>ksh.hu</a:t>
            </a:r>
            <a:endParaRPr lang="hu-HU" sz="2000" b="1" dirty="0" smtClean="0">
              <a:solidFill>
                <a:srgbClr val="002060"/>
              </a:solidFill>
              <a:latin typeface="Myriad "/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pPr algn="ctr">
              <a:spcAft>
                <a:spcPts val="600"/>
              </a:spcAft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93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2021. évi 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népszámlálás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010682" y="1330257"/>
            <a:ext cx="61333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2021. május-júniusában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Korszerű, innovatív végrehajtás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Elektronikus adatgyűjtés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Adminisztratív nyilvántartási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adatok felhasználása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 felvételi keret kialakításához, a gyűjtött adatok </a:t>
            </a:r>
            <a:r>
              <a:rPr lang="hu-HU" sz="2000" dirty="0" err="1" smtClean="0">
                <a:solidFill>
                  <a:srgbClr val="002060"/>
                </a:solidFill>
                <a:latin typeface="Myriad "/>
              </a:rPr>
              <a:t>validálásához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, a hiányzó adatok pótlásához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Fokozott adatvédelmi garanciák</a:t>
            </a:r>
          </a:p>
        </p:txBody>
      </p:sp>
    </p:spTree>
    <p:extLst>
      <p:ext uri="{BB962C8B-B14F-4D97-AF65-F5344CB8AC3E}">
        <p14:creationId xmlns:p14="http://schemas.microsoft.com/office/powerpoint/2010/main" val="373940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Nemzetközi jogi környezet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76957" y="796104"/>
            <a:ext cx="100584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Myriad "/>
              </a:rPr>
              <a:t>EU jogszabályok a népszámlálásról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763/2008/EK Népszámlálási keretrendelet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2017/712 végrehajtási rendelet a népszámlálás referencia évéről és az előállítandó</a:t>
            </a:r>
            <a:br>
              <a:rPr lang="hu-HU" dirty="0" smtClean="0">
                <a:solidFill>
                  <a:srgbClr val="002060"/>
                </a:solidFill>
                <a:latin typeface="Myriad "/>
              </a:rPr>
            </a:br>
            <a:r>
              <a:rPr lang="hu-HU" dirty="0" smtClean="0">
                <a:solidFill>
                  <a:srgbClr val="002060"/>
                </a:solidFill>
                <a:latin typeface="Myriad "/>
              </a:rPr>
              <a:t>adatállományokról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2017/543 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végrehajtási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rendelet az előállítandó változókról és bontásukról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2017/881 végrehajtási rendelet a minőségjelentésről és az adattovábbítás technikai formátumáról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2018/1799 végrehajtási rendelet 1 km</a:t>
            </a:r>
            <a:r>
              <a:rPr lang="hu-HU" baseline="30000" dirty="0" smtClean="0">
                <a:solidFill>
                  <a:srgbClr val="002060"/>
                </a:solidFill>
                <a:latin typeface="Myriad "/>
              </a:rPr>
              <a:t>2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-s rácshálón történő adatközlésről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Myriad "/>
              </a:rPr>
              <a:t>UN és UNECE ajánlás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Myriad "/>
              </a:rPr>
              <a:t>Principles and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dirty="0">
                <a:solidFill>
                  <a:srgbClr val="002060"/>
                </a:solidFill>
                <a:latin typeface="Myriad "/>
              </a:rPr>
              <a:t>Recommendations for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dirty="0">
                <a:solidFill>
                  <a:srgbClr val="002060"/>
                </a:solidFill>
                <a:latin typeface="Myriad "/>
              </a:rPr>
              <a:t>Population and Housing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Myriad "/>
              </a:rPr>
              <a:t>Censuses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(2017)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Myriad "/>
              </a:rPr>
              <a:t>Conference </a:t>
            </a:r>
            <a:r>
              <a:rPr lang="en-US" dirty="0">
                <a:solidFill>
                  <a:srgbClr val="002060"/>
                </a:solidFill>
                <a:latin typeface="Myriad "/>
              </a:rPr>
              <a:t>of European Statisticians Recommendations for the 2020 Censuses of </a:t>
            </a:r>
            <a:r>
              <a:rPr lang="en-US" dirty="0" smtClean="0">
                <a:solidFill>
                  <a:srgbClr val="002060"/>
                </a:solidFill>
                <a:latin typeface="Myriad "/>
              </a:rPr>
              <a:t>Population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Myriad "/>
              </a:rPr>
              <a:t>and Housing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(2015)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183471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6266094" y="1279349"/>
            <a:ext cx="4375883" cy="4778834"/>
            <a:chOff x="1730" y="-8"/>
            <a:chExt cx="4078" cy="4280"/>
          </a:xfrm>
        </p:grpSpPr>
        <p:sp>
          <p:nvSpPr>
            <p:cNvPr id="20485" name="Freeform 3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6" name="Freeform 4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7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8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9" name="Freeform 7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0" name="Freeform 8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1" name="Freeform 9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2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3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4" name="Freeform 12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5" name="Freeform 13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6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7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8" name="Freeform 16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9" name="Freeform 17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0" name="Freeform 18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1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2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3" name="Freeform 21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5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6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7" name="Freeform 25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8" name="Freeform 26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9" name="Freeform 27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0" name="Freeform 28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1" name="Freeform 29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2" name="Freeform 30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3" name="Freeform 31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4" name="Freeform 32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5" name="Freeform 33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6" name="Freeform 34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7" name="Freeform 35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8" name="Freeform 36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9" name="Freeform 37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0" name="Freeform 38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1" name="Freeform 39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20522" name="Freeform 40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3" name="Freeform 41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4" name="Freeform 42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5" name="Freeform 43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6" name="Freeform 44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7" name="Freeform 45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8" name="Freeform 46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9" name="Freeform 47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0" name="Freeform 48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20531" name="Freeform 49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2" name="Freeform 50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3" name="Freeform 51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4" name="Freeform 52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5" name="Freeform 53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6" name="Freeform 54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7" name="Line 55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8" name="Line 56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0" name="Freeform 58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2" name="Freeform 60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4" name="Freeform 62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7" name="Freeform 65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2" name="Freeform 70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4" name="Freeform 72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5" name="Freeform 73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6" name="Freeform 74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7" name="Freeform 75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8" name="Freeform 76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9" name="Freeform 77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0" name="Freeform 78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1" name="Freeform 79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2" name="Freeform 80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3" name="Freeform 81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4" name="Freeform 82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5" name="Freeform 83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6" name="Freeform 84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7" name="Freeform 85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8" name="Freeform 86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9" name="Freeform 87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0" name="Freeform 88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1" name="Freeform 89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2" name="Freeform 90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3" name="Freeform 91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4" name="Freeform 92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5" name="Freeform 93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6" name="Freeform 94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7" name="Freeform 95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8" name="Freeform 96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9" name="Freeform 97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0" name="Freeform 98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1" name="Freeform 99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2" name="Freeform 100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3" name="Freeform 101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0484" name="Text Box 102"/>
          <p:cNvSpPr txBox="1">
            <a:spLocks noChangeArrowheads="1"/>
          </p:cNvSpPr>
          <p:nvPr/>
        </p:nvSpPr>
        <p:spPr bwMode="auto">
          <a:xfrm>
            <a:off x="1618082" y="3788712"/>
            <a:ext cx="37143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</a:t>
            </a:r>
            <a:r>
              <a:rPr lang="hu-HU" altLang="hu-HU" sz="2000" dirty="0" smtClean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Kérdőív </a:t>
            </a: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és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</a:t>
            </a:r>
            <a:r>
              <a:rPr lang="hu-HU" altLang="hu-HU" sz="2000" dirty="0" smtClean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nyilvántartási </a:t>
            </a: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adatok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kérdőív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76097" y="5396501"/>
            <a:ext cx="242371" cy="238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Téglalap 107"/>
          <p:cNvSpPr/>
          <p:nvPr/>
        </p:nvSpPr>
        <p:spPr>
          <a:xfrm>
            <a:off x="1676100" y="3900616"/>
            <a:ext cx="242371" cy="2387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Téglalap 108"/>
          <p:cNvSpPr/>
          <p:nvPr/>
        </p:nvSpPr>
        <p:spPr>
          <a:xfrm>
            <a:off x="1676097" y="4654050"/>
            <a:ext cx="242371" cy="23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Szövegdoboz 106"/>
          <p:cNvSpPr txBox="1"/>
          <p:nvPr/>
        </p:nvSpPr>
        <p:spPr>
          <a:xfrm>
            <a:off x="1250" y="202130"/>
            <a:ext cx="1219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népszámlálás adatforrásai az EU tagállamaiban</a:t>
            </a:r>
            <a:br>
              <a:rPr lang="hu-HU" sz="2800" b="1" i="1" dirty="0" smtClean="0">
                <a:solidFill>
                  <a:srgbClr val="002060"/>
                </a:solidFill>
                <a:latin typeface="Myriad "/>
              </a:rPr>
            </a:b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2021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78976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6266094" y="1279349"/>
            <a:ext cx="4375883" cy="4778834"/>
            <a:chOff x="1730" y="-8"/>
            <a:chExt cx="4078" cy="4280"/>
          </a:xfrm>
        </p:grpSpPr>
        <p:sp>
          <p:nvSpPr>
            <p:cNvPr id="20485" name="Freeform 3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6" name="Freeform 4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7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8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9" name="Freeform 7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0" name="Freeform 8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1" name="Freeform 9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2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3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4" name="Freeform 12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5" name="Freeform 13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6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7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8" name="Freeform 16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9" name="Freeform 17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0" name="Freeform 18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1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2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20503" name="Freeform 21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5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6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7" name="Freeform 25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8" name="Freeform 26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9" name="Freeform 27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0" name="Freeform 28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1" name="Freeform 29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2" name="Freeform 30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3" name="Freeform 31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4" name="Freeform 32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5" name="Freeform 33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6" name="Freeform 34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7" name="Freeform 35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8" name="Freeform 36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9" name="Freeform 37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0" name="Freeform 38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1" name="Freeform 39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20522" name="Freeform 40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3" name="Freeform 41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4" name="Freeform 42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5" name="Freeform 43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6" name="Freeform 44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7" name="Freeform 45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8" name="Freeform 46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9" name="Freeform 47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0" name="Freeform 48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20531" name="Freeform 49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2" name="Freeform 50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3" name="Freeform 51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4" name="Freeform 52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5" name="Freeform 53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6" name="Freeform 54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7" name="Line 55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8" name="Line 56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0" name="Freeform 58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2" name="Freeform 60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4" name="Freeform 62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7" name="Freeform 65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2" name="Freeform 70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4" name="Freeform 72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5" name="Freeform 73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6" name="Freeform 74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7" name="Freeform 75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8" name="Freeform 76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9" name="Freeform 77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0" name="Freeform 78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1" name="Freeform 79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2" name="Freeform 80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3" name="Freeform 81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4" name="Freeform 82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5" name="Freeform 83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6" name="Freeform 84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7" name="Freeform 85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8" name="Freeform 86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9" name="Freeform 87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0" name="Freeform 88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1" name="Freeform 89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2" name="Freeform 90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3" name="Freeform 91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4" name="Freeform 92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5" name="Freeform 93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6" name="Freeform 94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7" name="Freeform 95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8" name="Freeform 96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9" name="Freeform 97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0" name="Freeform 98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1" name="Freeform 99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2" name="Freeform 100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3" name="Freeform 101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4" name="Szövegdoboz 113"/>
          <p:cNvSpPr txBox="1"/>
          <p:nvPr/>
        </p:nvSpPr>
        <p:spPr>
          <a:xfrm>
            <a:off x="1250" y="202130"/>
            <a:ext cx="1219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népszámlálás adatforrásai az EU tagállamaiban</a:t>
            </a:r>
            <a:br>
              <a:rPr lang="hu-HU" sz="2800" b="1" i="1" dirty="0" smtClean="0">
                <a:solidFill>
                  <a:srgbClr val="002060"/>
                </a:solidFill>
                <a:latin typeface="Myriad "/>
              </a:rPr>
            </a:b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2011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5" name="Text Box 102"/>
          <p:cNvSpPr txBox="1">
            <a:spLocks noChangeArrowheads="1"/>
          </p:cNvSpPr>
          <p:nvPr/>
        </p:nvSpPr>
        <p:spPr bwMode="auto">
          <a:xfrm>
            <a:off x="1618082" y="3788712"/>
            <a:ext cx="37143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</a:t>
            </a:r>
            <a:r>
              <a:rPr lang="hu-HU" altLang="hu-HU" sz="2000" dirty="0" smtClean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Kérdőív </a:t>
            </a: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és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</a:t>
            </a:r>
            <a:r>
              <a:rPr lang="hu-HU" altLang="hu-HU" sz="2000" dirty="0" smtClean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nyilvántartási </a:t>
            </a: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adatok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kérdőív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6" name="Téglalap 115"/>
          <p:cNvSpPr/>
          <p:nvPr/>
        </p:nvSpPr>
        <p:spPr>
          <a:xfrm>
            <a:off x="1676097" y="5396501"/>
            <a:ext cx="242371" cy="238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Téglalap 116"/>
          <p:cNvSpPr/>
          <p:nvPr/>
        </p:nvSpPr>
        <p:spPr>
          <a:xfrm>
            <a:off x="1676100" y="3900616"/>
            <a:ext cx="242371" cy="2387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1676097" y="4654050"/>
            <a:ext cx="242371" cy="23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33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Hazai jogi környezet - 2018. évi CI. törvény a népszámlálásról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83934" y="1114503"/>
            <a:ext cx="1054955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Elfogadás időpontja: 2018. 12. 12.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Kihirdetés időpontja: 2018. 12. 18.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800" dirty="0" smtClean="0">
              <a:solidFill>
                <a:srgbClr val="002060"/>
              </a:solidFill>
              <a:latin typeface="Myriad "/>
            </a:endParaRPr>
          </a:p>
          <a:p>
            <a:pPr algn="just">
              <a:spcAft>
                <a:spcPts val="600"/>
              </a:spcAft>
            </a:pPr>
            <a:r>
              <a:rPr lang="hu-HU" sz="2000" b="1" dirty="0" smtClean="0">
                <a:solidFill>
                  <a:srgbClr val="002060"/>
                </a:solidFill>
                <a:latin typeface="Myriad "/>
              </a:rPr>
              <a:t>Legfontosabb tartalma</a:t>
            </a:r>
          </a:p>
          <a:p>
            <a:pPr algn="just">
              <a:spcAft>
                <a:spcPts val="600"/>
              </a:spcAft>
            </a:pPr>
            <a:endParaRPr lang="hu-HU" sz="800" b="1" dirty="0" smtClean="0">
              <a:solidFill>
                <a:srgbClr val="002060"/>
              </a:solidFill>
              <a:latin typeface="Myriad 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2021. május 1-jén 0 órakor fennálló állapot alapulvételével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Adatszolgáltatás: internetes önkitöltéses vagy interjús módszerrel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Adatgyűjtés: 2021. május 1. és június 20. között + június 28-ig pótösszeírás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Feldolgozás: 2022. június 28-ig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Új adatkör:</a:t>
            </a:r>
            <a:r>
              <a:rPr lang="hu-HU" sz="2000" b="1" dirty="0" smtClean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név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Felhasznált adminisztratív adatforrások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Adatvédelmi rendelkezések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Előkészítés, végrehajtás szakmai felügyelete: KSH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Helyi 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előkészítés és végrehajtás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felelőse: 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a helyi önkormányzat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		</a:t>
            </a:r>
            <a:endParaRPr lang="hu-HU" sz="2400" dirty="0" smtClean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89765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434579" y="701537"/>
            <a:ext cx="111870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Központi Címregiszter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vonatkozásában a lakás címére;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személyi adat- és lakcímnyilvántartás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vonatkozásában a nemre, születési időre, állampolgárságra, lakóhelyre, családi állapotra;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az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idegenrendészeti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nyilvántartás vonatkozásában az állampolgárságra, lakóhelyre;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menekültügyi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nyilvántartás vonatkozásában az állampolgárságra, lakóhelyre;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Köznevelési Információs Rendszer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vonatkozásában a köznevelési intézményekkel fennálló óvodai, tanulói jogviszonyra, valamint a megszerzett végzettségre;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Felsőoktatási Információs Rendszer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vonatkozásában a felsőoktatási intézménnyel fennálló jogviszonyra és a megszerzett szakképzettségre;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az Ellátotti-,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nyugdíj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, jogszerzési nyilvántartás vonatkozásában a gazdasági aktivitáson belül az ellátottság </a:t>
            </a:r>
            <a:r>
              <a:rPr lang="hu-HU" dirty="0" err="1" smtClean="0">
                <a:solidFill>
                  <a:srgbClr val="002060"/>
                </a:solidFill>
                <a:latin typeface="Myriad "/>
              </a:rPr>
              <a:t>tényére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;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szociális ellátások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nyilvántartása vonatkozásában a gazdasági aktivitáson belül az ellátottság </a:t>
            </a:r>
            <a:r>
              <a:rPr lang="hu-HU" dirty="0" err="1" smtClean="0">
                <a:solidFill>
                  <a:srgbClr val="002060"/>
                </a:solidFill>
                <a:latin typeface="Myriad "/>
              </a:rPr>
              <a:t>tényére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;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családtámogatási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nyilvántartások vonatkozásában a gazdasági aktivitáson belül az ellátottság </a:t>
            </a:r>
            <a:r>
              <a:rPr lang="hu-HU" dirty="0" err="1" smtClean="0">
                <a:solidFill>
                  <a:srgbClr val="002060"/>
                </a:solidFill>
                <a:latin typeface="Myriad "/>
              </a:rPr>
              <a:t>tényére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Magyar és külföldi munkavállalók és egyéni vállalkozók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 járulék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adatbázisainak nyilvántartásai vonatkozásában a gazdasági aktivitásra, foglalkozásra, munkáltatóra, munkahelyre;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az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egészségbiztosítási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adatbázis vonatkozásában a gazdasági aktivitáson belül az ellátottság </a:t>
            </a:r>
            <a:r>
              <a:rPr lang="hu-HU" dirty="0" err="1" smtClean="0">
                <a:solidFill>
                  <a:srgbClr val="002060"/>
                </a:solidFill>
                <a:latin typeface="Myriad "/>
              </a:rPr>
              <a:t>tényére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az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álláskeresők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nyilvántartása vonatkozásában a gazdasági aktivitásra;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az Egységes Elektronikus </a:t>
            </a:r>
            <a:r>
              <a:rPr lang="hu-HU" b="1" dirty="0" err="1" smtClean="0">
                <a:solidFill>
                  <a:srgbClr val="002060"/>
                </a:solidFill>
                <a:latin typeface="Myriad "/>
              </a:rPr>
              <a:t>Közműnyilvántartási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 Rendszer vonatkozásában a kommunális ellátottságra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 felhasznált adminisztratív adatforrások</a:t>
            </a:r>
          </a:p>
        </p:txBody>
      </p:sp>
    </p:spTree>
    <p:extLst>
      <p:ext uri="{BB962C8B-B14F-4D97-AF65-F5344CB8AC3E}">
        <p14:creationId xmlns:p14="http://schemas.microsoft.com/office/powerpoint/2010/main" val="396948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711095" y="889573"/>
            <a:ext cx="10549550" cy="565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Az adatrögzítés pillanatában álnevesítés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Az álnevesített adatok a természetes személyekkel és az adminisztratív adatokkal a feldolgozás végéig kapcsolhatók össze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Az összekapcsolás kizárólag a 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népszámlálási adatok előkészítésével, feldolgozásával összefüggő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célból történhet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Feldolgozást követően teljes </a:t>
            </a:r>
            <a:r>
              <a:rPr lang="hu-HU" sz="2000" dirty="0" err="1" smtClean="0">
                <a:solidFill>
                  <a:srgbClr val="002060"/>
                </a:solidFill>
                <a:latin typeface="Myriad "/>
              </a:rPr>
              <a:t>anonimizálás</a:t>
            </a: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 vallásra, nemzetiségre vonatkozó adatok kapcsolatát a természetes személlyel a             feldolgozást követően véglegesen meg kell szüntetni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Adatvédelemről, adatbiztonságról folyamatos egyeztetés a Nemzeti Adatvédelmi és Információszabadság Hatósággal (NAIH) – HATÁSVIZSGÁLATI BESZÁMOLÓ   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</a:pPr>
            <a:endParaRPr lang="hu-HU" sz="2000" dirty="0" smtClean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Fokozott adatvédelmi garanciák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239865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716025" y="726623"/>
            <a:ext cx="893084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 smtClean="0">
                <a:solidFill>
                  <a:srgbClr val="002060"/>
                </a:solidFill>
                <a:latin typeface="Myriad "/>
              </a:rPr>
              <a:t>Végrehajtásról szóló kormányrendelet előkészítése</a:t>
            </a:r>
          </a:p>
          <a:p>
            <a:pPr algn="just">
              <a:spcAft>
                <a:spcPts val="600"/>
              </a:spcAft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(tervezett elfogadás 2019. december)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Legfontosabb tartalom: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 résztvevő végrehajtók feladatai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KSH oldaláról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Területi közigazgatás oldaláról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Honvédség, rendőrség oldaláról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 résztvevőkre vonatkozó munkadíjak, dologi kiadások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Adatszolgáltatásra vonatkozó legfontosabb információk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Adatszolgáltatás módja, ütemezése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Részletes kérdőívtartalom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800" dirty="0">
              <a:solidFill>
                <a:srgbClr val="002060"/>
              </a:solidFill>
              <a:latin typeface="Myriad "/>
            </a:endParaRPr>
          </a:p>
          <a:p>
            <a:pPr algn="just">
              <a:spcAft>
                <a:spcPts val="600"/>
              </a:spcAft>
            </a:pPr>
            <a:r>
              <a:rPr lang="hu-HU" sz="2000" b="1" dirty="0" smtClean="0">
                <a:solidFill>
                  <a:srgbClr val="002060"/>
                </a:solidFill>
                <a:latin typeface="Myriad "/>
              </a:rPr>
              <a:t>Júniusban egyeztetések kezdeményezése </a:t>
            </a:r>
          </a:p>
          <a:p>
            <a:pPr algn="just">
              <a:spcAft>
                <a:spcPts val="600"/>
              </a:spcAft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Közigazgatási szervekkel, nemzetiségi önkormányzatokkal, egyházakkal,</a:t>
            </a:r>
          </a:p>
          <a:p>
            <a:pPr algn="just">
              <a:spcAft>
                <a:spcPts val="600"/>
              </a:spcAft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 fogyatékossággal élők szervezeteivel és más érdekképviseletekkel,</a:t>
            </a:r>
          </a:p>
          <a:p>
            <a:pPr algn="just">
              <a:spcAft>
                <a:spcPts val="600"/>
              </a:spcAft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 tudományos élet képviselőivel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Soron következő feladatok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407207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509</Words>
  <Application>Microsoft Office PowerPoint</Application>
  <PresentationFormat>Szélesvásznú</PresentationFormat>
  <Paragraphs>91</Paragraphs>
  <Slides>10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Myriad 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Kovács Marcell</cp:lastModifiedBy>
  <cp:revision>38</cp:revision>
  <dcterms:created xsi:type="dcterms:W3CDTF">2017-03-01T09:38:02Z</dcterms:created>
  <dcterms:modified xsi:type="dcterms:W3CDTF">2019-05-29T07:08:28Z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