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1"/>
  </p:notesMasterIdLst>
  <p:sldIdLst>
    <p:sldId id="256" r:id="rId6"/>
    <p:sldId id="260" r:id="rId7"/>
    <p:sldId id="274" r:id="rId8"/>
    <p:sldId id="276" r:id="rId9"/>
    <p:sldId id="263" r:id="rId10"/>
    <p:sldId id="270" r:id="rId11"/>
    <p:sldId id="287" r:id="rId12"/>
    <p:sldId id="277" r:id="rId13"/>
    <p:sldId id="278" r:id="rId14"/>
    <p:sldId id="266" r:id="rId15"/>
    <p:sldId id="279" r:id="rId16"/>
    <p:sldId id="281" r:id="rId17"/>
    <p:sldId id="284" r:id="rId18"/>
    <p:sldId id="282" r:id="rId19"/>
    <p:sldId id="288" r:id="rId2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20\NYTL\EL&#336;TERJESZT&#201;S\J&#250;lius_3\AG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unkaf&#252;zet1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Munkaf&#252;zet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Munkaf&#252;zet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20\NYTL\EL&#336;TERJESZT&#201;S\J&#250;lius_3\AGY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2020el&#337;terj\&#225;br&#225;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92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A86-4BEB-B976-62CF88421BCE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A86-4BEB-B976-62CF88421BCE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A86-4BEB-B976-62CF88421BCE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A86-4BEB-B976-62CF88421BCE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A86-4BEB-B976-62CF88421BCE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A86-4BEB-B976-62CF88421BCE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A86-4BEB-B976-62CF88421BCE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3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5A86-4BEB-B976-62CF88421BCE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5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5A86-4BEB-B976-62CF88421BCE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5A86-4BEB-B976-62CF88421BCE}"/>
              </c:ext>
            </c:extLst>
          </c:dPt>
          <c:dPt>
            <c:idx val="10"/>
            <c:bubble3D val="0"/>
            <c:spPr>
              <a:gradFill rotWithShape="1">
                <a:gsLst>
                  <a:gs pos="0">
                    <a:schemeClr val="accent3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5A86-4BEB-B976-62CF88421BCE}"/>
              </c:ext>
            </c:extLst>
          </c:dPt>
          <c:dPt>
            <c:idx val="11"/>
            <c:bubble3D val="0"/>
            <c:spPr>
              <a:gradFill rotWithShape="1">
                <a:gsLst>
                  <a:gs pos="0">
                    <a:schemeClr val="accent5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5A86-4BEB-B976-62CF88421BCE}"/>
              </c:ext>
            </c:extLst>
          </c:dPt>
          <c:dPt>
            <c:idx val="12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lumOff val="4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lumOff val="4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Off val="4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5A86-4BEB-B976-62CF88421BCE}"/>
              </c:ext>
            </c:extLst>
          </c:dPt>
          <c:dPt>
            <c:idx val="13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lumOff val="4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60000"/>
                      <a:lumOff val="4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60000"/>
                      <a:lumOff val="4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5A86-4BEB-B976-62CF88421BCE}"/>
              </c:ext>
            </c:extLst>
          </c:dPt>
          <c:dPt>
            <c:idx val="14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lumOff val="4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lumOff val="4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Off val="4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5A86-4BEB-B976-62CF88421BCE}"/>
              </c:ext>
            </c:extLst>
          </c:dPt>
          <c:dPt>
            <c:idx val="15"/>
            <c:bubble3D val="0"/>
            <c:spPr>
              <a:gradFill rotWithShape="1">
                <a:gsLst>
                  <a:gs pos="0">
                    <a:schemeClr val="accent1">
                      <a:lumMod val="5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5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5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F-5A86-4BEB-B976-62CF88421BCE}"/>
              </c:ext>
            </c:extLst>
          </c:dPt>
          <c:dPt>
            <c:idx val="16"/>
            <c:bubble3D val="0"/>
            <c:spPr>
              <a:gradFill rotWithShape="1">
                <a:gsLst>
                  <a:gs pos="0">
                    <a:schemeClr val="accent3">
                      <a:lumMod val="5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5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5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1-5A86-4BEB-B976-62CF88421BCE}"/>
              </c:ext>
            </c:extLst>
          </c:dPt>
          <c:dPt>
            <c:idx val="17"/>
            <c:bubble3D val="0"/>
            <c:spPr>
              <a:gradFill rotWithShape="1">
                <a:gsLst>
                  <a:gs pos="0">
                    <a:schemeClr val="accent5">
                      <a:lumMod val="5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5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5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3-5A86-4BEB-B976-62CF88421BCE}"/>
              </c:ext>
            </c:extLst>
          </c:dPt>
          <c:dPt>
            <c:idx val="18"/>
            <c:bubble3D val="0"/>
            <c:spPr>
              <a:gradFill rotWithShape="1">
                <a:gsLst>
                  <a:gs pos="0">
                    <a:schemeClr val="accent1">
                      <a:lumMod val="70000"/>
                      <a:lumOff val="3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70000"/>
                      <a:lumOff val="3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70000"/>
                      <a:lumOff val="3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5-5A86-4BEB-B976-62CF88421BCE}"/>
              </c:ext>
            </c:extLst>
          </c:dPt>
          <c:dLbls>
            <c:dLbl>
              <c:idx val="0"/>
              <c:layout>
                <c:manualLayout>
                  <c:x val="5.8474213544171871E-2"/>
                  <c:y val="0.297677824444882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A86-4BEB-B976-62CF88421BCE}"/>
                </c:ext>
                <c:ext xmlns:c15="http://schemas.microsoft.com/office/drawing/2012/chart" uri="{CE6537A1-D6FC-4f65-9D91-7224C49458BB}">
                  <c15:layout>
                    <c:manualLayout>
                      <c:w val="0.12421143650797938"/>
                      <c:h val="0.1140272609526942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4.7798572192889067E-3"/>
                  <c:y val="0.36970215153761582"/>
                </c:manualLayout>
              </c:layout>
              <c:tx>
                <c:rich>
                  <a:bodyPr/>
                  <a:lstStyle/>
                  <a:p>
                    <a:fld id="{50E76903-AC8C-4A7B-8BF9-E0759518BB53}" type="CATEGORYNAME">
                      <a:rPr lang="en-US"/>
                      <a:pPr/>
                      <a:t>[KATEGÓRIA NEVE]</a:t>
                    </a:fld>
                    <a:r>
                      <a:rPr lang="en-US" baseline="0"/>
                      <a:t>;6 , </a:t>
                    </a:r>
                    <a:fld id="{4669C499-13E3-4EC5-83DD-A8A030B47AD2}" type="PERCENTAGE">
                      <a:rPr lang="en-US" baseline="0"/>
                      <a:pPr/>
                      <a:t>[SZÁZALÉK]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A86-4BEB-B976-62CF88421BCE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5.628002745367193E-2"/>
                  <c:y val="0.20119797266164952"/>
                </c:manualLayout>
              </c:layout>
              <c:tx>
                <c:rich>
                  <a:bodyPr/>
                  <a:lstStyle/>
                  <a:p>
                    <a:fld id="{15940C0C-7411-4E3D-9FDF-C04343F4D0E3}" type="CATEGORYNAME">
                      <a:rPr lang="en-US"/>
                      <a:pPr/>
                      <a:t>[KATEGÓRIA NEVE]</a:t>
                    </a:fld>
                    <a:r>
                      <a:rPr lang="en-US" baseline="0"/>
                      <a:t>; 6; </a:t>
                    </a:r>
                    <a:fld id="{31BC2902-C18B-4741-895A-A6CE5577231A}" type="PERCENTAGE">
                      <a:rPr lang="en-US" baseline="0"/>
                      <a:pPr/>
                      <a:t>[SZÁZALÉK]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A86-4BEB-B976-62CF88421BCE}"/>
                </c:ext>
                <c:ext xmlns:c15="http://schemas.microsoft.com/office/drawing/2012/chart" uri="{CE6537A1-D6FC-4f65-9D91-7224C49458BB}">
                  <c15:layout>
                    <c:manualLayout>
                      <c:w val="5.5887245391512061E-2"/>
                      <c:h val="0.10788381140577363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0.12079615648592999"/>
                  <c:y val="0.1904469359545383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A86-4BEB-B976-62CF88421BCE}"/>
                </c:ext>
                <c:ext xmlns:c15="http://schemas.microsoft.com/office/drawing/2012/chart" uri="{CE6537A1-D6FC-4f65-9D91-7224C49458BB}">
                  <c15:layout>
                    <c:manualLayout>
                      <c:w val="8.4980571663270985E-2"/>
                      <c:h val="0.1416727839138369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0.13520928020579445"/>
                  <c:y val="5.845226188993320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5A86-4BEB-B976-62CF88421BCE}"/>
                </c:ext>
                <c:ext xmlns:c15="http://schemas.microsoft.com/office/drawing/2012/chart" uri="{CE6537A1-D6FC-4f65-9D91-7224C49458BB}">
                  <c15:layout>
                    <c:manualLayout>
                      <c:w val="8.5703986727122372E-2"/>
                      <c:h val="0.11240892154645621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0.28140013726835966"/>
                  <c:y val="6.832531742163776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5A86-4BEB-B976-62CF88421BCE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0.14581131545241816"/>
                  <c:y val="1.6774035944017211E-2"/>
                </c:manualLayout>
              </c:layout>
              <c:tx>
                <c:rich>
                  <a:bodyPr/>
                  <a:lstStyle/>
                  <a:p>
                    <a:fld id="{771E1713-28C8-4E44-88E9-3CC1B46AB021}" type="CATEGORYNAME">
                      <a:rPr lang="en-US"/>
                      <a:pPr/>
                      <a:t>[KATEGÓRIA NEVE]</a:t>
                    </a:fld>
                    <a:r>
                      <a:rPr lang="en-US" baseline="0"/>
                      <a:t>; 13; </a:t>
                    </a:r>
                    <a:fld id="{4EB067B9-42F7-418D-A582-C5A09CB384BC}" type="PERCENTAGE">
                      <a:rPr lang="en-US" baseline="0"/>
                      <a:pPr/>
                      <a:t>[SZÁZALÉK]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5A86-4BEB-B976-62CF88421BCE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7"/>
              <c:layout>
                <c:manualLayout>
                  <c:x val="-9.4379022800598789E-2"/>
                  <c:y val="1.621290196965269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5A86-4BEB-B976-62CF88421BCE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7.6352539337797537E-2"/>
                  <c:y val="1.666725997300085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5A86-4BEB-B976-62CF88421BCE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0.1117354234211671"/>
                  <c:y val="-2.291748246287638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5A86-4BEB-B976-62CF88421BCE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2.700272732678205E-2"/>
                  <c:y val="-5.8335409905503448E-2"/>
                </c:manualLayout>
              </c:layout>
              <c:tx>
                <c:rich>
                  <a:bodyPr/>
                  <a:lstStyle/>
                  <a:p>
                    <a:fld id="{F0AE0A90-9144-4071-BBDD-C8060B861405}" type="CATEGORYNAME">
                      <a:rPr lang="en-US"/>
                      <a:pPr/>
                      <a:t>[KATEGÓRIA NEVE]</a:t>
                    </a:fld>
                    <a:r>
                      <a:rPr lang="en-US" baseline="0"/>
                      <a:t>; 25; </a:t>
                    </a:r>
                    <a:fld id="{2BAA0D78-1072-4D50-B4AF-8652D7002B33}" type="PERCENTAGE">
                      <a:rPr lang="en-US" baseline="0"/>
                      <a:pPr/>
                      <a:t>[SZÁZALÉK]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5-5A86-4BEB-B976-62CF88421BCE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8FEF0008-BABF-4DFE-A0BF-13EB58E1E5B0}" type="CATEGORYNAME">
                      <a:rPr lang="en-US"/>
                      <a:pPr/>
                      <a:t>[KATEGÓRIA NEVE]</a:t>
                    </a:fld>
                    <a:r>
                      <a:rPr lang="en-US" baseline="0"/>
                      <a:t>; 64; 26%</a:t>
                    </a: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7-5A86-4BEB-B976-62CF88421BCE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2"/>
              <c:layout>
                <c:manualLayout>
                  <c:x val="-0.1983303765725716"/>
                  <c:y val="-3.3334519946002013E-2"/>
                </c:manualLayout>
              </c:layout>
              <c:tx>
                <c:rich>
                  <a:bodyPr/>
                  <a:lstStyle/>
                  <a:p>
                    <a:fld id="{E027F90C-9A25-42BB-BB8B-D9F5AA305B9F}" type="CATEGORYNAME">
                      <a:rPr lang="en-US"/>
                      <a:pPr/>
                      <a:t>[KATEGÓRIA NEVE]</a:t>
                    </a:fld>
                    <a:r>
                      <a:rPr lang="en-US" baseline="0"/>
                      <a:t>; 25;10%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9-5A86-4BEB-B976-62CF88421BCE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3"/>
              <c:layout>
                <c:manualLayout>
                  <c:x val="-2.9613432843886966E-2"/>
                  <c:y val="-6.1513828203512651E-2"/>
                </c:manualLayout>
              </c:layout>
              <c:tx>
                <c:rich>
                  <a:bodyPr/>
                  <a:lstStyle/>
                  <a:p>
                    <a:fld id="{6CBA47C8-1974-4434-842F-154B5ACE59D2}" type="CATEGORYNAME">
                      <a:rPr lang="en-US"/>
                      <a:pPr/>
                      <a:t>[KATEGÓRIA NEVE]</a:t>
                    </a:fld>
                    <a:r>
                      <a:rPr lang="en-US" baseline="0"/>
                      <a:t>; 7; 3%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B-5A86-4BEB-B976-62CF88421BCE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4"/>
              <c:layout>
                <c:manualLayout>
                  <c:x val="-2.4209341741252874E-2"/>
                  <c:y val="-1.6667259973001006E-2"/>
                </c:manualLayout>
              </c:layout>
              <c:tx>
                <c:rich>
                  <a:bodyPr/>
                  <a:lstStyle/>
                  <a:p>
                    <a:fld id="{E9D4A364-1939-4EA6-A3EE-88FEA8216CFC}" type="CATEGORYNAME">
                      <a:rPr lang="en-US"/>
                      <a:pPr/>
                      <a:t>[KATEGÓRIA NEVE]</a:t>
                    </a:fld>
                    <a:r>
                      <a:rPr lang="en-US" baseline="0"/>
                      <a:t>; 17; </a:t>
                    </a:r>
                    <a:fld id="{68EB2AC9-7952-483C-B662-790FCD50ABBF}" type="PERCENTAGE">
                      <a:rPr lang="en-US" baseline="0"/>
                      <a:pPr/>
                      <a:t>[SZÁZALÉK]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D-5A86-4BEB-B976-62CF88421BCE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5"/>
              <c:layout>
                <c:manualLayout>
                  <c:x val="6.9258372559298204E-2"/>
                  <c:y val="-9.1990175318086786E-2"/>
                </c:manualLayout>
              </c:layout>
              <c:tx>
                <c:rich>
                  <a:bodyPr/>
                  <a:lstStyle/>
                  <a:p>
                    <a:fld id="{C3947D2B-1D70-4C65-A653-C5FD701E43D6}" type="CATEGORYNAME">
                      <a:rPr lang="pt-BR"/>
                      <a:pPr/>
                      <a:t>[KATEGÓRIA NEVE]</a:t>
                    </a:fld>
                    <a:r>
                      <a:rPr lang="pt-BR" baseline="0"/>
                      <a:t>; 6; </a:t>
                    </a:r>
                    <a:fld id="{F6B9FA56-F353-4CDA-A81A-C01B4F27C89A}" type="PERCENTAGE">
                      <a:rPr lang="pt-BR" baseline="0"/>
                      <a:pPr/>
                      <a:t>[SZÁZALÉK]</a:t>
                    </a:fld>
                    <a:endParaRPr lang="pt-BR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F-5A86-4BEB-B976-62CF88421BCE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6"/>
              <c:layout>
                <c:manualLayout>
                  <c:x val="0.11568015391349931"/>
                  <c:y val="-3.64855598702136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1-5A86-4BEB-B976-62CF88421BCE}"/>
                </c:ext>
                <c:ext xmlns:c15="http://schemas.microsoft.com/office/drawing/2012/chart" uri="{CE6537A1-D6FC-4f65-9D91-7224C49458BB}"/>
              </c:extLst>
            </c:dLbl>
            <c:dLbl>
              <c:idx val="17"/>
              <c:layout>
                <c:manualLayout>
                  <c:x val="2.2740611438669685E-2"/>
                  <c:y val="2.1983874654279794E-2"/>
                </c:manualLayout>
              </c:layout>
              <c:tx>
                <c:rich>
                  <a:bodyPr/>
                  <a:lstStyle/>
                  <a:p>
                    <a:fld id="{60087793-0212-4C3D-B667-3BBC68B5F12A}" type="CATEGORYNAME">
                      <a:rPr lang="en-US"/>
                      <a:pPr/>
                      <a:t>[KATEGÓRIA NEVE]</a:t>
                    </a:fld>
                    <a:r>
                      <a:rPr lang="en-US" baseline="0"/>
                      <a:t>; 8; </a:t>
                    </a:r>
                    <a:fld id="{9CC00B9A-E30F-4399-AE99-9BC475E073CF}" type="PERCENTAGE">
                      <a:rPr lang="en-US" baseline="0"/>
                      <a:pPr/>
                      <a:t>[SZÁZALÉK]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3-5A86-4BEB-B976-62CF88421BCE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8"/>
              <c:layout>
                <c:manualLayout>
                  <c:x val="7.7990477683083023E-2"/>
                  <c:y val="5.219477153744662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5-5A86-4BEB-B976-62CF88421BCE}"/>
                </c:ext>
                <c:ext xmlns:c15="http://schemas.microsoft.com/office/drawing/2012/chart" uri="{CE6537A1-D6FC-4f65-9D91-7224C49458BB}">
                  <c15:layout>
                    <c:manualLayout>
                      <c:w val="0.12842741259950605"/>
                      <c:h val="0.16960177627927053"/>
                    </c:manualLayout>
                  </c15:layout>
                </c:ext>
              </c:extLst>
            </c:dLbl>
            <c:numFmt formatCode="0.00%" sourceLinked="0"/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Munka2!$N$4:$N$22</c:f>
              <c:strCache>
                <c:ptCount val="19"/>
                <c:pt idx="0">
                  <c:v>Népesség és népmozgalom</c:v>
                </c:pt>
                <c:pt idx="1">
                  <c:v>Munkaerő</c:v>
                </c:pt>
                <c:pt idx="2">
                  <c:v>Oktatás</c:v>
                </c:pt>
                <c:pt idx="3">
                  <c:v>Egészségügy, baleset</c:v>
                </c:pt>
                <c:pt idx="4">
                  <c:v>Szociális ellátás</c:v>
                </c:pt>
                <c:pt idx="5">
                  <c:v>Lakás, kommunális ellátás</c:v>
                </c:pt>
                <c:pt idx="6">
                  <c:v>Igazságszolgáltatás</c:v>
                </c:pt>
                <c:pt idx="7">
                  <c:v>Kultúra, sport</c:v>
                </c:pt>
                <c:pt idx="8">
                  <c:v>Makrogazdasági statisztika</c:v>
                </c:pt>
                <c:pt idx="9">
                  <c:v>Gazdasági számlák</c:v>
                </c:pt>
                <c:pt idx="10">
                  <c:v>Gazdasági szervezetek statisztikája</c:v>
                </c:pt>
                <c:pt idx="11">
                  <c:v>Ágazati gazdaságstatisztika</c:v>
                </c:pt>
                <c:pt idx="12">
                  <c:v>Kormányzati pénzügyek, költségvetés és közszektor</c:v>
                </c:pt>
                <c:pt idx="13">
                  <c:v>Külkereskedelem és fizetési mérleg</c:v>
                </c:pt>
                <c:pt idx="14">
                  <c:v>Árak</c:v>
                </c:pt>
                <c:pt idx="15">
                  <c:v>Tudomány és technológia</c:v>
                </c:pt>
                <c:pt idx="16">
                  <c:v>Környezet</c:v>
                </c:pt>
                <c:pt idx="17">
                  <c:v>Több területet átfogó statisztika szegénység és társadalmi témákra</c:v>
                </c:pt>
                <c:pt idx="18">
                  <c:v>Mezőgazdasági és környezetvédelmi egységek nyilvántartása</c:v>
                </c:pt>
              </c:strCache>
            </c:strRef>
          </c:cat>
          <c:val>
            <c:numRef>
              <c:f>Munka2!$O$4:$O$22</c:f>
              <c:numCache>
                <c:formatCode>General</c:formatCode>
                <c:ptCount val="19"/>
                <c:pt idx="0">
                  <c:v>1</c:v>
                </c:pt>
                <c:pt idx="1">
                  <c:v>5</c:v>
                </c:pt>
                <c:pt idx="2">
                  <c:v>7</c:v>
                </c:pt>
                <c:pt idx="3">
                  <c:v>16</c:v>
                </c:pt>
                <c:pt idx="4">
                  <c:v>17</c:v>
                </c:pt>
                <c:pt idx="5">
                  <c:v>8</c:v>
                </c:pt>
                <c:pt idx="6">
                  <c:v>13</c:v>
                </c:pt>
                <c:pt idx="7">
                  <c:v>14</c:v>
                </c:pt>
                <c:pt idx="8">
                  <c:v>1</c:v>
                </c:pt>
                <c:pt idx="9">
                  <c:v>5</c:v>
                </c:pt>
                <c:pt idx="10">
                  <c:v>21</c:v>
                </c:pt>
                <c:pt idx="11">
                  <c:v>73</c:v>
                </c:pt>
                <c:pt idx="12">
                  <c:v>8</c:v>
                </c:pt>
                <c:pt idx="13">
                  <c:v>5</c:v>
                </c:pt>
                <c:pt idx="14">
                  <c:v>13</c:v>
                </c:pt>
                <c:pt idx="15">
                  <c:v>5</c:v>
                </c:pt>
                <c:pt idx="16">
                  <c:v>6</c:v>
                </c:pt>
                <c:pt idx="17">
                  <c:v>10</c:v>
                </c:pt>
                <c:pt idx="18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6-5A86-4BEB-B976-62CF88421B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6613924050632911"/>
                  <c:y val="-4.838709677419354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5506329113924039"/>
                  <c:y val="6.989247311827956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3291139240506328"/>
                  <c:y val="0.1021505376344086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9.4936708860760069E-3"/>
                  <c:y val="0.1021505376344086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4240506329113928"/>
                  <c:y val="0.1881720430107526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0.1550632911392405"/>
                  <c:y val="-8.0645161290322578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0.20727848101265822"/>
                  <c:y val="-6.989247311827956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Munka1!$A$3:$A$9</c:f>
              <c:strCache>
                <c:ptCount val="7"/>
                <c:pt idx="0">
                  <c:v>Európai Unió adatigénye</c:v>
                </c:pt>
                <c:pt idx="1">
                  <c:v>Minisztérium, szakmai szervezetek, MNB igényei: </c:v>
                </c:pt>
                <c:pt idx="2">
                  <c:v>Új hazai adatigények (jogszabálykövetéssel): </c:v>
                </c:pt>
                <c:pt idx="3">
                  <c:v>Közérthetőség miatti módosítások: </c:v>
                </c:pt>
                <c:pt idx="4">
                  <c:v>Nem hasznosuló adathelyek törlése: </c:v>
                </c:pt>
                <c:pt idx="5">
                  <c:v>Adathelyek bővítése új adatigények miatt</c:v>
                </c:pt>
                <c:pt idx="6">
                  <c:v>AZ OSAP Korm. rendeleti részből kikerülő, adatátvétellé minősített adatgyűjtések</c:v>
                </c:pt>
              </c:strCache>
            </c:strRef>
          </c:cat>
          <c:val>
            <c:numRef>
              <c:f>Munka1!$B$3:$B$9</c:f>
              <c:numCache>
                <c:formatCode>General</c:formatCode>
                <c:ptCount val="7"/>
                <c:pt idx="0">
                  <c:v>9</c:v>
                </c:pt>
                <c:pt idx="1">
                  <c:v>18</c:v>
                </c:pt>
                <c:pt idx="2">
                  <c:v>7</c:v>
                </c:pt>
                <c:pt idx="3">
                  <c:v>7</c:v>
                </c:pt>
                <c:pt idx="4">
                  <c:v>10</c:v>
                </c:pt>
                <c:pt idx="5">
                  <c:v>5</c:v>
                </c:pt>
                <c:pt idx="6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Munka2!$B$1</c:f>
              <c:strCache>
                <c:ptCount val="1"/>
                <c:pt idx="0">
                  <c:v>Változatlan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-3.0364410970367835E-3"/>
                  <c:y val="-2.566796695637066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Munka2!$A$2:$A$12</c:f>
              <c:strCache>
                <c:ptCount val="11"/>
                <c:pt idx="0">
                  <c:v>KSH</c:v>
                </c:pt>
                <c:pt idx="1">
                  <c:v>AM</c:v>
                </c:pt>
                <c:pt idx="2">
                  <c:v>BM</c:v>
                </c:pt>
                <c:pt idx="3">
                  <c:v>EMMI</c:v>
                </c:pt>
                <c:pt idx="4">
                  <c:v>IM</c:v>
                </c:pt>
                <c:pt idx="5">
                  <c:v>ITM</c:v>
                </c:pt>
                <c:pt idx="6">
                  <c:v>ME</c:v>
                </c:pt>
                <c:pt idx="7">
                  <c:v>NAIK</c:v>
                </c:pt>
                <c:pt idx="8">
                  <c:v>LÜ</c:v>
                </c:pt>
                <c:pt idx="9">
                  <c:v>MEKH</c:v>
                </c:pt>
                <c:pt idx="10">
                  <c:v>OBH</c:v>
                </c:pt>
              </c:strCache>
            </c:strRef>
          </c:cat>
          <c:val>
            <c:numRef>
              <c:f>Munka2!$B$2:$B$12</c:f>
              <c:numCache>
                <c:formatCode>General</c:formatCode>
                <c:ptCount val="11"/>
                <c:pt idx="0">
                  <c:v>106</c:v>
                </c:pt>
                <c:pt idx="1">
                  <c:v>0</c:v>
                </c:pt>
                <c:pt idx="2">
                  <c:v>1</c:v>
                </c:pt>
                <c:pt idx="3">
                  <c:v>24</c:v>
                </c:pt>
                <c:pt idx="4">
                  <c:v>4</c:v>
                </c:pt>
                <c:pt idx="5">
                  <c:v>24</c:v>
                </c:pt>
                <c:pt idx="6">
                  <c:v>5</c:v>
                </c:pt>
                <c:pt idx="7">
                  <c:v>14</c:v>
                </c:pt>
                <c:pt idx="8">
                  <c:v>2</c:v>
                </c:pt>
                <c:pt idx="9">
                  <c:v>3</c:v>
                </c:pt>
                <c:pt idx="10">
                  <c:v>7</c:v>
                </c:pt>
              </c:numCache>
            </c:numRef>
          </c:val>
        </c:ser>
        <c:ser>
          <c:idx val="1"/>
          <c:order val="1"/>
          <c:tx>
            <c:strRef>
              <c:f>Munka2!$C$1</c:f>
              <c:strCache>
                <c:ptCount val="1"/>
                <c:pt idx="0">
                  <c:v>Változatlan 2020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Munka2!$A$2:$A$12</c:f>
              <c:strCache>
                <c:ptCount val="11"/>
                <c:pt idx="0">
                  <c:v>KSH</c:v>
                </c:pt>
                <c:pt idx="1">
                  <c:v>AM</c:v>
                </c:pt>
                <c:pt idx="2">
                  <c:v>BM</c:v>
                </c:pt>
                <c:pt idx="3">
                  <c:v>EMMI</c:v>
                </c:pt>
                <c:pt idx="4">
                  <c:v>IM</c:v>
                </c:pt>
                <c:pt idx="5">
                  <c:v>ITM</c:v>
                </c:pt>
                <c:pt idx="6">
                  <c:v>ME</c:v>
                </c:pt>
                <c:pt idx="7">
                  <c:v>NAIK</c:v>
                </c:pt>
                <c:pt idx="8">
                  <c:v>LÜ</c:v>
                </c:pt>
                <c:pt idx="9">
                  <c:v>MEKH</c:v>
                </c:pt>
                <c:pt idx="10">
                  <c:v>OBH</c:v>
                </c:pt>
              </c:strCache>
            </c:strRef>
          </c:cat>
          <c:val>
            <c:numRef>
              <c:f>Munka2!$C$2:$C$12</c:f>
              <c:numCache>
                <c:formatCode>General</c:formatCode>
                <c:ptCount val="11"/>
                <c:pt idx="0">
                  <c:v>93</c:v>
                </c:pt>
                <c:pt idx="1">
                  <c:v>2</c:v>
                </c:pt>
                <c:pt idx="2">
                  <c:v>1</c:v>
                </c:pt>
                <c:pt idx="3">
                  <c:v>20</c:v>
                </c:pt>
                <c:pt idx="4">
                  <c:v>4</c:v>
                </c:pt>
                <c:pt idx="5">
                  <c:v>23</c:v>
                </c:pt>
                <c:pt idx="6">
                  <c:v>5</c:v>
                </c:pt>
                <c:pt idx="7">
                  <c:v>10</c:v>
                </c:pt>
                <c:pt idx="8">
                  <c:v>2</c:v>
                </c:pt>
                <c:pt idx="9">
                  <c:v>5</c:v>
                </c:pt>
                <c:pt idx="10">
                  <c:v>2</c:v>
                </c:pt>
              </c:numCache>
            </c:numRef>
          </c:val>
        </c:ser>
        <c:ser>
          <c:idx val="2"/>
          <c:order val="2"/>
          <c:tx>
            <c:strRef>
              <c:f>Munka2!$D$1</c:f>
              <c:strCache>
                <c:ptCount val="1"/>
                <c:pt idx="0">
                  <c:v>Módosított 2019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Munka2!$A$2:$A$12</c:f>
              <c:strCache>
                <c:ptCount val="11"/>
                <c:pt idx="0">
                  <c:v>KSH</c:v>
                </c:pt>
                <c:pt idx="1">
                  <c:v>AM</c:v>
                </c:pt>
                <c:pt idx="2">
                  <c:v>BM</c:v>
                </c:pt>
                <c:pt idx="3">
                  <c:v>EMMI</c:v>
                </c:pt>
                <c:pt idx="4">
                  <c:v>IM</c:v>
                </c:pt>
                <c:pt idx="5">
                  <c:v>ITM</c:v>
                </c:pt>
                <c:pt idx="6">
                  <c:v>ME</c:v>
                </c:pt>
                <c:pt idx="7">
                  <c:v>NAIK</c:v>
                </c:pt>
                <c:pt idx="8">
                  <c:v>LÜ</c:v>
                </c:pt>
                <c:pt idx="9">
                  <c:v>MEKH</c:v>
                </c:pt>
                <c:pt idx="10">
                  <c:v>OBH</c:v>
                </c:pt>
              </c:strCache>
            </c:strRef>
          </c:cat>
          <c:val>
            <c:numRef>
              <c:f>Munka2!$D$2:$D$12</c:f>
              <c:numCache>
                <c:formatCode>General</c:formatCode>
                <c:ptCount val="11"/>
                <c:pt idx="0">
                  <c:v>22</c:v>
                </c:pt>
                <c:pt idx="1">
                  <c:v>3</c:v>
                </c:pt>
                <c:pt idx="2">
                  <c:v>2</c:v>
                </c:pt>
                <c:pt idx="3">
                  <c:v>4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3</c:v>
                </c:pt>
                <c:pt idx="10">
                  <c:v>1</c:v>
                </c:pt>
              </c:numCache>
            </c:numRef>
          </c:val>
        </c:ser>
        <c:ser>
          <c:idx val="3"/>
          <c:order val="3"/>
          <c:tx>
            <c:strRef>
              <c:f>Munka2!$E$1</c:f>
              <c:strCache>
                <c:ptCount val="1"/>
                <c:pt idx="0">
                  <c:v>Módosított 2020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Munka2!$A$2:$A$12</c:f>
              <c:strCache>
                <c:ptCount val="11"/>
                <c:pt idx="0">
                  <c:v>KSH</c:v>
                </c:pt>
                <c:pt idx="1">
                  <c:v>AM</c:v>
                </c:pt>
                <c:pt idx="2">
                  <c:v>BM</c:v>
                </c:pt>
                <c:pt idx="3">
                  <c:v>EMMI</c:v>
                </c:pt>
                <c:pt idx="4">
                  <c:v>IM</c:v>
                </c:pt>
                <c:pt idx="5">
                  <c:v>ITM</c:v>
                </c:pt>
                <c:pt idx="6">
                  <c:v>ME</c:v>
                </c:pt>
                <c:pt idx="7">
                  <c:v>NAIK</c:v>
                </c:pt>
                <c:pt idx="8">
                  <c:v>LÜ</c:v>
                </c:pt>
                <c:pt idx="9">
                  <c:v>MEKH</c:v>
                </c:pt>
                <c:pt idx="10">
                  <c:v>OBH</c:v>
                </c:pt>
              </c:strCache>
            </c:strRef>
          </c:cat>
          <c:val>
            <c:numRef>
              <c:f>Munka2!$E$2:$E$12</c:f>
              <c:numCache>
                <c:formatCode>General</c:formatCode>
                <c:ptCount val="11"/>
                <c:pt idx="0">
                  <c:v>33</c:v>
                </c:pt>
                <c:pt idx="1">
                  <c:v>1</c:v>
                </c:pt>
                <c:pt idx="2">
                  <c:v>1</c:v>
                </c:pt>
                <c:pt idx="3">
                  <c:v>5</c:v>
                </c:pt>
                <c:pt idx="4">
                  <c:v>0</c:v>
                </c:pt>
                <c:pt idx="5">
                  <c:v>6</c:v>
                </c:pt>
                <c:pt idx="6">
                  <c:v>0</c:v>
                </c:pt>
                <c:pt idx="7">
                  <c:v>4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1522096"/>
        <c:axId val="151991552"/>
      </c:barChart>
      <c:catAx>
        <c:axId val="1515220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dirty="0" err="1" smtClean="0"/>
                  <a:t>HSSz</a:t>
                </a:r>
                <a:r>
                  <a:rPr lang="hu-HU" dirty="0" smtClean="0"/>
                  <a:t> tagok</a:t>
                </a:r>
                <a:endParaRPr lang="hu-HU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51991552"/>
        <c:crosses val="autoZero"/>
        <c:auto val="1"/>
        <c:lblAlgn val="ctr"/>
        <c:lblOffset val="100"/>
        <c:noMultiLvlLbl val="0"/>
      </c:catAx>
      <c:valAx>
        <c:axId val="151991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dirty="0" smtClean="0"/>
                  <a:t>Adatfelvételek (db)</a:t>
                </a:r>
                <a:endParaRPr lang="hu-HU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51522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9FA-41CD-91C8-61A13E3E8D60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9FA-41CD-91C8-61A13E3E8D60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9FA-41CD-91C8-61A13E3E8D60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9FA-41CD-91C8-61A13E3E8D60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9FA-41CD-91C8-61A13E3E8D60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9FA-41CD-91C8-61A13E3E8D60}"/>
              </c:ext>
            </c:extLst>
          </c:dPt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Munka3!$K$9:$K$14</c:f>
              <c:strCache>
                <c:ptCount val="6"/>
                <c:pt idx="0">
                  <c:v>Adathely csökkenése, nem hasznosuló adathely törlésével</c:v>
                </c:pt>
                <c:pt idx="1">
                  <c:v>Adatkör módosítás</c:v>
                </c:pt>
                <c:pt idx="2">
                  <c:v>Kérdőív módosítás adatminőség javítása érdekében</c:v>
                </c:pt>
                <c:pt idx="3">
                  <c:v>Beérkezési határidő módosítása </c:v>
                </c:pt>
                <c:pt idx="4">
                  <c:v>Kérdőív módosítása a közérthetőség, megfogalmazás javításával</c:v>
                </c:pt>
                <c:pt idx="5">
                  <c:v>OSAP Korm. rendeletből kikerülés, adatátvétellé minősítés</c:v>
                </c:pt>
              </c:strCache>
            </c:strRef>
          </c:cat>
          <c:val>
            <c:numRef>
              <c:f>Munka3!$L$9:$L$14</c:f>
              <c:numCache>
                <c:formatCode>General</c:formatCode>
                <c:ptCount val="6"/>
                <c:pt idx="0">
                  <c:v>6</c:v>
                </c:pt>
                <c:pt idx="1">
                  <c:v>6</c:v>
                </c:pt>
                <c:pt idx="2">
                  <c:v>2</c:v>
                </c:pt>
                <c:pt idx="3">
                  <c:v>5</c:v>
                </c:pt>
                <c:pt idx="4">
                  <c:v>4</c:v>
                </c:pt>
                <c:pt idx="5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A9FA-41CD-91C8-61A13E3E8D6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5294079720906182E-2"/>
          <c:y val="0.13067549049408778"/>
          <c:w val="0.83981622764219044"/>
          <c:h val="0.7808447244742468"/>
        </c:manualLayout>
      </c:layout>
      <c:pie3DChart>
        <c:varyColors val="1"/>
        <c:ser>
          <c:idx val="0"/>
          <c:order val="0"/>
          <c:tx>
            <c:strRef>
              <c:f>[ábrás.xlsx]Munka2!$S$1</c:f>
              <c:strCache>
                <c:ptCount val="1"/>
                <c:pt idx="0">
                  <c:v>HSSZ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C99-4DB5-8B39-776A2424A1E2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C99-4DB5-8B39-776A2424A1E2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C99-4DB5-8B39-776A2424A1E2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C99-4DB5-8B39-776A2424A1E2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C99-4DB5-8B39-776A2424A1E2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1C99-4DB5-8B39-776A2424A1E2}"/>
              </c:ext>
            </c:extLst>
          </c:dPt>
          <c:dPt>
            <c:idx val="6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1C99-4DB5-8B39-776A2424A1E2}"/>
              </c:ext>
            </c:extLst>
          </c:dPt>
          <c:dPt>
            <c:idx val="7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1C99-4DB5-8B39-776A2424A1E2}"/>
              </c:ext>
            </c:extLst>
          </c:dPt>
          <c:dPt>
            <c:idx val="8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1C99-4DB5-8B39-776A2424A1E2}"/>
              </c:ext>
            </c:extLst>
          </c:dPt>
          <c:dPt>
            <c:idx val="9"/>
            <c:bubble3D val="0"/>
            <c:spPr>
              <a:solidFill>
                <a:schemeClr val="accent1">
                  <a:lumMod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1C99-4DB5-8B39-776A2424A1E2}"/>
              </c:ext>
            </c:extLst>
          </c:dPt>
          <c:dPt>
            <c:idx val="10"/>
            <c:bubble3D val="0"/>
            <c:spPr>
              <a:solidFill>
                <a:schemeClr val="accent3">
                  <a:lumMod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1C99-4DB5-8B39-776A2424A1E2}"/>
              </c:ext>
            </c:extLst>
          </c:dPt>
          <c:dPt>
            <c:idx val="11"/>
            <c:bubble3D val="0"/>
            <c:spPr>
              <a:solidFill>
                <a:schemeClr val="accent5">
                  <a:lumMod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1C99-4DB5-8B39-776A2424A1E2}"/>
              </c:ext>
            </c:extLst>
          </c:dPt>
          <c:dPt>
            <c:idx val="1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1C99-4DB5-8B39-776A2424A1E2}"/>
              </c:ext>
            </c:extLst>
          </c:dPt>
          <c:dPt>
            <c:idx val="13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1C99-4DB5-8B39-776A2424A1E2}"/>
              </c:ext>
            </c:extLst>
          </c:dPt>
          <c:dPt>
            <c:idx val="14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1C99-4DB5-8B39-776A2424A1E2}"/>
              </c:ext>
            </c:extLst>
          </c:dPt>
          <c:dPt>
            <c:idx val="15"/>
            <c:bubble3D val="0"/>
            <c:spPr>
              <a:solidFill>
                <a:schemeClr val="accent1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F-1C99-4DB5-8B39-776A2424A1E2}"/>
              </c:ext>
            </c:extLst>
          </c:dPt>
          <c:dPt>
            <c:idx val="16"/>
            <c:bubble3D val="0"/>
            <c:spPr>
              <a:solidFill>
                <a:schemeClr val="accent3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1-1C99-4DB5-8B39-776A2424A1E2}"/>
              </c:ext>
            </c:extLst>
          </c:dPt>
          <c:dPt>
            <c:idx val="17"/>
            <c:bubble3D val="0"/>
            <c:spPr>
              <a:solidFill>
                <a:schemeClr val="accent5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3-1C99-4DB5-8B39-776A2424A1E2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C99-4DB5-8B39-776A2424A1E2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C99-4DB5-8B39-776A2424A1E2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5421686746987953"/>
                  <c:y val="-3.020007190946256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1C99-4DB5-8B39-776A2424A1E2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1C99-4DB5-8B39-776A2424A1E2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1C99-4DB5-8B39-776A2424A1E2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1C99-4DB5-8B39-776A2424A1E2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1C99-4DB5-8B39-776A2424A1E2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1C99-4DB5-8B39-776A2424A1E2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7-1C99-4DB5-8B39-776A2424A1E2}"/>
                </c:ex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6.3541596822987659E-3"/>
                  <c:y val="-0.1046379570491978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9-1C99-4DB5-8B39-776A2424A1E2}"/>
                </c:ext>
                <c:ext xmlns:c15="http://schemas.microsoft.com/office/drawing/2012/chart" uri="{CE6537A1-D6FC-4f65-9D91-7224C49458BB}">
                  <c15:layout>
                    <c:manualLayout>
                      <c:w val="0.15949805078755588"/>
                      <c:h val="0.11951628813960102"/>
                    </c:manualLayout>
                  </c15:layout>
                </c:ext>
              </c:extLst>
            </c:dLbl>
            <c:dLbl>
              <c:idx val="1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B-1C99-4DB5-8B39-776A2424A1E2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D-1C99-4DB5-8B39-776A2424A1E2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F-1C99-4DB5-8B39-776A2424A1E2}"/>
                </c:ext>
                <c:ext xmlns:c15="http://schemas.microsoft.com/office/drawing/2012/chart" uri="{CE6537A1-D6FC-4f65-9D91-7224C49458BB}"/>
              </c:extLst>
            </c:dLbl>
            <c:dLbl>
              <c:idx val="1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1-1C99-4DB5-8B39-776A2424A1E2}"/>
                </c:ext>
                <c:ext xmlns:c15="http://schemas.microsoft.com/office/drawing/2012/chart" uri="{CE6537A1-D6FC-4f65-9D91-7224C49458BB}"/>
              </c:extLst>
            </c:dLbl>
            <c:dLbl>
              <c:idx val="17"/>
              <c:layout>
                <c:manualLayout>
                  <c:x val="-0.18795180722891569"/>
                  <c:y val="-3.4603849316305691E-1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3-1C99-4DB5-8B39-776A2424A1E2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[ábrás.xlsx]Munka2!$P$2:$P$19</c:f>
              <c:strCache>
                <c:ptCount val="18"/>
                <c:pt idx="0">
                  <c:v>Népesség és népmozgalom</c:v>
                </c:pt>
                <c:pt idx="1">
                  <c:v>Munkaerő</c:v>
                </c:pt>
                <c:pt idx="2">
                  <c:v>Oktatás</c:v>
                </c:pt>
                <c:pt idx="3">
                  <c:v>Egészségügy, baleset</c:v>
                </c:pt>
                <c:pt idx="4">
                  <c:v>Szociális ellátás</c:v>
                </c:pt>
                <c:pt idx="5">
                  <c:v>Lakás, kommunális ellátás</c:v>
                </c:pt>
                <c:pt idx="6">
                  <c:v>Igazságszolgáltatás</c:v>
                </c:pt>
                <c:pt idx="7">
                  <c:v>Kultúra, sport</c:v>
                </c:pt>
                <c:pt idx="8">
                  <c:v>Gazdasági számlák</c:v>
                </c:pt>
                <c:pt idx="9">
                  <c:v>Gazdasági szervezetek statisztikája</c:v>
                </c:pt>
                <c:pt idx="10">
                  <c:v>Ágazati gazdaságstatisztika</c:v>
                </c:pt>
                <c:pt idx="11">
                  <c:v>Kormányzati pénzügyek, költségvetés és közszektor</c:v>
                </c:pt>
                <c:pt idx="12">
                  <c:v>Külkereskedelem és fizetési mérleg</c:v>
                </c:pt>
                <c:pt idx="13">
                  <c:v>Árak</c:v>
                </c:pt>
                <c:pt idx="14">
                  <c:v>Tudomány és technológia</c:v>
                </c:pt>
                <c:pt idx="15">
                  <c:v>Környezet</c:v>
                </c:pt>
                <c:pt idx="16">
                  <c:v>Területi statisztika</c:v>
                </c:pt>
                <c:pt idx="17">
                  <c:v>Több területet átfogó statisztika szegénység és társadalmi témákra</c:v>
                </c:pt>
              </c:strCache>
            </c:strRef>
          </c:cat>
          <c:val>
            <c:numRef>
              <c:f>[ábrás.xlsx]Munka2!$S$2:$S$19</c:f>
              <c:numCache>
                <c:formatCode>General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10</c:v>
                </c:pt>
                <c:pt idx="4">
                  <c:v>0</c:v>
                </c:pt>
                <c:pt idx="5">
                  <c:v>0</c:v>
                </c:pt>
                <c:pt idx="6">
                  <c:v>10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6</c:v>
                </c:pt>
                <c:pt idx="11">
                  <c:v>0</c:v>
                </c:pt>
                <c:pt idx="12">
                  <c:v>4</c:v>
                </c:pt>
                <c:pt idx="13">
                  <c:v>0</c:v>
                </c:pt>
                <c:pt idx="14">
                  <c:v>0</c:v>
                </c:pt>
                <c:pt idx="15">
                  <c:v>6</c:v>
                </c:pt>
                <c:pt idx="16">
                  <c:v>0</c:v>
                </c:pt>
                <c:pt idx="17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4-1C99-4DB5-8B39-776A2424A1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E31CA-E8B0-4674-B0EE-198DC710A8FA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0BFA4-00D2-48DF-9696-33D2F6742D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698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652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2EF4-3C67-4A44-B776-E3B0EAE400F2}" type="datetime1">
              <a:rPr lang="hu-HU" smtClean="0"/>
              <a:t>2019.10.17.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151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5B75-A4E4-49B5-8D88-0B32B5B23B28}" type="datetime1">
              <a:rPr lang="hu-HU" smtClean="0"/>
              <a:t>2019.10.17.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3918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8890-4830-4AAC-9779-52F9A03917DA}" type="datetime1">
              <a:rPr lang="hu-HU" smtClean="0"/>
              <a:t>2019.10.17.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8902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2EF4-3C67-4A44-B776-E3B0EAE400F2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222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4B01-37D9-487D-992A-9F1E6573304E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9642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2D8D-B3C0-49FA-91B8-97B98E1DA79F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4108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EBB3-63C9-41DC-88C5-CCAAD0621F66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1104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369-5EEC-4926-ACCD-B1D9BFF89D01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8425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96B3-106F-4F54-87CA-E6DD2D3D60CD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3877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8E0D-C935-48B8-8F24-4EF377896796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3271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D791-B04B-4F68-B09A-41A2B7D37E06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810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4B01-37D9-487D-992A-9F1E6573304E}" type="datetime1">
              <a:rPr lang="hu-HU" smtClean="0"/>
              <a:t>2019.10.17.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41667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A7CC-00C7-478E-9186-2EACB97136E9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6287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5B75-A4E4-49B5-8D88-0B32B5B23B28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809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8890-4830-4AAC-9779-52F9A03917DA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917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2D8D-B3C0-49FA-91B8-97B98E1DA79F}" type="datetime1">
              <a:rPr lang="hu-HU" smtClean="0"/>
              <a:t>2019.10.17.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141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EBB3-63C9-41DC-88C5-CCAAD0621F66}" type="datetime1">
              <a:rPr lang="hu-HU" smtClean="0"/>
              <a:t>2019.10.17.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39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369-5EEC-4926-ACCD-B1D9BFF89D01}" type="datetime1">
              <a:rPr lang="hu-HU" smtClean="0"/>
              <a:t>2019.10.17.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302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96B3-106F-4F54-87CA-E6DD2D3D60CD}" type="datetime1">
              <a:rPr lang="hu-HU" smtClean="0"/>
              <a:t>2019.10.17.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125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8E0D-C935-48B8-8F24-4EF377896796}" type="datetime1">
              <a:rPr lang="hu-HU" smtClean="0"/>
              <a:t>2019.10.17.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952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D791-B04B-4F68-B09A-41A2B7D37E06}" type="datetime1">
              <a:rPr lang="hu-HU" smtClean="0"/>
              <a:t>2019.10.17.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448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A7CC-00C7-478E-9186-2EACB97136E9}" type="datetime1">
              <a:rPr lang="hu-HU" smtClean="0"/>
              <a:t>2019.10.17.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509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B67F-EF5F-4105-86D3-4679951838A5}" type="datetime1">
              <a:rPr lang="hu-HU" smtClean="0"/>
              <a:t>2019.10.17.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284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B67F-EF5F-4105-86D3-4679951838A5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2019.10.17.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38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9600334" y="6208411"/>
            <a:ext cx="2379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b="1" dirty="0">
                <a:solidFill>
                  <a:srgbClr val="002060"/>
                </a:solidFill>
              </a:rPr>
              <a:t>2019.09.25</a:t>
            </a:r>
            <a:r>
              <a:rPr lang="hu-HU" sz="1200" b="1" dirty="0"/>
              <a:t>.</a:t>
            </a:r>
            <a:endParaRPr lang="hu-HU" sz="1200" b="1" i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1600200" y="2134909"/>
            <a:ext cx="1059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altLang="hu-HU" sz="3000" b="1" dirty="0">
                <a:solidFill>
                  <a:srgbClr val="002060"/>
                </a:solidFill>
              </a:rPr>
              <a:t>Tájékoztatás az Országos Statisztikai Adatfelvételi Programba tartozó elsődleges és másodlagos adatforrásokról</a:t>
            </a:r>
            <a:endParaRPr lang="hu-HU" sz="3000" b="1" dirty="0">
              <a:solidFill>
                <a:srgbClr val="002060"/>
              </a:solidFill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5505450" y="5315714"/>
            <a:ext cx="2781300" cy="46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i="1" dirty="0">
                <a:solidFill>
                  <a:srgbClr val="002060"/>
                </a:solidFill>
              </a:rPr>
              <a:t>Dr. Nagy Eszter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3994448" y="4040980"/>
            <a:ext cx="6328792" cy="936104"/>
          </a:xfrm>
        </p:spPr>
        <p:txBody>
          <a:bodyPr>
            <a:normAutofit/>
          </a:bodyPr>
          <a:lstStyle/>
          <a:p>
            <a:r>
              <a:rPr lang="hu-HU" sz="2000" b="1" dirty="0">
                <a:solidFill>
                  <a:srgbClr val="002060"/>
                </a:solidFill>
                <a:latin typeface="Myriad "/>
              </a:rPr>
              <a:t>az Országos Statisztikai Tanács és a Nemzeti Statisztikai Koordinációs Testület részére</a:t>
            </a:r>
            <a:endParaRPr lang="hu-HU" altLang="hu-HU" sz="2000" b="1" dirty="0">
              <a:solidFill>
                <a:srgbClr val="002060"/>
              </a:solidFill>
              <a:latin typeface="Myriad "/>
            </a:endParaRPr>
          </a:p>
          <a:p>
            <a:pPr eaLnBrk="1" hangingPunct="1"/>
            <a:endParaRPr lang="hu-HU" altLang="hu-HU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713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10</a:t>
            </a:fld>
            <a:endParaRPr lang="hu-HU"/>
          </a:p>
        </p:txBody>
      </p:sp>
      <p:sp>
        <p:nvSpPr>
          <p:cNvPr id="7" name="Dia számának helye 7"/>
          <p:cNvSpPr txBox="1">
            <a:spLocks/>
          </p:cNvSpPr>
          <p:nvPr/>
        </p:nvSpPr>
        <p:spPr>
          <a:xfrm>
            <a:off x="11159067" y="348314"/>
            <a:ext cx="355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sz="1300" b="1" dirty="0">
              <a:solidFill>
                <a:schemeClr val="tx1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2143" y="145028"/>
            <a:ext cx="7618198" cy="568411"/>
          </a:xfrm>
        </p:spPr>
        <p:txBody>
          <a:bodyPr>
            <a:norm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II. Kormányrendeleten kívüli adatátvételek</a:t>
            </a:r>
            <a:endParaRPr lang="hu-HU" sz="2800" dirty="0">
              <a:solidFill>
                <a:srgbClr val="002060"/>
              </a:solidFill>
            </a:endParaRPr>
          </a:p>
        </p:txBody>
      </p:sp>
      <p:sp>
        <p:nvSpPr>
          <p:cNvPr id="8" name="Tartalom helye 2"/>
          <p:cNvSpPr>
            <a:spLocks noGrp="1"/>
          </p:cNvSpPr>
          <p:nvPr>
            <p:ph idx="1"/>
          </p:nvPr>
        </p:nvSpPr>
        <p:spPr>
          <a:xfrm>
            <a:off x="214184" y="815547"/>
            <a:ext cx="9847304" cy="609600"/>
          </a:xfrm>
        </p:spPr>
        <p:txBody>
          <a:bodyPr/>
          <a:lstStyle/>
          <a:p>
            <a:pPr marL="0" indent="0">
              <a:buNone/>
            </a:pPr>
            <a:r>
              <a:rPr lang="hu-HU" sz="1800" dirty="0">
                <a:solidFill>
                  <a:srgbClr val="002060"/>
                </a:solidFill>
              </a:rPr>
              <a:t>Az OSAP Korm. rendeleten kívüli 2020. évre tervezett adatátvételeinek száma: </a:t>
            </a:r>
            <a:r>
              <a:rPr lang="hu-HU" sz="1800" b="1" dirty="0">
                <a:solidFill>
                  <a:srgbClr val="002060"/>
                </a:solidFill>
              </a:rPr>
              <a:t>274 db</a:t>
            </a:r>
            <a:r>
              <a:rPr lang="hu-HU" sz="1800" dirty="0">
                <a:solidFill>
                  <a:srgbClr val="002060"/>
                </a:solidFill>
              </a:rPr>
              <a:t>, ebből a </a:t>
            </a:r>
            <a:r>
              <a:rPr lang="hu-HU" sz="1800" dirty="0" err="1">
                <a:solidFill>
                  <a:srgbClr val="002060"/>
                </a:solidFill>
              </a:rPr>
              <a:t>HSSz</a:t>
            </a:r>
            <a:r>
              <a:rPr lang="hu-HU" sz="1800" dirty="0">
                <a:solidFill>
                  <a:srgbClr val="002060"/>
                </a:solidFill>
              </a:rPr>
              <a:t> szerveinek elrendelésébe tartozik </a:t>
            </a:r>
            <a:r>
              <a:rPr lang="hu-HU" sz="1800" b="1" dirty="0">
                <a:solidFill>
                  <a:srgbClr val="002060"/>
                </a:solidFill>
              </a:rPr>
              <a:t>39 db</a:t>
            </a:r>
            <a:r>
              <a:rPr lang="hu-HU" sz="1800" dirty="0">
                <a:solidFill>
                  <a:srgbClr val="002060"/>
                </a:solidFill>
              </a:rPr>
              <a:t>, a KSH elrendelésébe tartozik </a:t>
            </a:r>
            <a:r>
              <a:rPr lang="hu-HU" sz="1800" b="1" dirty="0">
                <a:solidFill>
                  <a:srgbClr val="002060"/>
                </a:solidFill>
              </a:rPr>
              <a:t>235 db</a:t>
            </a:r>
            <a:r>
              <a:rPr lang="hu-HU" sz="1800" dirty="0">
                <a:solidFill>
                  <a:srgbClr val="002060"/>
                </a:solidFill>
              </a:rPr>
              <a:t>.  </a:t>
            </a:r>
          </a:p>
          <a:p>
            <a:endParaRPr lang="hu-HU" dirty="0"/>
          </a:p>
        </p:txBody>
      </p:sp>
      <p:graphicFrame>
        <p:nvGraphicFramePr>
          <p:cNvPr id="9" name="Tábláza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092571"/>
              </p:ext>
            </p:extLst>
          </p:nvPr>
        </p:nvGraphicFramePr>
        <p:xfrm>
          <a:off x="2940909" y="1705231"/>
          <a:ext cx="5530612" cy="426720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0855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325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124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04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 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2019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2020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4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KSH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</a:rPr>
                        <a:t>212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</a:rPr>
                        <a:t>235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470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• új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</a:rPr>
                        <a:t>14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5658">
                <a:tc>
                  <a:txBody>
                    <a:bodyPr/>
                    <a:lstStyle/>
                    <a:p>
                      <a:pPr marL="0" indent="-28575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átalakuló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82942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err="1">
                          <a:effectLst/>
                        </a:rPr>
                        <a:t>HSSz</a:t>
                      </a:r>
                      <a:r>
                        <a:rPr lang="hu-HU" sz="1800" dirty="0">
                          <a:effectLst/>
                        </a:rPr>
                        <a:t> KSH-n kívüli tagjai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>
                          <a:effectLst/>
                        </a:rPr>
                        <a:t>30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>
                          <a:effectLst/>
                        </a:rPr>
                        <a:t>39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470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• új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</a:rPr>
                        <a:t>0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</a:rPr>
                        <a:t>0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04706">
                <a:tc>
                  <a:txBody>
                    <a:bodyPr/>
                    <a:lstStyle/>
                    <a:p>
                      <a:pPr marL="0" indent="-28575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átalakuló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256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Népmozgalmi adatfelvételek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>
                          <a:effectLst/>
                        </a:rPr>
                        <a:t>17</a:t>
                      </a:r>
                      <a:endParaRPr lang="hu-H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</a:rPr>
                        <a:t>18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04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Megszűnő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</a:rPr>
                        <a:t>2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</a:rPr>
                        <a:t>1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04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Szünetelő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836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7707" y="117175"/>
            <a:ext cx="11156093" cy="1153297"/>
          </a:xfrm>
        </p:spPr>
        <p:txBody>
          <a:bodyPr>
            <a:normAutofit/>
          </a:bodyPr>
          <a:lstStyle/>
          <a:p>
            <a:r>
              <a:rPr lang="hu-HU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KSH Korm. rendeleten kívüli adatátvételei szakstatisztikai területek szerint</a:t>
            </a:r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3556" y="1400432"/>
            <a:ext cx="8504888" cy="4776531"/>
          </a:xfrm>
          <a:prstGeom prst="rect">
            <a:avLst/>
          </a:prstGeom>
        </p:spPr>
      </p:pic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97417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653" y="167417"/>
            <a:ext cx="12037541" cy="1325563"/>
          </a:xfrm>
        </p:spPr>
        <p:txBody>
          <a:bodyPr>
            <a:normAutofit/>
          </a:bodyPr>
          <a:lstStyle/>
          <a:p>
            <a:r>
              <a:rPr lang="hu-HU" sz="28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HSSz</a:t>
            </a:r>
            <a:r>
              <a:rPr lang="hu-HU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 KSH-n kívüli tagjainak OSAP Korm. rendeleten kívüli adatátvételei szakstatisztikai területek szerint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12</a:t>
            </a:fld>
            <a:endParaRPr lang="hu-HU"/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4952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4118"/>
          </a:xfrm>
        </p:spPr>
        <p:txBody>
          <a:bodyPr>
            <a:normAutofit/>
          </a:bodyPr>
          <a:lstStyle/>
          <a:p>
            <a:r>
              <a:rPr lang="hu-HU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III. Önkéntes adatgyűjtések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359244"/>
            <a:ext cx="10515600" cy="4631981"/>
          </a:xfrm>
        </p:spPr>
        <p:txBody>
          <a:bodyPr>
            <a:normAutofit/>
          </a:bodyPr>
          <a:lstStyle/>
          <a:p>
            <a:r>
              <a:rPr lang="hu-HU" sz="1800" dirty="0">
                <a:solidFill>
                  <a:srgbClr val="002060"/>
                </a:solidFill>
              </a:rPr>
              <a:t>A KSH által 2020. évre tervezett önkéntes adatgyűjtések száma: 12 db</a:t>
            </a:r>
          </a:p>
          <a:p>
            <a:r>
              <a:rPr lang="hu-HU" sz="1800" dirty="0">
                <a:solidFill>
                  <a:srgbClr val="002060"/>
                </a:solidFill>
              </a:rPr>
              <a:t>Ebből </a:t>
            </a:r>
            <a:r>
              <a:rPr lang="hu-HU" sz="1800" b="1" dirty="0">
                <a:solidFill>
                  <a:srgbClr val="002060"/>
                </a:solidFill>
              </a:rPr>
              <a:t>újból</a:t>
            </a:r>
            <a:r>
              <a:rPr lang="hu-HU" sz="1800" dirty="0">
                <a:solidFill>
                  <a:srgbClr val="002060"/>
                </a:solidFill>
              </a:rPr>
              <a:t> végrehajtásra kerül: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1800" dirty="0">
                <a:solidFill>
                  <a:srgbClr val="002060"/>
                </a:solidFill>
              </a:rPr>
              <a:t>8032 „PIAAC próbafelvétel”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1800" dirty="0">
                <a:solidFill>
                  <a:srgbClr val="002060"/>
                </a:solidFill>
              </a:rPr>
              <a:t>1711 „Időmérleg felvétel”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1800" dirty="0">
                <a:solidFill>
                  <a:srgbClr val="002060"/>
                </a:solidFill>
              </a:rPr>
              <a:t>1755 „Népszámlálási próbafelvétel”</a:t>
            </a:r>
          </a:p>
          <a:p>
            <a:r>
              <a:rPr lang="hu-HU" sz="1800" dirty="0">
                <a:solidFill>
                  <a:srgbClr val="002060"/>
                </a:solidFill>
              </a:rPr>
              <a:t>Módosuló: 6 db adatgyűjtés</a:t>
            </a:r>
          </a:p>
          <a:p>
            <a:r>
              <a:rPr lang="hu-HU" sz="1800" dirty="0">
                <a:solidFill>
                  <a:srgbClr val="002060"/>
                </a:solidFill>
              </a:rPr>
              <a:t>Szünetel: 3 db adatgyűjtés (2201 ELEF, 8005 „Agrárcenzus 2020, próbaösszeírás”; 8008 „Időmérleg próbafelvétel”)</a:t>
            </a:r>
          </a:p>
          <a:p>
            <a:pPr marL="0" indent="0">
              <a:buNone/>
            </a:pPr>
            <a:endParaRPr lang="hu-HU" sz="1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hu-HU" sz="1800" strike="sngStrike" dirty="0">
              <a:solidFill>
                <a:srgbClr val="00206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8274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09832" y="268117"/>
            <a:ext cx="10515600" cy="590464"/>
          </a:xfrm>
        </p:spPr>
        <p:txBody>
          <a:bodyPr>
            <a:normAutofit/>
          </a:bodyPr>
          <a:lstStyle/>
          <a:p>
            <a:r>
              <a:rPr lang="hu-HU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IV. További lépések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037968"/>
            <a:ext cx="10515600" cy="5138995"/>
          </a:xfrm>
        </p:spPr>
        <p:txBody>
          <a:bodyPr>
            <a:normAutofit/>
          </a:bodyPr>
          <a:lstStyle/>
          <a:p>
            <a:r>
              <a:rPr lang="hu-HU" sz="2400" dirty="0">
                <a:solidFill>
                  <a:srgbClr val="002060"/>
                </a:solidFill>
              </a:rPr>
              <a:t>OSAP Kormány előterjesztés összeállítása, </a:t>
            </a:r>
            <a:r>
              <a:rPr lang="hu-HU" sz="2400" dirty="0" smtClean="0">
                <a:solidFill>
                  <a:srgbClr val="002060"/>
                </a:solidFill>
              </a:rPr>
              <a:t>(</a:t>
            </a:r>
            <a:r>
              <a:rPr lang="hu-HU" sz="2400" dirty="0">
                <a:solidFill>
                  <a:srgbClr val="002060"/>
                </a:solidFill>
              </a:rPr>
              <a:t>NSKT, OST ülést </a:t>
            </a:r>
            <a:r>
              <a:rPr lang="hu-HU" sz="2400" dirty="0" smtClean="0">
                <a:solidFill>
                  <a:srgbClr val="002060"/>
                </a:solidFill>
              </a:rPr>
              <a:t>követően), </a:t>
            </a:r>
            <a:r>
              <a:rPr lang="hu-HU" sz="2400" dirty="0">
                <a:solidFill>
                  <a:srgbClr val="002060"/>
                </a:solidFill>
              </a:rPr>
              <a:t>véleményeztetési eljárás lefolytatása</a:t>
            </a:r>
          </a:p>
          <a:p>
            <a:r>
              <a:rPr lang="hu-HU" sz="2400" dirty="0">
                <a:solidFill>
                  <a:srgbClr val="002060"/>
                </a:solidFill>
              </a:rPr>
              <a:t>HSSZ egymás közti adatátvételeinek aktualizálása (szeptember vége, visszaküldés október eleje) </a:t>
            </a:r>
          </a:p>
          <a:p>
            <a:r>
              <a:rPr lang="hu-HU" sz="2400" dirty="0">
                <a:solidFill>
                  <a:srgbClr val="002060"/>
                </a:solidFill>
              </a:rPr>
              <a:t>OSAP teljesülés elemzés egyeztetése, közzététel (október)</a:t>
            </a:r>
          </a:p>
          <a:p>
            <a:r>
              <a:rPr lang="hu-HU" sz="2400" dirty="0">
                <a:solidFill>
                  <a:srgbClr val="002060"/>
                </a:solidFill>
              </a:rPr>
              <a:t>2019. december közepén a végleges Program közzététele a KSH honlapján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14</a:t>
            </a:fld>
            <a:endParaRPr lang="hu-HU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7586" y="3492844"/>
            <a:ext cx="3746027" cy="2565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576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48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Köszönöm a figyelmet!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hu-HU" sz="4800" b="1" dirty="0">
              <a:solidFill>
                <a:srgbClr val="00206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9548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2</a:t>
            </a:fld>
            <a:endParaRPr lang="hu-HU"/>
          </a:p>
        </p:txBody>
      </p:sp>
      <p:sp>
        <p:nvSpPr>
          <p:cNvPr id="7" name="Dia számának helye 7"/>
          <p:cNvSpPr txBox="1">
            <a:spLocks/>
          </p:cNvSpPr>
          <p:nvPr/>
        </p:nvSpPr>
        <p:spPr>
          <a:xfrm>
            <a:off x="11159067" y="348314"/>
            <a:ext cx="355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sz="1300" b="1" dirty="0">
              <a:solidFill>
                <a:schemeClr val="tx1"/>
              </a:solidFill>
            </a:endParaRPr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591368" y="1289594"/>
            <a:ext cx="7805712" cy="76014"/>
          </a:xfrm>
        </p:spPr>
        <p:txBody>
          <a:bodyPr>
            <a:normAutofit fontScale="90000"/>
          </a:bodyPr>
          <a:lstStyle/>
          <a:p>
            <a:r>
              <a:rPr lang="hu-HU" altLang="hu-HU" sz="36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I. Kormányrendeleti tartalom és változásai</a:t>
            </a:r>
            <a:r>
              <a:rPr lang="hu-HU" altLang="hu-HU" b="1" dirty="0">
                <a:latin typeface="Calibri" panose="020F0502020204030204" pitchFamily="34" charset="0"/>
              </a:rPr>
              <a:t/>
            </a:r>
            <a:br>
              <a:rPr lang="hu-HU" altLang="hu-HU" b="1" dirty="0">
                <a:latin typeface="Calibri" panose="020F0502020204030204" pitchFamily="34" charset="0"/>
              </a:rPr>
            </a:b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591368" y="1662687"/>
            <a:ext cx="10762431" cy="1872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hu-HU" sz="2200" b="1" dirty="0">
                <a:solidFill>
                  <a:srgbClr val="002060"/>
                </a:solidFill>
              </a:rPr>
              <a:t>Az OSAP Korm. rendelet 2020. évre tervezett adatgyűjtéseinek száma: 220 db, a statisztikai célú adatátvételek száma: 8 db.</a:t>
            </a:r>
            <a:endParaRPr lang="hu-HU" sz="3900" dirty="0">
              <a:solidFill>
                <a:srgbClr val="002060"/>
              </a:solidFill>
            </a:endParaRPr>
          </a:p>
          <a:p>
            <a:endParaRPr lang="hu-HU" sz="1600" dirty="0"/>
          </a:p>
        </p:txBody>
      </p:sp>
      <p:sp>
        <p:nvSpPr>
          <p:cNvPr id="8" name="Szövegdoboz 7"/>
          <p:cNvSpPr txBox="1"/>
          <p:nvPr/>
        </p:nvSpPr>
        <p:spPr>
          <a:xfrm>
            <a:off x="3566984" y="2776151"/>
            <a:ext cx="3608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hu-HU" sz="2400" b="1" dirty="0">
                <a:solidFill>
                  <a:srgbClr val="002060"/>
                </a:solidFill>
              </a:rPr>
              <a:t>Adatfelvételek 2019-2020</a:t>
            </a:r>
          </a:p>
        </p:txBody>
      </p:sp>
      <p:graphicFrame>
        <p:nvGraphicFramePr>
          <p:cNvPr id="9" name="Tábláza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324531"/>
              </p:ext>
            </p:extLst>
          </p:nvPr>
        </p:nvGraphicFramePr>
        <p:xfrm>
          <a:off x="3402227" y="3534895"/>
          <a:ext cx="3890004" cy="2533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215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84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993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2191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OSAP Korm. rendelet tartalma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9FC9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2019. év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9FC9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2020. év (terv)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9FC9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111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Adatgyűjtés (db)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9FC9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231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220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033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Adatátvétel (db)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9FC9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180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2211" y="225082"/>
            <a:ext cx="10515600" cy="1325563"/>
          </a:xfrm>
        </p:spPr>
        <p:txBody>
          <a:bodyPr>
            <a:normAutofit/>
          </a:bodyPr>
          <a:lstStyle/>
          <a:p>
            <a:r>
              <a:rPr lang="nn-NO" sz="3200" b="1" dirty="0">
                <a:solidFill>
                  <a:srgbClr val="002060"/>
                </a:solidFill>
                <a:latin typeface="Calibri" panose="020F0502020204030204" pitchFamily="34" charset="0"/>
              </a:rPr>
              <a:t>Az OSAP Korm. rendeleti tartalmak megoszlása szakstatisztikai területek szerint</a:t>
            </a:r>
            <a:endParaRPr lang="hu-HU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3</a:t>
            </a:fld>
            <a:endParaRPr lang="hu-HU"/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1314220"/>
              </p:ext>
            </p:extLst>
          </p:nvPr>
        </p:nvGraphicFramePr>
        <p:xfrm>
          <a:off x="550334" y="16478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7805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88324" y="192130"/>
            <a:ext cx="11419703" cy="1325563"/>
          </a:xfrm>
        </p:spPr>
        <p:txBody>
          <a:bodyPr>
            <a:normAutofit/>
          </a:bodyPr>
          <a:lstStyle/>
          <a:p>
            <a:r>
              <a:rPr lang="hu-HU" sz="3200" b="1" dirty="0">
                <a:solidFill>
                  <a:srgbClr val="002060"/>
                </a:solidFill>
                <a:latin typeface="Calibri" panose="020F0502020204030204" pitchFamily="34" charset="0"/>
              </a:rPr>
              <a:t>Módosulások összefoglalása 2020. évre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4</a:t>
            </a:fld>
            <a:endParaRPr lang="hu-HU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449746"/>
              </p:ext>
            </p:extLst>
          </p:nvPr>
        </p:nvGraphicFramePr>
        <p:xfrm>
          <a:off x="1820561" y="1342764"/>
          <a:ext cx="8550876" cy="4308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930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864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0137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8499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8499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88551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</a:rPr>
                        <a:t>Szerv neve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Statisztikai adatgyűjtések száma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6409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Összesen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Az adatgyűjtések jellege szerint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8473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változatlan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módosított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új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49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Központi Statisztikai Hivatal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126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93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33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0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49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Agrárminisztérium 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3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2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1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0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49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Belügyminisztérium 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2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1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1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0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549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Emberi Erőforrások Minisztériuma 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25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20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5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0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549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Igazságügyi Minisztérium 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4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4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0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0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549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Innovációs és Technológiai Minisztérium 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29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23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0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549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Miniszterelnökség 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5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5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0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0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549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Legfőbb Ügyészség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3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2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1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0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879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Magyar Energetikai és Közmű-szabályozási Hivatal 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6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5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1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0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549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Országos Bírósági Hivatal 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3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2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1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0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549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Nemzeti Agrárkutatási és Innovációs Központ 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14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10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4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0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671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</a:rPr>
                        <a:t>M i n d ö s s z e s e n: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220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167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53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0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3964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5</a:t>
            </a:fld>
            <a:endParaRPr lang="hu-HU"/>
          </a:p>
        </p:txBody>
      </p:sp>
      <p:sp>
        <p:nvSpPr>
          <p:cNvPr id="7" name="Dia számának helye 7"/>
          <p:cNvSpPr txBox="1">
            <a:spLocks/>
          </p:cNvSpPr>
          <p:nvPr/>
        </p:nvSpPr>
        <p:spPr>
          <a:xfrm>
            <a:off x="11159067" y="348314"/>
            <a:ext cx="355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sz="1300" b="1" dirty="0">
              <a:solidFill>
                <a:schemeClr val="tx1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288325" y="269266"/>
            <a:ext cx="65982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dirty="0">
                <a:solidFill>
                  <a:srgbClr val="002060"/>
                </a:solidFill>
              </a:rPr>
              <a:t>Adatfelvételekkel kapcsolatos változások I.</a:t>
            </a:r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737294" y="1236658"/>
            <a:ext cx="8595667" cy="496643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u="sng" dirty="0">
                <a:solidFill>
                  <a:srgbClr val="002060"/>
                </a:solidFill>
              </a:rPr>
              <a:t>Újra elrendelésre kerülő adatfelvételek</a:t>
            </a:r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hu-HU" sz="2000" b="1" dirty="0">
                <a:solidFill>
                  <a:srgbClr val="002060"/>
                </a:solidFill>
              </a:rPr>
              <a:t>KSH: </a:t>
            </a:r>
          </a:p>
          <a:p>
            <a:pPr>
              <a:spcBef>
                <a:spcPts val="1200"/>
              </a:spcBef>
              <a:spcAft>
                <a:spcPts val="0"/>
              </a:spcAft>
              <a:buFontTx/>
              <a:buChar char="-"/>
            </a:pPr>
            <a:r>
              <a:rPr lang="hu-HU" sz="2000" dirty="0">
                <a:solidFill>
                  <a:srgbClr val="002060"/>
                </a:solidFill>
              </a:rPr>
              <a:t>1122 Anyagok és szolgáltatások felhasználása (többévenkénti gyakoriságú)</a:t>
            </a:r>
          </a:p>
          <a:p>
            <a:pPr>
              <a:spcBef>
                <a:spcPts val="1200"/>
              </a:spcBef>
              <a:spcAft>
                <a:spcPts val="0"/>
              </a:spcAft>
              <a:buFontTx/>
              <a:buChar char="-"/>
            </a:pPr>
            <a:r>
              <a:rPr lang="hu-HU" sz="2000" dirty="0">
                <a:solidFill>
                  <a:srgbClr val="002060"/>
                </a:solidFill>
              </a:rPr>
              <a:t>2016 A nem költségvetési formában működő egészségügyi szolgáltatók bevételei és kiadásai (évenkénti gyakoriságú)</a:t>
            </a:r>
          </a:p>
          <a:p>
            <a:pPr>
              <a:spcBef>
                <a:spcPts val="1200"/>
              </a:spcBef>
              <a:spcAft>
                <a:spcPts val="0"/>
              </a:spcAft>
              <a:buFontTx/>
              <a:buChar char="-"/>
            </a:pPr>
            <a:r>
              <a:rPr lang="hu-HU" sz="2000" dirty="0">
                <a:solidFill>
                  <a:srgbClr val="002060"/>
                </a:solidFill>
              </a:rPr>
              <a:t>2051 Jelentés a vállalkozások szakmai tevékenységéről (többévenkénti gyakoriságú)</a:t>
            </a:r>
          </a:p>
          <a:p>
            <a:pPr>
              <a:spcBef>
                <a:spcPts val="1200"/>
              </a:spcBef>
              <a:buFontTx/>
              <a:buChar char="-"/>
            </a:pPr>
            <a:r>
              <a:rPr lang="pt-BR" sz="2000" dirty="0">
                <a:solidFill>
                  <a:srgbClr val="002060"/>
                </a:solidFill>
              </a:rPr>
              <a:t>2054  A vasúti szállítás regionális adatai</a:t>
            </a:r>
            <a:r>
              <a:rPr lang="hu-HU" sz="2000" dirty="0">
                <a:solidFill>
                  <a:srgbClr val="002060"/>
                </a:solidFill>
              </a:rPr>
              <a:t> (többévenkénti gyakoriságú)</a:t>
            </a:r>
          </a:p>
          <a:p>
            <a:pPr>
              <a:spcBef>
                <a:spcPts val="1200"/>
              </a:spcBef>
              <a:spcAft>
                <a:spcPts val="0"/>
              </a:spcAft>
              <a:buFontTx/>
              <a:buChar char="-"/>
            </a:pPr>
            <a:r>
              <a:rPr lang="hu-HU" sz="2000" dirty="0">
                <a:solidFill>
                  <a:srgbClr val="002060"/>
                </a:solidFill>
              </a:rPr>
              <a:t>2132 Jelentés a vállalkozások innovációs tevékenységéről (többévenkénti gyakoriságú)</a:t>
            </a:r>
          </a:p>
          <a:p>
            <a:pPr>
              <a:spcBef>
                <a:spcPts val="1200"/>
              </a:spcBef>
              <a:spcAft>
                <a:spcPts val="0"/>
              </a:spcAft>
              <a:buFontTx/>
              <a:buChar char="-"/>
            </a:pPr>
            <a:r>
              <a:rPr lang="hu-HU" sz="2000" dirty="0">
                <a:solidFill>
                  <a:srgbClr val="002060"/>
                </a:solidFill>
              </a:rPr>
              <a:t>2374 Agrárcenzus 2020 (többévenkénti gyakoriságú)</a:t>
            </a:r>
          </a:p>
          <a:p>
            <a:pPr>
              <a:spcBef>
                <a:spcPts val="1200"/>
              </a:spcBef>
              <a:spcAft>
                <a:spcPts val="0"/>
              </a:spcAft>
              <a:buFontTx/>
              <a:buChar char="-"/>
            </a:pPr>
            <a:endParaRPr lang="hu-HU" sz="2000" dirty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hu-HU" sz="2000" b="1" dirty="0">
                <a:solidFill>
                  <a:srgbClr val="002060"/>
                </a:solidFill>
                <a:sym typeface="Wingdings" panose="05000000000000000000" pitchFamily="2" charset="2"/>
              </a:rPr>
              <a:t>Nemzeti Agrárkutatási és Innovációs Központ (NAIK):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hu-HU" sz="2100" dirty="0">
                <a:solidFill>
                  <a:srgbClr val="002060"/>
                </a:solidFill>
                <a:sym typeface="Wingdings" panose="05000000000000000000" pitchFamily="2" charset="2"/>
              </a:rPr>
              <a:t>A 2019. évben szünetelő 2385 „Élelmiszeripari </a:t>
            </a:r>
            <a:r>
              <a:rPr lang="hu-HU" sz="2100" dirty="0" err="1">
                <a:solidFill>
                  <a:srgbClr val="002060"/>
                </a:solidFill>
                <a:sym typeface="Wingdings" panose="05000000000000000000" pitchFamily="2" charset="2"/>
              </a:rPr>
              <a:t>kapacitásfelmérés</a:t>
            </a:r>
            <a:r>
              <a:rPr lang="hu-HU" sz="2100" dirty="0">
                <a:solidFill>
                  <a:srgbClr val="002060"/>
                </a:solidFill>
                <a:sym typeface="Wingdings" panose="05000000000000000000" pitchFamily="2" charset="2"/>
              </a:rPr>
              <a:t>” évenkénti gyakoriságú adatgyűjtés a felhasználási igények jelzése miatt 2020. évtől változatlan tartalommal újból elrendelésre kerül.</a:t>
            </a:r>
          </a:p>
        </p:txBody>
      </p:sp>
    </p:spTree>
    <p:extLst>
      <p:ext uri="{BB962C8B-B14F-4D97-AF65-F5344CB8AC3E}">
        <p14:creationId xmlns:p14="http://schemas.microsoft.com/office/powerpoint/2010/main" val="82543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6</a:t>
            </a:fld>
            <a:endParaRPr lang="hu-HU"/>
          </a:p>
        </p:txBody>
      </p:sp>
      <p:sp>
        <p:nvSpPr>
          <p:cNvPr id="7" name="Dia számának helye 7"/>
          <p:cNvSpPr txBox="1">
            <a:spLocks/>
          </p:cNvSpPr>
          <p:nvPr/>
        </p:nvSpPr>
        <p:spPr>
          <a:xfrm>
            <a:off x="11159067" y="348314"/>
            <a:ext cx="355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sz="1300" b="1" dirty="0">
              <a:solidFill>
                <a:schemeClr val="tx1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205947" y="7656"/>
            <a:ext cx="6703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dirty="0">
                <a:solidFill>
                  <a:srgbClr val="002060"/>
                </a:solidFill>
              </a:rPr>
              <a:t>Adatfelvételekkel kapcsolatos változások II.</a:t>
            </a:r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205947" y="544681"/>
            <a:ext cx="11705967" cy="6313319"/>
          </a:xfr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hu-HU" sz="2300" b="1" i="1" dirty="0">
                <a:solidFill>
                  <a:srgbClr val="002060"/>
                </a:solidFill>
              </a:rPr>
              <a:t>KSH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hu-HU" sz="1900" b="1" i="1" u="sng" dirty="0">
                <a:solidFill>
                  <a:srgbClr val="002060"/>
                </a:solidFill>
              </a:rPr>
              <a:t>Szünetelő adatfelvételek: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hu-HU" sz="1900" dirty="0">
                <a:solidFill>
                  <a:srgbClr val="002060"/>
                </a:solidFill>
              </a:rPr>
              <a:t>1082 „Földterület és vetésterület, június 1.”(az információk a 2374 „Agrárcenzus 2020” kérdőívében kerülnek megkérdezésre)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hu-HU" sz="1900" dirty="0">
                <a:solidFill>
                  <a:srgbClr val="002060"/>
                </a:solidFill>
              </a:rPr>
              <a:t>1670 „Jelentés az információs és kommunikációs eszközök, illetve technológiák állományáról és felhasználásáról” (Többévenkénti gyakoriságú,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900" dirty="0">
                <a:solidFill>
                  <a:srgbClr val="002060"/>
                </a:solidFill>
              </a:rPr>
              <a:t>                 2020. évben nem releváns)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hu-HU" sz="1900" dirty="0">
                <a:solidFill>
                  <a:srgbClr val="002060"/>
                </a:solidFill>
              </a:rPr>
              <a:t>2218 „Egyéni gazdaságok júniusi összeírása”(az információk a 2374 „Agrárcenzus 2020” kérdőívében kerülnek megkérdezésre)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hu-HU" sz="1900" dirty="0">
                <a:solidFill>
                  <a:srgbClr val="002060"/>
                </a:solidFill>
              </a:rPr>
              <a:t>2417 „Egyéni gazdaságok júniusi összeírása (kiemelt egyéni gazdaságok)” (az információk a 2374 „Agrárcenzus 2020” kérdőívében kerülnek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900" dirty="0">
                <a:solidFill>
                  <a:srgbClr val="002060"/>
                </a:solidFill>
              </a:rPr>
              <a:t>                 megkérdezésre)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hu-HU" sz="1900" b="1" i="1" u="sng" dirty="0">
                <a:solidFill>
                  <a:srgbClr val="002060"/>
                </a:solidFill>
              </a:rPr>
              <a:t>Beolvadással megszűnő adatfelvétel: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hu-HU" sz="1900" dirty="0">
                <a:solidFill>
                  <a:srgbClr val="002060"/>
                </a:solidFill>
              </a:rPr>
              <a:t>1789 „Éves jelentés az internetszolgáltatásokról” adatfelvétel (a 1760 „Az internetszolgáltatások forgalmi adatai” kérdőívébe kerül)</a:t>
            </a:r>
          </a:p>
          <a:p>
            <a:pPr marL="0" indent="0">
              <a:spcBef>
                <a:spcPts val="0"/>
              </a:spcBef>
              <a:buNone/>
            </a:pPr>
            <a:endParaRPr lang="hu-HU" sz="1900" dirty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900" b="1" i="1" u="sng" dirty="0">
                <a:solidFill>
                  <a:srgbClr val="002060"/>
                </a:solidFill>
              </a:rPr>
              <a:t>Megszűnő adatfelvétel: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hu-HU" sz="1900" dirty="0">
                <a:solidFill>
                  <a:srgbClr val="002060"/>
                </a:solidFill>
              </a:rPr>
              <a:t>2375 „Egyéni gazdaságok decemberi összeírása (kiemelt egyéni gazdaságok)” – a 2219 sz. kérdőíven fognak adatot szolgáltatni a kiemelt egyéni gazdaságok is</a:t>
            </a:r>
          </a:p>
          <a:p>
            <a:pPr>
              <a:spcBef>
                <a:spcPts val="0"/>
              </a:spcBef>
              <a:buFontTx/>
              <a:buChar char="-"/>
            </a:pPr>
            <a:endParaRPr lang="hu-HU" sz="1900" dirty="0">
              <a:solidFill>
                <a:srgbClr val="002060"/>
              </a:solidFill>
            </a:endParaRPr>
          </a:p>
          <a:p>
            <a:pPr marL="0" lv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hu-HU" sz="2300" b="1" i="1" dirty="0" err="1">
                <a:solidFill>
                  <a:srgbClr val="002060"/>
                </a:solidFill>
              </a:rPr>
              <a:t>HSSz</a:t>
            </a:r>
            <a:r>
              <a:rPr lang="hu-HU" sz="2300" b="1" i="1" dirty="0">
                <a:solidFill>
                  <a:srgbClr val="002060"/>
                </a:solidFill>
              </a:rPr>
              <a:t> – KSH-n kívüli tagjai</a:t>
            </a: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hu-HU" sz="1900" b="1" i="1" u="sng" dirty="0">
                <a:solidFill>
                  <a:srgbClr val="002060"/>
                </a:solidFill>
              </a:rPr>
              <a:t>Szünetelő adatfelvétel: 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hu-HU" sz="1900" b="1" i="1" dirty="0">
                <a:solidFill>
                  <a:srgbClr val="002060"/>
                </a:solidFill>
              </a:rPr>
              <a:t>Miniszterelnökség - </a:t>
            </a:r>
            <a:r>
              <a:rPr lang="hu-HU" sz="1900" dirty="0">
                <a:solidFill>
                  <a:srgbClr val="002060"/>
                </a:solidFill>
              </a:rPr>
              <a:t>2447 - „Társasházi statisztika”, amelynek elrendelése 2019-ben nem indokolt (a vonatkozó jogszabály később lép hatályba)</a:t>
            </a:r>
          </a:p>
          <a:p>
            <a:pPr marL="0" lv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hu-HU" sz="1900" b="1" i="1" u="sng" dirty="0">
                <a:solidFill>
                  <a:srgbClr val="002060"/>
                </a:solidFill>
              </a:rPr>
              <a:t>Beolvadással megszűnik: 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hu-HU" sz="1900" b="1" i="1" dirty="0">
                <a:solidFill>
                  <a:srgbClr val="002060"/>
                </a:solidFill>
              </a:rPr>
              <a:t>NAIK - </a:t>
            </a:r>
            <a:r>
              <a:rPr lang="hu-HU" sz="1900" dirty="0">
                <a:solidFill>
                  <a:srgbClr val="002060"/>
                </a:solidFill>
              </a:rPr>
              <a:t>1271 „A növényvédő szerek értékesítése” adatfelvétel (a KSH 1826 Növényvédő szerek értékesítési ára- kérdőívében kerül megkérdezésre)</a:t>
            </a:r>
          </a:p>
          <a:p>
            <a:pPr marL="0" lv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hu-HU" sz="1900" b="1" i="1" u="sng" dirty="0">
                <a:solidFill>
                  <a:srgbClr val="002060"/>
                </a:solidFill>
              </a:rPr>
              <a:t>Megszűnő adatfelvételek: </a:t>
            </a: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hu-HU" sz="1900" b="1" i="1" dirty="0">
                <a:solidFill>
                  <a:srgbClr val="002060"/>
                </a:solidFill>
              </a:rPr>
              <a:t>Belügyminisztérium - </a:t>
            </a:r>
            <a:r>
              <a:rPr lang="hu-HU" sz="1900" dirty="0">
                <a:solidFill>
                  <a:srgbClr val="002060"/>
                </a:solidFill>
              </a:rPr>
              <a:t>1219 „Tűzeseti és műszaki mentési statisztika” adatfelvétele (akkreditációs eljárást követő felülvizsgálat)</a:t>
            </a:r>
          </a:p>
          <a:p>
            <a:pPr marL="0" lv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hu-HU" sz="1900" b="1" i="1" dirty="0">
                <a:solidFill>
                  <a:srgbClr val="002060"/>
                </a:solidFill>
              </a:rPr>
              <a:t>Magyar Energetikai és Közmű-szabályozási Központ- </a:t>
            </a:r>
            <a:r>
              <a:rPr lang="hu-HU" sz="1900" dirty="0">
                <a:solidFill>
                  <a:srgbClr val="002060"/>
                </a:solidFill>
              </a:rPr>
              <a:t>2067 „Az energiaipari infrastruktúrát érintő beruházási projektek statisztikája” adatfelvétele (jogszabályváltozás miatt végrehajtása nem indokolt)</a:t>
            </a:r>
          </a:p>
          <a:p>
            <a:pPr marL="0" lv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hu-HU" sz="1900" b="1" i="1" u="sng" dirty="0">
                <a:solidFill>
                  <a:srgbClr val="002060"/>
                </a:solidFill>
              </a:rPr>
              <a:t>ÚJ LEBONYOLÍTÁSI MÓD: </a:t>
            </a:r>
            <a:r>
              <a:rPr lang="hu-HU" sz="1900" b="1" i="1" dirty="0">
                <a:solidFill>
                  <a:srgbClr val="002060"/>
                </a:solidFill>
              </a:rPr>
              <a:t>EMMI</a:t>
            </a:r>
            <a:r>
              <a:rPr lang="hu-HU" sz="1900" dirty="0">
                <a:solidFill>
                  <a:srgbClr val="002060"/>
                </a:solidFill>
              </a:rPr>
              <a:t>  Kilenc db adatgyűjtésénél új lebonyolítási mód: </a:t>
            </a:r>
            <a:r>
              <a:rPr lang="hu-HU" sz="1900" dirty="0" err="1">
                <a:solidFill>
                  <a:srgbClr val="002060"/>
                </a:solidFill>
              </a:rPr>
              <a:t>KultStat</a:t>
            </a:r>
            <a:r>
              <a:rPr lang="hu-HU" sz="1900" dirty="0">
                <a:solidFill>
                  <a:srgbClr val="002060"/>
                </a:solidFill>
              </a:rPr>
              <a:t> Kulturális Statisztikai Rendszer (korábban WEB alapú kikérdezés és postai út ) </a:t>
            </a:r>
          </a:p>
          <a:p>
            <a:pPr lvl="0"/>
            <a:endParaRPr lang="hu-HU" dirty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  <a:buFontTx/>
              <a:buChar char="-"/>
            </a:pPr>
            <a:endParaRPr lang="hu-HU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962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172" y="274509"/>
            <a:ext cx="10727267" cy="854075"/>
          </a:xfrm>
        </p:spPr>
        <p:txBody>
          <a:bodyPr>
            <a:normAutofit fontScale="90000"/>
          </a:bodyPr>
          <a:lstStyle/>
          <a:p>
            <a:r>
              <a:rPr lang="hu-HU" sz="2800" b="1" dirty="0">
                <a:solidFill>
                  <a:srgbClr val="002060"/>
                </a:solidFill>
                <a:latin typeface="Calibri" panose="020F0502020204030204"/>
                <a:ea typeface="+mn-ea"/>
                <a:cs typeface="+mn-cs"/>
              </a:rPr>
              <a:t>A Korm. rendeletben </a:t>
            </a:r>
            <a:r>
              <a:rPr lang="hu-HU" sz="2800" b="1" dirty="0" smtClean="0">
                <a:solidFill>
                  <a:srgbClr val="002060"/>
                </a:solidFill>
                <a:latin typeface="Calibri" panose="020F0502020204030204"/>
                <a:ea typeface="+mn-ea"/>
                <a:cs typeface="+mn-cs"/>
              </a:rPr>
              <a:t>elrendelt adatgyűjtések </a:t>
            </a:r>
            <a:r>
              <a:rPr lang="hu-HU" sz="2800" b="1" dirty="0">
                <a:solidFill>
                  <a:srgbClr val="002060"/>
                </a:solidFill>
                <a:latin typeface="Calibri" panose="020F0502020204030204"/>
                <a:ea typeface="+mn-ea"/>
                <a:cs typeface="+mn-cs"/>
              </a:rPr>
              <a:t>kérdőíveinek változásai, okai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Tartalom helye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3227744"/>
              </p:ext>
            </p:extLst>
          </p:nvPr>
        </p:nvGraphicFramePr>
        <p:xfrm>
          <a:off x="838200" y="1309158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6709264"/>
              </p:ext>
            </p:extLst>
          </p:nvPr>
        </p:nvGraphicFramePr>
        <p:xfrm>
          <a:off x="1871133" y="1168401"/>
          <a:ext cx="80264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83724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8282" y="321276"/>
            <a:ext cx="9310816" cy="1039899"/>
          </a:xfrm>
        </p:spPr>
        <p:txBody>
          <a:bodyPr>
            <a:normAutofit/>
          </a:bodyPr>
          <a:lstStyle/>
          <a:p>
            <a:pPr algn="ctr"/>
            <a:r>
              <a:rPr lang="hu-HU" sz="28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Az OSAP Korm. rendeleti tartalom változatlan és módosított adatfelvételei, 2019-2020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8</a:t>
            </a:fld>
            <a:endParaRPr lang="hu-HU"/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696106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9546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4140" y="225083"/>
            <a:ext cx="8025714" cy="812886"/>
          </a:xfrm>
        </p:spPr>
        <p:txBody>
          <a:bodyPr>
            <a:normAutofit/>
          </a:bodyPr>
          <a:lstStyle/>
          <a:p>
            <a:pPr algn="ctr"/>
            <a:r>
              <a:rPr lang="hu-HU" sz="28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Adatszolgáltatói terheket csökkentő tényezők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9</a:t>
            </a:fld>
            <a:endParaRPr lang="hu-HU"/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0208081"/>
              </p:ext>
            </p:extLst>
          </p:nvPr>
        </p:nvGraphicFramePr>
        <p:xfrm>
          <a:off x="770466" y="11652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8400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0FDB48AD5866D645BB0EE4F460BF82F1" ma:contentTypeVersion="0" ma:contentTypeDescription="Új dokumentum létrehozása." ma:contentTypeScope="" ma:versionID="8a3f37dd5261c935f772846763d945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007EDF-8C66-46F3-94B1-E30966A6D2A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44168DB-626E-474D-8A13-5A257AFB5B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B81B3D9-2814-4C34-AE69-A758932FB0FE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  <ds:schemaRef ds:uri="http://purl.org/dc/dcmitype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3289</TotalTime>
  <Words>895</Words>
  <Application>Microsoft Office PowerPoint</Application>
  <PresentationFormat>Szélesvásznú</PresentationFormat>
  <Paragraphs>199</Paragraphs>
  <Slides>15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Myriad </vt:lpstr>
      <vt:lpstr>Times New Roman</vt:lpstr>
      <vt:lpstr>Wingdings</vt:lpstr>
      <vt:lpstr>Office-téma</vt:lpstr>
      <vt:lpstr>1_Office-téma</vt:lpstr>
      <vt:lpstr>PowerPoint bemutató</vt:lpstr>
      <vt:lpstr>I. Kormányrendeleti tartalom és változásai  </vt:lpstr>
      <vt:lpstr>Az OSAP Korm. rendeleti tartalmak megoszlása szakstatisztikai területek szerint</vt:lpstr>
      <vt:lpstr>Módosulások összefoglalása 2020. évre</vt:lpstr>
      <vt:lpstr>PowerPoint bemutató</vt:lpstr>
      <vt:lpstr>PowerPoint bemutató</vt:lpstr>
      <vt:lpstr>A Korm. rendeletben elrendelt adatgyűjtések kérdőíveinek változásai, okai</vt:lpstr>
      <vt:lpstr>Az OSAP Korm. rendeleti tartalom változatlan és módosított adatfelvételei, 2019-2020</vt:lpstr>
      <vt:lpstr>Adatszolgáltatói terheket csökkentő tényezők</vt:lpstr>
      <vt:lpstr>II. Kormányrendeleten kívüli adatátvételek</vt:lpstr>
      <vt:lpstr>KSH Korm. rendeleten kívüli adatátvételei szakstatisztikai területek szerint</vt:lpstr>
      <vt:lpstr>HSSz KSH-n kívüli tagjainak OSAP Korm. rendeleten kívüli adatátvételei szakstatisztikai területek szerint</vt:lpstr>
      <vt:lpstr>III. Önkéntes adatgyűjtések</vt:lpstr>
      <vt:lpstr>IV. További lépések</vt:lpstr>
      <vt:lpstr>Köszönöm a figyelmet!</vt:lpstr>
    </vt:vector>
  </TitlesOfParts>
  <Company>KSH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Simonné Horváth Gabriella</dc:creator>
  <cp:lastModifiedBy>Iván Szabina</cp:lastModifiedBy>
  <cp:revision>164</cp:revision>
  <dcterms:created xsi:type="dcterms:W3CDTF">2017-03-01T09:38:02Z</dcterms:created>
  <dcterms:modified xsi:type="dcterms:W3CDTF">2019-10-17T12:54:05Z</dcterms:modified>
  <cp:contentStatus>Végleges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0x0101000FDB48AD5866D645BB0EE4F460BF82F1</vt:lpwstr>
  </property>
  <property fmtid="{D5CDD505-2E9C-101B-9397-08002B2CF9AE}" pid="3" name="_MarkAsFinal">
    <vt:bool>true</vt:bool>
  </property>
</Properties>
</file>