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74" r:id="rId7"/>
    <p:sldId id="275" r:id="rId8"/>
    <p:sldId id="278" r:id="rId9"/>
    <p:sldId id="283" r:id="rId10"/>
    <p:sldId id="279" r:id="rId11"/>
    <p:sldId id="280" r:id="rId12"/>
    <p:sldId id="285" r:id="rId13"/>
    <p:sldId id="281" r:id="rId14"/>
    <p:sldId id="282" r:id="rId15"/>
    <p:sldId id="286" r:id="rId16"/>
    <p:sldId id="287" r:id="rId17"/>
    <p:sldId id="284" r:id="rId18"/>
    <p:sldId id="273" r:id="rId1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096\Dokumentumok\Feladat\Kiertekeles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096\Dokumentumok\Feladat\Kiertekeles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19\OSAP_TELJES&#220;L&#201;S_2017\&#214;SSZES&#205;T&#336;_T&#193;BL&#193;ZAT_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19\OSAP_TELJES&#220;L&#201;S_2017\&#214;SSZES&#205;T&#336;_T&#193;BL&#193;ZAT_1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19\OSAP_TELJES&#220;L&#201;S_2017\&#214;SSZES&#205;T&#336;_T&#193;BL&#193;ZAT_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19\OSAP_TELJES&#220;L&#201;S_2017\&#214;SSZES&#205;T&#336;_T&#193;BL&#193;ZAT_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me_office\B&#337;v&#237;tettmax_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19\OSAP_TELJES&#220;L&#201;S_2017\&#214;SSZES&#205;T&#336;_T&#193;BL&#193;ZAT_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me_office\B&#337;v&#237;tettmax_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21\OSAP_TELJES&#220;L&#201;S_2019\D&#243;ri\Kiertekeles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Statkoord_osztaly\OSAP\2019\OSAP_TELJES&#220;L&#201;S_2017\&#214;SSZES&#205;T&#336;_T&#193;BL&#193;ZAT_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096\Dokumentumok\Feladat\Kiertekeles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'OSAP tartalma'!$A$2</c:f>
              <c:strCache>
                <c:ptCount val="1"/>
                <c:pt idx="0">
                  <c:v>Kormányrendelet által elrendelt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'OSAP tartalma'!$B$1:$D$1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'OSAP tartalma'!$B$2:$D$2</c:f>
              <c:numCache>
                <c:formatCode>General</c:formatCode>
                <c:ptCount val="3"/>
                <c:pt idx="0">
                  <c:v>265</c:v>
                </c:pt>
                <c:pt idx="1">
                  <c:v>240</c:v>
                </c:pt>
                <c:pt idx="2">
                  <c:v>229</c:v>
                </c:pt>
              </c:numCache>
            </c:numRef>
          </c:val>
        </c:ser>
        <c:ser>
          <c:idx val="1"/>
          <c:order val="1"/>
          <c:tx>
            <c:strRef>
              <c:f>'OSAP tartalma'!$A$3</c:f>
              <c:strCache>
                <c:ptCount val="1"/>
                <c:pt idx="0">
                  <c:v>Statisztikai törvény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'OSAP tartalma'!$B$1:$D$1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'OSAP tartalma'!$B$3:$D$3</c:f>
              <c:numCache>
                <c:formatCode>General</c:formatCode>
                <c:ptCount val="3"/>
                <c:pt idx="0">
                  <c:v>187</c:v>
                </c:pt>
                <c:pt idx="1">
                  <c:v>190</c:v>
                </c:pt>
                <c:pt idx="2">
                  <c:v>207</c:v>
                </c:pt>
              </c:numCache>
            </c:numRef>
          </c:val>
        </c:ser>
        <c:ser>
          <c:idx val="2"/>
          <c:order val="2"/>
          <c:tx>
            <c:strRef>
              <c:f>'OSAP tartalma'!$A$4</c:f>
              <c:strCache>
                <c:ptCount val="1"/>
                <c:pt idx="0">
                  <c:v>Egyéb jogszabály által elrendelt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'OSAP tartalma'!$B$1:$D$1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'OSAP tartalma'!$B$4:$D$4</c:f>
              <c:numCache>
                <c:formatCode>General</c:formatCode>
                <c:ptCount val="3"/>
                <c:pt idx="0">
                  <c:v>65</c:v>
                </c:pt>
                <c:pt idx="1">
                  <c:v>74</c:v>
                </c:pt>
                <c:pt idx="2">
                  <c:v>84</c:v>
                </c:pt>
              </c:numCache>
            </c:numRef>
          </c:val>
        </c:ser>
        <c:ser>
          <c:idx val="3"/>
          <c:order val="3"/>
          <c:tx>
            <c:strRef>
              <c:f>'OSAP tartalma'!$A$5</c:f>
              <c:strCache>
                <c:ptCount val="1"/>
                <c:pt idx="0">
                  <c:v>Külön elrendelés nélküli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'OSAP tartalma'!$B$1:$D$1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'OSAP tartalma'!$B$5:$D$5</c:f>
              <c:numCache>
                <c:formatCode>General</c:formatCode>
                <c:ptCount val="3"/>
                <c:pt idx="0">
                  <c:v>14</c:v>
                </c:pt>
                <c:pt idx="1">
                  <c:v>32</c:v>
                </c:pt>
                <c:pt idx="2">
                  <c:v>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8559088"/>
        <c:axId val="529744376"/>
      </c:barChart>
      <c:catAx>
        <c:axId val="23855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Év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9744376"/>
        <c:crosses val="autoZero"/>
        <c:auto val="1"/>
        <c:lblAlgn val="ctr"/>
        <c:lblOffset val="100"/>
        <c:noMultiLvlLbl val="0"/>
      </c:catAx>
      <c:valAx>
        <c:axId val="529744376"/>
        <c:scaling>
          <c:orientation val="minMax"/>
        </c:scaling>
        <c:delete val="0"/>
        <c:axPos val="l"/>
        <c:majorGridlines>
          <c:spPr>
            <a:ln w="9525" cap="sq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855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933412604042807"/>
                  <c:y val="1.76873756356400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93103448275862"/>
                  <c:y val="0.221092195445500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453032104637427E-2"/>
                  <c:y val="0.150342692902940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506539833531509"/>
                  <c:y val="-2.21092195445500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1343638525564829E-2"/>
                  <c:y val="6.19058147247402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831153388822849E-2"/>
                  <c:y val="0.159186380720760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5208085612366232"/>
                  <c:y val="0.216670351536590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3543400713436391"/>
                  <c:y val="2.21092195445500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'9. kérdés'!$B$2:$B$10</c:f>
              <c:strCache>
                <c:ptCount val="9"/>
                <c:pt idx="0">
                  <c:v>Más szakstat szerv. belül</c:v>
                </c:pt>
                <c:pt idx="1">
                  <c:v>Más szakstat, HSSz más szervezete</c:v>
                </c:pt>
                <c:pt idx="2">
                  <c:v>Nemzetközi stat szerv</c:v>
                </c:pt>
                <c:pt idx="3">
                  <c:v>Közigazgatás</c:v>
                </c:pt>
                <c:pt idx="4">
                  <c:v>Média</c:v>
                </c:pt>
                <c:pt idx="5">
                  <c:v>Vállalkozások</c:v>
                </c:pt>
                <c:pt idx="6">
                  <c:v>Kutatók</c:v>
                </c:pt>
                <c:pt idx="7">
                  <c:v>Diákok</c:v>
                </c:pt>
                <c:pt idx="8">
                  <c:v>Magánszemélyek</c:v>
                </c:pt>
              </c:strCache>
            </c:strRef>
          </c:cat>
          <c:val>
            <c:numRef>
              <c:f>'9. kérdés'!$C$2:$C$10</c:f>
              <c:numCache>
                <c:formatCode>General</c:formatCode>
                <c:ptCount val="9"/>
                <c:pt idx="0">
                  <c:v>38</c:v>
                </c:pt>
                <c:pt idx="1">
                  <c:v>57</c:v>
                </c:pt>
                <c:pt idx="2">
                  <c:v>48</c:v>
                </c:pt>
                <c:pt idx="3">
                  <c:v>105</c:v>
                </c:pt>
                <c:pt idx="4">
                  <c:v>58</c:v>
                </c:pt>
                <c:pt idx="5">
                  <c:v>43</c:v>
                </c:pt>
                <c:pt idx="6">
                  <c:v>59</c:v>
                </c:pt>
                <c:pt idx="7">
                  <c:v>43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701566951566942"/>
                  <c:y val="0.300034176136953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98425196850393"/>
                      <c:h val="0.193818897637795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1111111111111109E-2"/>
                  <c:y val="0.148148148148148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000000000000025E-2"/>
                  <c:y val="-4.62962962962962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888888888888906E-2"/>
                  <c:y val="8.7962962962962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868945868945868E-2"/>
                  <c:y val="0.2108741404026343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 smtClean="0"/>
                      <a:t>Ellenőrzés</a:t>
                    </a:r>
                    <a:r>
                      <a:rPr lang="en-US" baseline="0" dirty="0"/>
                      <a:t>
</a:t>
                    </a:r>
                    <a:fld id="{D6037A14-9456-4AA2-9BE5-79C5A4241D8B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6386701662292"/>
                      <c:h val="0.166041119860017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1153846153846154"/>
                  <c:y val="5.35155714374753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7615923009624"/>
                      <c:h val="0.1938188976377952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32428774928774928"/>
                  <c:y val="4.29125547960858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'10. kérdés'!$B$2:$B$8</c:f>
              <c:strCache>
                <c:ptCount val="7"/>
                <c:pt idx="0">
                  <c:v>Adatok frissítése</c:v>
                </c:pt>
                <c:pt idx="1">
                  <c:v>Editálás</c:v>
                </c:pt>
                <c:pt idx="2">
                  <c:v>Validálás</c:v>
                </c:pt>
                <c:pt idx="3">
                  <c:v>Pótlás</c:v>
                </c:pt>
                <c:pt idx="4">
                  <c:v>Minőség ellenőrzés</c:v>
                </c:pt>
                <c:pt idx="5">
                  <c:v>Hibák számítása</c:v>
                </c:pt>
                <c:pt idx="6">
                  <c:v>Egyéb</c:v>
                </c:pt>
              </c:strCache>
            </c:strRef>
          </c:cat>
          <c:val>
            <c:numRef>
              <c:f>'10. kérdés'!$C$2:$C$8</c:f>
              <c:numCache>
                <c:formatCode>General</c:formatCode>
                <c:ptCount val="7"/>
                <c:pt idx="0">
                  <c:v>55</c:v>
                </c:pt>
                <c:pt idx="1">
                  <c:v>104</c:v>
                </c:pt>
                <c:pt idx="2">
                  <c:v>91</c:v>
                </c:pt>
                <c:pt idx="3">
                  <c:v>12</c:v>
                </c:pt>
                <c:pt idx="4">
                  <c:v>84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bg2"/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A KSH rendszerében lezajlott adatkérések, negyedévek szerint,2017-2020-ban (db)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Munka3!$B$199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Munka3!$A$200:$A$203</c:f>
              <c:strCache>
                <c:ptCount val="4"/>
                <c:pt idx="0">
                  <c:v>I. n.év</c:v>
                </c:pt>
                <c:pt idx="1">
                  <c:v>II.n.év</c:v>
                </c:pt>
                <c:pt idx="2">
                  <c:v>III.n.év</c:v>
                </c:pt>
                <c:pt idx="3">
                  <c:v>IV.n.év</c:v>
                </c:pt>
              </c:strCache>
            </c:strRef>
          </c:cat>
          <c:val>
            <c:numRef>
              <c:f>Munka3!$B$200:$B$203</c:f>
              <c:numCache>
                <c:formatCode>General</c:formatCode>
                <c:ptCount val="4"/>
                <c:pt idx="0">
                  <c:v>539</c:v>
                </c:pt>
                <c:pt idx="1">
                  <c:v>482</c:v>
                </c:pt>
                <c:pt idx="2">
                  <c:v>527</c:v>
                </c:pt>
                <c:pt idx="3">
                  <c:v>493</c:v>
                </c:pt>
              </c:numCache>
            </c:numRef>
          </c:val>
        </c:ser>
        <c:ser>
          <c:idx val="1"/>
          <c:order val="1"/>
          <c:tx>
            <c:strRef>
              <c:f>Munka3!$C$199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Munka3!$A$200:$A$203</c:f>
              <c:strCache>
                <c:ptCount val="4"/>
                <c:pt idx="0">
                  <c:v>I. n.év</c:v>
                </c:pt>
                <c:pt idx="1">
                  <c:v>II.n.év</c:v>
                </c:pt>
                <c:pt idx="2">
                  <c:v>III.n.év</c:v>
                </c:pt>
                <c:pt idx="3">
                  <c:v>IV.n.év</c:v>
                </c:pt>
              </c:strCache>
            </c:strRef>
          </c:cat>
          <c:val>
            <c:numRef>
              <c:f>Munka3!$C$200:$C$203</c:f>
              <c:numCache>
                <c:formatCode>General</c:formatCode>
                <c:ptCount val="4"/>
                <c:pt idx="0">
                  <c:v>738</c:v>
                </c:pt>
                <c:pt idx="1">
                  <c:v>558</c:v>
                </c:pt>
                <c:pt idx="2">
                  <c:v>554</c:v>
                </c:pt>
                <c:pt idx="3">
                  <c:v>476</c:v>
                </c:pt>
              </c:numCache>
            </c:numRef>
          </c:val>
        </c:ser>
        <c:ser>
          <c:idx val="2"/>
          <c:order val="2"/>
          <c:tx>
            <c:strRef>
              <c:f>Munka3!$D$199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Munka3!$A$200:$A$203</c:f>
              <c:strCache>
                <c:ptCount val="4"/>
                <c:pt idx="0">
                  <c:v>I. n.év</c:v>
                </c:pt>
                <c:pt idx="1">
                  <c:v>II.n.év</c:v>
                </c:pt>
                <c:pt idx="2">
                  <c:v>III.n.év</c:v>
                </c:pt>
                <c:pt idx="3">
                  <c:v>IV.n.év</c:v>
                </c:pt>
              </c:strCache>
            </c:strRef>
          </c:cat>
          <c:val>
            <c:numRef>
              <c:f>Munka3!$D$200:$D$203</c:f>
              <c:numCache>
                <c:formatCode>General</c:formatCode>
                <c:ptCount val="4"/>
                <c:pt idx="0">
                  <c:v>653</c:v>
                </c:pt>
                <c:pt idx="1">
                  <c:v>484</c:v>
                </c:pt>
                <c:pt idx="2">
                  <c:v>431</c:v>
                </c:pt>
                <c:pt idx="3">
                  <c:v>426</c:v>
                </c:pt>
              </c:numCache>
            </c:numRef>
          </c:val>
        </c:ser>
        <c:ser>
          <c:idx val="3"/>
          <c:order val="3"/>
          <c:tx>
            <c:strRef>
              <c:f>Munka3!$E$199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Munka3!$A$200:$A$203</c:f>
              <c:strCache>
                <c:ptCount val="4"/>
                <c:pt idx="0">
                  <c:v>I. n.év</c:v>
                </c:pt>
                <c:pt idx="1">
                  <c:v>II.n.év</c:v>
                </c:pt>
                <c:pt idx="2">
                  <c:v>III.n.év</c:v>
                </c:pt>
                <c:pt idx="3">
                  <c:v>IV.n.év</c:v>
                </c:pt>
              </c:strCache>
            </c:strRef>
          </c:cat>
          <c:val>
            <c:numRef>
              <c:f>Munka3!$E$200:$E$203</c:f>
              <c:numCache>
                <c:formatCode>General</c:formatCode>
                <c:ptCount val="4"/>
                <c:pt idx="0">
                  <c:v>505</c:v>
                </c:pt>
                <c:pt idx="1">
                  <c:v>419</c:v>
                </c:pt>
                <c:pt idx="2">
                  <c:v>376</c:v>
                </c:pt>
                <c:pt idx="3">
                  <c:v>397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3819136"/>
        <c:axId val="663818744"/>
      </c:barChart>
      <c:catAx>
        <c:axId val="6638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3818744"/>
        <c:crosses val="autoZero"/>
        <c:auto val="1"/>
        <c:lblAlgn val="ctr"/>
        <c:lblOffset val="100"/>
        <c:noMultiLvlLbl val="0"/>
      </c:catAx>
      <c:valAx>
        <c:axId val="66381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381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Munka3!$B$223</c:f>
              <c:strCache>
                <c:ptCount val="1"/>
                <c:pt idx="0">
                  <c:v>HSSZ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Munka3!$A$224:$A$226</c:f>
              <c:strCache>
                <c:ptCount val="3"/>
                <c:pt idx="0">
                  <c:v>Elektronikus formában</c:v>
                </c:pt>
                <c:pt idx="1">
                  <c:v>Kész termék közzétele, megküldése</c:v>
                </c:pt>
                <c:pt idx="2">
                  <c:v>Konzultáció</c:v>
                </c:pt>
              </c:strCache>
            </c:strRef>
          </c:cat>
          <c:val>
            <c:numRef>
              <c:f>Munka3!$B$224:$B$226</c:f>
              <c:numCache>
                <c:formatCode>General</c:formatCode>
                <c:ptCount val="3"/>
                <c:pt idx="0">
                  <c:v>32</c:v>
                </c:pt>
                <c:pt idx="1">
                  <c:v>69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Munka3!$C$223</c:f>
              <c:strCache>
                <c:ptCount val="1"/>
                <c:pt idx="0">
                  <c:v>KSH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Munka3!$A$224:$A$226</c:f>
              <c:strCache>
                <c:ptCount val="3"/>
                <c:pt idx="0">
                  <c:v>Elektronikus formában</c:v>
                </c:pt>
                <c:pt idx="1">
                  <c:v>Kész termék közzétele, megküldése</c:v>
                </c:pt>
                <c:pt idx="2">
                  <c:v>Konzultáció</c:v>
                </c:pt>
              </c:strCache>
            </c:strRef>
          </c:cat>
          <c:val>
            <c:numRef>
              <c:f>Munka3!$C$224:$C$226</c:f>
              <c:numCache>
                <c:formatCode>General</c:formatCode>
                <c:ptCount val="3"/>
                <c:pt idx="0">
                  <c:v>161</c:v>
                </c:pt>
                <c:pt idx="1">
                  <c:v>92</c:v>
                </c:pt>
                <c:pt idx="2">
                  <c:v>37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2873152"/>
        <c:axId val="530219512"/>
      </c:barChart>
      <c:catAx>
        <c:axId val="662873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Visszacsatolás formája</a:t>
                </a:r>
              </a:p>
            </c:rich>
          </c:tx>
          <c:layout>
            <c:manualLayout>
              <c:xMode val="edge"/>
              <c:yMode val="edge"/>
              <c:x val="0.45870715888774771"/>
              <c:y val="0.877183064151762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0219512"/>
        <c:crosses val="autoZero"/>
        <c:auto val="1"/>
        <c:lblAlgn val="ctr"/>
        <c:lblOffset val="100"/>
        <c:noMultiLvlLbl val="0"/>
      </c:catAx>
      <c:valAx>
        <c:axId val="53021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Esetszám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28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A KSH adatfelvételeinek alakulása, </a:t>
            </a:r>
            <a:br>
              <a:rPr lang="hu-HU" sz="1200" dirty="0"/>
            </a:br>
            <a:r>
              <a:rPr lang="hu-HU" sz="1200" dirty="0"/>
              <a:t>2010-2020 (db)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Munka3!$A$121</c:f>
              <c:strCache>
                <c:ptCount val="1"/>
                <c:pt idx="0">
                  <c:v>Adatátvételek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Munka3!$B$120:$L$120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Munka3!$B$121:$L$121</c:f>
              <c:numCache>
                <c:formatCode>General</c:formatCode>
                <c:ptCount val="11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74</c:v>
                </c:pt>
                <c:pt idx="4">
                  <c:v>78</c:v>
                </c:pt>
                <c:pt idx="5">
                  <c:v>78</c:v>
                </c:pt>
                <c:pt idx="6">
                  <c:v>82</c:v>
                </c:pt>
                <c:pt idx="7">
                  <c:v>76</c:v>
                </c:pt>
                <c:pt idx="8">
                  <c:v>216</c:v>
                </c:pt>
                <c:pt idx="9">
                  <c:v>241</c:v>
                </c:pt>
                <c:pt idx="10">
                  <c:v>265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Munka3!$A$123</c:f>
              <c:strCache>
                <c:ptCount val="1"/>
                <c:pt idx="0">
                  <c:v>Adatgyüjtések 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Munka3!$B$120:$L$120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Munka3!$B$123:$L$123</c:f>
              <c:numCache>
                <c:formatCode>General</c:formatCode>
                <c:ptCount val="11"/>
                <c:pt idx="0">
                  <c:v>142</c:v>
                </c:pt>
                <c:pt idx="1">
                  <c:v>138</c:v>
                </c:pt>
                <c:pt idx="2">
                  <c:v>138</c:v>
                </c:pt>
                <c:pt idx="3">
                  <c:v>126</c:v>
                </c:pt>
                <c:pt idx="4">
                  <c:v>128</c:v>
                </c:pt>
                <c:pt idx="5">
                  <c:v>128</c:v>
                </c:pt>
                <c:pt idx="6">
                  <c:v>132</c:v>
                </c:pt>
                <c:pt idx="7">
                  <c:v>133</c:v>
                </c:pt>
                <c:pt idx="8">
                  <c:v>163</c:v>
                </c:pt>
                <c:pt idx="9">
                  <c:v>154</c:v>
                </c:pt>
                <c:pt idx="10">
                  <c:v>157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14493192"/>
        <c:axId val="51449044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Munka3!$A$122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 cmpd="sng" algn="ctr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Munka3!$B$120:$L$120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Munka3!$B$122:$L$122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14493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48934249460855606"/>
              <c:y val="0.84458635668458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4490448"/>
        <c:crosses val="autoZero"/>
        <c:auto val="1"/>
        <c:lblAlgn val="ctr"/>
        <c:lblOffset val="100"/>
        <c:noMultiLvlLbl val="0"/>
      </c:catAx>
      <c:valAx>
        <c:axId val="514490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449319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 err="1"/>
              <a:t>HSSz</a:t>
            </a:r>
            <a:r>
              <a:rPr lang="hu-HU" sz="1200" dirty="0"/>
              <a:t> KSH-n kívüli tagjainak adatfelvételeinek alakulása, 2010-2020 (db)</a:t>
            </a:r>
          </a:p>
        </c:rich>
      </c:tx>
      <c:layout>
        <c:manualLayout>
          <c:xMode val="edge"/>
          <c:yMode val="edge"/>
          <c:x val="0.104822013463289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Munka3!$A$135</c:f>
              <c:strCache>
                <c:ptCount val="1"/>
                <c:pt idx="0">
                  <c:v>Adatátvételek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Munka3!$B$133:$L$134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Munka3!$B$135:$L$135</c:f>
              <c:numCache>
                <c:formatCode>General</c:formatCode>
                <c:ptCount val="11"/>
                <c:pt idx="0">
                  <c:v>22</c:v>
                </c:pt>
                <c:pt idx="1">
                  <c:v>18</c:v>
                </c:pt>
                <c:pt idx="2">
                  <c:v>17</c:v>
                </c:pt>
                <c:pt idx="3">
                  <c:v>20</c:v>
                </c:pt>
                <c:pt idx="4">
                  <c:v>22</c:v>
                </c:pt>
                <c:pt idx="5">
                  <c:v>19</c:v>
                </c:pt>
                <c:pt idx="6">
                  <c:v>20</c:v>
                </c:pt>
                <c:pt idx="7">
                  <c:v>19</c:v>
                </c:pt>
                <c:pt idx="8">
                  <c:v>30</c:v>
                </c:pt>
                <c:pt idx="9">
                  <c:v>32</c:v>
                </c:pt>
                <c:pt idx="10">
                  <c:v>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Munka3!$A$137</c:f>
              <c:strCache>
                <c:ptCount val="1"/>
                <c:pt idx="0">
                  <c:v>Adatgyűjtések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Munka3!$B$133:$L$134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Munka3!$B$137:$L$137</c:f>
              <c:numCache>
                <c:formatCode>General</c:formatCode>
                <c:ptCount val="11"/>
                <c:pt idx="0">
                  <c:v>150</c:v>
                </c:pt>
                <c:pt idx="1">
                  <c:v>147</c:v>
                </c:pt>
                <c:pt idx="2">
                  <c:v>139</c:v>
                </c:pt>
                <c:pt idx="3">
                  <c:v>136</c:v>
                </c:pt>
                <c:pt idx="4">
                  <c:v>129</c:v>
                </c:pt>
                <c:pt idx="5">
                  <c:v>138</c:v>
                </c:pt>
                <c:pt idx="6">
                  <c:v>140</c:v>
                </c:pt>
                <c:pt idx="7">
                  <c:v>139</c:v>
                </c:pt>
                <c:pt idx="8">
                  <c:v>92</c:v>
                </c:pt>
                <c:pt idx="9">
                  <c:v>105</c:v>
                </c:pt>
                <c:pt idx="10">
                  <c:v>91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61938480"/>
        <c:axId val="66194710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Munka3!$A$136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 cmpd="sng" algn="ctr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Munka3!$B$133:$L$134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Munka3!$B$136:$L$136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661938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1947104"/>
        <c:crosses val="autoZero"/>
        <c:auto val="1"/>
        <c:lblAlgn val="ctr"/>
        <c:lblOffset val="100"/>
        <c:noMultiLvlLbl val="0"/>
      </c:catAx>
      <c:valAx>
        <c:axId val="661947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19384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HSSZ!$G$2:$G$13</c:f>
              <c:strCache>
                <c:ptCount val="12"/>
                <c:pt idx="0">
                  <c:v>Nemzeti Agrárkutatási és Innovációs Központ</c:v>
                </c:pt>
                <c:pt idx="1">
                  <c:v>Legfőbb Ügyészség</c:v>
                </c:pt>
                <c:pt idx="2">
                  <c:v>Magyar Nemzeti Bank</c:v>
                </c:pt>
                <c:pt idx="3">
                  <c:v>Magyar Energetikai és Közmű-szabályozási Hivatal</c:v>
                </c:pt>
                <c:pt idx="4">
                  <c:v>Miniszterelnökség</c:v>
                </c:pt>
                <c:pt idx="5">
                  <c:v>Igazságügyi Minisztérium</c:v>
                </c:pt>
                <c:pt idx="6">
                  <c:v>Belügyminisztérium</c:v>
                </c:pt>
                <c:pt idx="7">
                  <c:v>Országos Bírósági Hivatal</c:v>
                </c:pt>
                <c:pt idx="8">
                  <c:v>Agrárminisztérium</c:v>
                </c:pt>
                <c:pt idx="9">
                  <c:v>Agrárgazdasági Kutató Intézet</c:v>
                </c:pt>
                <c:pt idx="10">
                  <c:v>Innovációs és Technológiai Minisztérium</c:v>
                </c:pt>
                <c:pt idx="11">
                  <c:v>Emberi Erőforrások Minisztériuma</c:v>
                </c:pt>
              </c:strCache>
            </c:strRef>
          </c:cat>
          <c:val>
            <c:numRef>
              <c:f>HSSZ!$H$2:$H$13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  <c:pt idx="9">
                  <c:v>14</c:v>
                </c:pt>
                <c:pt idx="10">
                  <c:v>27</c:v>
                </c:pt>
                <c:pt idx="1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Adatgyűjtések száma</a:t>
            </a:r>
            <a:r>
              <a:rPr lang="hu-HU" baseline="0"/>
              <a:t> az adatszolgáltatói kör nagysága szerint, 2017-2020 között, darab</a:t>
            </a:r>
            <a:endParaRPr lang="hu-H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Munka3!$B$140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Munka3!$A$141:$A$149</c:f>
              <c:strCache>
                <c:ptCount val="9"/>
                <c:pt idx="0">
                  <c:v>-9</c:v>
                </c:pt>
                <c:pt idx="1">
                  <c:v>10-99</c:v>
                </c:pt>
                <c:pt idx="2">
                  <c:v>100-499</c:v>
                </c:pt>
                <c:pt idx="3">
                  <c:v>500-999</c:v>
                </c:pt>
                <c:pt idx="4">
                  <c:v>1000-1999</c:v>
                </c:pt>
                <c:pt idx="5">
                  <c:v>2000-4999</c:v>
                </c:pt>
                <c:pt idx="6">
                  <c:v>5000-9999</c:v>
                </c:pt>
                <c:pt idx="7">
                  <c:v>10000-29999</c:v>
                </c:pt>
                <c:pt idx="8">
                  <c:v>30000-</c:v>
                </c:pt>
              </c:strCache>
            </c:strRef>
          </c:cat>
          <c:val>
            <c:numRef>
              <c:f>Munka3!$B$141:$B$149</c:f>
              <c:numCache>
                <c:formatCode>General</c:formatCode>
                <c:ptCount val="9"/>
                <c:pt idx="0">
                  <c:v>36</c:v>
                </c:pt>
                <c:pt idx="1">
                  <c:v>68</c:v>
                </c:pt>
                <c:pt idx="2">
                  <c:v>46</c:v>
                </c:pt>
                <c:pt idx="3">
                  <c:v>14</c:v>
                </c:pt>
                <c:pt idx="4">
                  <c:v>18</c:v>
                </c:pt>
                <c:pt idx="5">
                  <c:v>32</c:v>
                </c:pt>
                <c:pt idx="6">
                  <c:v>23</c:v>
                </c:pt>
                <c:pt idx="7">
                  <c:v>14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Munka3!$C$140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Munka3!$A$141:$A$149</c:f>
              <c:strCache>
                <c:ptCount val="9"/>
                <c:pt idx="0">
                  <c:v>-9</c:v>
                </c:pt>
                <c:pt idx="1">
                  <c:v>10-99</c:v>
                </c:pt>
                <c:pt idx="2">
                  <c:v>100-499</c:v>
                </c:pt>
                <c:pt idx="3">
                  <c:v>500-999</c:v>
                </c:pt>
                <c:pt idx="4">
                  <c:v>1000-1999</c:v>
                </c:pt>
                <c:pt idx="5">
                  <c:v>2000-4999</c:v>
                </c:pt>
                <c:pt idx="6">
                  <c:v>5000-9999</c:v>
                </c:pt>
                <c:pt idx="7">
                  <c:v>10000-29999</c:v>
                </c:pt>
                <c:pt idx="8">
                  <c:v>30000-</c:v>
                </c:pt>
              </c:strCache>
            </c:strRef>
          </c:cat>
          <c:val>
            <c:numRef>
              <c:f>Munka3!$C$141:$C$149</c:f>
              <c:numCache>
                <c:formatCode>General</c:formatCode>
                <c:ptCount val="9"/>
                <c:pt idx="0">
                  <c:v>34</c:v>
                </c:pt>
                <c:pt idx="1">
                  <c:v>68</c:v>
                </c:pt>
                <c:pt idx="2">
                  <c:v>53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  <c:pt idx="6">
                  <c:v>25</c:v>
                </c:pt>
                <c:pt idx="7">
                  <c:v>24</c:v>
                </c:pt>
                <c:pt idx="8">
                  <c:v>6</c:v>
                </c:pt>
              </c:numCache>
            </c:numRef>
          </c:val>
        </c:ser>
        <c:ser>
          <c:idx val="2"/>
          <c:order val="2"/>
          <c:tx>
            <c:strRef>
              <c:f>Munka3!$D$140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Munka3!$A$141:$A$149</c:f>
              <c:strCache>
                <c:ptCount val="9"/>
                <c:pt idx="0">
                  <c:v>-9</c:v>
                </c:pt>
                <c:pt idx="1">
                  <c:v>10-99</c:v>
                </c:pt>
                <c:pt idx="2">
                  <c:v>100-499</c:v>
                </c:pt>
                <c:pt idx="3">
                  <c:v>500-999</c:v>
                </c:pt>
                <c:pt idx="4">
                  <c:v>1000-1999</c:v>
                </c:pt>
                <c:pt idx="5">
                  <c:v>2000-4999</c:v>
                </c:pt>
                <c:pt idx="6">
                  <c:v>5000-9999</c:v>
                </c:pt>
                <c:pt idx="7">
                  <c:v>10000-29999</c:v>
                </c:pt>
                <c:pt idx="8">
                  <c:v>30000-</c:v>
                </c:pt>
              </c:strCache>
            </c:strRef>
          </c:cat>
          <c:val>
            <c:numRef>
              <c:f>Munka3!$D$141:$D$149</c:f>
              <c:numCache>
                <c:formatCode>General</c:formatCode>
                <c:ptCount val="9"/>
                <c:pt idx="0">
                  <c:v>29</c:v>
                </c:pt>
                <c:pt idx="1">
                  <c:v>53</c:v>
                </c:pt>
                <c:pt idx="2">
                  <c:v>45</c:v>
                </c:pt>
                <c:pt idx="3">
                  <c:v>15</c:v>
                </c:pt>
                <c:pt idx="4">
                  <c:v>18</c:v>
                </c:pt>
                <c:pt idx="5">
                  <c:v>39</c:v>
                </c:pt>
                <c:pt idx="6">
                  <c:v>21</c:v>
                </c:pt>
                <c:pt idx="7">
                  <c:v>17</c:v>
                </c:pt>
                <c:pt idx="8">
                  <c:v>8</c:v>
                </c:pt>
              </c:numCache>
            </c:numRef>
          </c:val>
        </c:ser>
        <c:ser>
          <c:idx val="3"/>
          <c:order val="3"/>
          <c:tx>
            <c:strRef>
              <c:f>Munka3!$E$140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Munka3!$A$141:$A$149</c:f>
              <c:strCache>
                <c:ptCount val="9"/>
                <c:pt idx="0">
                  <c:v>-9</c:v>
                </c:pt>
                <c:pt idx="1">
                  <c:v>10-99</c:v>
                </c:pt>
                <c:pt idx="2">
                  <c:v>100-499</c:v>
                </c:pt>
                <c:pt idx="3">
                  <c:v>500-999</c:v>
                </c:pt>
                <c:pt idx="4">
                  <c:v>1000-1999</c:v>
                </c:pt>
                <c:pt idx="5">
                  <c:v>2000-4999</c:v>
                </c:pt>
                <c:pt idx="6">
                  <c:v>5000-9999</c:v>
                </c:pt>
                <c:pt idx="7">
                  <c:v>10000-29999</c:v>
                </c:pt>
                <c:pt idx="8">
                  <c:v>30000-</c:v>
                </c:pt>
              </c:strCache>
            </c:strRef>
          </c:cat>
          <c:val>
            <c:numRef>
              <c:f>Munka3!$E$141:$E$149</c:f>
              <c:numCache>
                <c:formatCode>General</c:formatCode>
                <c:ptCount val="9"/>
                <c:pt idx="0">
                  <c:v>29</c:v>
                </c:pt>
                <c:pt idx="1">
                  <c:v>47</c:v>
                </c:pt>
                <c:pt idx="2">
                  <c:v>38</c:v>
                </c:pt>
                <c:pt idx="3">
                  <c:v>16</c:v>
                </c:pt>
                <c:pt idx="4">
                  <c:v>15</c:v>
                </c:pt>
                <c:pt idx="5">
                  <c:v>46</c:v>
                </c:pt>
                <c:pt idx="6">
                  <c:v>28</c:v>
                </c:pt>
                <c:pt idx="7">
                  <c:v>21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871584"/>
        <c:axId val="662871976"/>
      </c:barChart>
      <c:catAx>
        <c:axId val="662871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Adatszolgáltatói</a:t>
                </a:r>
                <a:r>
                  <a:rPr lang="hu-HU" baseline="0"/>
                  <a:t> kör </a:t>
                </a:r>
                <a:endParaRPr lang="hu-H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2871976"/>
        <c:crosses val="autoZero"/>
        <c:auto val="1"/>
        <c:lblAlgn val="ctr"/>
        <c:lblOffset val="100"/>
        <c:noMultiLvlLbl val="0"/>
      </c:catAx>
      <c:valAx>
        <c:axId val="66287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AGY</a:t>
                </a:r>
                <a:r>
                  <a:rPr lang="hu-HU" baseline="0"/>
                  <a:t> száma, darab</a:t>
                </a:r>
                <a:endParaRPr lang="hu-H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28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B664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6184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BA70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AÁ!$C$251:$C$253</c:f>
              <c:strCache>
                <c:ptCount val="3"/>
                <c:pt idx="0">
                  <c:v>Határidőre teljesített adatátvételek</c:v>
                </c:pt>
                <c:pt idx="1">
                  <c:v>Határidőre nem teljesített adatátvételek</c:v>
                </c:pt>
                <c:pt idx="2">
                  <c:v>Egyéltalán nem teljesített adatátvételek</c:v>
                </c:pt>
              </c:strCache>
            </c:strRef>
          </c:cat>
          <c:val>
            <c:numRef>
              <c:f>AÁ!$D$251:$D$253</c:f>
              <c:numCache>
                <c:formatCode>General</c:formatCode>
                <c:ptCount val="3"/>
                <c:pt idx="0">
                  <c:v>182</c:v>
                </c:pt>
                <c:pt idx="1">
                  <c:v>34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36E0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6184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8BA70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Munka1!$AK$537:$AK$544</c:f>
              <c:strCache>
                <c:ptCount val="8"/>
                <c:pt idx="0">
                  <c:v>Adatgyűjtés helyettesítés</c:v>
                </c:pt>
                <c:pt idx="1">
                  <c:v>Elemzés</c:v>
                </c:pt>
                <c:pt idx="2">
                  <c:v>Validálás</c:v>
                </c:pt>
                <c:pt idx="3">
                  <c:v>Ellenőrzés</c:v>
                </c:pt>
                <c:pt idx="4">
                  <c:v>Adatszolgáltatói kör kijelölése</c:v>
                </c:pt>
                <c:pt idx="5">
                  <c:v>Statisztikai regiszter akrualizálása</c:v>
                </c:pt>
                <c:pt idx="6">
                  <c:v>Becslés</c:v>
                </c:pt>
                <c:pt idx="7">
                  <c:v>Egyéb</c:v>
                </c:pt>
              </c:strCache>
            </c:strRef>
          </c:cat>
          <c:val>
            <c:numRef>
              <c:f>Munka1!$AL$537:$AL$544</c:f>
              <c:numCache>
                <c:formatCode>General</c:formatCode>
                <c:ptCount val="8"/>
                <c:pt idx="0">
                  <c:v>122</c:v>
                </c:pt>
                <c:pt idx="1">
                  <c:v>109</c:v>
                </c:pt>
                <c:pt idx="2">
                  <c:v>54</c:v>
                </c:pt>
                <c:pt idx="3">
                  <c:v>63</c:v>
                </c:pt>
                <c:pt idx="4">
                  <c:v>23</c:v>
                </c:pt>
                <c:pt idx="5">
                  <c:v>28</c:v>
                </c:pt>
                <c:pt idx="6">
                  <c:v>46</c:v>
                </c:pt>
                <c:pt idx="7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1800" b="1">
                <a:effectLst/>
              </a:rPr>
              <a:t>Az online előállított statisztikai termékek publikálásának leggyakoribb módjai 2020-ban</a:t>
            </a:r>
            <a:endParaRPr lang="hu-HU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hu-H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Munka3!$B$172</c:f>
              <c:strCache>
                <c:ptCount val="1"/>
                <c:pt idx="0">
                  <c:v>HSSZ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Munka3!$A$173:$A$183</c:f>
              <c:strCache>
                <c:ptCount val="11"/>
                <c:pt idx="0">
                  <c:v>Táblázatok</c:v>
                </c:pt>
                <c:pt idx="1">
                  <c:v>Adatbázisok</c:v>
                </c:pt>
                <c:pt idx="2">
                  <c:v>Tudományos célú hozzáférési csatorna (kutatószoba)</c:v>
                </c:pt>
                <c:pt idx="3">
                  <c:v>Adattár típusú kiadványok</c:v>
                </c:pt>
                <c:pt idx="4">
                  <c:v>Szöveges szakmai elemzések</c:v>
                </c:pt>
                <c:pt idx="5">
                  <c:v>Módszertant leíró kiadványok</c:v>
                </c:pt>
                <c:pt idx="6">
                  <c:v>Osztályozások, nomenklatúrák</c:v>
                </c:pt>
                <c:pt idx="7">
                  <c:v>Térképek</c:v>
                </c:pt>
                <c:pt idx="8">
                  <c:v>Grafikonok</c:v>
                </c:pt>
                <c:pt idx="9">
                  <c:v>Infografikák</c:v>
                </c:pt>
                <c:pt idx="10">
                  <c:v>Önálló alkalmazások, app-ok</c:v>
                </c:pt>
              </c:strCache>
            </c:strRef>
          </c:cat>
          <c:val>
            <c:numRef>
              <c:f>Munka3!$B$173:$B$183</c:f>
              <c:numCache>
                <c:formatCode>General</c:formatCode>
                <c:ptCount val="11"/>
                <c:pt idx="0">
                  <c:v>108</c:v>
                </c:pt>
                <c:pt idx="1">
                  <c:v>35</c:v>
                </c:pt>
                <c:pt idx="2">
                  <c:v>13</c:v>
                </c:pt>
                <c:pt idx="3">
                  <c:v>53</c:v>
                </c:pt>
                <c:pt idx="4">
                  <c:v>57</c:v>
                </c:pt>
                <c:pt idx="5">
                  <c:v>41</c:v>
                </c:pt>
                <c:pt idx="6">
                  <c:v>9</c:v>
                </c:pt>
                <c:pt idx="7">
                  <c:v>18</c:v>
                </c:pt>
                <c:pt idx="8">
                  <c:v>37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Munka3!$C$172</c:f>
              <c:strCache>
                <c:ptCount val="1"/>
                <c:pt idx="0">
                  <c:v>KSH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Munka3!$A$173:$A$183</c:f>
              <c:strCache>
                <c:ptCount val="11"/>
                <c:pt idx="0">
                  <c:v>Táblázatok</c:v>
                </c:pt>
                <c:pt idx="1">
                  <c:v>Adatbázisok</c:v>
                </c:pt>
                <c:pt idx="2">
                  <c:v>Tudományos célú hozzáférési csatorna (kutatószoba)</c:v>
                </c:pt>
                <c:pt idx="3">
                  <c:v>Adattár típusú kiadványok</c:v>
                </c:pt>
                <c:pt idx="4">
                  <c:v>Szöveges szakmai elemzések</c:v>
                </c:pt>
                <c:pt idx="5">
                  <c:v>Módszertant leíró kiadványok</c:v>
                </c:pt>
                <c:pt idx="6">
                  <c:v>Osztályozások, nomenklatúrák</c:v>
                </c:pt>
                <c:pt idx="7">
                  <c:v>Térképek</c:v>
                </c:pt>
                <c:pt idx="8">
                  <c:v>Grafikonok</c:v>
                </c:pt>
                <c:pt idx="9">
                  <c:v>Infografikák</c:v>
                </c:pt>
                <c:pt idx="10">
                  <c:v>Önálló alkalmazások, app-ok</c:v>
                </c:pt>
              </c:strCache>
            </c:strRef>
          </c:cat>
          <c:val>
            <c:numRef>
              <c:f>Munka3!$C$173:$C$183</c:f>
              <c:numCache>
                <c:formatCode>General</c:formatCode>
                <c:ptCount val="11"/>
                <c:pt idx="0">
                  <c:v>251</c:v>
                </c:pt>
                <c:pt idx="1">
                  <c:v>168</c:v>
                </c:pt>
                <c:pt idx="2">
                  <c:v>45</c:v>
                </c:pt>
                <c:pt idx="3">
                  <c:v>200</c:v>
                </c:pt>
                <c:pt idx="4">
                  <c:v>152</c:v>
                </c:pt>
                <c:pt idx="5">
                  <c:v>31</c:v>
                </c:pt>
                <c:pt idx="6">
                  <c:v>18</c:v>
                </c:pt>
                <c:pt idx="7">
                  <c:v>66</c:v>
                </c:pt>
                <c:pt idx="8">
                  <c:v>111</c:v>
                </c:pt>
                <c:pt idx="9">
                  <c:v>47</c:v>
                </c:pt>
                <c:pt idx="10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9399424"/>
        <c:axId val="519399032"/>
      </c:barChart>
      <c:catAx>
        <c:axId val="51939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Közlési</a:t>
                </a:r>
                <a:r>
                  <a:rPr lang="hu-HU" baseline="0"/>
                  <a:t> formák</a:t>
                </a:r>
                <a:endParaRPr lang="hu-H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9399032"/>
        <c:crosses val="autoZero"/>
        <c:auto val="1"/>
        <c:lblAlgn val="ctr"/>
        <c:lblOffset val="100"/>
        <c:noMultiLvlLbl val="0"/>
      </c:catAx>
      <c:valAx>
        <c:axId val="519399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939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 kérdés'!$F$3:$F$11</c:f>
              <c:strCache>
                <c:ptCount val="9"/>
                <c:pt idx="0">
                  <c:v>Közigazgatás</c:v>
                </c:pt>
                <c:pt idx="1">
                  <c:v>Versenyszféra</c:v>
                </c:pt>
                <c:pt idx="2">
                  <c:v>Nonprofit szervezetek</c:v>
                </c:pt>
                <c:pt idx="3">
                  <c:v>Kutató, akadémiai intézmény</c:v>
                </c:pt>
                <c:pt idx="4">
                  <c:v>Oktatási intézmény, diák, hallgató</c:v>
                </c:pt>
                <c:pt idx="5">
                  <c:v>Média, sajtó</c:v>
                </c:pt>
                <c:pt idx="6">
                  <c:v>Nemzetközi szervezet</c:v>
                </c:pt>
                <c:pt idx="7">
                  <c:v>Magánszemély</c:v>
                </c:pt>
                <c:pt idx="8">
                  <c:v>Egyéb</c:v>
                </c:pt>
              </c:strCache>
            </c:strRef>
          </c:cat>
          <c:val>
            <c:numRef>
              <c:f>'6. kérdés'!$G$3:$G$11</c:f>
              <c:numCache>
                <c:formatCode>General</c:formatCode>
                <c:ptCount val="9"/>
                <c:pt idx="0">
                  <c:v>67</c:v>
                </c:pt>
                <c:pt idx="1">
                  <c:v>21</c:v>
                </c:pt>
                <c:pt idx="2">
                  <c:v>18</c:v>
                </c:pt>
                <c:pt idx="3">
                  <c:v>43</c:v>
                </c:pt>
                <c:pt idx="4">
                  <c:v>30</c:v>
                </c:pt>
                <c:pt idx="5">
                  <c:v>30</c:v>
                </c:pt>
                <c:pt idx="6">
                  <c:v>22</c:v>
                </c:pt>
                <c:pt idx="7">
                  <c:v>15</c:v>
                </c:pt>
                <c:pt idx="8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8033160"/>
        <c:axId val="238032768"/>
      </c:barChart>
      <c:valAx>
        <c:axId val="23803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8033160"/>
        <c:crosses val="autoZero"/>
        <c:crossBetween val="between"/>
      </c:valAx>
      <c:catAx>
        <c:axId val="238033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8032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C7DFD-8CDF-44EE-8244-48D0A9B7DEBE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39C6-3B4B-4111-8621-1F05030345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09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2021.09.27.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2021.09.27.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2021.09.27.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218142" y="6126033"/>
            <a:ext cx="249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2021. 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s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zeptember 29.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200527" y="5210951"/>
            <a:ext cx="339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Dr. Zavagyák Andrea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94448" y="4040980"/>
            <a:ext cx="6328792" cy="93610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z="2000" b="1" dirty="0">
                <a:solidFill>
                  <a:srgbClr val="002060"/>
                </a:solidFill>
                <a:latin typeface="Myriad "/>
              </a:rPr>
              <a:t>az Országos Statisztikai Tanács és </a:t>
            </a:r>
            <a:endParaRPr lang="hu-HU" sz="2000" b="1" dirty="0" smtClean="0">
              <a:solidFill>
                <a:srgbClr val="002060"/>
              </a:solidFill>
              <a:latin typeface="Myriad "/>
            </a:endParaRPr>
          </a:p>
          <a:p>
            <a:pPr eaLnBrk="1" hangingPunct="1"/>
            <a:r>
              <a:rPr lang="hu-HU" sz="2000" b="1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sz="2000" b="1" dirty="0">
                <a:solidFill>
                  <a:srgbClr val="002060"/>
                </a:solidFill>
                <a:latin typeface="Myriad "/>
              </a:rPr>
              <a:t>Nemzeti Statisztikai Koordinációs Testület részére</a:t>
            </a:r>
            <a:endParaRPr lang="hu-HU" altLang="hu-HU" sz="2000" b="1" dirty="0">
              <a:solidFill>
                <a:srgbClr val="002060"/>
              </a:solidFill>
              <a:latin typeface="Myriad "/>
            </a:endParaRPr>
          </a:p>
          <a:p>
            <a:pPr eaLnBrk="1" hangingPunct="1"/>
            <a:endParaRPr lang="hu-HU" altLang="hu-HU" dirty="0" smtClean="0">
              <a:latin typeface="Calibri" panose="020F050202020403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976166" y="2035789"/>
            <a:ext cx="7846640" cy="1465349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Tájékoztatás a </a:t>
            </a:r>
            <a:r>
              <a:rPr lang="hu-HU" sz="3200" b="1" dirty="0" smtClean="0">
                <a:solidFill>
                  <a:srgbClr val="002060"/>
                </a:solidFill>
              </a:rPr>
              <a:t>2020. </a:t>
            </a:r>
            <a:r>
              <a:rPr lang="hu-HU" sz="3200" b="1" dirty="0">
                <a:solidFill>
                  <a:srgbClr val="002060"/>
                </a:solidFill>
              </a:rPr>
              <a:t>évi</a:t>
            </a:r>
            <a:br>
              <a:rPr lang="hu-HU" sz="3200" b="1" dirty="0">
                <a:solidFill>
                  <a:srgbClr val="002060"/>
                </a:solidFill>
              </a:rPr>
            </a:br>
            <a:r>
              <a:rPr lang="hu-HU" sz="3200" b="1" dirty="0">
                <a:solidFill>
                  <a:srgbClr val="002060"/>
                </a:solidFill>
              </a:rPr>
              <a:t>Országos Statisztikai Adatfelvételi Program (</a:t>
            </a:r>
            <a:r>
              <a:rPr lang="hu-HU" sz="3200" b="1" dirty="0" smtClean="0">
                <a:solidFill>
                  <a:srgbClr val="002060"/>
                </a:solidFill>
              </a:rPr>
              <a:t>OSAP)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smtClean="0">
                <a:solidFill>
                  <a:srgbClr val="002060"/>
                </a:solidFill>
              </a:rPr>
              <a:t>teljesüléséről</a:t>
            </a:r>
            <a:endParaRPr lang="hu-H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95" y="346685"/>
            <a:ext cx="8269705" cy="71771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előállított statisztikai adatállományok jellemző felhasználói a </a:t>
            </a:r>
            <a:r>
              <a:rPr lang="hu-HU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tagoknál (KSH nélkül), </a:t>
            </a:r>
            <a:r>
              <a:rPr 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2020-ben </a:t>
            </a: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(%)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1387238"/>
              </p:ext>
            </p:extLst>
          </p:nvPr>
        </p:nvGraphicFramePr>
        <p:xfrm>
          <a:off x="1952626" y="1256346"/>
          <a:ext cx="8296274" cy="480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9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07540" y="184151"/>
            <a:ext cx="10515600" cy="1016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 minőség javítását segítő eszközök megoszlása </a:t>
            </a:r>
            <a:r>
              <a:rPr 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2020-ban </a:t>
            </a: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(darab, %)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1784243"/>
              </p:ext>
            </p:extLst>
          </p:nvPr>
        </p:nvGraphicFramePr>
        <p:xfrm>
          <a:off x="1485900" y="1092200"/>
          <a:ext cx="89154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7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07540" y="184151"/>
            <a:ext cx="10515600" cy="1016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KSH-hoz érkezett adatkérések száma</a:t>
            </a:r>
            <a:endParaRPr lang="hu-H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72164"/>
              </p:ext>
            </p:extLst>
          </p:nvPr>
        </p:nvGraphicFramePr>
        <p:xfrm>
          <a:off x="1392195" y="1136822"/>
          <a:ext cx="8822724" cy="469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723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Visszacsatolás az adatszolgáltatók/adatgazdák felé</a:t>
            </a:r>
            <a:endParaRPr lang="hu-H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167131"/>
              </p:ext>
            </p:extLst>
          </p:nvPr>
        </p:nvGraphicFramePr>
        <p:xfrm>
          <a:off x="656968" y="124897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13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További teendők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sz="2400" dirty="0">
                <a:solidFill>
                  <a:srgbClr val="002060"/>
                </a:solidFill>
              </a:rPr>
              <a:t>OSAP teljesülés elemzés </a:t>
            </a:r>
            <a:r>
              <a:rPr lang="hu-HU" sz="2400" dirty="0" smtClean="0">
                <a:solidFill>
                  <a:srgbClr val="002060"/>
                </a:solidFill>
              </a:rPr>
              <a:t>egyeztetése a </a:t>
            </a:r>
            <a:r>
              <a:rPr lang="hu-HU" sz="2400" dirty="0" err="1" smtClean="0">
                <a:solidFill>
                  <a:srgbClr val="002060"/>
                </a:solidFill>
              </a:rPr>
              <a:t>HSSZ-en</a:t>
            </a:r>
            <a:r>
              <a:rPr lang="hu-HU" sz="2400" dirty="0" smtClean="0">
                <a:solidFill>
                  <a:srgbClr val="002060"/>
                </a:solidFill>
              </a:rPr>
              <a:t> belül, </a:t>
            </a:r>
            <a:r>
              <a:rPr lang="hu-HU" sz="2400" dirty="0">
                <a:solidFill>
                  <a:srgbClr val="002060"/>
                </a:solidFill>
              </a:rPr>
              <a:t>közzététel (október)</a:t>
            </a:r>
          </a:p>
          <a:p>
            <a:pPr marL="0" lvl="1" indent="0">
              <a:buNone/>
            </a:pPr>
            <a:endParaRPr lang="hu-HU" dirty="0">
              <a:solidFill>
                <a:srgbClr val="002060"/>
              </a:solidFill>
            </a:endParaRPr>
          </a:p>
          <a:p>
            <a:pPr marL="0"/>
            <a:r>
              <a:rPr lang="hu-HU" sz="2400" dirty="0" smtClean="0">
                <a:solidFill>
                  <a:srgbClr val="002060"/>
                </a:solidFill>
              </a:rPr>
              <a:t>Írásbeli véleményezést követően kerül véglegesítésre, majd közzétesszük a KSH honlapján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61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Köszönöm a figyelmet!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0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>
          <a:xfrm>
            <a:off x="1493937" y="713439"/>
            <a:ext cx="1418692" cy="444360"/>
          </a:xfrm>
        </p:spPr>
        <p:txBody>
          <a:bodyPr/>
          <a:lstStyle/>
          <a:p>
            <a:r>
              <a:rPr lang="hu-HU" alt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Bevezető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493937" y="1263799"/>
            <a:ext cx="9238231" cy="484172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</a:t>
            </a:r>
            <a:r>
              <a:rPr lang="hu-HU" sz="2000" dirty="0" smtClean="0">
                <a:solidFill>
                  <a:srgbClr val="002060"/>
                </a:solidFill>
              </a:rPr>
              <a:t>z </a:t>
            </a:r>
            <a:r>
              <a:rPr lang="hu-HU" sz="2000" dirty="0" err="1">
                <a:solidFill>
                  <a:srgbClr val="002060"/>
                </a:solidFill>
              </a:rPr>
              <a:t>Stt</a:t>
            </a:r>
            <a:r>
              <a:rPr lang="hu-HU" sz="2000" dirty="0">
                <a:solidFill>
                  <a:srgbClr val="002060"/>
                </a:solidFill>
              </a:rPr>
              <a:t>. (és egyéb jogszabályok) </a:t>
            </a:r>
            <a:r>
              <a:rPr lang="hu-HU" sz="2000" dirty="0" smtClean="0">
                <a:solidFill>
                  <a:srgbClr val="002060"/>
                </a:solidFill>
              </a:rPr>
              <a:t>alapján </a:t>
            </a:r>
            <a:r>
              <a:rPr lang="hu-HU" sz="2000" dirty="0" smtClean="0">
                <a:solidFill>
                  <a:srgbClr val="002060"/>
                </a:solidFill>
              </a:rPr>
              <a:t>2020-ben 555 </a:t>
            </a:r>
            <a:r>
              <a:rPr lang="hu-HU" sz="2000" dirty="0">
                <a:solidFill>
                  <a:srgbClr val="002060"/>
                </a:solidFill>
              </a:rPr>
              <a:t>adatfelvétel végrehajtását rendelte el az OSAP, ebből </a:t>
            </a:r>
            <a:r>
              <a:rPr lang="hu-HU" sz="2000" dirty="0" smtClean="0">
                <a:solidFill>
                  <a:srgbClr val="002060"/>
                </a:solidFill>
              </a:rPr>
              <a:t>248 </a:t>
            </a:r>
            <a:r>
              <a:rPr lang="hu-HU" sz="2000" dirty="0">
                <a:solidFill>
                  <a:srgbClr val="002060"/>
                </a:solidFill>
              </a:rPr>
              <a:t>adatgyűjtés és </a:t>
            </a:r>
            <a:r>
              <a:rPr lang="hu-HU" sz="2000" dirty="0" smtClean="0">
                <a:solidFill>
                  <a:srgbClr val="002060"/>
                </a:solidFill>
              </a:rPr>
              <a:t>307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>
                <a:solidFill>
                  <a:srgbClr val="002060"/>
                </a:solidFill>
              </a:rPr>
              <a:t>adatátvétel </a:t>
            </a:r>
            <a:r>
              <a:rPr lang="hu-HU" sz="2000" dirty="0" smtClean="0">
                <a:solidFill>
                  <a:srgbClr val="002060"/>
                </a:solidFill>
              </a:rPr>
              <a:t>volt</a:t>
            </a:r>
          </a:p>
          <a:p>
            <a:pPr algn="just">
              <a:spcBef>
                <a:spcPts val="1800"/>
              </a:spcBef>
            </a:pPr>
            <a:r>
              <a:rPr lang="hu-HU" sz="2000" dirty="0" smtClean="0">
                <a:solidFill>
                  <a:srgbClr val="002060"/>
                </a:solidFill>
              </a:rPr>
              <a:t>502 esetben kerültek végrehajtásra az adatfelvételek </a:t>
            </a:r>
            <a:r>
              <a:rPr lang="hu-HU" sz="2000" dirty="0" smtClean="0">
                <a:solidFill>
                  <a:srgbClr val="002060"/>
                </a:solidFill>
              </a:rPr>
              <a:t>2020-ban</a:t>
            </a:r>
            <a:endParaRPr lang="hu-HU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</a:t>
            </a:r>
            <a:r>
              <a:rPr lang="hu-HU" sz="2000" dirty="0" smtClean="0">
                <a:solidFill>
                  <a:srgbClr val="002060"/>
                </a:solidFill>
              </a:rPr>
              <a:t>z </a:t>
            </a:r>
            <a:r>
              <a:rPr lang="hu-HU" sz="2000" dirty="0">
                <a:solidFill>
                  <a:srgbClr val="002060"/>
                </a:solidFill>
              </a:rPr>
              <a:t>előző évhez képest csak szerkezeti </a:t>
            </a:r>
            <a:r>
              <a:rPr lang="hu-HU" sz="2000" dirty="0" smtClean="0">
                <a:solidFill>
                  <a:srgbClr val="002060"/>
                </a:solidFill>
              </a:rPr>
              <a:t>változás </a:t>
            </a:r>
            <a:r>
              <a:rPr lang="hu-HU" sz="2000" dirty="0" smtClean="0">
                <a:solidFill>
                  <a:srgbClr val="002060"/>
                </a:solidFill>
              </a:rPr>
              <a:t>történt, látszódik az elmozdulás az adatátvételek irányába, azok számának növekedése miatt</a:t>
            </a:r>
            <a:endParaRPr 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777020"/>
              </p:ext>
            </p:extLst>
          </p:nvPr>
        </p:nvGraphicFramePr>
        <p:xfrm>
          <a:off x="3464010" y="3352800"/>
          <a:ext cx="5251621" cy="313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2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>
          <a:xfrm>
            <a:off x="1493936" y="713439"/>
            <a:ext cx="5183590" cy="444360"/>
          </a:xfrm>
        </p:spPr>
        <p:txBody>
          <a:bodyPr>
            <a:noAutofit/>
          </a:bodyPr>
          <a:lstStyle/>
          <a:p>
            <a:r>
              <a:rPr lang="hu-HU" alt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és adatátvételek száma</a:t>
            </a:r>
            <a:endParaRPr lang="hu-H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493935" y="1486818"/>
            <a:ext cx="8022597" cy="420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OSAP 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2020: 555 </a:t>
            </a:r>
            <a:r>
              <a:rPr lang="hu-HU" altLang="hu-HU" sz="1600" dirty="0">
                <a:solidFill>
                  <a:srgbClr val="002060"/>
                </a:solidFill>
                <a:latin typeface="Calibri" panose="020F0502020204030204" pitchFamily="34" charset="0"/>
              </a:rPr>
              <a:t>db adatfelvétel 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(248 db AGY, 307 db AÁ; ebből: 157 db KSH elrendelésében lévő AGY, 91 db a HSSZ elrendelésében, 265 db KSH elrendelésében lévő AÁ, 42 db a HSSZ elrendelésében)</a:t>
            </a: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endParaRPr lang="hu-HU" altLang="hu-H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149792"/>
              </p:ext>
            </p:extLst>
          </p:nvPr>
        </p:nvGraphicFramePr>
        <p:xfrm>
          <a:off x="454448" y="2407707"/>
          <a:ext cx="5216525" cy="37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19952"/>
              </p:ext>
            </p:extLst>
          </p:nvPr>
        </p:nvGraphicFramePr>
        <p:xfrm>
          <a:off x="6222907" y="2407708"/>
          <a:ext cx="4936160" cy="368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15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3915" y="9586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adatfelvételek megoszlása </a:t>
            </a:r>
            <a:r>
              <a:rPr 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2020-ban </a:t>
            </a: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 HSSz KSH-n kívüli tagjai között (db, 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1614413"/>
              </p:ext>
            </p:extLst>
          </p:nvPr>
        </p:nvGraphicFramePr>
        <p:xfrm>
          <a:off x="3038475" y="1556951"/>
          <a:ext cx="5850152" cy="446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76300" y="6448425"/>
            <a:ext cx="909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Agrárközgazdasági</a:t>
            </a:r>
            <a:r>
              <a:rPr lang="hu-HU" dirty="0" smtClean="0"/>
              <a:t> Intézet Nonprofit Kft: 2020-ban még NAIK </a:t>
            </a:r>
            <a:r>
              <a:rPr lang="hu-HU" dirty="0" err="1" smtClean="0"/>
              <a:t>AKI-ként</a:t>
            </a:r>
            <a:r>
              <a:rPr lang="hu-HU" dirty="0" smtClean="0"/>
              <a:t> jelent meg az </a:t>
            </a:r>
            <a:r>
              <a:rPr lang="hu-HU" dirty="0" err="1" smtClean="0"/>
              <a:t>OSAP-ban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11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346" y="264807"/>
            <a:ext cx="11217442" cy="782837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száma adatszolgáltatói kör nagysága szerint, 2017-2019 között (db)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362826"/>
              </p:ext>
            </p:extLst>
          </p:nvPr>
        </p:nvGraphicFramePr>
        <p:xfrm>
          <a:off x="1987550" y="911224"/>
          <a:ext cx="8216900" cy="503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4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</a:t>
            </a:r>
            <a:r>
              <a:rPr 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adatátvételeket érintő </a:t>
            </a: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tényezők vizsgálata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324" y="10803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Adatátvételek </a:t>
            </a:r>
            <a:r>
              <a:rPr lang="hu-HU" sz="2400" u="sng" dirty="0" smtClean="0">
                <a:solidFill>
                  <a:srgbClr val="002060"/>
                </a:solidFill>
              </a:rPr>
              <a:t>beérkezési megoszlása:</a:t>
            </a:r>
            <a:endParaRPr lang="hu-HU" sz="2400" u="sng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693615"/>
              </p:ext>
            </p:extLst>
          </p:nvPr>
        </p:nvGraphicFramePr>
        <p:xfrm>
          <a:off x="3120080" y="1736252"/>
          <a:ext cx="7071669" cy="441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86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95" y="329031"/>
            <a:ext cx="8269705" cy="71771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adatátvételeket érintő tényezők vizsgálata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0895" y="1173256"/>
            <a:ext cx="10155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solidFill>
                  <a:srgbClr val="002060"/>
                </a:solidFill>
              </a:rPr>
              <a:t>Adminisztratív </a:t>
            </a:r>
            <a:r>
              <a:rPr lang="hu-HU" sz="2400" u="sng" dirty="0" smtClean="0">
                <a:solidFill>
                  <a:srgbClr val="002060"/>
                </a:solidFill>
              </a:rPr>
              <a:t>adatok</a:t>
            </a:r>
            <a:r>
              <a:rPr lang="hu-HU" sz="2400" u="sng" dirty="0">
                <a:solidFill>
                  <a:srgbClr val="002060"/>
                </a:solidFill>
              </a:rPr>
              <a:t> </a:t>
            </a:r>
            <a:r>
              <a:rPr lang="hu-HU" sz="2400" u="sng" dirty="0" smtClean="0">
                <a:solidFill>
                  <a:srgbClr val="002060"/>
                </a:solidFill>
              </a:rPr>
              <a:t>felhasználásának célja:</a:t>
            </a:r>
            <a:endParaRPr lang="hu-HU" sz="2400" u="sng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78469" y="2218809"/>
            <a:ext cx="3195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ábrán az adatátvételek felhasználásának céljait láthatjuk. </a:t>
            </a:r>
            <a:r>
              <a:rPr lang="hu-HU" dirty="0" smtClean="0"/>
              <a:t> Az adatgyűjtés </a:t>
            </a:r>
            <a:r>
              <a:rPr lang="hu-HU" dirty="0"/>
              <a:t>helyettesítésre az adatátvételek negyedét használják a </a:t>
            </a:r>
            <a:r>
              <a:rPr lang="hu-HU" dirty="0" err="1"/>
              <a:t>HSSz-ben</a:t>
            </a:r>
            <a:r>
              <a:rPr lang="hu-HU" dirty="0" smtClean="0"/>
              <a:t>, elemzési célra 22%-át, </a:t>
            </a:r>
            <a:r>
              <a:rPr lang="hu-HU" dirty="0"/>
              <a:t>ellenőrzési céllal az adatátvételek 13%-kát használták fel</a:t>
            </a:r>
            <a:r>
              <a:rPr lang="hu-HU" dirty="0" smtClean="0"/>
              <a:t>.</a:t>
            </a:r>
            <a:endParaRPr lang="hu-HU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1449932"/>
              </p:ext>
            </p:extLst>
          </p:nvPr>
        </p:nvGraphicFramePr>
        <p:xfrm>
          <a:off x="3757097" y="1660526"/>
          <a:ext cx="6965446" cy="428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95" y="329031"/>
            <a:ext cx="8269705" cy="71771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Publikálás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187806" y="2846274"/>
            <a:ext cx="515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</a:rPr>
              <a:t>ONLINE megjelenések erőfölénye tapasztalható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</a:rPr>
              <a:t>A vizualizációs eszközök közül kiemelkednek a grafikonos megoldások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</a:rPr>
              <a:t>A táblázatos forma évről-évre kiemelkedik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53433"/>
              </p:ext>
            </p:extLst>
          </p:nvPr>
        </p:nvGraphicFramePr>
        <p:xfrm>
          <a:off x="340895" y="1046748"/>
          <a:ext cx="6846911" cy="45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77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7195" y="3074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Tudományos vagy tájékoztatási célú adatkiadások átvevői a </a:t>
            </a:r>
            <a:r>
              <a:rPr lang="hu-HU" sz="27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 további szerveinél, </a:t>
            </a:r>
            <a:r>
              <a:rPr lang="hu-HU" sz="27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2020-ben </a:t>
            </a:r>
            <a:r>
              <a:rPr lang="x-none" sz="3100" b="1" dirty="0">
                <a:solidFill>
                  <a:srgbClr val="002060"/>
                </a:solidFill>
              </a:rPr>
              <a:t> 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666891" y="3078666"/>
            <a:ext cx="452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 KSH esetén az adatkiadások két leggyakoribb típusa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</a:rPr>
              <a:t>Táblázatos aggregált adatként (55%)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</a:rPr>
              <a:t>Egyedi kérésre, táblázatos formában (35%)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52388"/>
              </p:ext>
            </p:extLst>
          </p:nvPr>
        </p:nvGraphicFramePr>
        <p:xfrm>
          <a:off x="342900" y="1458082"/>
          <a:ext cx="7023100" cy="451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39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1B3D9-2814-4C34-AE69-A758932FB0F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431</Words>
  <Application>Microsoft Office PowerPoint</Application>
  <PresentationFormat>Szélesvásznú</PresentationFormat>
  <Paragraphs>86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 </vt:lpstr>
      <vt:lpstr>Office-téma</vt:lpstr>
      <vt:lpstr>Tájékoztatás a 2020. évi Országos Statisztikai Adatfelvételi Program (OSAP) teljesüléséről</vt:lpstr>
      <vt:lpstr>Bevezető</vt:lpstr>
      <vt:lpstr>Adatgyűjtések és adatátvételek száma</vt:lpstr>
      <vt:lpstr>Az adatfelvételek megoszlása 2020-ban a HSSz KSH-n kívüli tagjai között (db, %)</vt:lpstr>
      <vt:lpstr>Adatgyűjtések száma adatszolgáltatói kör nagysága szerint, 2017-2019 között (db)</vt:lpstr>
      <vt:lpstr>Az adatátvételeket érintő tényezők vizsgálata</vt:lpstr>
      <vt:lpstr>Az adatátvételeket érintő tényezők vizsgálata</vt:lpstr>
      <vt:lpstr>Publikálás</vt:lpstr>
      <vt:lpstr>Tudományos vagy tájékoztatási célú adatkiadások átvevői a HSSz további szerveinél, 2020-ben   </vt:lpstr>
      <vt:lpstr>Az előállított statisztikai adatállományok jellemző felhasználói a HSSz tagoknál (KSH nélkül), 2020-ben (%)</vt:lpstr>
      <vt:lpstr>A minőség javítását segítő eszközök megoszlása 2020-ban (darab, %)</vt:lpstr>
      <vt:lpstr>A KSH-hoz érkezett adatkérések száma</vt:lpstr>
      <vt:lpstr>Visszacsatolás az adatszolgáltatók/adatgazdák felé</vt:lpstr>
      <vt:lpstr>További teendők</vt:lpstr>
      <vt:lpstr>Köszönöm a figyelmet!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Zavagyák Andrea Dr.</cp:lastModifiedBy>
  <cp:revision>121</cp:revision>
  <cp:lastPrinted>2020-10-07T06:08:04Z</cp:lastPrinted>
  <dcterms:created xsi:type="dcterms:W3CDTF">2017-03-01T09:38:02Z</dcterms:created>
  <dcterms:modified xsi:type="dcterms:W3CDTF">2021-09-28T09:56:47Z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