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808" r:id="rId2"/>
  </p:sldMasterIdLst>
  <p:notesMasterIdLst>
    <p:notesMasterId r:id="rId17"/>
  </p:notesMasterIdLst>
  <p:handoutMasterIdLst>
    <p:handoutMasterId r:id="rId18"/>
  </p:handoutMasterIdLst>
  <p:sldIdLst>
    <p:sldId id="458" r:id="rId3"/>
    <p:sldId id="477" r:id="rId4"/>
    <p:sldId id="479" r:id="rId5"/>
    <p:sldId id="480" r:id="rId6"/>
    <p:sldId id="501" r:id="rId7"/>
    <p:sldId id="482" r:id="rId8"/>
    <p:sldId id="483" r:id="rId9"/>
    <p:sldId id="484" r:id="rId10"/>
    <p:sldId id="487" r:id="rId11"/>
    <p:sldId id="488" r:id="rId12"/>
    <p:sldId id="490" r:id="rId13"/>
    <p:sldId id="489" r:id="rId14"/>
    <p:sldId id="492" r:id="rId15"/>
    <p:sldId id="493" r:id="rId16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etítésre" id="{827FE9C5-88A6-401B-A732-3A121DBA9864}">
          <p14:sldIdLst>
            <p14:sldId id="458"/>
            <p14:sldId id="477"/>
            <p14:sldId id="479"/>
            <p14:sldId id="480"/>
            <p14:sldId id="501"/>
            <p14:sldId id="482"/>
            <p14:sldId id="483"/>
            <p14:sldId id="484"/>
            <p14:sldId id="487"/>
            <p14:sldId id="488"/>
            <p14:sldId id="490"/>
            <p14:sldId id="489"/>
            <p14:sldId id="492"/>
            <p14:sldId id="493"/>
          </p14:sldIdLst>
        </p14:section>
        <p14:section name="nyomtatásra" id="{B4A34B0F-0791-4184-B2B0-DC03D95931E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C4C4"/>
    <a:srgbClr val="000000"/>
    <a:srgbClr val="F5F5F5"/>
    <a:srgbClr val="E7E7E7"/>
    <a:srgbClr val="0C4B64"/>
    <a:srgbClr val="009EE0"/>
    <a:srgbClr val="B4DAE0"/>
    <a:srgbClr val="DAEDF0"/>
    <a:srgbClr val="245057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4C1A8A3-306A-4EB7-A6B1-4F7E0EB9C5D6}" styleName="Közepesen sötét stílus 3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Közepesen sötét stílus 3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384" autoAdjust="0"/>
  </p:normalViewPr>
  <p:slideViewPr>
    <p:cSldViewPr snapToGrid="0">
      <p:cViewPr varScale="1">
        <p:scale>
          <a:sx n="80" d="100"/>
          <a:sy n="80" d="100"/>
        </p:scale>
        <p:origin x="1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94"/>
    </p:cViewPr>
  </p:sorterViewPr>
  <p:notesViewPr>
    <p:cSldViewPr snapToGrid="0">
      <p:cViewPr varScale="1">
        <p:scale>
          <a:sx n="117" d="100"/>
          <a:sy n="117" d="100"/>
        </p:scale>
        <p:origin x="11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F17F-A9FB-432D-B6A4-7FEF94BEF0F1}" type="datetimeFigureOut">
              <a:rPr lang="hu-HU" smtClean="0"/>
              <a:t>2022. 12. 05.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1350E-530A-45F8-A48D-6F6DB4153C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150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24DCF-EC51-40D6-B933-0F3FF53750EE}" type="datetimeFigureOut">
              <a:rPr lang="hu-HU" smtClean="0"/>
              <a:t>2022. 12. 05.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7C5D0-2157-4BF0-AEA8-AB68411D5B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4467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01372" y="400113"/>
            <a:ext cx="4710877" cy="369332"/>
          </a:xfrm>
          <a:noFill/>
        </p:spPr>
        <p:txBody>
          <a:bodyPr wrap="square" rtlCol="0">
            <a:spAutoFit/>
          </a:bodyPr>
          <a:lstStyle>
            <a:lvl1pPr algn="r">
              <a:defRPr lang="hu-HU" sz="2000" spc="150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4572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 userDrawn="1"/>
        </p:nvSpPr>
        <p:spPr>
          <a:xfrm>
            <a:off x="0" y="1079505"/>
            <a:ext cx="12192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183" y="2211574"/>
            <a:ext cx="11083636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4800" cap="all" spc="3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4572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5092101" y="2517211"/>
            <a:ext cx="1944000" cy="5608800"/>
          </a:xfrm>
          <a:prstGeom prst="rect">
            <a:avLst/>
          </a:prstGeom>
        </p:spPr>
      </p:pic>
      <p:sp>
        <p:nvSpPr>
          <p:cNvPr id="9" name="Ellipszis 8">
            <a:extLst>
              <a:ext uri="{FF2B5EF4-FFF2-40B4-BE49-F238E27FC236}">
                <a16:creationId xmlns:a16="http://schemas.microsoft.com/office/drawing/2014/main" id="{AA33C856-AF1F-46C6-9B70-74729FEF45F9}"/>
              </a:ext>
            </a:extLst>
          </p:cNvPr>
          <p:cNvSpPr>
            <a:spLocks noChangeAspect="1"/>
          </p:cNvSpPr>
          <p:nvPr userDrawn="1"/>
        </p:nvSpPr>
        <p:spPr>
          <a:xfrm>
            <a:off x="5357620" y="340777"/>
            <a:ext cx="1476765" cy="14767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71331AB2-7940-43C6-9BAE-8B63174606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79" t="13826" r="24393" b="13968"/>
          <a:stretch/>
        </p:blipFill>
        <p:spPr>
          <a:xfrm>
            <a:off x="5463779" y="445740"/>
            <a:ext cx="1264444" cy="1266826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 userDrawn="1"/>
        </p:nvCxnSpPr>
        <p:spPr>
          <a:xfrm>
            <a:off x="1480461" y="4325373"/>
            <a:ext cx="9027887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5820" y="400113"/>
            <a:ext cx="4710877" cy="369332"/>
          </a:xfrm>
          <a:noFill/>
        </p:spPr>
        <p:txBody>
          <a:bodyPr wrap="square" rtlCol="0">
            <a:spAutoFit/>
          </a:bodyPr>
          <a:lstStyle>
            <a:lvl1pPr>
              <a:defRPr lang="hu-HU" sz="2000" spc="150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457200"/>
            <a:r>
              <a:rPr lang="hu-HU" dirty="0"/>
              <a:t>Előadó Neve | titulusa</a:t>
            </a:r>
          </a:p>
        </p:txBody>
      </p:sp>
    </p:spTree>
    <p:extLst>
      <p:ext uri="{BB962C8B-B14F-4D97-AF65-F5344CB8AC3E}">
        <p14:creationId xmlns:p14="http://schemas.microsoft.com/office/powerpoint/2010/main" val="28882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5124001" y="2537525"/>
            <a:ext cx="1944000" cy="56088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 userDrawn="1"/>
        </p:nvSpPr>
        <p:spPr>
          <a:xfrm>
            <a:off x="-1" y="893235"/>
            <a:ext cx="12192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01372" y="400113"/>
            <a:ext cx="4710877" cy="369332"/>
          </a:xfrm>
          <a:noFill/>
        </p:spPr>
        <p:txBody>
          <a:bodyPr wrap="square" rtlCol="0">
            <a:spAutoFit/>
          </a:bodyPr>
          <a:lstStyle>
            <a:lvl1pPr algn="r">
              <a:defRPr lang="hu-HU" sz="2000" spc="150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457200"/>
            <a:r>
              <a:rPr lang="hu-HU" dirty="0"/>
              <a:t>Konferencia | 2018</a:t>
            </a:r>
          </a:p>
        </p:txBody>
      </p:sp>
      <p:sp>
        <p:nvSpPr>
          <p:cNvPr id="9" name="Ellipszis 8">
            <a:extLst>
              <a:ext uri="{FF2B5EF4-FFF2-40B4-BE49-F238E27FC236}">
                <a16:creationId xmlns:a16="http://schemas.microsoft.com/office/drawing/2014/main" id="{AA33C856-AF1F-46C6-9B70-74729FEF45F9}"/>
              </a:ext>
            </a:extLst>
          </p:cNvPr>
          <p:cNvSpPr/>
          <p:nvPr userDrawn="1"/>
        </p:nvSpPr>
        <p:spPr>
          <a:xfrm>
            <a:off x="5357620" y="340777"/>
            <a:ext cx="1476765" cy="14767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71331AB2-7940-43C6-9BAE-8B63174606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79" t="13826" r="24393" b="13968"/>
          <a:stretch/>
        </p:blipFill>
        <p:spPr>
          <a:xfrm>
            <a:off x="5463779" y="445740"/>
            <a:ext cx="1264444" cy="1266826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 userDrawn="1"/>
        </p:nvCxnSpPr>
        <p:spPr>
          <a:xfrm>
            <a:off x="1480461" y="4336002"/>
            <a:ext cx="9027887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5820" y="400113"/>
            <a:ext cx="4710877" cy="369332"/>
          </a:xfrm>
          <a:noFill/>
        </p:spPr>
        <p:txBody>
          <a:bodyPr wrap="square" rtlCol="0">
            <a:spAutoFit/>
          </a:bodyPr>
          <a:lstStyle>
            <a:lvl1pPr>
              <a:defRPr lang="hu-HU" sz="2000" spc="150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4572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183" y="2211574"/>
            <a:ext cx="11083636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4800" cap="all" spc="3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4572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4607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2350800" cy="4788000"/>
          </a:xfrm>
          <a:prstGeom prst="rect">
            <a:avLst/>
          </a:prstGeom>
        </p:spPr>
      </p:pic>
      <p:grpSp>
        <p:nvGrpSpPr>
          <p:cNvPr id="19" name="Csoportba foglalás 18">
            <a:extLst>
              <a:ext uri="{FF2B5EF4-FFF2-40B4-BE49-F238E27FC236}">
                <a16:creationId xmlns:a16="http://schemas.microsoft.com/office/drawing/2014/main" id="{66886066-0B97-4559-8618-6491EACA3C73}"/>
              </a:ext>
            </a:extLst>
          </p:cNvPr>
          <p:cNvGrpSpPr/>
          <p:nvPr userDrawn="1"/>
        </p:nvGrpSpPr>
        <p:grpSpPr>
          <a:xfrm>
            <a:off x="1125572" y="2690621"/>
            <a:ext cx="1476765" cy="1476765"/>
            <a:chOff x="5357618" y="340771"/>
            <a:chExt cx="1476765" cy="1476765"/>
          </a:xfrm>
        </p:grpSpPr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125992F2-75F4-4B01-B8B9-F6DB0135340D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1" name="Kép 20">
              <a:extLst>
                <a:ext uri="{FF2B5EF4-FFF2-40B4-BE49-F238E27FC236}">
                  <a16:creationId xmlns:a16="http://schemas.microsoft.com/office/drawing/2014/main" id="{FC147930-A5FF-486A-9AD1-6662003187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032" y="2608033"/>
            <a:ext cx="6644488" cy="158197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4400" cap="all" spc="3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457200"/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821932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7670400" y="-7370"/>
            <a:ext cx="45216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58339" y="5524207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4" name="Szöveg helye 5">
            <a:extLst>
              <a:ext uri="{FF2B5EF4-FFF2-40B4-BE49-F238E27FC236}">
                <a16:creationId xmlns:a16="http://schemas.microsoft.com/office/drawing/2014/main" id="{5F68BAB5-5532-4BA2-8038-9B1D7E192D8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5" name="Szöveg helye 5">
            <a:extLst>
              <a:ext uri="{FF2B5EF4-FFF2-40B4-BE49-F238E27FC236}">
                <a16:creationId xmlns:a16="http://schemas.microsoft.com/office/drawing/2014/main" id="{9B0AF1A9-4B64-41F9-8F5C-9A183150A7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36" name="Tartalom helye 3">
            <a:extLst>
              <a:ext uri="{FF2B5EF4-FFF2-40B4-BE49-F238E27FC236}">
                <a16:creationId xmlns:a16="http://schemas.microsoft.com/office/drawing/2014/main" id="{8849E124-05C5-421B-9E40-EA89F2E23D0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2243" y="1880323"/>
            <a:ext cx="396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2243" y="365129"/>
            <a:ext cx="3960000" cy="1325563"/>
          </a:xfrm>
          <a:ln>
            <a:gradFill flip="none" rotWithShape="1">
              <a:gsLst>
                <a:gs pos="1000">
                  <a:schemeClr val="tx2"/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/>
          <a:lstStyle>
            <a:lvl1pPr>
              <a:lnSpc>
                <a:spcPct val="120000"/>
              </a:lnSpc>
              <a:defRPr cap="all" spc="100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</p:spTree>
    <p:extLst>
      <p:ext uri="{BB962C8B-B14F-4D97-AF65-F5344CB8AC3E}">
        <p14:creationId xmlns:p14="http://schemas.microsoft.com/office/powerpoint/2010/main" val="3559946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0" y="-7370"/>
            <a:ext cx="45216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79667" y="5524207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09421" y="6316864"/>
            <a:ext cx="2958571" cy="361835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BA013568-293D-4768-B1CD-6A04C5AD0C6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9267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03D1AD8F-76CD-40F4-B2B6-B9AEB46892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19267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DC40D965-5E9D-45B0-ACC4-8CB4F7CFB50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19461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9665" y="1887824"/>
            <a:ext cx="396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665" y="365129"/>
            <a:ext cx="3960000" cy="1325563"/>
          </a:xfrm>
          <a:ln>
            <a:gradFill flip="none" rotWithShape="1">
              <a:gsLst>
                <a:gs pos="1000">
                  <a:schemeClr val="tx2"/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/>
          <a:lstStyle>
            <a:lvl1pPr>
              <a:lnSpc>
                <a:spcPct val="120000"/>
              </a:lnSpc>
              <a:defRPr cap="all" spc="100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008236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7670400" y="-1"/>
            <a:ext cx="4521600" cy="3402607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39650" y="365129"/>
            <a:ext cx="4016655" cy="2892066"/>
          </a:xfrm>
          <a:ln>
            <a:noFill/>
          </a:ln>
        </p:spPr>
        <p:txBody>
          <a:bodyPr anchor="b"/>
          <a:lstStyle>
            <a:lvl1pPr>
              <a:lnSpc>
                <a:spcPct val="120000"/>
              </a:lnSpc>
              <a:defRPr lang="hu-HU" cap="all" spc="10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58339" y="2885941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5023" y="3579211"/>
            <a:ext cx="396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52021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7670400" y="-2"/>
            <a:ext cx="4521600" cy="160394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39650" y="365129"/>
            <a:ext cx="4016655" cy="998976"/>
          </a:xfrm>
          <a:ln>
            <a:noFill/>
          </a:ln>
        </p:spPr>
        <p:txBody>
          <a:bodyPr anchor="b"/>
          <a:lstStyle>
            <a:lvl1pPr>
              <a:lnSpc>
                <a:spcPct val="120000"/>
              </a:lnSpc>
              <a:defRPr lang="hu-HU" cap="all" spc="10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58339" y="1102115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5023" y="1835397"/>
            <a:ext cx="396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08933C33-6A04-46BA-BF01-58C5733AC6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0B696287-8E03-4BE6-9400-A52768E990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583184B8-58AD-46A6-B210-9EF6EC44DA3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1019069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 userDrawn="1"/>
        </p:nvSpPr>
        <p:spPr>
          <a:xfrm>
            <a:off x="-1" y="293638"/>
            <a:ext cx="12192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65" y="310448"/>
            <a:ext cx="10147523" cy="612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hu-HU" sz="32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23" name="Csoportba foglalás 22">
            <a:extLst>
              <a:ext uri="{FF2B5EF4-FFF2-40B4-BE49-F238E27FC236}">
                <a16:creationId xmlns:a16="http://schemas.microsoft.com/office/drawing/2014/main" id="{506FBE8F-33AD-4CAD-9B96-094312AE57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785087" y="81160"/>
            <a:ext cx="1109516" cy="1109516"/>
            <a:chOff x="5357618" y="340771"/>
            <a:chExt cx="1476765" cy="1476765"/>
          </a:xfrm>
        </p:grpSpPr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19FE4813-8BDD-4EB6-9D9B-AFFA50956535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5" name="Kép 24">
              <a:extLst>
                <a:ext uri="{FF2B5EF4-FFF2-40B4-BE49-F238E27FC236}">
                  <a16:creationId xmlns:a16="http://schemas.microsoft.com/office/drawing/2014/main" id="{76231B7A-1BCA-4E46-931C-6421569AFE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5023" y="1200845"/>
            <a:ext cx="396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4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34603" y="6316642"/>
            <a:ext cx="396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33" name="Szöveg helye 5">
            <a:extLst>
              <a:ext uri="{FF2B5EF4-FFF2-40B4-BE49-F238E27FC236}">
                <a16:creationId xmlns:a16="http://schemas.microsoft.com/office/drawing/2014/main" id="{7727A23A-E9E0-4B50-8E9D-E2D7A7B5A02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4" name="Szöveg helye 5">
            <a:extLst>
              <a:ext uri="{FF2B5EF4-FFF2-40B4-BE49-F238E27FC236}">
                <a16:creationId xmlns:a16="http://schemas.microsoft.com/office/drawing/2014/main" id="{602295ED-BC7F-4111-83A7-B61B8316D4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35" name="Tartalom helye 3">
            <a:extLst>
              <a:ext uri="{FF2B5EF4-FFF2-40B4-BE49-F238E27FC236}">
                <a16:creationId xmlns:a16="http://schemas.microsoft.com/office/drawing/2014/main" id="{6A9DFDE7-F196-4DFC-B1EB-2A59B8D4D9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1200845"/>
            <a:ext cx="6046595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273066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/>
        </p:nvCxnSpPr>
        <p:spPr>
          <a:xfrm>
            <a:off x="2139292" y="4331309"/>
            <a:ext cx="486623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 userDrawn="1"/>
        </p:nvSpPr>
        <p:spPr>
          <a:xfrm>
            <a:off x="-1" y="293638"/>
            <a:ext cx="12192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65" y="310448"/>
            <a:ext cx="10147523" cy="612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hu-HU" sz="32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23" name="Csoportba foglalás 22">
            <a:extLst>
              <a:ext uri="{FF2B5EF4-FFF2-40B4-BE49-F238E27FC236}">
                <a16:creationId xmlns:a16="http://schemas.microsoft.com/office/drawing/2014/main" id="{506FBE8F-33AD-4CAD-9B96-094312AE57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785087" y="81160"/>
            <a:ext cx="1109516" cy="1109516"/>
            <a:chOff x="5357618" y="340771"/>
            <a:chExt cx="1476765" cy="1476765"/>
          </a:xfrm>
        </p:grpSpPr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19FE4813-8BDD-4EB6-9D9B-AFFA50956535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5" name="Kép 24">
              <a:extLst>
                <a:ext uri="{FF2B5EF4-FFF2-40B4-BE49-F238E27FC236}">
                  <a16:creationId xmlns:a16="http://schemas.microsoft.com/office/drawing/2014/main" id="{76231B7A-1BCA-4E46-931C-6421569AFE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7568" y="1190675"/>
            <a:ext cx="10745977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6484758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97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 userDrawn="1"/>
        </p:nvSpPr>
        <p:spPr>
          <a:xfrm>
            <a:off x="3" y="1"/>
            <a:ext cx="1866900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7516919" y="0"/>
            <a:ext cx="4663644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 userDrawn="1"/>
        </p:nvSpPr>
        <p:spPr>
          <a:xfrm>
            <a:off x="7516919" y="-1"/>
            <a:ext cx="4675084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11443" y="1129644"/>
            <a:ext cx="2349495" cy="4786769"/>
          </a:xfrm>
          <a:prstGeom prst="rect">
            <a:avLst/>
          </a:prstGeom>
        </p:spPr>
      </p:pic>
      <p:grpSp>
        <p:nvGrpSpPr>
          <p:cNvPr id="19" name="Csoportba foglalás 18">
            <a:extLst>
              <a:ext uri="{FF2B5EF4-FFF2-40B4-BE49-F238E27FC236}">
                <a16:creationId xmlns:a16="http://schemas.microsoft.com/office/drawing/2014/main" id="{66886066-0B97-4559-8618-6491EACA3C7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25572" y="2690621"/>
            <a:ext cx="1476765" cy="1476765"/>
            <a:chOff x="5357618" y="340771"/>
            <a:chExt cx="1476765" cy="1476765"/>
          </a:xfrm>
        </p:grpSpPr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125992F2-75F4-4B01-B8B9-F6DB0135340D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1" name="Kép 20">
              <a:extLst>
                <a:ext uri="{FF2B5EF4-FFF2-40B4-BE49-F238E27FC236}">
                  <a16:creationId xmlns:a16="http://schemas.microsoft.com/office/drawing/2014/main" id="{FC147930-A5FF-486A-9AD1-6662003187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1032" y="2608033"/>
            <a:ext cx="6644488" cy="158197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4400" cap="all" spc="3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457200"/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3597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7670400" y="-7370"/>
            <a:ext cx="45216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 userDrawn="1"/>
        </p:nvSpPr>
        <p:spPr>
          <a:xfrm>
            <a:off x="7670403" y="6119730"/>
            <a:ext cx="452217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58339" y="5524207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9540790" y="5597399"/>
            <a:ext cx="781401" cy="1742439"/>
          </a:xfrm>
          <a:prstGeom prst="rect">
            <a:avLst/>
          </a:prstGeom>
        </p:spPr>
      </p:pic>
      <p:sp>
        <p:nvSpPr>
          <p:cNvPr id="34" name="Szöveg helye 5">
            <a:extLst>
              <a:ext uri="{FF2B5EF4-FFF2-40B4-BE49-F238E27FC236}">
                <a16:creationId xmlns:a16="http://schemas.microsoft.com/office/drawing/2014/main" id="{5F68BAB5-5532-4BA2-8038-9B1D7E192D8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5" name="Szöveg helye 5">
            <a:extLst>
              <a:ext uri="{FF2B5EF4-FFF2-40B4-BE49-F238E27FC236}">
                <a16:creationId xmlns:a16="http://schemas.microsoft.com/office/drawing/2014/main" id="{9B0AF1A9-4B64-41F9-8F5C-9A183150A76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36" name="Tartalom helye 3">
            <a:extLst>
              <a:ext uri="{FF2B5EF4-FFF2-40B4-BE49-F238E27FC236}">
                <a16:creationId xmlns:a16="http://schemas.microsoft.com/office/drawing/2014/main" id="{8849E124-05C5-421B-9E40-EA89F2E23D0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72243" y="1880323"/>
            <a:ext cx="396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2243" y="365129"/>
            <a:ext cx="396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/>
          <a:lstStyle>
            <a:lvl1pPr>
              <a:lnSpc>
                <a:spcPct val="120000"/>
              </a:lnSpc>
              <a:defRPr cap="all" spc="100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</p:spTree>
    <p:extLst>
      <p:ext uri="{BB962C8B-B14F-4D97-AF65-F5344CB8AC3E}">
        <p14:creationId xmlns:p14="http://schemas.microsoft.com/office/powerpoint/2010/main" val="167572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0" y="-7370"/>
            <a:ext cx="45216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 userDrawn="1"/>
        </p:nvSpPr>
        <p:spPr>
          <a:xfrm>
            <a:off x="3" y="6119730"/>
            <a:ext cx="452217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79667" y="5524207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870390" y="5597399"/>
            <a:ext cx="781401" cy="174243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09421" y="6316864"/>
            <a:ext cx="2958571" cy="361835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BA013568-293D-4768-B1CD-6A04C5AD0C6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9267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03D1AD8F-76CD-40F4-B2B6-B9AEB46892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19267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DC40D965-5E9D-45B0-ACC4-8CB4F7CFB50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19461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9665" y="1887824"/>
            <a:ext cx="396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665" y="365129"/>
            <a:ext cx="396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/>
          <a:lstStyle>
            <a:lvl1pPr>
              <a:lnSpc>
                <a:spcPct val="120000"/>
              </a:lnSpc>
              <a:defRPr cap="all" spc="100" baseline="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00318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7670400" y="-1"/>
            <a:ext cx="4521600" cy="340260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39650" y="365129"/>
            <a:ext cx="4016655" cy="2892066"/>
          </a:xfrm>
          <a:ln>
            <a:noFill/>
          </a:ln>
        </p:spPr>
        <p:txBody>
          <a:bodyPr anchor="b"/>
          <a:lstStyle>
            <a:lvl1pPr>
              <a:lnSpc>
                <a:spcPct val="120000"/>
              </a:lnSpc>
              <a:defRPr lang="hu-HU" cap="all" spc="10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 userDrawn="1"/>
        </p:nvSpPr>
        <p:spPr>
          <a:xfrm>
            <a:off x="7670403" y="3481472"/>
            <a:ext cx="4522172" cy="337652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58339" y="2885941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9540790" y="5597399"/>
            <a:ext cx="781401" cy="174243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5023" y="3579211"/>
            <a:ext cx="396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72273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 userDrawn="1"/>
        </p:nvSpPr>
        <p:spPr>
          <a:xfrm flipV="1">
            <a:off x="7670400" y="-2"/>
            <a:ext cx="4521600" cy="1603949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39650" y="365129"/>
            <a:ext cx="4016655" cy="998976"/>
          </a:xfrm>
          <a:ln>
            <a:noFill/>
          </a:ln>
        </p:spPr>
        <p:txBody>
          <a:bodyPr anchor="b"/>
          <a:lstStyle>
            <a:lvl1pPr>
              <a:lnSpc>
                <a:spcPct val="120000"/>
              </a:lnSpc>
              <a:defRPr lang="hu-HU" cap="all" spc="10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 userDrawn="1"/>
        </p:nvSpPr>
        <p:spPr>
          <a:xfrm>
            <a:off x="7670403" y="1729236"/>
            <a:ext cx="4522172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3733A7-BC48-41D0-9658-8E944D3C9A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858339" y="1102115"/>
            <a:ext cx="1109516" cy="1109516"/>
            <a:chOff x="5357618" y="340771"/>
            <a:chExt cx="1476765" cy="1476765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EBC2CD10-E2E6-48D0-942A-D28B40FE680A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30D1A582-F69D-427D-B8FD-8CE43B7D26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9540790" y="5597399"/>
            <a:ext cx="781401" cy="174243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5023" y="1835397"/>
            <a:ext cx="396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400"/>
            </a:lvl1pPr>
          </a:lstStyle>
          <a:p>
            <a:pPr lvl="0"/>
            <a:r>
              <a:rPr lang="hu-HU" dirty="0"/>
              <a:t>Az ábrához tartozó 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08933C33-6A04-46BA-BF01-58C5733AC6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0B696287-8E03-4BE6-9400-A52768E990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583184B8-58AD-46A6-B210-9EF6EC44DA3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365129"/>
            <a:ext cx="6046595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250603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 userDrawn="1"/>
        </p:nvSpPr>
        <p:spPr>
          <a:xfrm>
            <a:off x="7670400" y="922448"/>
            <a:ext cx="45216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80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 userDrawn="1"/>
        </p:nvSpPr>
        <p:spPr>
          <a:xfrm>
            <a:off x="-1" y="293638"/>
            <a:ext cx="12192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65" y="310448"/>
            <a:ext cx="10147523" cy="612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hu-HU" sz="32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23" name="Csoportba foglalás 22">
            <a:extLst>
              <a:ext uri="{FF2B5EF4-FFF2-40B4-BE49-F238E27FC236}">
                <a16:creationId xmlns:a16="http://schemas.microsoft.com/office/drawing/2014/main" id="{506FBE8F-33AD-4CAD-9B96-094312AE57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785087" y="81160"/>
            <a:ext cx="1109516" cy="1109516"/>
            <a:chOff x="5357618" y="340771"/>
            <a:chExt cx="1476765" cy="1476765"/>
          </a:xfrm>
        </p:grpSpPr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19FE4813-8BDD-4EB6-9D9B-AFFA50956535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5" name="Kép 24">
              <a:extLst>
                <a:ext uri="{FF2B5EF4-FFF2-40B4-BE49-F238E27FC236}">
                  <a16:creationId xmlns:a16="http://schemas.microsoft.com/office/drawing/2014/main" id="{76231B7A-1BCA-4E46-931C-6421569AFE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25023" y="1200845"/>
            <a:ext cx="396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4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34603" y="6316642"/>
            <a:ext cx="396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33" name="Szöveg helye 5">
            <a:extLst>
              <a:ext uri="{FF2B5EF4-FFF2-40B4-BE49-F238E27FC236}">
                <a16:creationId xmlns:a16="http://schemas.microsoft.com/office/drawing/2014/main" id="{7727A23A-E9E0-4B50-8E9D-E2D7A7B5A02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719" y="5815712"/>
            <a:ext cx="6046788" cy="444979"/>
          </a:xfrm>
        </p:spPr>
        <p:txBody>
          <a:bodyPr anchor="ctr">
            <a:normAutofit/>
          </a:bodyPr>
          <a:lstStyle>
            <a:lvl1pPr algn="ctr">
              <a:defRPr sz="2400" cap="all" spc="150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4" name="Szöveg helye 5">
            <a:extLst>
              <a:ext uri="{FF2B5EF4-FFF2-40B4-BE49-F238E27FC236}">
                <a16:creationId xmlns:a16="http://schemas.microsoft.com/office/drawing/2014/main" id="{602295ED-BC7F-4111-83A7-B61B8316D4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3719" y="6282022"/>
            <a:ext cx="6046788" cy="444979"/>
          </a:xfrm>
        </p:spPr>
        <p:txBody>
          <a:bodyPr anchor="ctr">
            <a:normAutofit/>
          </a:bodyPr>
          <a:lstStyle>
            <a:lvl1pPr algn="ctr">
              <a:defRPr sz="1800" cap="none" spc="150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35" name="Tartalom helye 3">
            <a:extLst>
              <a:ext uri="{FF2B5EF4-FFF2-40B4-BE49-F238E27FC236}">
                <a16:creationId xmlns:a16="http://schemas.microsoft.com/office/drawing/2014/main" id="{6A9DFDE7-F196-4DFC-B1EB-2A59B8D4D9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03913" y="1200845"/>
            <a:ext cx="6046595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9540504" y="5597399"/>
            <a:ext cx="781401" cy="174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39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Egyenes összekötő 8"/>
          <p:cNvCxnSpPr/>
          <p:nvPr/>
        </p:nvCxnSpPr>
        <p:spPr>
          <a:xfrm>
            <a:off x="2139292" y="4331309"/>
            <a:ext cx="486623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 userDrawn="1"/>
        </p:nvSpPr>
        <p:spPr>
          <a:xfrm>
            <a:off x="-1" y="293638"/>
            <a:ext cx="12192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65" y="310448"/>
            <a:ext cx="10147523" cy="6120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hu-HU" sz="32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grpSp>
        <p:nvGrpSpPr>
          <p:cNvPr id="23" name="Csoportba foglalás 22">
            <a:extLst>
              <a:ext uri="{FF2B5EF4-FFF2-40B4-BE49-F238E27FC236}">
                <a16:creationId xmlns:a16="http://schemas.microsoft.com/office/drawing/2014/main" id="{506FBE8F-33AD-4CAD-9B96-094312AE577C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785087" y="81160"/>
            <a:ext cx="1109516" cy="1109516"/>
            <a:chOff x="5357618" y="340771"/>
            <a:chExt cx="1476765" cy="1476765"/>
          </a:xfrm>
        </p:grpSpPr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19FE4813-8BDD-4EB6-9D9B-AFFA50956535}"/>
                </a:ext>
              </a:extLst>
            </p:cNvPr>
            <p:cNvSpPr/>
            <p:nvPr/>
          </p:nvSpPr>
          <p:spPr>
            <a:xfrm>
              <a:off x="5357618" y="340771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5" name="Kép 24">
              <a:extLst>
                <a:ext uri="{FF2B5EF4-FFF2-40B4-BE49-F238E27FC236}">
                  <a16:creationId xmlns:a16="http://schemas.microsoft.com/office/drawing/2014/main" id="{76231B7A-1BCA-4E46-931C-6421569AFE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8" y="445740"/>
              <a:ext cx="1264444" cy="1266826"/>
            </a:xfrm>
            <a:prstGeom prst="rect">
              <a:avLst/>
            </a:prstGeom>
          </p:spPr>
        </p:pic>
      </p:grp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25025" y="6316642"/>
            <a:ext cx="3969579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80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7568" y="1190675"/>
            <a:ext cx="10745977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308351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667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11768" y="6344467"/>
            <a:ext cx="737533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80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80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80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7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2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4" r:id="rId4"/>
    <p:sldLayoutId id="2147483802" r:id="rId5"/>
    <p:sldLayoutId id="2147483803" r:id="rId6"/>
    <p:sldLayoutId id="2147483806" r:id="rId7"/>
    <p:sldLayoutId id="2147483807" r:id="rId8"/>
    <p:sldLayoutId id="2147483769" r:id="rId9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457167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14332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371498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828664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11768" y="6344467"/>
            <a:ext cx="737533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80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80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80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7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9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457167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14332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371498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828664" indent="0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pub/economic-research/research-networks/html/researcher_hfcn.en.html" TargetMode="External"/><Relationship Id="rId2" Type="http://schemas.openxmlformats.org/officeDocument/2006/relationships/hyperlink" Target="https://statisztika.mnb.hu/publikacios-temak/penzugyi-szamlak/mikro--es-kiegeszito-adatok/haztartasok-mikroadatai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federalreserve.gov/releases/z1/dataviz/dfa/" TargetMode="External"/><Relationship Id="rId4" Type="http://schemas.openxmlformats.org/officeDocument/2006/relationships/hyperlink" Target="https://oenb.shinyapps.io/HFCS_Keyfigures/#section-countrie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E2DF0BCE-7596-41C4-9B7E-FD7606AE9D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2022. december 8.</a:t>
            </a: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8BC3EFC-4AEE-42B9-9E50-3BB7C9635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45" y="2211574"/>
            <a:ext cx="11873132" cy="2098808"/>
          </a:xfrm>
        </p:spPr>
        <p:txBody>
          <a:bodyPr vert="horz" wrap="square" lIns="91440" tIns="45720" rIns="91440" bIns="10800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hu-HU" sz="4400" dirty="0"/>
              <a:t>A 2020-as Háztartási vagyonfelmérés első eredményeinek bemutatása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2895A73-240C-43ED-B018-0C9848B66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9751" y="344453"/>
            <a:ext cx="4710877" cy="774571"/>
          </a:xfrm>
        </p:spPr>
        <p:txBody>
          <a:bodyPr/>
          <a:lstStyle/>
          <a:p>
            <a:r>
              <a:rPr lang="hu-HU" dirty="0"/>
              <a:t>Huszár Gábor – Simon Béla</a:t>
            </a:r>
          </a:p>
          <a:p>
            <a:r>
              <a:rPr lang="hu-HU" dirty="0"/>
              <a:t>Statisztikai igazgatóság</a:t>
            </a:r>
          </a:p>
        </p:txBody>
      </p:sp>
    </p:spTree>
    <p:extLst>
      <p:ext uri="{BB962C8B-B14F-4D97-AF65-F5344CB8AC3E}">
        <p14:creationId xmlns:p14="http://schemas.microsoft.com/office/powerpoint/2010/main" val="3244867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Változások 2017 és 2020 között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r>
              <a:rPr lang="hu-HU" dirty="0"/>
              <a:t>Egyenlőtlenségek a háztartások nettó vagyonának eloszlásában</a:t>
            </a:r>
          </a:p>
          <a:p>
            <a:endParaRPr lang="hu-HU" dirty="0"/>
          </a:p>
          <a:p>
            <a:pPr algn="l"/>
            <a:endParaRPr lang="hu-H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B838D4-6762-4C12-B6FD-FAFFC41AC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615" y="1859279"/>
            <a:ext cx="10714381" cy="380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3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Nemzetközi összehasonlítás, 2014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r>
              <a:rPr lang="hu-HU" dirty="0"/>
              <a:t>A nettó vagyon eloszlása</a:t>
            </a:r>
          </a:p>
          <a:p>
            <a:endParaRPr lang="hu-HU" dirty="0"/>
          </a:p>
          <a:p>
            <a:pPr algn="l"/>
            <a:endParaRPr lang="hu-H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58F04B-08E1-400A-9F16-2347CB57D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312" y="1640881"/>
            <a:ext cx="8963568" cy="492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Nemzetközi összehasonlítás, 2017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97441" y="6316642"/>
            <a:ext cx="8297163" cy="369333"/>
          </a:xfrm>
        </p:spPr>
        <p:txBody>
          <a:bodyPr/>
          <a:lstStyle/>
          <a:p>
            <a:r>
              <a:rPr lang="hu-HU" dirty="0"/>
              <a:t>Forrás: EKB, Household </a:t>
            </a:r>
            <a:r>
              <a:rPr lang="hu-HU" dirty="0" err="1"/>
              <a:t>Finance</a:t>
            </a:r>
            <a:r>
              <a:rPr lang="hu-HU" dirty="0"/>
              <a:t> and </a:t>
            </a:r>
            <a:r>
              <a:rPr lang="hu-HU" dirty="0" err="1"/>
              <a:t>Consumption</a:t>
            </a:r>
            <a:r>
              <a:rPr lang="hu-HU" dirty="0"/>
              <a:t> </a:t>
            </a:r>
            <a:r>
              <a:rPr lang="hu-HU" dirty="0" err="1"/>
              <a:t>Survey</a:t>
            </a:r>
            <a:r>
              <a:rPr lang="hu-HU" dirty="0"/>
              <a:t> - </a:t>
            </a:r>
            <a:r>
              <a:rPr lang="hu-HU" dirty="0" err="1"/>
              <a:t>wave</a:t>
            </a:r>
            <a:r>
              <a:rPr lang="hu-HU" dirty="0"/>
              <a:t> 2017, </a:t>
            </a:r>
            <a:r>
              <a:rPr lang="hu-HU" dirty="0" err="1"/>
              <a:t>Statistical</a:t>
            </a:r>
            <a:r>
              <a:rPr lang="hu-HU" dirty="0"/>
              <a:t> </a:t>
            </a:r>
            <a:r>
              <a:rPr lang="hu-HU" dirty="0" err="1"/>
              <a:t>tables</a:t>
            </a:r>
            <a:r>
              <a:rPr lang="hu-HU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r>
              <a:rPr lang="hu-HU" dirty="0"/>
              <a:t>Egyenlőtlenségi mutatók, nettó vagyonra</a:t>
            </a:r>
          </a:p>
          <a:p>
            <a:endParaRPr lang="hu-HU" dirty="0"/>
          </a:p>
          <a:p>
            <a:pPr algn="l"/>
            <a:endParaRPr lang="hu-H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9C8DFF-ADE1-404D-B81D-956DA0CDB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95" y="1636296"/>
            <a:ext cx="11558378" cy="468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759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Irodalom, hasznos linkek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ctr" anchorCtr="0"/>
          <a:lstStyle/>
          <a:p>
            <a:pPr algn="l"/>
            <a:r>
              <a:rPr lang="hu-HU" sz="2400" dirty="0"/>
              <a:t>MNB honlapon kiadványok, interaktív grafikon a magyar felmérésről:</a:t>
            </a:r>
          </a:p>
          <a:p>
            <a:pPr algn="l"/>
            <a:r>
              <a:rPr lang="en-GB" sz="2400" dirty="0" err="1">
                <a:hlinkClick r:id="rId2"/>
              </a:rPr>
              <a:t>Háztartási</a:t>
            </a:r>
            <a:r>
              <a:rPr lang="en-GB" sz="2400" dirty="0">
                <a:hlinkClick r:id="rId2"/>
              </a:rPr>
              <a:t> </a:t>
            </a:r>
            <a:r>
              <a:rPr lang="en-GB" sz="2400" dirty="0" err="1">
                <a:hlinkClick r:id="rId2"/>
              </a:rPr>
              <a:t>vagyonfelmérés</a:t>
            </a:r>
            <a:r>
              <a:rPr lang="en-GB" sz="2400" dirty="0">
                <a:hlinkClick r:id="rId2"/>
              </a:rPr>
              <a:t> (mnb.hu)</a:t>
            </a:r>
            <a:endParaRPr lang="hu-HU" sz="2400" dirty="0"/>
          </a:p>
          <a:p>
            <a:pPr algn="l"/>
            <a:r>
              <a:rPr lang="hu-HU" sz="2400" dirty="0"/>
              <a:t>EKB honlap a felmérésről:</a:t>
            </a:r>
          </a:p>
          <a:p>
            <a:pPr algn="l"/>
            <a:r>
              <a:rPr lang="en-GB" sz="2400" dirty="0">
                <a:hlinkClick r:id="rId3"/>
              </a:rPr>
              <a:t>Household Finance and Consumption Network (</a:t>
            </a:r>
            <a:r>
              <a:rPr lang="en-GB" sz="2400" dirty="0" err="1">
                <a:hlinkClick r:id="rId3"/>
              </a:rPr>
              <a:t>HFCN</a:t>
            </a:r>
            <a:r>
              <a:rPr lang="en-GB" sz="2400" dirty="0">
                <a:hlinkClick r:id="rId3"/>
              </a:rPr>
              <a:t>) (europa.eu)</a:t>
            </a:r>
            <a:endParaRPr lang="hu-HU" sz="2400" dirty="0"/>
          </a:p>
          <a:p>
            <a:pPr algn="l"/>
            <a:r>
              <a:rPr lang="hu-HU" sz="2400" dirty="0"/>
              <a:t>Az osztrák jegybank interaktív oldala a felmérésről:</a:t>
            </a:r>
          </a:p>
          <a:p>
            <a:pPr algn="l"/>
            <a:r>
              <a:rPr lang="en-GB" sz="2400" dirty="0">
                <a:hlinkClick r:id="rId4"/>
              </a:rPr>
              <a:t>HFCS Austria (shinyapps.io)</a:t>
            </a:r>
            <a:endParaRPr lang="hu-HU" sz="2400" dirty="0"/>
          </a:p>
          <a:p>
            <a:pPr algn="l"/>
            <a:r>
              <a:rPr lang="hu-HU" sz="2400" dirty="0"/>
              <a:t>A FED honlapja az amerikai megoszlásos pénzügyi számlákról:</a:t>
            </a:r>
          </a:p>
          <a:p>
            <a:pPr algn="l"/>
            <a:r>
              <a:rPr lang="en-GB" sz="2400" dirty="0">
                <a:hlinkClick r:id="rId5"/>
              </a:rPr>
              <a:t>The Fed - Distributional Financial Accounts Overview (federalreserve.gov)</a:t>
            </a:r>
            <a:endParaRPr lang="hu-HU" sz="2400" dirty="0"/>
          </a:p>
          <a:p>
            <a:pPr algn="l"/>
            <a:endParaRPr lang="hu-HU" sz="2400" dirty="0"/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6865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u-H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ctr" anchorCtr="0"/>
          <a:lstStyle/>
          <a:p>
            <a:r>
              <a:rPr lang="hu-HU" sz="3600" dirty="0"/>
              <a:t>Köszönöm a figyelmet!</a:t>
            </a:r>
          </a:p>
          <a:p>
            <a:r>
              <a:rPr lang="hu-HU" sz="3600" dirty="0"/>
              <a:t>Kérdések?</a:t>
            </a:r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021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Tartalom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pPr algn="l"/>
            <a:endParaRPr lang="hu-HU" dirty="0"/>
          </a:p>
          <a:p>
            <a:pPr lvl="0" algn="l" defTabSz="685800">
              <a:spcBef>
                <a:spcPts val="750"/>
              </a:spcBef>
            </a:pPr>
            <a:r>
              <a:rPr lang="hu-HU" sz="32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Főbb megállapítások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32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háztartások vagyonmérlege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32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Változások 2017 és 2020 között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32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Nemzetközi összehasonlítás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32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Irodalom, hasznos linkek</a:t>
            </a:r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03011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Főbb megállapítások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pPr lvl="0" algn="l" defTabSz="685800">
              <a:spcBef>
                <a:spcPts val="750"/>
              </a:spcBef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háztartások nettó vagyona 2017 és 2020 között 42 százalékkal nőtt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Okok: Ingatlanok, pénzügyi eszközök állományának növekedése, miközben az adósságok is növekedtek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vagyonnövekedés minden csoportban jelentős, különösen</a:t>
            </a:r>
          </a:p>
          <a:p>
            <a:pPr marL="514350" lvl="1" indent="-171450" defTabSz="685800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Közép-Dunántúlon, Észak-Magyarországon, Észak-Alföldön</a:t>
            </a:r>
          </a:p>
          <a:p>
            <a:pPr marL="514350" lvl="1" indent="-171450" defTabSz="685800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56-65 éves és a 75 év feletti korcsoportban</a:t>
            </a:r>
          </a:p>
          <a:p>
            <a:pPr marL="514350" lvl="1" indent="-171450" defTabSz="685800">
              <a:spcBef>
                <a:spcPts val="375"/>
              </a:spcBef>
              <a:buFont typeface="Arial" panose="020B0604020202020204" pitchFamily="34" charset="0"/>
              <a:buChar char="•"/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2., a 8. és a 9. decilisben (nettó vagyon szerint)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reáleszközök és az adósságok eloszlása egyenletesebb a pénzügyi eszközökhöz képest</a:t>
            </a:r>
          </a:p>
          <a:p>
            <a:pPr lvl="0" algn="l" defTabSz="685800">
              <a:spcBef>
                <a:spcPts val="750"/>
              </a:spcBef>
            </a:pPr>
            <a:r>
              <a:rPr lang="hu-HU" sz="27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 egy háztartásra jutó nettó vagyon átlaga 39 millió forint, a mediánja 20 millió forint volt 2020 végén</a:t>
            </a:r>
          </a:p>
          <a:p>
            <a:pPr algn="l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489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háztartások vagyonmérlege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206D5DA-2324-4CAA-BB20-2CAFB16EEF90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3188376" y="1254007"/>
            <a:ext cx="5645385" cy="491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3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94565-1AF5-46A3-808C-9706A0CE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65" y="310448"/>
            <a:ext cx="10147523" cy="664110"/>
          </a:xfrm>
        </p:spPr>
        <p:txBody>
          <a:bodyPr/>
          <a:lstStyle/>
          <a:p>
            <a:r>
              <a:rPr lang="en-GB" sz="2800" dirty="0"/>
              <a:t>A </a:t>
            </a:r>
            <a:r>
              <a:rPr lang="en-GB" sz="2800" dirty="0" err="1"/>
              <a:t>felmérés</a:t>
            </a:r>
            <a:r>
              <a:rPr lang="en-GB" sz="2800" dirty="0"/>
              <a:t> és a </a:t>
            </a:r>
            <a:r>
              <a:rPr lang="hu-HU" sz="2800" dirty="0"/>
              <a:t>pénzügyi</a:t>
            </a:r>
            <a:r>
              <a:rPr lang="en-GB" sz="2800" dirty="0"/>
              <a:t> számlák </a:t>
            </a:r>
            <a:r>
              <a:rPr lang="en-GB" sz="2800" dirty="0" err="1"/>
              <a:t>összehasonlítása</a:t>
            </a:r>
            <a:endParaRPr lang="en-GB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C0F57-36CF-400D-9A14-839A4DC6FE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4D9C77-4A3D-47E3-B5B2-2C338D08198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09586999"/>
              </p:ext>
            </p:extLst>
          </p:nvPr>
        </p:nvGraphicFramePr>
        <p:xfrm>
          <a:off x="1973180" y="1070811"/>
          <a:ext cx="7688179" cy="5615159"/>
        </p:xfrm>
        <a:graphic>
          <a:graphicData uri="http://schemas.openxmlformats.org/drawingml/2006/table">
            <a:tbl>
              <a:tblPr/>
              <a:tblGrid>
                <a:gridCol w="2149842">
                  <a:extLst>
                    <a:ext uri="{9D8B030D-6E8A-4147-A177-3AD203B41FA5}">
                      <a16:colId xmlns:a16="http://schemas.microsoft.com/office/drawing/2014/main" val="303906047"/>
                    </a:ext>
                  </a:extLst>
                </a:gridCol>
                <a:gridCol w="1138990">
                  <a:extLst>
                    <a:ext uri="{9D8B030D-6E8A-4147-A177-3AD203B41FA5}">
                      <a16:colId xmlns:a16="http://schemas.microsoft.com/office/drawing/2014/main" val="1917152747"/>
                    </a:ext>
                  </a:extLst>
                </a:gridCol>
                <a:gridCol w="1238651">
                  <a:extLst>
                    <a:ext uri="{9D8B030D-6E8A-4147-A177-3AD203B41FA5}">
                      <a16:colId xmlns:a16="http://schemas.microsoft.com/office/drawing/2014/main" val="127530727"/>
                    </a:ext>
                  </a:extLst>
                </a:gridCol>
                <a:gridCol w="925429">
                  <a:extLst>
                    <a:ext uri="{9D8B030D-6E8A-4147-A177-3AD203B41FA5}">
                      <a16:colId xmlns:a16="http://schemas.microsoft.com/office/drawing/2014/main" val="2636656818"/>
                    </a:ext>
                  </a:extLst>
                </a:gridCol>
                <a:gridCol w="1096277">
                  <a:extLst>
                    <a:ext uri="{9D8B030D-6E8A-4147-A177-3AD203B41FA5}">
                      <a16:colId xmlns:a16="http://schemas.microsoft.com/office/drawing/2014/main" val="1999824547"/>
                    </a:ext>
                  </a:extLst>
                </a:gridCol>
                <a:gridCol w="1138990">
                  <a:extLst>
                    <a:ext uri="{9D8B030D-6E8A-4147-A177-3AD203B41FA5}">
                      <a16:colId xmlns:a16="http://schemas.microsoft.com/office/drawing/2014/main" val="1663948725"/>
                    </a:ext>
                  </a:extLst>
                </a:gridCol>
              </a:tblGrid>
              <a:tr h="93977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Megnevezés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Háztartási felmérés, 2020 (mrd Ft)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Nemzeti számlák, 2020 végi adat (mrd Ft)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Lefedettég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Szorzószám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Illesztett vagyonmérleg, mrd 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19999"/>
                  </a:ext>
                </a:extLst>
              </a:tr>
              <a:tr h="23494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d=b/c*100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e=c/b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930994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Nem pénzügyi eszközök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98 271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98 271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42790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Pénzügyi eszközök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34 752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68 472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033990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Készpénz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769840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Folyószámla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965857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Lekötött betétek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733090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Állampapír, egyéb kötvény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347253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Hitelek vállalkozásoknak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2866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Hitelek háztartásoknak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434625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Tőzsdei részvények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196358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Nem tőzsdei részesedések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17 553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279300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Befektetési jegyek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491695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Biztosítástechnikai tartalékok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4 949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478882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Egyéb követelések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244188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Kötelezettségek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11 789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49448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Hitelek intézményektől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855396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Hitelek háztartásoktól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8754273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Egyéb tartozások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884531"/>
                  </a:ext>
                </a:extLst>
              </a:tr>
              <a:tr h="24669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Nettó vagyon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126 918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154 641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723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29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háztartások vagyonának eloszlása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7568" y="1185863"/>
            <a:ext cx="11330918" cy="5051908"/>
          </a:xfrm>
        </p:spPr>
        <p:txBody>
          <a:bodyPr anchor="t" anchorCtr="0"/>
          <a:lstStyle/>
          <a:p>
            <a:pPr algn="l"/>
            <a:r>
              <a:rPr lang="hu-HU" dirty="0"/>
              <a:t>A nettó vagyon szerint képzett decilisek szerint, 2020 végén, milliárd forint</a:t>
            </a:r>
          </a:p>
          <a:p>
            <a:pPr algn="l"/>
            <a:endParaRPr lang="hu-HU" dirty="0"/>
          </a:p>
          <a:p>
            <a:pPr algn="l"/>
            <a:endParaRPr lang="hu-H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0F6AAC-08B5-4F96-9FA4-83B284C5C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565" y="1618691"/>
            <a:ext cx="10788821" cy="405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9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Változások 2017 és 2020 között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r>
              <a:rPr lang="hu-HU" dirty="0"/>
              <a:t>Egy háztartásra jutó nettó vagyon eloszlása régiók szerint</a:t>
            </a:r>
          </a:p>
          <a:p>
            <a:pPr algn="l"/>
            <a:endParaRPr lang="hu-H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715E56-A6D5-40DC-828F-ED383C180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847" y="1859281"/>
            <a:ext cx="11114594" cy="423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804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Változások 2017 és 2020 között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pPr algn="l"/>
            <a:r>
              <a:rPr lang="hu-HU" dirty="0"/>
              <a:t>Egy háztartásra jutó nettó vagyon eloszlása a </a:t>
            </a:r>
            <a:r>
              <a:rPr lang="hu-HU" dirty="0" err="1"/>
              <a:t>főkereső</a:t>
            </a:r>
            <a:r>
              <a:rPr lang="hu-HU" dirty="0"/>
              <a:t> életkora szerint </a:t>
            </a:r>
          </a:p>
          <a:p>
            <a:pPr algn="l"/>
            <a:endParaRPr lang="hu-H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555831-51C0-48A4-9B69-D20175D7D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06" y="1981200"/>
            <a:ext cx="11623658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47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FDB08-E502-437F-AB20-BA98474E7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Változások 2014, 2017 és 2020 között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56EDC-9FCD-407E-874A-7F46004E7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25E91F-0408-4026-89E0-6AA42525F0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anchor="t" anchorCtr="0"/>
          <a:lstStyle/>
          <a:p>
            <a:r>
              <a:rPr lang="hu-HU" dirty="0"/>
              <a:t>Egy háztartásra jutó nettó vagyon a nettó vagyon szerint képzett </a:t>
            </a:r>
            <a:r>
              <a:rPr lang="hu-HU" dirty="0" err="1"/>
              <a:t>decilisekben</a:t>
            </a:r>
            <a:r>
              <a:rPr lang="hu-HU" dirty="0"/>
              <a:t>, millió forint</a:t>
            </a:r>
          </a:p>
          <a:p>
            <a:endParaRPr lang="hu-HU" dirty="0"/>
          </a:p>
          <a:p>
            <a:pPr algn="l"/>
            <a:endParaRPr lang="hu-H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46086C-FAB2-431C-9B4D-B91DA7A14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75" y="2128091"/>
            <a:ext cx="11653229" cy="353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1815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16_9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B PPT Sablon 2017" id="{08D7C3B0-678F-4B5D-BFA8-5E568A5C511F}" vid="{B42ECCEA-9352-49DA-9607-E75AE5E4B1D9}"/>
    </a:ext>
  </a:extLst>
</a:theme>
</file>

<file path=ppt/theme/theme2.xml><?xml version="1.0" encoding="utf-8"?>
<a:theme xmlns:a="http://schemas.openxmlformats.org/drawingml/2006/main" name="MNB téma 16_9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B PPT Sablon 2017" id="{08D7C3B0-678F-4B5D-BFA8-5E568A5C511F}" vid="{B42ECCEA-9352-49DA-9607-E75AE5E4B1D9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MNB PPT Sablon 2017</Template>
  <TotalTime>2516</TotalTime>
  <Words>518</Words>
  <Application>Microsoft Office PowerPoint</Application>
  <PresentationFormat>Widescreen</PresentationFormat>
  <Paragraphs>168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MNB téma 16_9</vt:lpstr>
      <vt:lpstr>MNB téma 16_9 nyomtatásra</vt:lpstr>
      <vt:lpstr>A 2020-as Háztartási vagyonfelmérés első eredményeinek bemutatása</vt:lpstr>
      <vt:lpstr>Tartalom</vt:lpstr>
      <vt:lpstr>Főbb megállapítások</vt:lpstr>
      <vt:lpstr>A háztartások vagyonmérlege</vt:lpstr>
      <vt:lpstr>A felmérés és a pénzügyi számlák összehasonlítása</vt:lpstr>
      <vt:lpstr>A háztartások vagyonának eloszlása</vt:lpstr>
      <vt:lpstr>Változások 2017 és 2020 között</vt:lpstr>
      <vt:lpstr>Változások 2017 és 2020 között</vt:lpstr>
      <vt:lpstr>Változások 2014, 2017 és 2020 között</vt:lpstr>
      <vt:lpstr>Változások 2017 és 2020 között</vt:lpstr>
      <vt:lpstr>Nemzetközi összehasonlítás, 2014</vt:lpstr>
      <vt:lpstr>Nemzetközi összehasonlítás, 2017</vt:lpstr>
      <vt:lpstr>Irodalom, hasznos linkek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Korte</dc:creator>
  <cp:lastModifiedBy>Huszár Gábor</cp:lastModifiedBy>
  <cp:revision>116</cp:revision>
  <cp:lastPrinted>2017-10-10T08:35:16Z</cp:lastPrinted>
  <dcterms:created xsi:type="dcterms:W3CDTF">2017-11-23T12:22:18Z</dcterms:created>
  <dcterms:modified xsi:type="dcterms:W3CDTF">2022-12-05T10:27:30Z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Owner">
    <vt:lpwstr>huszarg@mnb.hu</vt:lpwstr>
  </property>
  <property fmtid="{D5CDD505-2E9C-101B-9397-08002B2CF9AE}" pid="5" name="MSIP_Label_b0d11092-50c9-4e74-84b5-b1af078dc3d0_SetDate">
    <vt:lpwstr>2022-04-06T06:12:56.0715845Z</vt:lpwstr>
  </property>
  <property fmtid="{D5CDD505-2E9C-101B-9397-08002B2CF9AE}" pid="6" name="MSIP_Label_b0d11092-50c9-4e74-84b5-b1af078dc3d0_Name">
    <vt:lpwstr>Protected</vt:lpwstr>
  </property>
  <property fmtid="{D5CDD505-2E9C-101B-9397-08002B2CF9AE}" pid="7" name="MSIP_Label_b0d11092-50c9-4e74-84b5-b1af078dc3d0_Application">
    <vt:lpwstr>Microsoft Azure Information Protection</vt:lpwstr>
  </property>
  <property fmtid="{D5CDD505-2E9C-101B-9397-08002B2CF9AE}" pid="8" name="MSIP_Label_b0d11092-50c9-4e74-84b5-b1af078dc3d0_ActionId">
    <vt:lpwstr>28b58ad8-783b-4daa-80dd-b95eaf2da43a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