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1" r:id="rId6"/>
    <p:sldId id="262" r:id="rId7"/>
    <p:sldId id="263" r:id="rId8"/>
    <p:sldId id="269" r:id="rId9"/>
    <p:sldId id="273" r:id="rId10"/>
    <p:sldId id="274" r:id="rId11"/>
    <p:sldId id="283" r:id="rId12"/>
    <p:sldId id="281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gy Eszter dr." initials="NEd" lastIdx="8" clrIdx="0">
    <p:extLst>
      <p:ext uri="{19B8F6BF-5375-455C-9EA6-DF929625EA0E}">
        <p15:presenceInfo xmlns:p15="http://schemas.microsoft.com/office/powerpoint/2012/main" userId="S-1-5-21-1757981266-1220945662-682003330-205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2022.09.28.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2022.09.28.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2022.09.28.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2022.09.28.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2022.09.28.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2022.09.28.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2022.09.28.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2022.09.28.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242855" y="6249600"/>
            <a:ext cx="2769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  <a:latin typeface="Myriad "/>
              </a:rPr>
              <a:t>OST-NSKT ülés 2022. szeptember 29.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  <a:latin typeface="Myriad "/>
              </a:rPr>
              <a:t>Tájékoztatás a magyar statisztika </a:t>
            </a:r>
            <a:endParaRPr lang="en-US" sz="3600" b="1" dirty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hu-HU" sz="3600" b="1" dirty="0">
                <a:solidFill>
                  <a:srgbClr val="002060"/>
                </a:solidFill>
                <a:latin typeface="Myriad "/>
              </a:rPr>
              <a:t>2023. évi auditjáról (</a:t>
            </a:r>
            <a:r>
              <a:rPr lang="hu-HU" sz="3600" b="1" dirty="0" err="1">
                <a:solidFill>
                  <a:srgbClr val="002060"/>
                </a:solidFill>
                <a:latin typeface="Myriad "/>
              </a:rPr>
              <a:t>peer</a:t>
            </a:r>
            <a:r>
              <a:rPr lang="hu-HU" sz="36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600" b="1" dirty="0" err="1">
                <a:solidFill>
                  <a:srgbClr val="002060"/>
                </a:solidFill>
                <a:latin typeface="Myriad "/>
              </a:rPr>
              <a:t>review</a:t>
            </a:r>
            <a:r>
              <a:rPr lang="hu-HU" sz="3600" b="1" dirty="0">
                <a:solidFill>
                  <a:srgbClr val="002060"/>
                </a:solidFill>
                <a:latin typeface="Myriad "/>
              </a:rPr>
              <a:t>)</a:t>
            </a:r>
            <a:endParaRPr lang="en-US" sz="3600" b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Review célja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 Peer Review célja: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az Európai Statisztika Gyakorlati Kódexére épülő Peer Review során a Kódexnek való megfelelés értékelése, fejlesztési célok kitűzése a jobb megfelelés elősegítése céljából.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Cél az európai statisztikák iránti bizalom növelése a megfelelés bemutatása által.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 KSH számára jó lehetőségek rejlenek a Peer Review felkészülés, megfelelés, fejlesztési intézkedések, kommunikáció kapcsán. Kérdés, hogy a KSH milyen célokat szeretne saját maga kitűzni a Peer Review-val kapcsolatban.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</p:txBody>
      </p:sp>
    </p:spTree>
    <p:extLst>
      <p:ext uri="{BB962C8B-B14F-4D97-AF65-F5344CB8AC3E}">
        <p14:creationId xmlns:p14="http://schemas.microsoft.com/office/powerpoint/2010/main" val="332486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0" y="332656"/>
            <a:ext cx="12192000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Review működési alapvetései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2" y="1412774"/>
            <a:ext cx="987716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 3. Peer Review szellemisége, célja alapvetően a 2. Peer Review-hoz hasonló lesz.</a:t>
            </a: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Audit-szerű megközelítés (audit-like approach) marad: önértékelés bizonyítékokkal + alapdokumentumok és legfontosabb szakmai összefoglalók angolul + szakértői audit + párbeszéd + fejlesztési intézkedések (improvement actions) és monitoringja</a:t>
            </a: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 Peer Review felépítése: </a:t>
            </a:r>
          </a:p>
          <a:p>
            <a:pPr marL="1371600" lvl="2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önértékelő kérdőívek (NSI / ONA), alapdokumentumok (core documents), angol összefoglalók készítése és megküldése a Peer Review előtt, illetve biztosítása a Peer Review alatt;</a:t>
            </a:r>
          </a:p>
          <a:p>
            <a:pPr marL="1371600" lvl="2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ezt követő helyszíni látogatás, az alapján ajánlások, jelentés és fejlesztési intézkedések megfogalmazása, konszenzusra törekvés az NSI és az Eurostat között; Cél volt az ajánlások egységesítése, számuk csökkentése;</a:t>
            </a:r>
          </a:p>
          <a:p>
            <a:pPr marL="1371600" lvl="2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illetve ezt követő rendszeres monitoring.</a:t>
            </a:r>
          </a:p>
        </p:txBody>
      </p:sp>
    </p:spTree>
    <p:extLst>
      <p:ext uri="{BB962C8B-B14F-4D97-AF65-F5344CB8AC3E}">
        <p14:creationId xmlns:p14="http://schemas.microsoft.com/office/powerpoint/2010/main" val="85585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Review működési alapvetései</a:t>
            </a:r>
          </a:p>
        </p:txBody>
      </p:sp>
      <p:sp>
        <p:nvSpPr>
          <p:cNvPr id="4" name="Téglalap 3"/>
          <p:cNvSpPr/>
          <p:nvPr/>
        </p:nvSpPr>
        <p:spPr>
          <a:xfrm>
            <a:off x="980303" y="1412777"/>
            <a:ext cx="986069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De! Lesznek eltérések is: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Erősebb egységesítési szándék a háttérdokumentumokkal (fejlesztési intézkedések megfogalmazása, workshop-ok, stb.)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Önértékelő kérdőívek sokkal standardizáltabbak, mint a 2. körben. Megváltozó értékelési skála: az implementációs szintet kell értékelni: „fully”, „broadly”, „partly”, „not implemented”. NSI/Eurostat esetén nincs „not relevant/not applicable” kategória.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Külön fókusz lesz a koordináció, a szakmai függetlenség és az előző PR óta elmaradt fejlesztési intézkedések vizsgálata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 err="1"/>
              <a:t>ONA-k</a:t>
            </a:r>
            <a:r>
              <a:rPr lang="hu-HU" kern="0" dirty="0"/>
              <a:t> külön bevonása. NSI döntésén alapulva 3-6 szervezet kijelölése.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Sokkal erősebb kommunikációs vonal. Lesznek közösen felhasználható kommunikációs tartalmak, de a tagállami szintű kommunikáció az NSI-ok hatásköre.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 KSH helyszíni látogatás várható ideje: </a:t>
            </a:r>
            <a:r>
              <a:rPr lang="hu-HU" b="1" kern="0" dirty="0"/>
              <a:t>2023. március 20-24. </a:t>
            </a:r>
            <a:endParaRPr lang="hu-HU" sz="2000" kern="0" dirty="0"/>
          </a:p>
        </p:txBody>
      </p:sp>
    </p:spTree>
    <p:extLst>
      <p:ext uri="{BB962C8B-B14F-4D97-AF65-F5344CB8AC3E}">
        <p14:creationId xmlns:p14="http://schemas.microsoft.com/office/powerpoint/2010/main" val="264467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046205" y="1412775"/>
            <a:ext cx="9761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 KSH felkészülését 3 nagy csoportra lehet osztani: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A. Hivatal tájékoztatása, bevonása a Peer Review előtti, alatti és utáni időszakban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B. Szakértői felkészülés, gap analysis és akciók indítása a Peer Review indulásáig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C. Vezetői és hivatali munkatársi felkészülés a Peer Review-ra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2000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Peer Review KSH felkészülés: KSH felkészülése</a:t>
            </a:r>
          </a:p>
        </p:txBody>
      </p:sp>
    </p:spTree>
    <p:extLst>
      <p:ext uri="{BB962C8B-B14F-4D97-AF65-F5344CB8AC3E}">
        <p14:creationId xmlns:p14="http://schemas.microsoft.com/office/powerpoint/2010/main" val="3381756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939114" y="1412775"/>
            <a:ext cx="98442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 HSSz felkészülését javasoljuk 2 nagy fázisra osztani: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A. HSSz tájékoztatása, bevonása a Peer Review előtti, alatti és utáni időszakban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B. ONA önkitöltés támogatása; bevont HSSz tagok felkészítése az SAQ kitöltésére és a helyszíni látogatásra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Peer Review KSH felkészülés: Hivatalos Statisztikai Szolgálat felkészülése</a:t>
            </a:r>
          </a:p>
        </p:txBody>
      </p:sp>
    </p:spTree>
    <p:extLst>
      <p:ext uri="{BB962C8B-B14F-4D97-AF65-F5344CB8AC3E}">
        <p14:creationId xmlns:p14="http://schemas.microsoft.com/office/powerpoint/2010/main" val="4227028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988541" y="1288716"/>
            <a:ext cx="9786551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hu-HU" b="1" kern="0" dirty="0"/>
              <a:t>A. HSSz tájékoztatása, bevonása a Peer Review előtti, alatti és utáni időszakban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2020. szeptember – 2022. június: tájékoztatási jellegű kommunikáció; kiválasztott ONA körre külön menetrend, teendők meghatározása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június-augusztus: ONA első körös egyeztetések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szeptember: ONA kör kijelölése (MEKH, AM, BM)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szeptember-december: ONA kitöltés segítése, szükséges akkreditációk elindítása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december-2023. március: látogatás ONA oldali szervezése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2023-tól tájékoztató a Peer </a:t>
            </a:r>
            <a:r>
              <a:rPr lang="hu-HU" kern="0" dirty="0" err="1"/>
              <a:t>Review</a:t>
            </a:r>
            <a:r>
              <a:rPr lang="hu-HU" kern="0" dirty="0"/>
              <a:t> megvalósulásáról, akkreditációk folytatása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sz="2800" b="1" i="1" dirty="0" err="1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HSSz</a:t>
            </a:r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 felkészülése</a:t>
            </a:r>
          </a:p>
        </p:txBody>
      </p:sp>
    </p:spTree>
    <p:extLst>
      <p:ext uri="{BB962C8B-B14F-4D97-AF65-F5344CB8AC3E}">
        <p14:creationId xmlns:p14="http://schemas.microsoft.com/office/powerpoint/2010/main" val="103427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0D0B9F50-E298-4D18-9A40-17B1B2756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721"/>
          </a:xfrm>
        </p:spPr>
        <p:txBody>
          <a:bodyPr/>
          <a:lstStyle/>
          <a:p>
            <a:pPr algn="ctr"/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Országjelentések eddigi tapasztalatai</a:t>
            </a:r>
            <a:endParaRPr lang="hu-HU" dirty="0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B89B72D1-F42C-4F3D-8CE5-23FE86E9D4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2109" y="1283516"/>
            <a:ext cx="10144423" cy="2407640"/>
          </a:xfrm>
          <a:prstGeom prst="rect">
            <a:avLst/>
          </a:prstGeom>
        </p:spPr>
      </p:pic>
      <p:sp>
        <p:nvSpPr>
          <p:cNvPr id="2" name="Dia számának helye 1">
            <a:extLst>
              <a:ext uri="{FF2B5EF4-FFF2-40B4-BE49-F238E27FC236}">
                <a16:creationId xmlns:a16="http://schemas.microsoft.com/office/drawing/2014/main" id="{350FA490-B97F-4F69-98BE-73F77FA9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307A9E05-9B28-478D-B86A-9C8E9EE5E015}"/>
              </a:ext>
            </a:extLst>
          </p:cNvPr>
          <p:cNvSpPr txBox="1"/>
          <p:nvPr/>
        </p:nvSpPr>
        <p:spPr>
          <a:xfrm>
            <a:off x="1619075" y="3976382"/>
            <a:ext cx="90852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Legtöbb ajánlással érintett területek:</a:t>
            </a:r>
          </a:p>
          <a:p>
            <a:pPr marL="285750" indent="-285750">
              <a:buFontTx/>
              <a:buChar char="-"/>
            </a:pPr>
            <a:r>
              <a:rPr lang="hu-HU" dirty="0"/>
              <a:t>Intézményi elvek, ONA-k esetén a statisztikai tevékenység elhatárolása, vezetők kinevezése</a:t>
            </a:r>
          </a:p>
          <a:p>
            <a:pPr marL="285750" indent="-285750">
              <a:buFontTx/>
              <a:buChar char="-"/>
            </a:pPr>
            <a:r>
              <a:rPr lang="hu-HU" dirty="0"/>
              <a:t>Minőségbiztosítás, egységes rendszer, monitoring, minőségjelentések, standard eljárások</a:t>
            </a:r>
          </a:p>
          <a:p>
            <a:pPr marL="285750" indent="-285750">
              <a:buFontTx/>
              <a:buChar char="-"/>
            </a:pPr>
            <a:r>
              <a:rPr lang="hu-HU" dirty="0"/>
              <a:t>Adatforrásokhoz való hozzáférés, adatforrások integrálása</a:t>
            </a:r>
          </a:p>
          <a:p>
            <a:pPr marL="285750" indent="-285750">
              <a:buFontTx/>
              <a:buChar char="-"/>
            </a:pPr>
            <a:r>
              <a:rPr lang="hu-HU" dirty="0"/>
              <a:t>Megfelelő mennyiségű és minőségű erőforrás</a:t>
            </a:r>
          </a:p>
          <a:p>
            <a:pPr marL="285750" indent="-285750">
              <a:buFontTx/>
              <a:buChar char="-"/>
            </a:pPr>
            <a:r>
              <a:rPr lang="hu-HU" dirty="0"/>
              <a:t>Felhasználók igényeinek felmérése, elégedettségének mérése</a:t>
            </a:r>
          </a:p>
          <a:p>
            <a:pPr marL="285750" indent="-285750">
              <a:buFontTx/>
              <a:buChar char="-"/>
            </a:pPr>
            <a:r>
              <a:rPr lang="hu-HU" dirty="0"/>
              <a:t>Adathozzáférés, honlapok, kutatói hozzáférés</a:t>
            </a:r>
          </a:p>
        </p:txBody>
      </p:sp>
    </p:spTree>
    <p:extLst>
      <p:ext uri="{BB962C8B-B14F-4D97-AF65-F5344CB8AC3E}">
        <p14:creationId xmlns:p14="http://schemas.microsoft.com/office/powerpoint/2010/main" val="17790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D463046-8BDE-4A39-AD5F-DEB5B0299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>
            <a:normAutofit/>
          </a:bodyPr>
          <a:lstStyle/>
          <a:p>
            <a:pPr algn="ctr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</a:t>
            </a:r>
            <a:r>
              <a:rPr lang="hu-HU" sz="2800" b="1" i="1" dirty="0" err="1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Review</a:t>
            </a:r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 hatásai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C0D7D7F-F922-42E4-B2BC-09CFAF239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5449266"/>
          </a:xfrm>
        </p:spPr>
        <p:txBody>
          <a:bodyPr>
            <a:normAutofit/>
          </a:bodyPr>
          <a:lstStyle/>
          <a:p>
            <a:pPr algn="just"/>
            <a:r>
              <a:rPr lang="hu-HU" sz="2000" kern="0" dirty="0"/>
              <a:t>A Peer </a:t>
            </a:r>
            <a:r>
              <a:rPr lang="hu-HU" sz="2000" kern="0" dirty="0" err="1"/>
              <a:t>review</a:t>
            </a:r>
            <a:r>
              <a:rPr lang="hu-HU" sz="2000" kern="0" dirty="0"/>
              <a:t> mindig lehetőséget kínál a működésünk áttekintéséhez. </a:t>
            </a:r>
          </a:p>
          <a:p>
            <a:pPr algn="just"/>
            <a:r>
              <a:rPr lang="hu-HU" sz="2000" kern="0" dirty="0"/>
              <a:t>A kitöltés során a </a:t>
            </a:r>
            <a:r>
              <a:rPr lang="hu-HU" sz="2000" kern="0" dirty="0" err="1"/>
              <a:t>CoP</a:t>
            </a:r>
            <a:r>
              <a:rPr lang="hu-HU" sz="2000" kern="0" dirty="0"/>
              <a:t> elvei mentén a tényleges gyakorlat kerül felmérésre, jó gyakorlatokat azonosítunk, hiányzó dokumentációt pótlunk, honlap tartalmak készülnek.</a:t>
            </a:r>
          </a:p>
          <a:p>
            <a:pPr algn="just"/>
            <a:r>
              <a:rPr lang="hu-HU" sz="2000" kern="0" dirty="0"/>
              <a:t>A külső visszajelzés fontos, más nézőpont segíthet, illetve támogathatja is a saját elképzeléseket.</a:t>
            </a:r>
          </a:p>
          <a:p>
            <a:pPr algn="just"/>
            <a:r>
              <a:rPr lang="hu-HU" sz="2000" kern="0" dirty="0"/>
              <a:t>Segít a prioritások kijelölésében, az uniós fókusz más szempontokat is eltérbe helyez, ezeket össze lehet hangolni az új stratégiai időszak terveivel. </a:t>
            </a:r>
          </a:p>
          <a:p>
            <a:pPr algn="just"/>
            <a:r>
              <a:rPr lang="hu-HU" sz="2000" kern="0" dirty="0"/>
              <a:t>Nem csak a hivatali szervezetre, hanem a statisztikai rendszerre kiterjedő fejlesztések, standard megoldások kialakítása kerüljön előtérbe.</a:t>
            </a:r>
          </a:p>
          <a:p>
            <a:pPr algn="just"/>
            <a:r>
              <a:rPr lang="hu-HU" sz="2000" kern="0" dirty="0"/>
              <a:t>Magunk is megállapítunk fejlesztendő területeket, és azokra megfogalmazhatunk intézkedéseket a tényleges ajánlásokon túlmenően is.</a:t>
            </a:r>
          </a:p>
          <a:p>
            <a:pPr algn="just"/>
            <a:r>
              <a:rPr lang="hu-HU" sz="2000" kern="0" dirty="0"/>
              <a:t>Fontos a </a:t>
            </a:r>
            <a:r>
              <a:rPr lang="hu-HU" sz="2000" kern="0" dirty="0" err="1"/>
              <a:t>CoP</a:t>
            </a:r>
            <a:r>
              <a:rPr lang="hu-HU" sz="2000" kern="0" dirty="0"/>
              <a:t> elveinek tudatosítása, annak átgondolása, hogyan érvényesítjük azokat a mindennapi munkában.</a:t>
            </a:r>
          </a:p>
        </p:txBody>
      </p:sp>
      <p:sp>
        <p:nvSpPr>
          <p:cNvPr id="2" name="Dia számának helye 1">
            <a:extLst>
              <a:ext uri="{FF2B5EF4-FFF2-40B4-BE49-F238E27FC236}">
                <a16:creationId xmlns:a16="http://schemas.microsoft.com/office/drawing/2014/main" id="{22EA30D6-7516-44CF-8537-95933CBA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EC6E1-F1C1-444D-8DA3-0621314F7D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292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81B3D9-2814-4C34-AE69-A758932FB0FE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7787</TotalTime>
  <Words>746</Words>
  <Application>Microsoft Office PowerPoint</Application>
  <PresentationFormat>Szélesvásznú</PresentationFormat>
  <Paragraphs>65</Paragraphs>
  <Slides>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Myriad 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Országjelentések eddigi tapasztalatai</vt:lpstr>
      <vt:lpstr>A Peer Review hatásai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Nagy Eszter dr.</cp:lastModifiedBy>
  <cp:revision>46</cp:revision>
  <dcterms:created xsi:type="dcterms:W3CDTF">2017-03-01T09:38:02Z</dcterms:created>
  <dcterms:modified xsi:type="dcterms:W3CDTF">2022-09-28T06:10:30Z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