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365" r:id="rId6"/>
    <p:sldId id="372" r:id="rId7"/>
    <p:sldId id="259" r:id="rId8"/>
    <p:sldId id="373" r:id="rId9"/>
    <p:sldId id="376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userdoc\nn3455\dokumentum\N&#233;psz&#225;ml&#225;l&#225;s_megye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Internetes kitöltési szakasz, 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Munka1!$A$49:$A$69</c:f>
              <c:strCache>
                <c:ptCount val="21"/>
                <c:pt idx="0">
                  <c:v>Budapest</c:v>
                </c:pt>
                <c:pt idx="1">
                  <c:v>Bács-Kiskun</c:v>
                </c:pt>
                <c:pt idx="2">
                  <c:v>Baranya</c:v>
                </c:pt>
                <c:pt idx="3">
                  <c:v>Békés</c:v>
                </c:pt>
                <c:pt idx="4">
                  <c:v>Borsod-Abaúj-Zemplén</c:v>
                </c:pt>
                <c:pt idx="5">
                  <c:v>Csongrád-Csanád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Összesen</c:v>
                </c:pt>
              </c:strCache>
            </c:strRef>
          </c:cat>
          <c:val>
            <c:numRef>
              <c:f>Munka1!$F$49:$F$69</c:f>
              <c:numCache>
                <c:formatCode>0.0</c:formatCode>
                <c:ptCount val="21"/>
                <c:pt idx="0">
                  <c:v>80.530053606544556</c:v>
                </c:pt>
                <c:pt idx="1">
                  <c:v>68.945801120131705</c:v>
                </c:pt>
                <c:pt idx="2">
                  <c:v>67.503981139881105</c:v>
                </c:pt>
                <c:pt idx="3">
                  <c:v>66.996040669447225</c:v>
                </c:pt>
                <c:pt idx="4">
                  <c:v>60.061542899728352</c:v>
                </c:pt>
                <c:pt idx="5">
                  <c:v>75.128277820771174</c:v>
                </c:pt>
                <c:pt idx="6">
                  <c:v>75.678508887662815</c:v>
                </c:pt>
                <c:pt idx="7">
                  <c:v>77.417435910325764</c:v>
                </c:pt>
                <c:pt idx="8">
                  <c:v>69.864275577839024</c:v>
                </c:pt>
                <c:pt idx="9">
                  <c:v>67.497902097902099</c:v>
                </c:pt>
                <c:pt idx="10">
                  <c:v>63.985788923719952</c:v>
                </c:pt>
                <c:pt idx="11">
                  <c:v>74.015549357941381</c:v>
                </c:pt>
                <c:pt idx="12">
                  <c:v>62.277314469286438</c:v>
                </c:pt>
                <c:pt idx="13">
                  <c:v>80.015094328184944</c:v>
                </c:pt>
                <c:pt idx="14">
                  <c:v>63.005279199416634</c:v>
                </c:pt>
                <c:pt idx="15">
                  <c:v>58.266943770927149</c:v>
                </c:pt>
                <c:pt idx="16">
                  <c:v>65.962666768098444</c:v>
                </c:pt>
                <c:pt idx="17">
                  <c:v>76.153385972766415</c:v>
                </c:pt>
                <c:pt idx="18">
                  <c:v>75.201302064067463</c:v>
                </c:pt>
                <c:pt idx="19">
                  <c:v>71.260525905978071</c:v>
                </c:pt>
                <c:pt idx="20">
                  <c:v>72.574156601416078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7-4DFE-BAA2-F43E60FFF94A}"/>
            </c:ext>
          </c:extLst>
        </c:ser>
        <c:ser>
          <c:idx val="1"/>
          <c:order val="1"/>
          <c:tx>
            <c:v>Számlálóbiztosi szakasz, 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Munka1!$A$49:$A$69</c:f>
              <c:strCache>
                <c:ptCount val="21"/>
                <c:pt idx="0">
                  <c:v>Budapest</c:v>
                </c:pt>
                <c:pt idx="1">
                  <c:v>Bács-Kiskun</c:v>
                </c:pt>
                <c:pt idx="2">
                  <c:v>Baranya</c:v>
                </c:pt>
                <c:pt idx="3">
                  <c:v>Békés</c:v>
                </c:pt>
                <c:pt idx="4">
                  <c:v>Borsod-Abaúj-Zemplén</c:v>
                </c:pt>
                <c:pt idx="5">
                  <c:v>Csongrád-Csanád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Összesen</c:v>
                </c:pt>
              </c:strCache>
            </c:strRef>
          </c:cat>
          <c:val>
            <c:numRef>
              <c:f>Munka1!$G$49:$G$69</c:f>
              <c:numCache>
                <c:formatCode>0.0</c:formatCode>
                <c:ptCount val="21"/>
                <c:pt idx="0">
                  <c:v>12.726392502495621</c:v>
                </c:pt>
                <c:pt idx="1">
                  <c:v>26.742135674742162</c:v>
                </c:pt>
                <c:pt idx="2">
                  <c:v>27.94335163807613</c:v>
                </c:pt>
                <c:pt idx="3">
                  <c:v>28.454305966365904</c:v>
                </c:pt>
                <c:pt idx="4">
                  <c:v>34.831037494691124</c:v>
                </c:pt>
                <c:pt idx="5">
                  <c:v>21.759851660013332</c:v>
                </c:pt>
                <c:pt idx="6">
                  <c:v>21.689255643246096</c:v>
                </c:pt>
                <c:pt idx="7">
                  <c:v>17.854831310992278</c:v>
                </c:pt>
                <c:pt idx="8">
                  <c:v>26.290741744404507</c:v>
                </c:pt>
                <c:pt idx="9">
                  <c:v>29.19230769230769</c:v>
                </c:pt>
                <c:pt idx="10">
                  <c:v>31.661163357715083</c:v>
                </c:pt>
                <c:pt idx="11">
                  <c:v>22.610825340541705</c:v>
                </c:pt>
                <c:pt idx="12">
                  <c:v>33.084552898292067</c:v>
                </c:pt>
                <c:pt idx="13">
                  <c:v>17.457514997715393</c:v>
                </c:pt>
                <c:pt idx="14">
                  <c:v>31.879173205458645</c:v>
                </c:pt>
                <c:pt idx="15">
                  <c:v>36.330081827696276</c:v>
                </c:pt>
                <c:pt idx="16">
                  <c:v>29.597474348855563</c:v>
                </c:pt>
                <c:pt idx="17">
                  <c:v>20.953294058452748</c:v>
                </c:pt>
                <c:pt idx="18">
                  <c:v>21.675815639564991</c:v>
                </c:pt>
                <c:pt idx="19">
                  <c:v>25.1448083591931</c:v>
                </c:pt>
                <c:pt idx="20">
                  <c:v>23.47862349021241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7-4DFE-BAA2-F43E60FFF94A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Munka1!$A$49:$A$69</c:f>
              <c:strCache>
                <c:ptCount val="21"/>
                <c:pt idx="0">
                  <c:v>Budapest</c:v>
                </c:pt>
                <c:pt idx="1">
                  <c:v>Bács-Kiskun</c:v>
                </c:pt>
                <c:pt idx="2">
                  <c:v>Baranya</c:v>
                </c:pt>
                <c:pt idx="3">
                  <c:v>Békés</c:v>
                </c:pt>
                <c:pt idx="4">
                  <c:v>Borsod-Abaúj-Zemplén</c:v>
                </c:pt>
                <c:pt idx="5">
                  <c:v>Csongrád-Csanád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Összesen</c:v>
                </c:pt>
              </c:strCache>
            </c:strRef>
          </c:cat>
          <c:val>
            <c:numRef>
              <c:f>Munka1!$H$49:$H$69</c:f>
              <c:numCache>
                <c:formatCode>0.0</c:formatCode>
                <c:ptCount val="21"/>
                <c:pt idx="0">
                  <c:v>6.7435538909598289</c:v>
                </c:pt>
                <c:pt idx="1">
                  <c:v>4.3120632051261358</c:v>
                </c:pt>
                <c:pt idx="2">
                  <c:v>4.5526672220427642</c:v>
                </c:pt>
                <c:pt idx="3">
                  <c:v>4.5496533641868755</c:v>
                </c:pt>
                <c:pt idx="4">
                  <c:v>5.1074196055805308</c:v>
                </c:pt>
                <c:pt idx="5">
                  <c:v>3.1118705192154943</c:v>
                </c:pt>
                <c:pt idx="6">
                  <c:v>2.6322354690910834</c:v>
                </c:pt>
                <c:pt idx="7">
                  <c:v>4.7277327786819496</c:v>
                </c:pt>
                <c:pt idx="8">
                  <c:v>3.8449826777564775</c:v>
                </c:pt>
                <c:pt idx="9">
                  <c:v>3.3097902097902097</c:v>
                </c:pt>
                <c:pt idx="10">
                  <c:v>4.3530477185649596</c:v>
                </c:pt>
                <c:pt idx="11">
                  <c:v>3.37362530151692</c:v>
                </c:pt>
                <c:pt idx="12">
                  <c:v>4.6381326324214989</c:v>
                </c:pt>
                <c:pt idx="13">
                  <c:v>2.5273906740996632</c:v>
                </c:pt>
                <c:pt idx="14">
                  <c:v>5.1155475951247213</c:v>
                </c:pt>
                <c:pt idx="15">
                  <c:v>5.402974401376583</c:v>
                </c:pt>
                <c:pt idx="16">
                  <c:v>4.4398588830459964</c:v>
                </c:pt>
                <c:pt idx="17">
                  <c:v>2.893319968780828</c:v>
                </c:pt>
                <c:pt idx="18">
                  <c:v>3.1228822963675373</c:v>
                </c:pt>
                <c:pt idx="19">
                  <c:v>3.5946657348288316</c:v>
                </c:pt>
                <c:pt idx="20">
                  <c:v>3.9472199083715118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7-4DFE-BAA2-F43E60FF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68296367"/>
        <c:axId val="1872178591"/>
      </c:barChart>
      <c:catAx>
        <c:axId val="19682963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1872178591"/>
        <c:crosses val="autoZero"/>
        <c:auto val="1"/>
        <c:lblAlgn val="ctr"/>
        <c:lblOffset val="100"/>
        <c:noMultiLvlLbl val="0"/>
      </c:catAx>
      <c:valAx>
        <c:axId val="1872178591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196829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538938852159916"/>
          <c:y val="0.92890291025514704"/>
          <c:w val="0.67518502832402039"/>
          <c:h val="5.6346134078443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</dgm:pt>
    <dgm:pt modelId="{D1BDCEDB-6933-43D3-BA96-FC3FA7986A3A}">
      <dgm:prSet phldrT="[Szöveg]" custT="1"/>
      <dgm:spPr/>
      <dgm:t>
        <a:bodyPr/>
        <a:lstStyle/>
        <a:p>
          <a:r>
            <a:rPr lang="hu-HU" sz="1800" b="1" dirty="0"/>
            <a:t>Nyers személyadatok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 custT="1"/>
      <dgm:spPr/>
      <dgm:t>
        <a:bodyPr/>
        <a:lstStyle/>
        <a:p>
          <a:r>
            <a:rPr lang="hu-HU" sz="1800" b="1" dirty="0"/>
            <a:t>Adathiányok pótlása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 custT="1"/>
      <dgm:spPr/>
      <dgm:t>
        <a:bodyPr/>
        <a:lstStyle/>
        <a:p>
          <a:r>
            <a:rPr lang="hu-HU" sz="1800" b="1" dirty="0"/>
            <a:t>Teljes személyállomány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60AA0D5F-2F4A-42C4-A1F9-6B825B9F13C2}">
      <dgm:prSet phldrT="[Szöveg]" custT="1"/>
      <dgm:spPr/>
      <dgm:t>
        <a:bodyPr/>
        <a:lstStyle/>
        <a:p>
          <a:r>
            <a:rPr lang="hu-HU" sz="1800" b="1" dirty="0"/>
            <a:t>Duplák</a:t>
          </a:r>
          <a:br>
            <a:rPr lang="hu-HU" sz="1800" b="1" dirty="0"/>
          </a:br>
          <a:r>
            <a:rPr lang="hu-HU" sz="1800" b="1" dirty="0"/>
            <a:t>kiszűrése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861B6E5E-479F-4A25-82E3-364489214C69}">
      <dgm:prSet custT="1"/>
      <dgm:spPr/>
      <dgm:t>
        <a:bodyPr/>
        <a:lstStyle/>
        <a:p>
          <a:r>
            <a:rPr lang="hu-HU" sz="1800" b="1" dirty="0"/>
            <a:t>Szöveges válaszok</a:t>
          </a:r>
        </a:p>
        <a:p>
          <a:r>
            <a:rPr lang="hu-HU" sz="1800" b="1" dirty="0"/>
            <a:t>kódolása</a:t>
          </a:r>
        </a:p>
      </dgm:t>
    </dgm:pt>
    <dgm:pt modelId="{FE56F875-1053-44B1-90FC-D400826B0CE0}" type="parTrans" cxnId="{8D832BCF-70A5-4BB0-88A3-8CA90919CDC5}">
      <dgm:prSet/>
      <dgm:spPr/>
      <dgm:t>
        <a:bodyPr/>
        <a:lstStyle/>
        <a:p>
          <a:endParaRPr lang="hu-HU"/>
        </a:p>
      </dgm:t>
    </dgm:pt>
    <dgm:pt modelId="{817424B9-C888-4724-A0FF-E46B92DAB150}" type="sibTrans" cxnId="{8D832BCF-70A5-4BB0-88A3-8CA90919CDC5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LinFactNeighborY="-53284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ScaleY="90346" custLinFactY="-4817" custLinFactNeighborX="356" custLinFactNeighborY="-100000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Y="-32941" custLinFactNeighborX="689" custLinFactNeighborY="-100000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 custScaleX="100021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4B154409-4043-4EF5-A13D-6662DDA9114F}" type="pres">
      <dgm:prSet presAssocID="{861B6E5E-479F-4A25-82E3-364489214C69}" presName="node" presStyleLbl="node1" presStyleIdx="4" presStyleCnt="5" custLinFactY="-38395" custLinFactNeighborY="-100000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31701612-950A-4A25-8574-B9A133AAD05C}" type="presOf" srcId="{861B6E5E-479F-4A25-82E3-364489214C69}" destId="{4B154409-4043-4EF5-A13D-6662DDA9114F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8D832BCF-70A5-4BB0-88A3-8CA90919CDC5}" srcId="{DF745896-B107-4AE8-A526-A3373F560F79}" destId="{861B6E5E-479F-4A25-82E3-364489214C69}" srcOrd="4" destOrd="0" parTransId="{FE56F875-1053-44B1-90FC-D400826B0CE0}" sibTransId="{817424B9-C888-4724-A0FF-E46B92DAB150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F04BFD48-C7B7-4B23-B396-BEDBEAC56E80}" type="presParOf" srcId="{09D282D5-B144-4C9D-A3D0-985C12CD9B70}" destId="{4B154409-4043-4EF5-A13D-6662DDA9114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Háztartás és család 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6F7B2BDE-5D9A-486C-99C8-778968BC107A}" type="pres">
      <dgm:prSet presAssocID="{9300DD42-0A1B-42CC-805E-DE59FE980C28}" presName="node" presStyleLbl="node1" presStyleIdx="0" presStyleCnt="1" custLinFactNeighborX="-1100">
        <dgm:presLayoutVars>
          <dgm:bulletEnabled val="1"/>
        </dgm:presLayoutVars>
      </dgm:prSet>
      <dgm:spPr/>
    </dgm:pt>
  </dgm:ptLst>
  <dgm:cxnLst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237320B5-81D9-484F-BAB1-AD36340038CD}" srcId="{DF745896-B107-4AE8-A526-A3373F560F79}" destId="{9300DD42-0A1B-42CC-805E-DE59FE980C28}" srcOrd="0" destOrd="0" parTransId="{261C7104-6D4A-4F67-B783-EF515F75FD37}" sibTransId="{2C69C5F6-27A3-421D-88E4-9A918125E3E3}"/>
    <dgm:cxn modelId="{3B4AB5CC-6472-484C-86A4-EED8A3FE72BD}" type="presParOf" srcId="{09D282D5-B144-4C9D-A3D0-985C12CD9B70}" destId="{6F7B2BDE-5D9A-486C-99C8-778968BC107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300DD42-0A1B-42CC-805E-DE59FE980C28}">
      <dgm:prSet phldrT="[Szöveg]" custT="1"/>
      <dgm:spPr/>
      <dgm:t>
        <a:bodyPr/>
        <a:lstStyle/>
        <a:p>
          <a:r>
            <a:rPr lang="hu-HU" sz="1800" b="1" dirty="0"/>
            <a:t>Épület 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6F7B2BDE-5D9A-486C-99C8-778968BC107A}" type="pres">
      <dgm:prSet presAssocID="{9300DD42-0A1B-42CC-805E-DE59FE980C28}" presName="node" presStyleLbl="node1" presStyleIdx="0" presStyleCnt="1" custScaleY="91759" custLinFactNeighborX="6567" custLinFactNeighborY="-3532">
        <dgm:presLayoutVars>
          <dgm:bulletEnabled val="1"/>
        </dgm:presLayoutVars>
      </dgm:prSet>
      <dgm:spPr/>
    </dgm:pt>
  </dgm:ptLst>
  <dgm:cxnLst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237320B5-81D9-484F-BAB1-AD36340038CD}" srcId="{DF745896-B107-4AE8-A526-A3373F560F79}" destId="{9300DD42-0A1B-42CC-805E-DE59FE980C28}" srcOrd="0" destOrd="0" parTransId="{261C7104-6D4A-4F67-B783-EF515F75FD37}" sibTransId="{2C69C5F6-27A3-421D-88E4-9A918125E3E3}"/>
    <dgm:cxn modelId="{3B4AB5CC-6472-484C-86A4-EED8A3FE72BD}" type="presParOf" srcId="{09D282D5-B144-4C9D-A3D0-985C12CD9B70}" destId="{6F7B2BDE-5D9A-486C-99C8-778968BC107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1BDCEDB-6933-43D3-BA96-FC3FA7986A3A}">
      <dgm:prSet phldrT="[Szöveg]"/>
      <dgm:spPr/>
      <dgm:t>
        <a:bodyPr/>
        <a:lstStyle/>
        <a:p>
          <a:r>
            <a:rPr lang="hu-HU" b="1" dirty="0"/>
            <a:t>Nyers címadatok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/>
      <dgm:spPr/>
      <dgm:t>
        <a:bodyPr/>
        <a:lstStyle/>
        <a:p>
          <a:r>
            <a:rPr lang="hu-HU" b="1" dirty="0"/>
            <a:t>Duplák kiszűrése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Teljes címállomány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60AA0D5F-2F4A-42C4-A1F9-6B825B9F13C2}">
      <dgm:prSet phldrT="[Szöveg]"/>
      <dgm:spPr/>
      <dgm:t>
        <a:bodyPr/>
        <a:lstStyle/>
        <a:p>
          <a:r>
            <a:rPr lang="hu-HU" b="1" dirty="0"/>
            <a:t>Formátum egységesítése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674DFF51-6C37-49B9-948E-AC1A8BFB8A61}">
      <dgm:prSet phldrT="[Szöveg]"/>
      <dgm:spPr/>
      <dgm:t>
        <a:bodyPr/>
        <a:lstStyle/>
        <a:p>
          <a:r>
            <a:rPr lang="hu-HU" b="1" dirty="0" err="1"/>
            <a:t>Geokódok</a:t>
          </a:r>
          <a:r>
            <a:rPr lang="hu-HU" b="1" dirty="0"/>
            <a:t> hiánypótlása</a:t>
          </a:r>
        </a:p>
      </dgm:t>
    </dgm:pt>
    <dgm:pt modelId="{32C38102-9AEF-45E9-BD55-30416DA723F5}" type="parTrans" cxnId="{5476F023-BC04-475B-9E03-CADCD18382B1}">
      <dgm:prSet/>
      <dgm:spPr/>
      <dgm:t>
        <a:bodyPr/>
        <a:lstStyle/>
        <a:p>
          <a:endParaRPr lang="hu-HU"/>
        </a:p>
      </dgm:t>
    </dgm:pt>
    <dgm:pt modelId="{79A76053-0F4D-43C8-A4E1-898AA14B7098}" type="sibTrans" cxnId="{5476F023-BC04-475B-9E03-CADCD18382B1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ScaleY="97522" custLinFactNeighborY="-29820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LinFactNeighborY="-56468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NeighborX="-939" custLinFactNeighborY="-97646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 custLinFactNeighborX="-10552" custLinFactNeighborY="-700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FF98577C-F7C7-4D66-9101-16BBDD95CAAA}" type="pres">
      <dgm:prSet presAssocID="{674DFF51-6C37-49B9-948E-AC1A8BFB8A61}" presName="node" presStyleLbl="node1" presStyleIdx="4" presStyleCnt="5" custScaleY="115249" custLinFactY="-2898" custLinFactNeighborY="-100000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5476F023-BC04-475B-9E03-CADCD18382B1}" srcId="{DF745896-B107-4AE8-A526-A3373F560F79}" destId="{674DFF51-6C37-49B9-948E-AC1A8BFB8A61}" srcOrd="4" destOrd="0" parTransId="{32C38102-9AEF-45E9-BD55-30416DA723F5}" sibTransId="{79A76053-0F4D-43C8-A4E1-898AA14B7098}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58A93671-8C8B-47B2-814E-73C72A3FB46C}" type="presOf" srcId="{674DFF51-6C37-49B9-948E-AC1A8BFB8A61}" destId="{FF98577C-F7C7-4D66-9101-16BBDD95CAAA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9BC9C869-275D-460C-8DB7-9BAA8AD81FD2}" type="presParOf" srcId="{09D282D5-B144-4C9D-A3D0-985C12CD9B70}" destId="{FF98577C-F7C7-4D66-9101-16BBDD95CAA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1BDCEDB-6933-43D3-BA96-FC3FA7986A3A}">
      <dgm:prSet phldrT="[Szöveg]"/>
      <dgm:spPr/>
      <dgm:t>
        <a:bodyPr/>
        <a:lstStyle/>
        <a:p>
          <a:r>
            <a:rPr lang="hu-HU" b="1" dirty="0"/>
            <a:t>Nyers lakásadatok       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/>
      <dgm:spPr/>
      <dgm:t>
        <a:bodyPr/>
        <a:lstStyle/>
        <a:p>
          <a:r>
            <a:rPr lang="hu-HU" b="1" dirty="0"/>
            <a:t>Adathiányok pótlása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60AA0D5F-2F4A-42C4-A1F9-6B825B9F13C2}">
      <dgm:prSet phldrT="[Szöveg]"/>
      <dgm:spPr/>
      <dgm:t>
        <a:bodyPr/>
        <a:lstStyle/>
        <a:p>
          <a:r>
            <a:rPr lang="hu-HU" b="1" dirty="0"/>
            <a:t>Duplák kiszűrése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674DFF51-6C37-49B9-948E-AC1A8BFB8A61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79A76053-0F4D-43C8-A4E1-898AA14B7098}" type="sibTrans" cxnId="{5476F023-BC04-475B-9E03-CADCD18382B1}">
      <dgm:prSet/>
      <dgm:spPr/>
      <dgm:t>
        <a:bodyPr/>
        <a:lstStyle/>
        <a:p>
          <a:endParaRPr lang="hu-HU"/>
        </a:p>
      </dgm:t>
    </dgm:pt>
    <dgm:pt modelId="{32C38102-9AEF-45E9-BD55-30416DA723F5}" type="parTrans" cxnId="{5476F023-BC04-475B-9E03-CADCD18382B1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Teljes lakásállomány</a:t>
          </a:r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LinFactNeighborY="-40767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LinFactNeighborX="-1392" custLinFactNeighborY="-79284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Y="-10678" custLinFactNeighborX="-1392" custLinFactNeighborY="-100000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FF98577C-F7C7-4D66-9101-16BBDD95CAAA}" type="pres">
      <dgm:prSet presAssocID="{674DFF51-6C37-49B9-948E-AC1A8BFB8A61}" presName="node" presStyleLbl="node1" presStyleIdx="4" presStyleCnt="5" custLinFactY="-400000" custLinFactNeighborX="0" custLinFactNeighborY="-400171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5476F023-BC04-475B-9E03-CADCD18382B1}" srcId="{DF745896-B107-4AE8-A526-A3373F560F79}" destId="{674DFF51-6C37-49B9-948E-AC1A8BFB8A61}" srcOrd="4" destOrd="0" parTransId="{32C38102-9AEF-45E9-BD55-30416DA723F5}" sibTransId="{79A76053-0F4D-43C8-A4E1-898AA14B7098}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58A93671-8C8B-47B2-814E-73C72A3FB46C}" type="presOf" srcId="{674DFF51-6C37-49B9-948E-AC1A8BFB8A61}" destId="{FF98577C-F7C7-4D66-9101-16BBDD95CAAA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9BC9C869-275D-460C-8DB7-9BAA8AD81FD2}" type="presParOf" srcId="{09D282D5-B144-4C9D-A3D0-985C12CD9B70}" destId="{FF98577C-F7C7-4D66-9101-16BBDD95CAA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Háztartás és család 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6F7B2BDE-5D9A-486C-99C8-778968BC107A}" type="pres">
      <dgm:prSet presAssocID="{9300DD42-0A1B-42CC-805E-DE59FE980C28}" presName="node" presStyleLbl="node1" presStyleIdx="0" presStyleCnt="1" custLinFactNeighborX="-1100">
        <dgm:presLayoutVars>
          <dgm:bulletEnabled val="1"/>
        </dgm:presLayoutVars>
      </dgm:prSet>
      <dgm:spPr/>
    </dgm:pt>
  </dgm:ptLst>
  <dgm:cxnLst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237320B5-81D9-484F-BAB1-AD36340038CD}" srcId="{DF745896-B107-4AE8-A526-A3373F560F79}" destId="{9300DD42-0A1B-42CC-805E-DE59FE980C28}" srcOrd="0" destOrd="0" parTransId="{261C7104-6D4A-4F67-B783-EF515F75FD37}" sibTransId="{2C69C5F6-27A3-421D-88E4-9A918125E3E3}"/>
    <dgm:cxn modelId="{3B4AB5CC-6472-484C-86A4-EED8A3FE72BD}" type="presParOf" srcId="{09D282D5-B144-4C9D-A3D0-985C12CD9B70}" destId="{6F7B2BDE-5D9A-486C-99C8-778968BC107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</dgm:pt>
    <dgm:pt modelId="{D1BDCEDB-6933-43D3-BA96-FC3FA7986A3A}">
      <dgm:prSet phldrT="[Szöveg]" custT="1"/>
      <dgm:spPr/>
      <dgm:t>
        <a:bodyPr/>
        <a:lstStyle/>
        <a:p>
          <a:r>
            <a:rPr lang="hu-HU" sz="1800" b="1" dirty="0"/>
            <a:t>Nyers személyadatok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 custT="1"/>
      <dgm:spPr/>
      <dgm:t>
        <a:bodyPr/>
        <a:lstStyle/>
        <a:p>
          <a:r>
            <a:rPr lang="hu-HU" sz="1800" b="1" dirty="0"/>
            <a:t>Adathiányok pótlása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 custT="1"/>
      <dgm:spPr/>
      <dgm:t>
        <a:bodyPr/>
        <a:lstStyle/>
        <a:p>
          <a:r>
            <a:rPr lang="hu-HU" sz="1800" b="1" dirty="0"/>
            <a:t>Teljes személyállomány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60AA0D5F-2F4A-42C4-A1F9-6B825B9F13C2}">
      <dgm:prSet phldrT="[Szöveg]" custT="1"/>
      <dgm:spPr/>
      <dgm:t>
        <a:bodyPr/>
        <a:lstStyle/>
        <a:p>
          <a:r>
            <a:rPr lang="hu-HU" sz="1800" b="1" dirty="0"/>
            <a:t>Duplák</a:t>
          </a:r>
          <a:br>
            <a:rPr lang="hu-HU" sz="1800" b="1" dirty="0"/>
          </a:br>
          <a:r>
            <a:rPr lang="hu-HU" sz="1800" b="1" dirty="0"/>
            <a:t>kiszűrése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861B6E5E-479F-4A25-82E3-364489214C69}">
      <dgm:prSet custT="1"/>
      <dgm:spPr/>
      <dgm:t>
        <a:bodyPr/>
        <a:lstStyle/>
        <a:p>
          <a:r>
            <a:rPr lang="hu-HU" sz="1800" b="1" dirty="0"/>
            <a:t>Szöveges válaszok</a:t>
          </a:r>
        </a:p>
        <a:p>
          <a:r>
            <a:rPr lang="hu-HU" sz="1800" b="1" dirty="0"/>
            <a:t>kódolása</a:t>
          </a:r>
        </a:p>
      </dgm:t>
    </dgm:pt>
    <dgm:pt modelId="{FE56F875-1053-44B1-90FC-D400826B0CE0}" type="parTrans" cxnId="{8D832BCF-70A5-4BB0-88A3-8CA90919CDC5}">
      <dgm:prSet/>
      <dgm:spPr/>
      <dgm:t>
        <a:bodyPr/>
        <a:lstStyle/>
        <a:p>
          <a:endParaRPr lang="hu-HU"/>
        </a:p>
      </dgm:t>
    </dgm:pt>
    <dgm:pt modelId="{817424B9-C888-4724-A0FF-E46B92DAB150}" type="sibTrans" cxnId="{8D832BCF-70A5-4BB0-88A3-8CA90919CDC5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LinFactNeighborY="-53284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ScaleY="90346" custLinFactY="-4817" custLinFactNeighborX="356" custLinFactNeighborY="-100000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Y="-32941" custLinFactNeighborX="689" custLinFactNeighborY="-100000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 custScaleX="100021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4B154409-4043-4EF5-A13D-6662DDA9114F}" type="pres">
      <dgm:prSet presAssocID="{861B6E5E-479F-4A25-82E3-364489214C69}" presName="node" presStyleLbl="node1" presStyleIdx="4" presStyleCnt="5" custLinFactY="-38395" custLinFactNeighborY="-100000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31701612-950A-4A25-8574-B9A133AAD05C}" type="presOf" srcId="{861B6E5E-479F-4A25-82E3-364489214C69}" destId="{4B154409-4043-4EF5-A13D-6662DDA9114F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8D832BCF-70A5-4BB0-88A3-8CA90919CDC5}" srcId="{DF745896-B107-4AE8-A526-A3373F560F79}" destId="{861B6E5E-479F-4A25-82E3-364489214C69}" srcOrd="4" destOrd="0" parTransId="{FE56F875-1053-44B1-90FC-D400826B0CE0}" sibTransId="{817424B9-C888-4724-A0FF-E46B92DAB150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F04BFD48-C7B7-4B23-B396-BEDBEAC56E80}" type="presParOf" srcId="{09D282D5-B144-4C9D-A3D0-985C12CD9B70}" destId="{4B154409-4043-4EF5-A13D-6662DDA9114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300DD42-0A1B-42CC-805E-DE59FE980C28}">
      <dgm:prSet phldrT="[Szöveg]" custT="1"/>
      <dgm:spPr/>
      <dgm:t>
        <a:bodyPr/>
        <a:lstStyle/>
        <a:p>
          <a:r>
            <a:rPr lang="hu-HU" sz="1800" b="1" dirty="0"/>
            <a:t>Épület 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6F7B2BDE-5D9A-486C-99C8-778968BC107A}" type="pres">
      <dgm:prSet presAssocID="{9300DD42-0A1B-42CC-805E-DE59FE980C28}" presName="node" presStyleLbl="node1" presStyleIdx="0" presStyleCnt="1" custScaleY="91759" custLinFactNeighborX="6567" custLinFactNeighborY="-3532">
        <dgm:presLayoutVars>
          <dgm:bulletEnabled val="1"/>
        </dgm:presLayoutVars>
      </dgm:prSet>
      <dgm:spPr/>
    </dgm:pt>
  </dgm:ptLst>
  <dgm:cxnLst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237320B5-81D9-484F-BAB1-AD36340038CD}" srcId="{DF745896-B107-4AE8-A526-A3373F560F79}" destId="{9300DD42-0A1B-42CC-805E-DE59FE980C28}" srcOrd="0" destOrd="0" parTransId="{261C7104-6D4A-4F67-B783-EF515F75FD37}" sibTransId="{2C69C5F6-27A3-421D-88E4-9A918125E3E3}"/>
    <dgm:cxn modelId="{3B4AB5CC-6472-484C-86A4-EED8A3FE72BD}" type="presParOf" srcId="{09D282D5-B144-4C9D-A3D0-985C12CD9B70}" destId="{6F7B2BDE-5D9A-486C-99C8-778968BC107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1BDCEDB-6933-43D3-BA96-FC3FA7986A3A}">
      <dgm:prSet phldrT="[Szöveg]"/>
      <dgm:spPr/>
      <dgm:t>
        <a:bodyPr/>
        <a:lstStyle/>
        <a:p>
          <a:r>
            <a:rPr lang="hu-HU" b="1" dirty="0"/>
            <a:t>Nyers címadatok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/>
      <dgm:spPr/>
      <dgm:t>
        <a:bodyPr/>
        <a:lstStyle/>
        <a:p>
          <a:r>
            <a:rPr lang="hu-HU" b="1" dirty="0"/>
            <a:t>Duplák kiszűrése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Teljes címállomány</a:t>
          </a:r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60AA0D5F-2F4A-42C4-A1F9-6B825B9F13C2}">
      <dgm:prSet phldrT="[Szöveg]"/>
      <dgm:spPr/>
      <dgm:t>
        <a:bodyPr/>
        <a:lstStyle/>
        <a:p>
          <a:r>
            <a:rPr lang="hu-HU" b="1" dirty="0"/>
            <a:t>Formátum egységesítése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674DFF51-6C37-49B9-948E-AC1A8BFB8A61}">
      <dgm:prSet phldrT="[Szöveg]"/>
      <dgm:spPr/>
      <dgm:t>
        <a:bodyPr/>
        <a:lstStyle/>
        <a:p>
          <a:r>
            <a:rPr lang="hu-HU" b="1" dirty="0" err="1"/>
            <a:t>Geokódok</a:t>
          </a:r>
          <a:r>
            <a:rPr lang="hu-HU" b="1" dirty="0"/>
            <a:t> hiánypótlása</a:t>
          </a:r>
        </a:p>
      </dgm:t>
    </dgm:pt>
    <dgm:pt modelId="{32C38102-9AEF-45E9-BD55-30416DA723F5}" type="parTrans" cxnId="{5476F023-BC04-475B-9E03-CADCD18382B1}">
      <dgm:prSet/>
      <dgm:spPr/>
      <dgm:t>
        <a:bodyPr/>
        <a:lstStyle/>
        <a:p>
          <a:endParaRPr lang="hu-HU"/>
        </a:p>
      </dgm:t>
    </dgm:pt>
    <dgm:pt modelId="{79A76053-0F4D-43C8-A4E1-898AA14B7098}" type="sibTrans" cxnId="{5476F023-BC04-475B-9E03-CADCD18382B1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ScaleY="97522" custLinFactNeighborY="-29820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LinFactNeighborY="-56468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NeighborX="-939" custLinFactNeighborY="-97646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 custLinFactNeighborX="-10552" custLinFactNeighborY="-700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FF98577C-F7C7-4D66-9101-16BBDD95CAAA}" type="pres">
      <dgm:prSet presAssocID="{674DFF51-6C37-49B9-948E-AC1A8BFB8A61}" presName="node" presStyleLbl="node1" presStyleIdx="4" presStyleCnt="5" custScaleY="115249" custLinFactY="-2898" custLinFactNeighborY="-100000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5476F023-BC04-475B-9E03-CADCD18382B1}" srcId="{DF745896-B107-4AE8-A526-A3373F560F79}" destId="{674DFF51-6C37-49B9-948E-AC1A8BFB8A61}" srcOrd="4" destOrd="0" parTransId="{32C38102-9AEF-45E9-BD55-30416DA723F5}" sibTransId="{79A76053-0F4D-43C8-A4E1-898AA14B7098}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58A93671-8C8B-47B2-814E-73C72A3FB46C}" type="presOf" srcId="{674DFF51-6C37-49B9-948E-AC1A8BFB8A61}" destId="{FF98577C-F7C7-4D66-9101-16BBDD95CAAA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9BC9C869-275D-460C-8DB7-9BAA8AD81FD2}" type="presParOf" srcId="{09D282D5-B144-4C9D-A3D0-985C12CD9B70}" destId="{FF98577C-F7C7-4D66-9101-16BBDD95CAA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745896-B107-4AE8-A526-A3373F560F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1BDCEDB-6933-43D3-BA96-FC3FA7986A3A}">
      <dgm:prSet phldrT="[Szöveg]"/>
      <dgm:spPr/>
      <dgm:t>
        <a:bodyPr/>
        <a:lstStyle/>
        <a:p>
          <a:r>
            <a:rPr lang="hu-HU" b="1" dirty="0"/>
            <a:t>Nyers lakásadatok       </a:t>
          </a:r>
        </a:p>
      </dgm:t>
    </dgm:pt>
    <dgm:pt modelId="{FDE3FA6B-C4CA-43C4-988B-C1E0E27CFB0D}" type="parTrans" cxnId="{3A69B442-2793-4F3C-B47F-011A19C41B18}">
      <dgm:prSet/>
      <dgm:spPr/>
      <dgm:t>
        <a:bodyPr/>
        <a:lstStyle/>
        <a:p>
          <a:endParaRPr lang="hu-HU"/>
        </a:p>
      </dgm:t>
    </dgm:pt>
    <dgm:pt modelId="{CD56764F-AAD8-4DF1-9108-7D92A4A1A287}" type="sibTrans" cxnId="{3A69B442-2793-4F3C-B47F-011A19C41B18}">
      <dgm:prSet/>
      <dgm:spPr/>
      <dgm:t>
        <a:bodyPr/>
        <a:lstStyle/>
        <a:p>
          <a:endParaRPr lang="hu-HU"/>
        </a:p>
      </dgm:t>
    </dgm:pt>
    <dgm:pt modelId="{0D2A5847-CFD6-42DA-9318-3AF1E61C8007}">
      <dgm:prSet phldrT="[Szöveg]"/>
      <dgm:spPr/>
      <dgm:t>
        <a:bodyPr/>
        <a:lstStyle/>
        <a:p>
          <a:r>
            <a:rPr lang="hu-HU" b="1" dirty="0"/>
            <a:t>Adathiányok pótlása</a:t>
          </a:r>
        </a:p>
      </dgm:t>
    </dgm:pt>
    <dgm:pt modelId="{C2F74A25-6810-40A1-84A9-20095402D3CE}" type="parTrans" cxnId="{7A15D43A-381E-4BD8-89E0-DC3FBC5B11CB}">
      <dgm:prSet/>
      <dgm:spPr/>
      <dgm:t>
        <a:bodyPr/>
        <a:lstStyle/>
        <a:p>
          <a:endParaRPr lang="hu-HU"/>
        </a:p>
      </dgm:t>
    </dgm:pt>
    <dgm:pt modelId="{25DA469C-7C3B-4A1F-82F5-39F25C3378E5}" type="sibTrans" cxnId="{7A15D43A-381E-4BD8-89E0-DC3FBC5B11CB}">
      <dgm:prSet/>
      <dgm:spPr/>
      <dgm:t>
        <a:bodyPr/>
        <a:lstStyle/>
        <a:p>
          <a:endParaRPr lang="hu-HU"/>
        </a:p>
      </dgm:t>
    </dgm:pt>
    <dgm:pt modelId="{60AA0D5F-2F4A-42C4-A1F9-6B825B9F13C2}">
      <dgm:prSet phldrT="[Szöveg]"/>
      <dgm:spPr/>
      <dgm:t>
        <a:bodyPr/>
        <a:lstStyle/>
        <a:p>
          <a:r>
            <a:rPr lang="hu-HU" b="1" dirty="0"/>
            <a:t>Duplák kiszűrése</a:t>
          </a:r>
        </a:p>
      </dgm:t>
    </dgm:pt>
    <dgm:pt modelId="{C14347CC-DFDE-417C-A16B-190C7E117108}" type="parTrans" cxnId="{9707FD13-27BF-4A05-AF7C-647B5BF0AE50}">
      <dgm:prSet/>
      <dgm:spPr/>
      <dgm:t>
        <a:bodyPr/>
        <a:lstStyle/>
        <a:p>
          <a:endParaRPr lang="hu-HU"/>
        </a:p>
      </dgm:t>
    </dgm:pt>
    <dgm:pt modelId="{F2152A05-70BA-4499-A35F-E780114F71B3}" type="sibTrans" cxnId="{9707FD13-27BF-4A05-AF7C-647B5BF0AE50}">
      <dgm:prSet/>
      <dgm:spPr/>
      <dgm:t>
        <a:bodyPr/>
        <a:lstStyle/>
        <a:p>
          <a:endParaRPr lang="hu-HU"/>
        </a:p>
      </dgm:t>
    </dgm:pt>
    <dgm:pt modelId="{674DFF51-6C37-49B9-948E-AC1A8BFB8A61}">
      <dgm:prSet phldrT="[Szöveg]"/>
      <dgm:spPr>
        <a:noFill/>
      </dgm:spPr>
      <dgm:t>
        <a:bodyPr/>
        <a:lstStyle/>
        <a:p>
          <a:endParaRPr lang="hu-HU" dirty="0"/>
        </a:p>
      </dgm:t>
    </dgm:pt>
    <dgm:pt modelId="{79A76053-0F4D-43C8-A4E1-898AA14B7098}" type="sibTrans" cxnId="{5476F023-BC04-475B-9E03-CADCD18382B1}">
      <dgm:prSet/>
      <dgm:spPr/>
      <dgm:t>
        <a:bodyPr/>
        <a:lstStyle/>
        <a:p>
          <a:endParaRPr lang="hu-HU"/>
        </a:p>
      </dgm:t>
    </dgm:pt>
    <dgm:pt modelId="{32C38102-9AEF-45E9-BD55-30416DA723F5}" type="parTrans" cxnId="{5476F023-BC04-475B-9E03-CADCD18382B1}">
      <dgm:prSet/>
      <dgm:spPr/>
      <dgm:t>
        <a:bodyPr/>
        <a:lstStyle/>
        <a:p>
          <a:endParaRPr lang="hu-HU"/>
        </a:p>
      </dgm:t>
    </dgm:pt>
    <dgm:pt modelId="{9300DD42-0A1B-42CC-805E-DE59FE980C28}">
      <dgm:prSet phldrT="[Szöveg]"/>
      <dgm:spPr/>
      <dgm:t>
        <a:bodyPr/>
        <a:lstStyle/>
        <a:p>
          <a:r>
            <a:rPr lang="hu-HU" b="1" dirty="0"/>
            <a:t>Teljes lakásállomány</a:t>
          </a:r>
        </a:p>
      </dgm:t>
    </dgm:pt>
    <dgm:pt modelId="{2C69C5F6-27A3-421D-88E4-9A918125E3E3}" type="sibTrans" cxnId="{237320B5-81D9-484F-BAB1-AD36340038CD}">
      <dgm:prSet/>
      <dgm:spPr>
        <a:noFill/>
      </dgm:spPr>
      <dgm:t>
        <a:bodyPr/>
        <a:lstStyle/>
        <a:p>
          <a:endParaRPr lang="hu-HU"/>
        </a:p>
      </dgm:t>
    </dgm:pt>
    <dgm:pt modelId="{261C7104-6D4A-4F67-B783-EF515F75FD37}" type="parTrans" cxnId="{237320B5-81D9-484F-BAB1-AD36340038CD}">
      <dgm:prSet/>
      <dgm:spPr/>
      <dgm:t>
        <a:bodyPr/>
        <a:lstStyle/>
        <a:p>
          <a:endParaRPr lang="hu-HU"/>
        </a:p>
      </dgm:t>
    </dgm:pt>
    <dgm:pt modelId="{09D282D5-B144-4C9D-A3D0-985C12CD9B70}" type="pres">
      <dgm:prSet presAssocID="{DF745896-B107-4AE8-A526-A3373F560F79}" presName="linearFlow" presStyleCnt="0">
        <dgm:presLayoutVars>
          <dgm:resizeHandles val="exact"/>
        </dgm:presLayoutVars>
      </dgm:prSet>
      <dgm:spPr/>
    </dgm:pt>
    <dgm:pt modelId="{305AF2F6-7E43-4681-AABE-32C961BFA68B}" type="pres">
      <dgm:prSet presAssocID="{D1BDCEDB-6933-43D3-BA96-FC3FA7986A3A}" presName="node" presStyleLbl="node1" presStyleIdx="0" presStyleCnt="5">
        <dgm:presLayoutVars>
          <dgm:bulletEnabled val="1"/>
        </dgm:presLayoutVars>
      </dgm:prSet>
      <dgm:spPr/>
    </dgm:pt>
    <dgm:pt modelId="{F848999F-54CF-4231-819D-0ADA6DDABC17}" type="pres">
      <dgm:prSet presAssocID="{CD56764F-AAD8-4DF1-9108-7D92A4A1A287}" presName="sibTrans" presStyleLbl="sibTrans2D1" presStyleIdx="0" presStyleCnt="4"/>
      <dgm:spPr/>
    </dgm:pt>
    <dgm:pt modelId="{82E900AF-A729-41CF-A8CC-AB876E792D97}" type="pres">
      <dgm:prSet presAssocID="{CD56764F-AAD8-4DF1-9108-7D92A4A1A287}" presName="connectorText" presStyleLbl="sibTrans2D1" presStyleIdx="0" presStyleCnt="4"/>
      <dgm:spPr/>
    </dgm:pt>
    <dgm:pt modelId="{985B3C73-55CF-4208-9160-628784820CF7}" type="pres">
      <dgm:prSet presAssocID="{60AA0D5F-2F4A-42C4-A1F9-6B825B9F13C2}" presName="node" presStyleLbl="node1" presStyleIdx="1" presStyleCnt="5" custLinFactNeighborY="-40767">
        <dgm:presLayoutVars>
          <dgm:bulletEnabled val="1"/>
        </dgm:presLayoutVars>
      </dgm:prSet>
      <dgm:spPr/>
    </dgm:pt>
    <dgm:pt modelId="{110FFBB5-3569-4D12-B752-43A4EA7560BC}" type="pres">
      <dgm:prSet presAssocID="{F2152A05-70BA-4499-A35F-E780114F71B3}" presName="sibTrans" presStyleLbl="sibTrans2D1" presStyleIdx="1" presStyleCnt="4"/>
      <dgm:spPr/>
    </dgm:pt>
    <dgm:pt modelId="{2C9BB517-4E63-47F4-BAA8-EA02CF2FA7C2}" type="pres">
      <dgm:prSet presAssocID="{F2152A05-70BA-4499-A35F-E780114F71B3}" presName="connectorText" presStyleLbl="sibTrans2D1" presStyleIdx="1" presStyleCnt="4"/>
      <dgm:spPr/>
    </dgm:pt>
    <dgm:pt modelId="{1D4DB604-203F-4C74-9E42-1751C100FAE8}" type="pres">
      <dgm:prSet presAssocID="{0D2A5847-CFD6-42DA-9318-3AF1E61C8007}" presName="node" presStyleLbl="node1" presStyleIdx="2" presStyleCnt="5" custLinFactNeighborX="-1392" custLinFactNeighborY="-79284">
        <dgm:presLayoutVars>
          <dgm:bulletEnabled val="1"/>
        </dgm:presLayoutVars>
      </dgm:prSet>
      <dgm:spPr/>
    </dgm:pt>
    <dgm:pt modelId="{501D39AF-ABE9-4C05-968A-97CFEDEB9AAC}" type="pres">
      <dgm:prSet presAssocID="{25DA469C-7C3B-4A1F-82F5-39F25C3378E5}" presName="sibTrans" presStyleLbl="sibTrans2D1" presStyleIdx="2" presStyleCnt="4"/>
      <dgm:spPr/>
    </dgm:pt>
    <dgm:pt modelId="{15757A60-8454-4580-A328-CB8AF6720CF8}" type="pres">
      <dgm:prSet presAssocID="{25DA469C-7C3B-4A1F-82F5-39F25C3378E5}" presName="connectorText" presStyleLbl="sibTrans2D1" presStyleIdx="2" presStyleCnt="4"/>
      <dgm:spPr/>
    </dgm:pt>
    <dgm:pt modelId="{6F7B2BDE-5D9A-486C-99C8-778968BC107A}" type="pres">
      <dgm:prSet presAssocID="{9300DD42-0A1B-42CC-805E-DE59FE980C28}" presName="node" presStyleLbl="node1" presStyleIdx="3" presStyleCnt="5" custLinFactY="-10678" custLinFactNeighborX="-1392" custLinFactNeighborY="-100000">
        <dgm:presLayoutVars>
          <dgm:bulletEnabled val="1"/>
        </dgm:presLayoutVars>
      </dgm:prSet>
      <dgm:spPr/>
    </dgm:pt>
    <dgm:pt modelId="{8982BA91-35C3-40ED-83CB-5D2D790B02C5}" type="pres">
      <dgm:prSet presAssocID="{2C69C5F6-27A3-421D-88E4-9A918125E3E3}" presName="sibTrans" presStyleLbl="sibTrans2D1" presStyleIdx="3" presStyleCnt="4"/>
      <dgm:spPr/>
    </dgm:pt>
    <dgm:pt modelId="{61925131-22DF-4E37-B8DC-862F527FA368}" type="pres">
      <dgm:prSet presAssocID="{2C69C5F6-27A3-421D-88E4-9A918125E3E3}" presName="connectorText" presStyleLbl="sibTrans2D1" presStyleIdx="3" presStyleCnt="4"/>
      <dgm:spPr/>
    </dgm:pt>
    <dgm:pt modelId="{FF98577C-F7C7-4D66-9101-16BBDD95CAAA}" type="pres">
      <dgm:prSet presAssocID="{674DFF51-6C37-49B9-948E-AC1A8BFB8A61}" presName="node" presStyleLbl="node1" presStyleIdx="4" presStyleCnt="5" custLinFactY="-400000" custLinFactNeighborX="0" custLinFactNeighborY="-400171">
        <dgm:presLayoutVars>
          <dgm:bulletEnabled val="1"/>
        </dgm:presLayoutVars>
      </dgm:prSet>
      <dgm:spPr/>
    </dgm:pt>
  </dgm:ptLst>
  <dgm:cxnLst>
    <dgm:cxn modelId="{36809104-1ECD-4AFF-932D-238671EF1897}" type="presOf" srcId="{25DA469C-7C3B-4A1F-82F5-39F25C3378E5}" destId="{15757A60-8454-4580-A328-CB8AF6720CF8}" srcOrd="1" destOrd="0" presId="urn:microsoft.com/office/officeart/2005/8/layout/process2"/>
    <dgm:cxn modelId="{DD344B06-15AD-461D-8651-7186B01C8609}" type="presOf" srcId="{9300DD42-0A1B-42CC-805E-DE59FE980C28}" destId="{6F7B2BDE-5D9A-486C-99C8-778968BC107A}" srcOrd="0" destOrd="0" presId="urn:microsoft.com/office/officeart/2005/8/layout/process2"/>
    <dgm:cxn modelId="{3957CA10-9456-4F7F-8140-59BA7437AE1E}" type="presOf" srcId="{0D2A5847-CFD6-42DA-9318-3AF1E61C8007}" destId="{1D4DB604-203F-4C74-9E42-1751C100FAE8}" srcOrd="0" destOrd="0" presId="urn:microsoft.com/office/officeart/2005/8/layout/process2"/>
    <dgm:cxn modelId="{9707FD13-27BF-4A05-AF7C-647B5BF0AE50}" srcId="{DF745896-B107-4AE8-A526-A3373F560F79}" destId="{60AA0D5F-2F4A-42C4-A1F9-6B825B9F13C2}" srcOrd="1" destOrd="0" parTransId="{C14347CC-DFDE-417C-A16B-190C7E117108}" sibTransId="{F2152A05-70BA-4499-A35F-E780114F71B3}"/>
    <dgm:cxn modelId="{23DCC71D-A666-4A77-B71B-7CB99F753CD0}" type="presOf" srcId="{F2152A05-70BA-4499-A35F-E780114F71B3}" destId="{2C9BB517-4E63-47F4-BAA8-EA02CF2FA7C2}" srcOrd="1" destOrd="0" presId="urn:microsoft.com/office/officeart/2005/8/layout/process2"/>
    <dgm:cxn modelId="{5476F023-BC04-475B-9E03-CADCD18382B1}" srcId="{DF745896-B107-4AE8-A526-A3373F560F79}" destId="{674DFF51-6C37-49B9-948E-AC1A8BFB8A61}" srcOrd="4" destOrd="0" parTransId="{32C38102-9AEF-45E9-BD55-30416DA723F5}" sibTransId="{79A76053-0F4D-43C8-A4E1-898AA14B7098}"/>
    <dgm:cxn modelId="{37717B2E-2CB8-489A-9C10-C61436AE7960}" type="presOf" srcId="{2C69C5F6-27A3-421D-88E4-9A918125E3E3}" destId="{61925131-22DF-4E37-B8DC-862F527FA368}" srcOrd="1" destOrd="0" presId="urn:microsoft.com/office/officeart/2005/8/layout/process2"/>
    <dgm:cxn modelId="{D8BBA034-4875-4467-AE43-34E344A6B8FE}" type="presOf" srcId="{25DA469C-7C3B-4A1F-82F5-39F25C3378E5}" destId="{501D39AF-ABE9-4C05-968A-97CFEDEB9AAC}" srcOrd="0" destOrd="0" presId="urn:microsoft.com/office/officeart/2005/8/layout/process2"/>
    <dgm:cxn modelId="{7A15D43A-381E-4BD8-89E0-DC3FBC5B11CB}" srcId="{DF745896-B107-4AE8-A526-A3373F560F79}" destId="{0D2A5847-CFD6-42DA-9318-3AF1E61C8007}" srcOrd="2" destOrd="0" parTransId="{C2F74A25-6810-40A1-84A9-20095402D3CE}" sibTransId="{25DA469C-7C3B-4A1F-82F5-39F25C3378E5}"/>
    <dgm:cxn modelId="{3A69B442-2793-4F3C-B47F-011A19C41B18}" srcId="{DF745896-B107-4AE8-A526-A3373F560F79}" destId="{D1BDCEDB-6933-43D3-BA96-FC3FA7986A3A}" srcOrd="0" destOrd="0" parTransId="{FDE3FA6B-C4CA-43C4-988B-C1E0E27CFB0D}" sibTransId="{CD56764F-AAD8-4DF1-9108-7D92A4A1A287}"/>
    <dgm:cxn modelId="{8AA6BA44-088E-44E9-A594-6B68970BAA27}" type="presOf" srcId="{DF745896-B107-4AE8-A526-A3373F560F79}" destId="{09D282D5-B144-4C9D-A3D0-985C12CD9B70}" srcOrd="0" destOrd="0" presId="urn:microsoft.com/office/officeart/2005/8/layout/process2"/>
    <dgm:cxn modelId="{84499749-E10E-4142-AEB0-9907AA820399}" type="presOf" srcId="{D1BDCEDB-6933-43D3-BA96-FC3FA7986A3A}" destId="{305AF2F6-7E43-4681-AABE-32C961BFA68B}" srcOrd="0" destOrd="0" presId="urn:microsoft.com/office/officeart/2005/8/layout/process2"/>
    <dgm:cxn modelId="{A627016A-D5B7-407A-A330-728FF5195D03}" type="presOf" srcId="{2C69C5F6-27A3-421D-88E4-9A918125E3E3}" destId="{8982BA91-35C3-40ED-83CB-5D2D790B02C5}" srcOrd="0" destOrd="0" presId="urn:microsoft.com/office/officeart/2005/8/layout/process2"/>
    <dgm:cxn modelId="{58A93671-8C8B-47B2-814E-73C72A3FB46C}" type="presOf" srcId="{674DFF51-6C37-49B9-948E-AC1A8BFB8A61}" destId="{FF98577C-F7C7-4D66-9101-16BBDD95CAAA}" srcOrd="0" destOrd="0" presId="urn:microsoft.com/office/officeart/2005/8/layout/process2"/>
    <dgm:cxn modelId="{38AABC77-06AF-435F-A351-DD1DB5869922}" type="presOf" srcId="{CD56764F-AAD8-4DF1-9108-7D92A4A1A287}" destId="{82E900AF-A729-41CF-A8CC-AB876E792D97}" srcOrd="1" destOrd="0" presId="urn:microsoft.com/office/officeart/2005/8/layout/process2"/>
    <dgm:cxn modelId="{DCD30E87-5A09-4707-A845-30A3103F4468}" type="presOf" srcId="{60AA0D5F-2F4A-42C4-A1F9-6B825B9F13C2}" destId="{985B3C73-55CF-4208-9160-628784820CF7}" srcOrd="0" destOrd="0" presId="urn:microsoft.com/office/officeart/2005/8/layout/process2"/>
    <dgm:cxn modelId="{D576B792-09C7-48CA-9960-1F35A3FB5FD7}" type="presOf" srcId="{F2152A05-70BA-4499-A35F-E780114F71B3}" destId="{110FFBB5-3569-4D12-B752-43A4EA7560BC}" srcOrd="0" destOrd="0" presId="urn:microsoft.com/office/officeart/2005/8/layout/process2"/>
    <dgm:cxn modelId="{237320B5-81D9-484F-BAB1-AD36340038CD}" srcId="{DF745896-B107-4AE8-A526-A3373F560F79}" destId="{9300DD42-0A1B-42CC-805E-DE59FE980C28}" srcOrd="3" destOrd="0" parTransId="{261C7104-6D4A-4F67-B783-EF515F75FD37}" sibTransId="{2C69C5F6-27A3-421D-88E4-9A918125E3E3}"/>
    <dgm:cxn modelId="{3D0190E3-5F0C-470E-AEED-C12CBDFB927B}" type="presOf" srcId="{CD56764F-AAD8-4DF1-9108-7D92A4A1A287}" destId="{F848999F-54CF-4231-819D-0ADA6DDABC17}" srcOrd="0" destOrd="0" presId="urn:microsoft.com/office/officeart/2005/8/layout/process2"/>
    <dgm:cxn modelId="{059253D3-C563-40DB-8BA1-0CF2D43785C3}" type="presParOf" srcId="{09D282D5-B144-4C9D-A3D0-985C12CD9B70}" destId="{305AF2F6-7E43-4681-AABE-32C961BFA68B}" srcOrd="0" destOrd="0" presId="urn:microsoft.com/office/officeart/2005/8/layout/process2"/>
    <dgm:cxn modelId="{65AACA32-9CF7-4AF2-989A-435800E400AE}" type="presParOf" srcId="{09D282D5-B144-4C9D-A3D0-985C12CD9B70}" destId="{F848999F-54CF-4231-819D-0ADA6DDABC17}" srcOrd="1" destOrd="0" presId="urn:microsoft.com/office/officeart/2005/8/layout/process2"/>
    <dgm:cxn modelId="{C17BF846-8BD8-4D3C-BCE4-58413B1452B3}" type="presParOf" srcId="{F848999F-54CF-4231-819D-0ADA6DDABC17}" destId="{82E900AF-A729-41CF-A8CC-AB876E792D97}" srcOrd="0" destOrd="0" presId="urn:microsoft.com/office/officeart/2005/8/layout/process2"/>
    <dgm:cxn modelId="{1ADCA54C-D531-413D-ACFE-A0B1AC445329}" type="presParOf" srcId="{09D282D5-B144-4C9D-A3D0-985C12CD9B70}" destId="{985B3C73-55CF-4208-9160-628784820CF7}" srcOrd="2" destOrd="0" presId="urn:microsoft.com/office/officeart/2005/8/layout/process2"/>
    <dgm:cxn modelId="{BC33D7BD-8D61-49F8-9222-1B436E50C541}" type="presParOf" srcId="{09D282D5-B144-4C9D-A3D0-985C12CD9B70}" destId="{110FFBB5-3569-4D12-B752-43A4EA7560BC}" srcOrd="3" destOrd="0" presId="urn:microsoft.com/office/officeart/2005/8/layout/process2"/>
    <dgm:cxn modelId="{88E3028F-0B4C-46B6-BDDB-57457BA186D9}" type="presParOf" srcId="{110FFBB5-3569-4D12-B752-43A4EA7560BC}" destId="{2C9BB517-4E63-47F4-BAA8-EA02CF2FA7C2}" srcOrd="0" destOrd="0" presId="urn:microsoft.com/office/officeart/2005/8/layout/process2"/>
    <dgm:cxn modelId="{FA7A53F0-4CFD-4F41-BBB9-1F0FF46A2C6F}" type="presParOf" srcId="{09D282D5-B144-4C9D-A3D0-985C12CD9B70}" destId="{1D4DB604-203F-4C74-9E42-1751C100FAE8}" srcOrd="4" destOrd="0" presId="urn:microsoft.com/office/officeart/2005/8/layout/process2"/>
    <dgm:cxn modelId="{E2721D9A-B6B4-4EBE-A2AB-DE0F8259AC0C}" type="presParOf" srcId="{09D282D5-B144-4C9D-A3D0-985C12CD9B70}" destId="{501D39AF-ABE9-4C05-968A-97CFEDEB9AAC}" srcOrd="5" destOrd="0" presId="urn:microsoft.com/office/officeart/2005/8/layout/process2"/>
    <dgm:cxn modelId="{1FEBF48B-A3F6-48D7-9499-B42FB8B8AE5B}" type="presParOf" srcId="{501D39AF-ABE9-4C05-968A-97CFEDEB9AAC}" destId="{15757A60-8454-4580-A328-CB8AF6720CF8}" srcOrd="0" destOrd="0" presId="urn:microsoft.com/office/officeart/2005/8/layout/process2"/>
    <dgm:cxn modelId="{3B4AB5CC-6472-484C-86A4-EED8A3FE72BD}" type="presParOf" srcId="{09D282D5-B144-4C9D-A3D0-985C12CD9B70}" destId="{6F7B2BDE-5D9A-486C-99C8-778968BC107A}" srcOrd="6" destOrd="0" presId="urn:microsoft.com/office/officeart/2005/8/layout/process2"/>
    <dgm:cxn modelId="{48700233-C040-412D-A36D-7DE981B5FEA4}" type="presParOf" srcId="{09D282D5-B144-4C9D-A3D0-985C12CD9B70}" destId="{8982BA91-35C3-40ED-83CB-5D2D790B02C5}" srcOrd="7" destOrd="0" presId="urn:microsoft.com/office/officeart/2005/8/layout/process2"/>
    <dgm:cxn modelId="{6BE2A091-BC68-402F-9C02-D3999C0342F4}" type="presParOf" srcId="{8982BA91-35C3-40ED-83CB-5D2D790B02C5}" destId="{61925131-22DF-4E37-B8DC-862F527FA368}" srcOrd="0" destOrd="0" presId="urn:microsoft.com/office/officeart/2005/8/layout/process2"/>
    <dgm:cxn modelId="{9BC9C869-275D-460C-8DB7-9BAA8AD81FD2}" type="presParOf" srcId="{09D282D5-B144-4C9D-A3D0-985C12CD9B70}" destId="{FF98577C-F7C7-4D66-9101-16BBDD95CAA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286113" y="1511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személyadatok</a:t>
          </a:r>
        </a:p>
      </dsp:txBody>
      <dsp:txXfrm>
        <a:off x="309466" y="24864"/>
        <a:ext cx="1843262" cy="750633"/>
      </dsp:txXfrm>
    </dsp:sp>
    <dsp:sp modelId="{F848999F-54CF-4231-819D-0ADA6DDABC17}">
      <dsp:nvSpPr>
        <dsp:cNvPr id="0" name=""/>
        <dsp:cNvSpPr/>
      </dsp:nvSpPr>
      <dsp:spPr>
        <a:xfrm rot="5400000">
          <a:off x="1161257" y="712570"/>
          <a:ext cx="139681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1123457" y="822130"/>
        <a:ext cx="215282" cy="97777"/>
      </dsp:txXfrm>
    </dsp:sp>
    <dsp:sp modelId="{985B3C73-55CF-4208-9160-628784820CF7}">
      <dsp:nvSpPr>
        <dsp:cNvPr id="0" name=""/>
        <dsp:cNvSpPr/>
      </dsp:nvSpPr>
      <dsp:spPr>
        <a:xfrm>
          <a:off x="286113" y="985093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</a:t>
          </a:r>
          <a:br>
            <a:rPr lang="hu-HU" sz="1800" b="1" kern="1200" dirty="0"/>
          </a:br>
          <a:r>
            <a:rPr lang="hu-HU" sz="1800" b="1" kern="1200" dirty="0"/>
            <a:t>kiszűrése</a:t>
          </a:r>
        </a:p>
      </dsp:txBody>
      <dsp:txXfrm>
        <a:off x="309466" y="1008446"/>
        <a:ext cx="1843262" cy="750633"/>
      </dsp:txXfrm>
    </dsp:sp>
    <dsp:sp modelId="{110FFBB5-3569-4D12-B752-43A4EA7560BC}">
      <dsp:nvSpPr>
        <dsp:cNvPr id="0" name=""/>
        <dsp:cNvSpPr/>
      </dsp:nvSpPr>
      <dsp:spPr>
        <a:xfrm rot="5375206">
          <a:off x="1169341" y="1690041"/>
          <a:ext cx="130517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 rot="-5400000">
        <a:off x="1126817" y="1804184"/>
        <a:ext cx="215282" cy="91362"/>
      </dsp:txXfrm>
    </dsp:sp>
    <dsp:sp modelId="{1D4DB604-203F-4C74-9E42-1751C100FAE8}">
      <dsp:nvSpPr>
        <dsp:cNvPr id="0" name=""/>
        <dsp:cNvSpPr/>
      </dsp:nvSpPr>
      <dsp:spPr>
        <a:xfrm>
          <a:off x="292842" y="1956452"/>
          <a:ext cx="1889968" cy="7203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Adathiányok pótlása</a:t>
          </a:r>
        </a:p>
      </dsp:txBody>
      <dsp:txXfrm>
        <a:off x="313941" y="1977551"/>
        <a:ext cx="1847770" cy="678166"/>
      </dsp:txXfrm>
    </dsp:sp>
    <dsp:sp modelId="{501D39AF-ABE9-4C05-968A-97CFEDEB9AAC}">
      <dsp:nvSpPr>
        <dsp:cNvPr id="0" name=""/>
        <dsp:cNvSpPr/>
      </dsp:nvSpPr>
      <dsp:spPr>
        <a:xfrm rot="5376818">
          <a:off x="1175432" y="2584628"/>
          <a:ext cx="130822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 rot="-5400000">
        <a:off x="1133070" y="2698618"/>
        <a:ext cx="215282" cy="91575"/>
      </dsp:txXfrm>
    </dsp:sp>
    <dsp:sp modelId="{6F7B2BDE-5D9A-486C-99C8-778968BC107A}">
      <dsp:nvSpPr>
        <dsp:cNvPr id="0" name=""/>
        <dsp:cNvSpPr/>
      </dsp:nvSpPr>
      <dsp:spPr>
        <a:xfrm>
          <a:off x="299135" y="2851242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személyállomány</a:t>
          </a:r>
        </a:p>
      </dsp:txBody>
      <dsp:txXfrm>
        <a:off x="322488" y="2874595"/>
        <a:ext cx="1843262" cy="750633"/>
      </dsp:txXfrm>
    </dsp:sp>
    <dsp:sp modelId="{8982BA91-35C3-40ED-83CB-5D2D790B02C5}">
      <dsp:nvSpPr>
        <dsp:cNvPr id="0" name=""/>
        <dsp:cNvSpPr/>
      </dsp:nvSpPr>
      <dsp:spPr>
        <a:xfrm rot="5438840">
          <a:off x="1104378" y="3646772"/>
          <a:ext cx="266460" cy="35880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130419" y="3692946"/>
        <a:ext cx="215282" cy="186522"/>
      </dsp:txXfrm>
    </dsp:sp>
    <dsp:sp modelId="{4B154409-4043-4EF5-A13D-6662DDA9114F}">
      <dsp:nvSpPr>
        <dsp:cNvPr id="0" name=""/>
        <dsp:cNvSpPr/>
      </dsp:nvSpPr>
      <dsp:spPr>
        <a:xfrm>
          <a:off x="286113" y="4003764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Szöveges válaszok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kódolása</a:t>
          </a:r>
        </a:p>
      </dsp:txBody>
      <dsp:txXfrm>
        <a:off x="309466" y="4027117"/>
        <a:ext cx="1843262" cy="750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2BDE-5D9A-486C-99C8-778968BC107A}">
      <dsp:nvSpPr>
        <dsp:cNvPr id="0" name=""/>
        <dsp:cNvSpPr/>
      </dsp:nvSpPr>
      <dsp:spPr>
        <a:xfrm>
          <a:off x="203056" y="0"/>
          <a:ext cx="1732828" cy="835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Háztartás és család állomány</a:t>
          </a:r>
        </a:p>
      </dsp:txBody>
      <dsp:txXfrm>
        <a:off x="227515" y="24459"/>
        <a:ext cx="1683910" cy="786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2BDE-5D9A-486C-99C8-778968BC107A}">
      <dsp:nvSpPr>
        <dsp:cNvPr id="0" name=""/>
        <dsp:cNvSpPr/>
      </dsp:nvSpPr>
      <dsp:spPr>
        <a:xfrm>
          <a:off x="261497" y="4914"/>
          <a:ext cx="1503176" cy="76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Épület állomány</a:t>
          </a:r>
        </a:p>
      </dsp:txBody>
      <dsp:txXfrm>
        <a:off x="283940" y="27357"/>
        <a:ext cx="1458290" cy="721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450227" y="2928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címadatok</a:t>
          </a:r>
        </a:p>
      </dsp:txBody>
      <dsp:txXfrm>
        <a:off x="471205" y="23906"/>
        <a:ext cx="1444263" cy="674294"/>
      </dsp:txXfrm>
    </dsp:sp>
    <dsp:sp modelId="{F848999F-54CF-4231-819D-0ADA6DDABC17}">
      <dsp:nvSpPr>
        <dsp:cNvPr id="0" name=""/>
        <dsp:cNvSpPr/>
      </dsp:nvSpPr>
      <dsp:spPr>
        <a:xfrm rot="5400000">
          <a:off x="1099087" y="683689"/>
          <a:ext cx="188499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 rot="-5400000">
        <a:off x="1096643" y="750595"/>
        <a:ext cx="193388" cy="131949"/>
      </dsp:txXfrm>
    </dsp:sp>
    <dsp:sp modelId="{985B3C73-55CF-4208-9160-628784820CF7}">
      <dsp:nvSpPr>
        <dsp:cNvPr id="0" name=""/>
        <dsp:cNvSpPr/>
      </dsp:nvSpPr>
      <dsp:spPr>
        <a:xfrm>
          <a:off x="450227" y="970511"/>
          <a:ext cx="1486219" cy="69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Formátum egységesítése</a:t>
          </a:r>
        </a:p>
      </dsp:txBody>
      <dsp:txXfrm>
        <a:off x="470685" y="990969"/>
        <a:ext cx="1445303" cy="657585"/>
      </dsp:txXfrm>
    </dsp:sp>
    <dsp:sp modelId="{110FFBB5-3569-4D12-B752-43A4EA7560BC}">
      <dsp:nvSpPr>
        <dsp:cNvPr id="0" name=""/>
        <dsp:cNvSpPr/>
      </dsp:nvSpPr>
      <dsp:spPr>
        <a:xfrm rot="5400000">
          <a:off x="1094827" y="1639203"/>
          <a:ext cx="197019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 rot="-5400000">
        <a:off x="1096643" y="1701849"/>
        <a:ext cx="193388" cy="137913"/>
      </dsp:txXfrm>
    </dsp:sp>
    <dsp:sp modelId="{1D4DB604-203F-4C74-9E42-1751C100FAE8}">
      <dsp:nvSpPr>
        <dsp:cNvPr id="0" name=""/>
        <dsp:cNvSpPr/>
      </dsp:nvSpPr>
      <dsp:spPr>
        <a:xfrm>
          <a:off x="450227" y="1931705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 kiszűrése</a:t>
          </a:r>
        </a:p>
      </dsp:txBody>
      <dsp:txXfrm>
        <a:off x="471205" y="1952683"/>
        <a:ext cx="1444263" cy="674294"/>
      </dsp:txXfrm>
    </dsp:sp>
    <dsp:sp modelId="{501D39AF-ABE9-4C05-968A-97CFEDEB9AAC}">
      <dsp:nvSpPr>
        <dsp:cNvPr id="0" name=""/>
        <dsp:cNvSpPr/>
      </dsp:nvSpPr>
      <dsp:spPr>
        <a:xfrm rot="5451755">
          <a:off x="1107354" y="2592128"/>
          <a:ext cx="158010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1090022" y="2674281"/>
        <a:ext cx="193388" cy="110607"/>
      </dsp:txXfrm>
    </dsp:sp>
    <dsp:sp modelId="{6F7B2BDE-5D9A-486C-99C8-778968BC107A}">
      <dsp:nvSpPr>
        <dsp:cNvPr id="0" name=""/>
        <dsp:cNvSpPr/>
      </dsp:nvSpPr>
      <dsp:spPr>
        <a:xfrm>
          <a:off x="436271" y="2858612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címállomány</a:t>
          </a:r>
        </a:p>
      </dsp:txBody>
      <dsp:txXfrm>
        <a:off x="457249" y="2879590"/>
        <a:ext cx="1444263" cy="674294"/>
      </dsp:txXfrm>
    </dsp:sp>
    <dsp:sp modelId="{8982BA91-35C3-40ED-83CB-5D2D790B02C5}">
      <dsp:nvSpPr>
        <dsp:cNvPr id="0" name=""/>
        <dsp:cNvSpPr/>
      </dsp:nvSpPr>
      <dsp:spPr>
        <a:xfrm rot="5356380">
          <a:off x="1036616" y="3575919"/>
          <a:ext cx="246723" cy="32231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 rot="-5400000">
        <a:off x="1062814" y="3613716"/>
        <a:ext cx="193388" cy="172706"/>
      </dsp:txXfrm>
    </dsp:sp>
    <dsp:sp modelId="{FF98577C-F7C7-4D66-9101-16BBDD95CAAA}">
      <dsp:nvSpPr>
        <dsp:cNvPr id="0" name=""/>
        <dsp:cNvSpPr/>
      </dsp:nvSpPr>
      <dsp:spPr>
        <a:xfrm>
          <a:off x="450227" y="3903801"/>
          <a:ext cx="1486219" cy="82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Geokódok</a:t>
          </a:r>
          <a:r>
            <a:rPr lang="hu-HU" sz="1800" b="1" kern="1200" dirty="0"/>
            <a:t> hiánypótlása</a:t>
          </a:r>
        </a:p>
      </dsp:txBody>
      <dsp:txXfrm>
        <a:off x="474404" y="3927978"/>
        <a:ext cx="1437865" cy="77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342739" y="623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lakásadatok       </a:t>
          </a:r>
        </a:p>
      </dsp:txBody>
      <dsp:txXfrm>
        <a:off x="364119" y="22003"/>
        <a:ext cx="1511296" cy="687216"/>
      </dsp:txXfrm>
    </dsp:sp>
    <dsp:sp modelId="{F848999F-54CF-4231-819D-0ADA6DDABC17}">
      <dsp:nvSpPr>
        <dsp:cNvPr id="0" name=""/>
        <dsp:cNvSpPr/>
      </dsp:nvSpPr>
      <dsp:spPr>
        <a:xfrm rot="5400000">
          <a:off x="1038694" y="674452"/>
          <a:ext cx="162145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 rot="-5400000">
        <a:off x="1021221" y="757624"/>
        <a:ext cx="197093" cy="113502"/>
      </dsp:txXfrm>
    </dsp:sp>
    <dsp:sp modelId="{985B3C73-55CF-4208-9160-628784820CF7}">
      <dsp:nvSpPr>
        <dsp:cNvPr id="0" name=""/>
        <dsp:cNvSpPr/>
      </dsp:nvSpPr>
      <dsp:spPr>
        <a:xfrm>
          <a:off x="342739" y="946794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 kiszűrése</a:t>
          </a:r>
        </a:p>
      </dsp:txBody>
      <dsp:txXfrm>
        <a:off x="364119" y="968174"/>
        <a:ext cx="1511296" cy="687216"/>
      </dsp:txXfrm>
    </dsp:sp>
    <dsp:sp modelId="{110FFBB5-3569-4D12-B752-43A4EA7560BC}">
      <dsp:nvSpPr>
        <dsp:cNvPr id="0" name=""/>
        <dsp:cNvSpPr/>
      </dsp:nvSpPr>
      <dsp:spPr>
        <a:xfrm rot="5477908">
          <a:off x="1024777" y="1624728"/>
          <a:ext cx="168347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 rot="-5400000">
        <a:off x="1010976" y="1704805"/>
        <a:ext cx="197093" cy="117843"/>
      </dsp:txXfrm>
    </dsp:sp>
    <dsp:sp modelId="{1D4DB604-203F-4C74-9E42-1751C100FAE8}">
      <dsp:nvSpPr>
        <dsp:cNvPr id="0" name=""/>
        <dsp:cNvSpPr/>
      </dsp:nvSpPr>
      <dsp:spPr>
        <a:xfrm>
          <a:off x="321106" y="1901176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Adathiányok pótlása</a:t>
          </a:r>
        </a:p>
      </dsp:txBody>
      <dsp:txXfrm>
        <a:off x="342486" y="1922556"/>
        <a:ext cx="1511296" cy="687216"/>
      </dsp:txXfrm>
    </dsp:sp>
    <dsp:sp modelId="{501D39AF-ABE9-4C05-968A-97CFEDEB9AAC}">
      <dsp:nvSpPr>
        <dsp:cNvPr id="0" name=""/>
        <dsp:cNvSpPr/>
      </dsp:nvSpPr>
      <dsp:spPr>
        <a:xfrm rot="5400000">
          <a:off x="1018848" y="2572623"/>
          <a:ext cx="158572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999588" y="2657581"/>
        <a:ext cx="197093" cy="111000"/>
      </dsp:txXfrm>
    </dsp:sp>
    <dsp:sp modelId="{6F7B2BDE-5D9A-486C-99C8-778968BC107A}">
      <dsp:nvSpPr>
        <dsp:cNvPr id="0" name=""/>
        <dsp:cNvSpPr/>
      </dsp:nvSpPr>
      <dsp:spPr>
        <a:xfrm>
          <a:off x="321106" y="2842583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lakásállomány</a:t>
          </a:r>
        </a:p>
      </dsp:txBody>
      <dsp:txXfrm>
        <a:off x="342486" y="2863963"/>
        <a:ext cx="1511296" cy="687216"/>
      </dsp:txXfrm>
    </dsp:sp>
    <dsp:sp modelId="{8982BA91-35C3-40ED-83CB-5D2D790B02C5}">
      <dsp:nvSpPr>
        <dsp:cNvPr id="0" name=""/>
        <dsp:cNvSpPr/>
      </dsp:nvSpPr>
      <dsp:spPr>
        <a:xfrm rot="16226161">
          <a:off x="316700" y="1622035"/>
          <a:ext cx="1584500" cy="32848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 rot="5400000">
        <a:off x="1010029" y="1092575"/>
        <a:ext cx="197093" cy="1485953"/>
      </dsp:txXfrm>
    </dsp:sp>
    <dsp:sp modelId="{FF98577C-F7C7-4D66-9101-16BBDD95CAAA}">
      <dsp:nvSpPr>
        <dsp:cNvPr id="0" name=""/>
        <dsp:cNvSpPr/>
      </dsp:nvSpPr>
      <dsp:spPr>
        <a:xfrm>
          <a:off x="342739" y="0"/>
          <a:ext cx="1554056" cy="72997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>
        <a:off x="364119" y="21380"/>
        <a:ext cx="1511296" cy="687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2BDE-5D9A-486C-99C8-778968BC107A}">
      <dsp:nvSpPr>
        <dsp:cNvPr id="0" name=""/>
        <dsp:cNvSpPr/>
      </dsp:nvSpPr>
      <dsp:spPr>
        <a:xfrm>
          <a:off x="203056" y="0"/>
          <a:ext cx="1732828" cy="835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Háztartás és család állomány</a:t>
          </a:r>
        </a:p>
      </dsp:txBody>
      <dsp:txXfrm>
        <a:off x="227515" y="24459"/>
        <a:ext cx="1683910" cy="786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286113" y="1511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személyadatok</a:t>
          </a:r>
        </a:p>
      </dsp:txBody>
      <dsp:txXfrm>
        <a:off x="309466" y="24864"/>
        <a:ext cx="1843262" cy="750633"/>
      </dsp:txXfrm>
    </dsp:sp>
    <dsp:sp modelId="{F848999F-54CF-4231-819D-0ADA6DDABC17}">
      <dsp:nvSpPr>
        <dsp:cNvPr id="0" name=""/>
        <dsp:cNvSpPr/>
      </dsp:nvSpPr>
      <dsp:spPr>
        <a:xfrm rot="5400000">
          <a:off x="1161257" y="712570"/>
          <a:ext cx="139681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1123457" y="822130"/>
        <a:ext cx="215282" cy="97777"/>
      </dsp:txXfrm>
    </dsp:sp>
    <dsp:sp modelId="{985B3C73-55CF-4208-9160-628784820CF7}">
      <dsp:nvSpPr>
        <dsp:cNvPr id="0" name=""/>
        <dsp:cNvSpPr/>
      </dsp:nvSpPr>
      <dsp:spPr>
        <a:xfrm>
          <a:off x="286113" y="985093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</a:t>
          </a:r>
          <a:br>
            <a:rPr lang="hu-HU" sz="1800" b="1" kern="1200" dirty="0"/>
          </a:br>
          <a:r>
            <a:rPr lang="hu-HU" sz="1800" b="1" kern="1200" dirty="0"/>
            <a:t>kiszűrése</a:t>
          </a:r>
        </a:p>
      </dsp:txBody>
      <dsp:txXfrm>
        <a:off x="309466" y="1008446"/>
        <a:ext cx="1843262" cy="750633"/>
      </dsp:txXfrm>
    </dsp:sp>
    <dsp:sp modelId="{110FFBB5-3569-4D12-B752-43A4EA7560BC}">
      <dsp:nvSpPr>
        <dsp:cNvPr id="0" name=""/>
        <dsp:cNvSpPr/>
      </dsp:nvSpPr>
      <dsp:spPr>
        <a:xfrm rot="5375206">
          <a:off x="1169341" y="1690041"/>
          <a:ext cx="130517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 rot="-5400000">
        <a:off x="1126817" y="1804184"/>
        <a:ext cx="215282" cy="91362"/>
      </dsp:txXfrm>
    </dsp:sp>
    <dsp:sp modelId="{1D4DB604-203F-4C74-9E42-1751C100FAE8}">
      <dsp:nvSpPr>
        <dsp:cNvPr id="0" name=""/>
        <dsp:cNvSpPr/>
      </dsp:nvSpPr>
      <dsp:spPr>
        <a:xfrm>
          <a:off x="292842" y="1956452"/>
          <a:ext cx="1889968" cy="7203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Adathiányok pótlása</a:t>
          </a:r>
        </a:p>
      </dsp:txBody>
      <dsp:txXfrm>
        <a:off x="313941" y="1977551"/>
        <a:ext cx="1847770" cy="678166"/>
      </dsp:txXfrm>
    </dsp:sp>
    <dsp:sp modelId="{501D39AF-ABE9-4C05-968A-97CFEDEB9AAC}">
      <dsp:nvSpPr>
        <dsp:cNvPr id="0" name=""/>
        <dsp:cNvSpPr/>
      </dsp:nvSpPr>
      <dsp:spPr>
        <a:xfrm rot="5376818">
          <a:off x="1175432" y="2584628"/>
          <a:ext cx="130822" cy="358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 rot="-5400000">
        <a:off x="1133070" y="2698618"/>
        <a:ext cx="215282" cy="91575"/>
      </dsp:txXfrm>
    </dsp:sp>
    <dsp:sp modelId="{6F7B2BDE-5D9A-486C-99C8-778968BC107A}">
      <dsp:nvSpPr>
        <dsp:cNvPr id="0" name=""/>
        <dsp:cNvSpPr/>
      </dsp:nvSpPr>
      <dsp:spPr>
        <a:xfrm>
          <a:off x="299135" y="2851242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személyállomány</a:t>
          </a:r>
        </a:p>
      </dsp:txBody>
      <dsp:txXfrm>
        <a:off x="322488" y="2874595"/>
        <a:ext cx="1843262" cy="750633"/>
      </dsp:txXfrm>
    </dsp:sp>
    <dsp:sp modelId="{8982BA91-35C3-40ED-83CB-5D2D790B02C5}">
      <dsp:nvSpPr>
        <dsp:cNvPr id="0" name=""/>
        <dsp:cNvSpPr/>
      </dsp:nvSpPr>
      <dsp:spPr>
        <a:xfrm rot="5438840">
          <a:off x="1104378" y="3646772"/>
          <a:ext cx="266460" cy="35880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 rot="-5400000">
        <a:off x="1130419" y="3692946"/>
        <a:ext cx="215282" cy="186522"/>
      </dsp:txXfrm>
    </dsp:sp>
    <dsp:sp modelId="{4B154409-4043-4EF5-A13D-6662DDA9114F}">
      <dsp:nvSpPr>
        <dsp:cNvPr id="0" name=""/>
        <dsp:cNvSpPr/>
      </dsp:nvSpPr>
      <dsp:spPr>
        <a:xfrm>
          <a:off x="286113" y="4003764"/>
          <a:ext cx="1889968" cy="797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Szöveges válaszok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kódolása</a:t>
          </a:r>
        </a:p>
      </dsp:txBody>
      <dsp:txXfrm>
        <a:off x="309466" y="4027117"/>
        <a:ext cx="1843262" cy="750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2BDE-5D9A-486C-99C8-778968BC107A}">
      <dsp:nvSpPr>
        <dsp:cNvPr id="0" name=""/>
        <dsp:cNvSpPr/>
      </dsp:nvSpPr>
      <dsp:spPr>
        <a:xfrm>
          <a:off x="261497" y="4914"/>
          <a:ext cx="1503176" cy="76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Épület állomány</a:t>
          </a:r>
        </a:p>
      </dsp:txBody>
      <dsp:txXfrm>
        <a:off x="283940" y="27357"/>
        <a:ext cx="1458290" cy="7213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450227" y="2928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címadatok</a:t>
          </a:r>
        </a:p>
      </dsp:txBody>
      <dsp:txXfrm>
        <a:off x="471205" y="23906"/>
        <a:ext cx="1444263" cy="674294"/>
      </dsp:txXfrm>
    </dsp:sp>
    <dsp:sp modelId="{F848999F-54CF-4231-819D-0ADA6DDABC17}">
      <dsp:nvSpPr>
        <dsp:cNvPr id="0" name=""/>
        <dsp:cNvSpPr/>
      </dsp:nvSpPr>
      <dsp:spPr>
        <a:xfrm rot="5400000">
          <a:off x="1099087" y="683689"/>
          <a:ext cx="188499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 rot="-5400000">
        <a:off x="1096643" y="750595"/>
        <a:ext cx="193388" cy="131949"/>
      </dsp:txXfrm>
    </dsp:sp>
    <dsp:sp modelId="{985B3C73-55CF-4208-9160-628784820CF7}">
      <dsp:nvSpPr>
        <dsp:cNvPr id="0" name=""/>
        <dsp:cNvSpPr/>
      </dsp:nvSpPr>
      <dsp:spPr>
        <a:xfrm>
          <a:off x="450227" y="970511"/>
          <a:ext cx="1486219" cy="69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Formátum egységesítése</a:t>
          </a:r>
        </a:p>
      </dsp:txBody>
      <dsp:txXfrm>
        <a:off x="470685" y="990969"/>
        <a:ext cx="1445303" cy="657585"/>
      </dsp:txXfrm>
    </dsp:sp>
    <dsp:sp modelId="{110FFBB5-3569-4D12-B752-43A4EA7560BC}">
      <dsp:nvSpPr>
        <dsp:cNvPr id="0" name=""/>
        <dsp:cNvSpPr/>
      </dsp:nvSpPr>
      <dsp:spPr>
        <a:xfrm rot="5400000">
          <a:off x="1094827" y="1639203"/>
          <a:ext cx="197019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 rot="-5400000">
        <a:off x="1096643" y="1701849"/>
        <a:ext cx="193388" cy="137913"/>
      </dsp:txXfrm>
    </dsp:sp>
    <dsp:sp modelId="{1D4DB604-203F-4C74-9E42-1751C100FAE8}">
      <dsp:nvSpPr>
        <dsp:cNvPr id="0" name=""/>
        <dsp:cNvSpPr/>
      </dsp:nvSpPr>
      <dsp:spPr>
        <a:xfrm>
          <a:off x="450227" y="1931705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 kiszűrése</a:t>
          </a:r>
        </a:p>
      </dsp:txBody>
      <dsp:txXfrm>
        <a:off x="471205" y="1952683"/>
        <a:ext cx="1444263" cy="674294"/>
      </dsp:txXfrm>
    </dsp:sp>
    <dsp:sp modelId="{501D39AF-ABE9-4C05-968A-97CFEDEB9AAC}">
      <dsp:nvSpPr>
        <dsp:cNvPr id="0" name=""/>
        <dsp:cNvSpPr/>
      </dsp:nvSpPr>
      <dsp:spPr>
        <a:xfrm rot="5451755">
          <a:off x="1107354" y="2592128"/>
          <a:ext cx="158010" cy="32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1090022" y="2674281"/>
        <a:ext cx="193388" cy="110607"/>
      </dsp:txXfrm>
    </dsp:sp>
    <dsp:sp modelId="{6F7B2BDE-5D9A-486C-99C8-778968BC107A}">
      <dsp:nvSpPr>
        <dsp:cNvPr id="0" name=""/>
        <dsp:cNvSpPr/>
      </dsp:nvSpPr>
      <dsp:spPr>
        <a:xfrm>
          <a:off x="436271" y="2858612"/>
          <a:ext cx="1486219" cy="71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címállomány</a:t>
          </a:r>
        </a:p>
      </dsp:txBody>
      <dsp:txXfrm>
        <a:off x="457249" y="2879590"/>
        <a:ext cx="1444263" cy="674294"/>
      </dsp:txXfrm>
    </dsp:sp>
    <dsp:sp modelId="{8982BA91-35C3-40ED-83CB-5D2D790B02C5}">
      <dsp:nvSpPr>
        <dsp:cNvPr id="0" name=""/>
        <dsp:cNvSpPr/>
      </dsp:nvSpPr>
      <dsp:spPr>
        <a:xfrm rot="5356380">
          <a:off x="1036616" y="3575919"/>
          <a:ext cx="246723" cy="32231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 rot="-5400000">
        <a:off x="1062814" y="3613716"/>
        <a:ext cx="193388" cy="172706"/>
      </dsp:txXfrm>
    </dsp:sp>
    <dsp:sp modelId="{FF98577C-F7C7-4D66-9101-16BBDD95CAAA}">
      <dsp:nvSpPr>
        <dsp:cNvPr id="0" name=""/>
        <dsp:cNvSpPr/>
      </dsp:nvSpPr>
      <dsp:spPr>
        <a:xfrm>
          <a:off x="450227" y="3903801"/>
          <a:ext cx="1486219" cy="82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Geokódok</a:t>
          </a:r>
          <a:r>
            <a:rPr lang="hu-HU" sz="1800" b="1" kern="1200" dirty="0"/>
            <a:t> hiánypótlása</a:t>
          </a:r>
        </a:p>
      </dsp:txBody>
      <dsp:txXfrm>
        <a:off x="474404" y="3927978"/>
        <a:ext cx="1437865" cy="777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F2F6-7E43-4681-AABE-32C961BFA68B}">
      <dsp:nvSpPr>
        <dsp:cNvPr id="0" name=""/>
        <dsp:cNvSpPr/>
      </dsp:nvSpPr>
      <dsp:spPr>
        <a:xfrm>
          <a:off x="342739" y="623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Nyers lakásadatok       </a:t>
          </a:r>
        </a:p>
      </dsp:txBody>
      <dsp:txXfrm>
        <a:off x="364119" y="22003"/>
        <a:ext cx="1511296" cy="687216"/>
      </dsp:txXfrm>
    </dsp:sp>
    <dsp:sp modelId="{F848999F-54CF-4231-819D-0ADA6DDABC17}">
      <dsp:nvSpPr>
        <dsp:cNvPr id="0" name=""/>
        <dsp:cNvSpPr/>
      </dsp:nvSpPr>
      <dsp:spPr>
        <a:xfrm rot="5400000">
          <a:off x="1038694" y="674452"/>
          <a:ext cx="162145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 rot="-5400000">
        <a:off x="1021221" y="757624"/>
        <a:ext cx="197093" cy="113502"/>
      </dsp:txXfrm>
    </dsp:sp>
    <dsp:sp modelId="{985B3C73-55CF-4208-9160-628784820CF7}">
      <dsp:nvSpPr>
        <dsp:cNvPr id="0" name=""/>
        <dsp:cNvSpPr/>
      </dsp:nvSpPr>
      <dsp:spPr>
        <a:xfrm>
          <a:off x="342739" y="946794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Duplák kiszűrése</a:t>
          </a:r>
        </a:p>
      </dsp:txBody>
      <dsp:txXfrm>
        <a:off x="364119" y="968174"/>
        <a:ext cx="1511296" cy="687216"/>
      </dsp:txXfrm>
    </dsp:sp>
    <dsp:sp modelId="{110FFBB5-3569-4D12-B752-43A4EA7560BC}">
      <dsp:nvSpPr>
        <dsp:cNvPr id="0" name=""/>
        <dsp:cNvSpPr/>
      </dsp:nvSpPr>
      <dsp:spPr>
        <a:xfrm rot="5477908">
          <a:off x="1024777" y="1624728"/>
          <a:ext cx="168347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 rot="-5400000">
        <a:off x="1010976" y="1704805"/>
        <a:ext cx="197093" cy="117843"/>
      </dsp:txXfrm>
    </dsp:sp>
    <dsp:sp modelId="{1D4DB604-203F-4C74-9E42-1751C100FAE8}">
      <dsp:nvSpPr>
        <dsp:cNvPr id="0" name=""/>
        <dsp:cNvSpPr/>
      </dsp:nvSpPr>
      <dsp:spPr>
        <a:xfrm>
          <a:off x="321106" y="1901176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Adathiányok pótlása</a:t>
          </a:r>
        </a:p>
      </dsp:txBody>
      <dsp:txXfrm>
        <a:off x="342486" y="1922556"/>
        <a:ext cx="1511296" cy="687216"/>
      </dsp:txXfrm>
    </dsp:sp>
    <dsp:sp modelId="{501D39AF-ABE9-4C05-968A-97CFEDEB9AAC}">
      <dsp:nvSpPr>
        <dsp:cNvPr id="0" name=""/>
        <dsp:cNvSpPr/>
      </dsp:nvSpPr>
      <dsp:spPr>
        <a:xfrm rot="5400000">
          <a:off x="1018848" y="2572623"/>
          <a:ext cx="158572" cy="32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-5400000">
        <a:off x="999588" y="2657581"/>
        <a:ext cx="197093" cy="111000"/>
      </dsp:txXfrm>
    </dsp:sp>
    <dsp:sp modelId="{6F7B2BDE-5D9A-486C-99C8-778968BC107A}">
      <dsp:nvSpPr>
        <dsp:cNvPr id="0" name=""/>
        <dsp:cNvSpPr/>
      </dsp:nvSpPr>
      <dsp:spPr>
        <a:xfrm>
          <a:off x="321106" y="2842583"/>
          <a:ext cx="1554056" cy="7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Teljes lakásállomány</a:t>
          </a:r>
        </a:p>
      </dsp:txBody>
      <dsp:txXfrm>
        <a:off x="342486" y="2863963"/>
        <a:ext cx="1511296" cy="687216"/>
      </dsp:txXfrm>
    </dsp:sp>
    <dsp:sp modelId="{8982BA91-35C3-40ED-83CB-5D2D790B02C5}">
      <dsp:nvSpPr>
        <dsp:cNvPr id="0" name=""/>
        <dsp:cNvSpPr/>
      </dsp:nvSpPr>
      <dsp:spPr>
        <a:xfrm rot="16226161">
          <a:off x="316700" y="1622035"/>
          <a:ext cx="1584500" cy="32848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 rot="5400000">
        <a:off x="1010029" y="1092575"/>
        <a:ext cx="197093" cy="1485953"/>
      </dsp:txXfrm>
    </dsp:sp>
    <dsp:sp modelId="{FF98577C-F7C7-4D66-9101-16BBDD95CAAA}">
      <dsp:nvSpPr>
        <dsp:cNvPr id="0" name=""/>
        <dsp:cNvSpPr/>
      </dsp:nvSpPr>
      <dsp:spPr>
        <a:xfrm>
          <a:off x="342739" y="0"/>
          <a:ext cx="1554056" cy="72997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/>
        </a:p>
      </dsp:txBody>
      <dsp:txXfrm>
        <a:off x="364119" y="21380"/>
        <a:ext cx="1511296" cy="68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81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40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01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2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2023.05.25.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2023.05.25.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2023.05.25.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2023.05.25.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2023.05.25.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2023.05.25.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2023.05.25.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048751" y="6249600"/>
            <a:ext cx="29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002060"/>
                </a:solidFill>
                <a:latin typeface="Myriad "/>
              </a:rPr>
              <a:t>OST-NSKT ülés, 2023. 05. 31.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430736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Myriad "/>
              </a:rPr>
              <a:t>Tájékoztató a 2022. évi népszámlálásról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658403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Kovács Marcell, </a:t>
            </a:r>
            <a:br>
              <a:rPr lang="hu-HU" sz="2400" b="1" i="1" dirty="0">
                <a:solidFill>
                  <a:srgbClr val="002060"/>
                </a:solidFill>
                <a:latin typeface="Myriad "/>
              </a:rPr>
            </a:br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Népszámlálási és népesedési statisztikai főosztály</a:t>
            </a:r>
            <a:br>
              <a:rPr lang="hu-HU" sz="2400" b="1" i="1" dirty="0">
                <a:solidFill>
                  <a:srgbClr val="002060"/>
                </a:solidFill>
                <a:latin typeface="Myriad "/>
              </a:rPr>
            </a:br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marcell.kovacs@ksh.hu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4">
            <a:extLst>
              <a:ext uri="{FF2B5EF4-FFF2-40B4-BE49-F238E27FC236}">
                <a16:creationId xmlns:a16="http://schemas.microsoft.com/office/drawing/2014/main" id="{BB7AA2F3-2AD8-47EB-93D8-CC4FF98CB13D}"/>
              </a:ext>
            </a:extLst>
          </p:cNvPr>
          <p:cNvSpPr txBox="1">
            <a:spLocks/>
          </p:cNvSpPr>
          <p:nvPr/>
        </p:nvSpPr>
        <p:spPr>
          <a:xfrm>
            <a:off x="2188118" y="1518607"/>
            <a:ext cx="5687523" cy="3153021"/>
          </a:xfrm>
        </p:spPr>
        <p:txBody>
          <a:bodyPr anchor="t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Október 1. és 19. között</a:t>
            </a: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önálló internetes kitöltés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Október 20. és november 20. között </a:t>
            </a: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számlálóbiztosi interjúk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21. és 28. között </a:t>
            </a: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polgármesteri hivatalokban pótösszeírás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F668F9D-E817-4510-8F74-6A060E6DE3B0}"/>
              </a:ext>
            </a:extLst>
          </p:cNvPr>
          <p:cNvSpPr txBox="1"/>
          <p:nvPr/>
        </p:nvSpPr>
        <p:spPr>
          <a:xfrm>
            <a:off x="1250" y="202130"/>
            <a:ext cx="1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2022. évi népszámlálás végrehajtásának szakaszai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ECCF144-C41E-4B0C-84D2-4F424A8B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99" y="1571567"/>
            <a:ext cx="2355441" cy="133165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0ED03A-895F-4E27-A91B-EEBF7585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696" y="2972391"/>
            <a:ext cx="2355445" cy="13316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8324189-D0DD-4C06-B3DA-085F8B91E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023" y="4370624"/>
            <a:ext cx="2373118" cy="13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E1874BB9-9F86-4B65-9C87-5D84286952B5}"/>
              </a:ext>
            </a:extLst>
          </p:cNvPr>
          <p:cNvSpPr txBox="1"/>
          <p:nvPr/>
        </p:nvSpPr>
        <p:spPr>
          <a:xfrm>
            <a:off x="1250" y="202130"/>
            <a:ext cx="1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gyűjtött személyi kérdőívek megoszlása szakaszok szerint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A87159-739A-4AB3-84B9-3E817FCE1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615301"/>
              </p:ext>
            </p:extLst>
          </p:nvPr>
        </p:nvGraphicFramePr>
        <p:xfrm>
          <a:off x="728353" y="973773"/>
          <a:ext cx="8051470" cy="516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7C48D216-3CD5-4D7B-8923-5DF6B3721448}"/>
              </a:ext>
            </a:extLst>
          </p:cNvPr>
          <p:cNvSpPr txBox="1"/>
          <p:nvPr/>
        </p:nvSpPr>
        <p:spPr>
          <a:xfrm>
            <a:off x="8779824" y="1381125"/>
            <a:ext cx="282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Internetes</a:t>
            </a:r>
            <a:b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szakaszban:</a:t>
            </a:r>
            <a:b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7,0 millió (73%) </a:t>
            </a:r>
          </a:p>
          <a:p>
            <a:endParaRPr lang="hu-H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Számlálóbiztosi szakaszban:</a:t>
            </a:r>
            <a:b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 millió (23%)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292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Csoportba foglalás 74">
            <a:extLst>
              <a:ext uri="{FF2B5EF4-FFF2-40B4-BE49-F238E27FC236}">
                <a16:creationId xmlns:a16="http://schemas.microsoft.com/office/drawing/2014/main" id="{A1D46DAD-5EEA-414F-9BE8-DE13BE7D1F75}"/>
              </a:ext>
            </a:extLst>
          </p:cNvPr>
          <p:cNvGrpSpPr/>
          <p:nvPr/>
        </p:nvGrpSpPr>
        <p:grpSpPr>
          <a:xfrm>
            <a:off x="7344692" y="4748668"/>
            <a:ext cx="1866443" cy="467022"/>
            <a:chOff x="8691855" y="844243"/>
            <a:chExt cx="1866443" cy="467022"/>
          </a:xfrm>
        </p:grpSpPr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88E8EF08-1FD6-4802-A728-45F98A68FFA8}"/>
                </a:ext>
              </a:extLst>
            </p:cNvPr>
            <p:cNvSpPr txBox="1"/>
            <p:nvPr/>
          </p:nvSpPr>
          <p:spPr>
            <a:xfrm>
              <a:off x="8691856" y="903241"/>
              <a:ext cx="186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9,6 millió kérdőív</a:t>
              </a:r>
            </a:p>
          </p:txBody>
        </p:sp>
        <p:sp>
          <p:nvSpPr>
            <p:cNvPr id="76" name="Téglalap: lekerekített 75">
              <a:extLst>
                <a:ext uri="{FF2B5EF4-FFF2-40B4-BE49-F238E27FC236}">
                  <a16:creationId xmlns:a16="http://schemas.microsoft.com/office/drawing/2014/main" id="{497544E1-685A-45A9-A6DD-AB6505F7F07D}"/>
                </a:ext>
              </a:extLst>
            </p:cNvPr>
            <p:cNvSpPr/>
            <p:nvPr/>
          </p:nvSpPr>
          <p:spPr>
            <a:xfrm>
              <a:off x="8691855" y="844243"/>
              <a:ext cx="1866443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CBCE3CCF-9522-48C3-AF57-80392CF7D6DD}"/>
              </a:ext>
            </a:extLst>
          </p:cNvPr>
          <p:cNvGrpSpPr/>
          <p:nvPr/>
        </p:nvGrpSpPr>
        <p:grpSpPr>
          <a:xfrm>
            <a:off x="7304105" y="844243"/>
            <a:ext cx="1866443" cy="467022"/>
            <a:chOff x="8691855" y="844243"/>
            <a:chExt cx="1866443" cy="467022"/>
          </a:xfrm>
        </p:grpSpPr>
        <p:sp>
          <p:nvSpPr>
            <p:cNvPr id="72" name="Téglalap: lekerekített 71">
              <a:extLst>
                <a:ext uri="{FF2B5EF4-FFF2-40B4-BE49-F238E27FC236}">
                  <a16:creationId xmlns:a16="http://schemas.microsoft.com/office/drawing/2014/main" id="{1895FB23-F103-41E4-A50F-B4A90D688101}"/>
                </a:ext>
              </a:extLst>
            </p:cNvPr>
            <p:cNvSpPr/>
            <p:nvPr/>
          </p:nvSpPr>
          <p:spPr>
            <a:xfrm>
              <a:off x="8691855" y="844243"/>
              <a:ext cx="1866443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AD7BE92-0FD8-4ADD-BCAE-9F6DB4430C98}"/>
                </a:ext>
              </a:extLst>
            </p:cNvPr>
            <p:cNvSpPr txBox="1"/>
            <p:nvPr/>
          </p:nvSpPr>
          <p:spPr>
            <a:xfrm>
              <a:off x="8691856" y="903241"/>
              <a:ext cx="186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9,2 millió kérdőív</a:t>
              </a:r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44AB7C4-D1A0-420D-A4E6-54963EC5C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285278"/>
              </p:ext>
            </p:extLst>
          </p:nvPr>
        </p:nvGraphicFramePr>
        <p:xfrm>
          <a:off x="7456708" y="1214051"/>
          <a:ext cx="2462196" cy="550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Szövegdoboz 50">
            <a:extLst>
              <a:ext uri="{FF2B5EF4-FFF2-40B4-BE49-F238E27FC236}">
                <a16:creationId xmlns:a16="http://schemas.microsoft.com/office/drawing/2014/main" id="{3A3EC275-7820-4B05-AD16-95CF54B53FA2}"/>
              </a:ext>
            </a:extLst>
          </p:cNvPr>
          <p:cNvSpPr txBox="1"/>
          <p:nvPr/>
        </p:nvSpPr>
        <p:spPr>
          <a:xfrm>
            <a:off x="180974" y="201503"/>
            <a:ext cx="1190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feldolgozás folyamata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FDABC081-1162-4FA1-BF0D-A5ADB4E9D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926309"/>
              </p:ext>
            </p:extLst>
          </p:nvPr>
        </p:nvGraphicFramePr>
        <p:xfrm>
          <a:off x="3686" y="4111422"/>
          <a:ext cx="1828744" cy="83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0" name="Csoportba foglalás 89">
            <a:extLst>
              <a:ext uri="{FF2B5EF4-FFF2-40B4-BE49-F238E27FC236}">
                <a16:creationId xmlns:a16="http://schemas.microsoft.com/office/drawing/2014/main" id="{CA7E36FF-F8BE-4923-8621-ADA613CA89C2}"/>
              </a:ext>
            </a:extLst>
          </p:cNvPr>
          <p:cNvGrpSpPr/>
          <p:nvPr/>
        </p:nvGrpSpPr>
        <p:grpSpPr>
          <a:xfrm>
            <a:off x="1797017" y="4670400"/>
            <a:ext cx="2012122" cy="467022"/>
            <a:chOff x="8194358" y="844243"/>
            <a:chExt cx="2533861" cy="467022"/>
          </a:xfrm>
        </p:grpSpPr>
        <p:sp>
          <p:nvSpPr>
            <p:cNvPr id="91" name="Téglalap: lekerekített 90">
              <a:extLst>
                <a:ext uri="{FF2B5EF4-FFF2-40B4-BE49-F238E27FC236}">
                  <a16:creationId xmlns:a16="http://schemas.microsoft.com/office/drawing/2014/main" id="{0C311604-1253-46B5-9E1B-DE27B65C49DC}"/>
                </a:ext>
              </a:extLst>
            </p:cNvPr>
            <p:cNvSpPr/>
            <p:nvPr/>
          </p:nvSpPr>
          <p:spPr>
            <a:xfrm>
              <a:off x="8194358" y="844243"/>
              <a:ext cx="2533861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1DE6C809-8A93-4652-9129-177D64566B45}"/>
                </a:ext>
              </a:extLst>
            </p:cNvPr>
            <p:cNvSpPr txBox="1"/>
            <p:nvPr/>
          </p:nvSpPr>
          <p:spPr>
            <a:xfrm>
              <a:off x="8198980" y="913217"/>
              <a:ext cx="250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4,6 millió lakás cím</a:t>
              </a:r>
            </a:p>
          </p:txBody>
        </p:sp>
      </p:grp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1141B7E8-04C8-4602-A61A-71936DE2DC92}"/>
              </a:ext>
            </a:extLst>
          </p:cNvPr>
          <p:cNvSpPr txBox="1"/>
          <p:nvPr/>
        </p:nvSpPr>
        <p:spPr>
          <a:xfrm>
            <a:off x="6255010" y="4119794"/>
            <a:ext cx="187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2"/>
                </a:solidFill>
              </a:rPr>
              <a:t>- - - - - - - </a:t>
            </a:r>
          </a:p>
        </p:txBody>
      </p:sp>
      <p:grpSp>
        <p:nvGrpSpPr>
          <p:cNvPr id="87" name="Csoportba foglalás 86">
            <a:extLst>
              <a:ext uri="{FF2B5EF4-FFF2-40B4-BE49-F238E27FC236}">
                <a16:creationId xmlns:a16="http://schemas.microsoft.com/office/drawing/2014/main" id="{CF9E5941-6A77-41D3-A6F8-2B69E6522202}"/>
              </a:ext>
            </a:extLst>
          </p:cNvPr>
          <p:cNvGrpSpPr/>
          <p:nvPr/>
        </p:nvGrpSpPr>
        <p:grpSpPr>
          <a:xfrm>
            <a:off x="1711685" y="857499"/>
            <a:ext cx="1482130" cy="467022"/>
            <a:chOff x="8691855" y="844243"/>
            <a:chExt cx="1866443" cy="467022"/>
          </a:xfrm>
        </p:grpSpPr>
        <p:sp>
          <p:nvSpPr>
            <p:cNvPr id="88" name="Téglalap: lekerekített 87">
              <a:extLst>
                <a:ext uri="{FF2B5EF4-FFF2-40B4-BE49-F238E27FC236}">
                  <a16:creationId xmlns:a16="http://schemas.microsoft.com/office/drawing/2014/main" id="{0CCD1945-3499-40F7-927F-73C562C89E3B}"/>
                </a:ext>
              </a:extLst>
            </p:cNvPr>
            <p:cNvSpPr/>
            <p:nvPr/>
          </p:nvSpPr>
          <p:spPr>
            <a:xfrm>
              <a:off x="8691855" y="844243"/>
              <a:ext cx="1866443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Szövegdoboz 88">
              <a:extLst>
                <a:ext uri="{FF2B5EF4-FFF2-40B4-BE49-F238E27FC236}">
                  <a16:creationId xmlns:a16="http://schemas.microsoft.com/office/drawing/2014/main" id="{EBD9221F-DBC6-4955-93D2-B5DCF21CCAE3}"/>
                </a:ext>
              </a:extLst>
            </p:cNvPr>
            <p:cNvSpPr txBox="1"/>
            <p:nvPr/>
          </p:nvSpPr>
          <p:spPr>
            <a:xfrm>
              <a:off x="8691856" y="903241"/>
              <a:ext cx="186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6,2 millió cím</a:t>
              </a:r>
            </a:p>
          </p:txBody>
        </p:sp>
      </p:grpSp>
      <p:grpSp>
        <p:nvGrpSpPr>
          <p:cNvPr id="84" name="Csoportba foglalás 83">
            <a:extLst>
              <a:ext uri="{FF2B5EF4-FFF2-40B4-BE49-F238E27FC236}">
                <a16:creationId xmlns:a16="http://schemas.microsoft.com/office/drawing/2014/main" id="{A05B36A2-FA5E-423E-B39E-C74C77E4022A}"/>
              </a:ext>
            </a:extLst>
          </p:cNvPr>
          <p:cNvGrpSpPr/>
          <p:nvPr/>
        </p:nvGrpSpPr>
        <p:grpSpPr>
          <a:xfrm>
            <a:off x="4271428" y="4679098"/>
            <a:ext cx="1866443" cy="467022"/>
            <a:chOff x="8691855" y="844243"/>
            <a:chExt cx="1866443" cy="467022"/>
          </a:xfrm>
        </p:grpSpPr>
        <p:sp>
          <p:nvSpPr>
            <p:cNvPr id="85" name="Téglalap: lekerekített 84">
              <a:extLst>
                <a:ext uri="{FF2B5EF4-FFF2-40B4-BE49-F238E27FC236}">
                  <a16:creationId xmlns:a16="http://schemas.microsoft.com/office/drawing/2014/main" id="{185EB50A-119A-4486-8932-8B678921AF63}"/>
                </a:ext>
              </a:extLst>
            </p:cNvPr>
            <p:cNvSpPr/>
            <p:nvPr/>
          </p:nvSpPr>
          <p:spPr>
            <a:xfrm>
              <a:off x="8691855" y="844243"/>
              <a:ext cx="1866443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21B5B493-5E83-4F55-9799-473ED2FF70AE}"/>
                </a:ext>
              </a:extLst>
            </p:cNvPr>
            <p:cNvSpPr txBox="1"/>
            <p:nvPr/>
          </p:nvSpPr>
          <p:spPr>
            <a:xfrm>
              <a:off x="8691856" y="903241"/>
              <a:ext cx="186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4,6 millió kérdőív</a:t>
              </a:r>
            </a:p>
          </p:txBody>
        </p: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C5C82753-D31B-476B-908B-1F8F6E3E1C04}"/>
              </a:ext>
            </a:extLst>
          </p:cNvPr>
          <p:cNvGrpSpPr/>
          <p:nvPr/>
        </p:nvGrpSpPr>
        <p:grpSpPr>
          <a:xfrm>
            <a:off x="4278052" y="864123"/>
            <a:ext cx="1866443" cy="467022"/>
            <a:chOff x="8691855" y="844243"/>
            <a:chExt cx="1866443" cy="467022"/>
          </a:xfrm>
        </p:grpSpPr>
        <p:sp>
          <p:nvSpPr>
            <p:cNvPr id="79" name="Téglalap: lekerekített 78">
              <a:extLst>
                <a:ext uri="{FF2B5EF4-FFF2-40B4-BE49-F238E27FC236}">
                  <a16:creationId xmlns:a16="http://schemas.microsoft.com/office/drawing/2014/main" id="{D01ECB46-CEE0-49E7-828B-366D03B80D76}"/>
                </a:ext>
              </a:extLst>
            </p:cNvPr>
            <p:cNvSpPr/>
            <p:nvPr/>
          </p:nvSpPr>
          <p:spPr>
            <a:xfrm>
              <a:off x="8691855" y="844243"/>
              <a:ext cx="1866443" cy="467022"/>
            </a:xfrm>
            <a:prstGeom prst="roundRect">
              <a:avLst>
                <a:gd name="adj" fmla="val 10992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Szövegdoboz 79">
              <a:extLst>
                <a:ext uri="{FF2B5EF4-FFF2-40B4-BE49-F238E27FC236}">
                  <a16:creationId xmlns:a16="http://schemas.microsoft.com/office/drawing/2014/main" id="{0BEED2BF-07D0-4005-B959-D5D69CA7ACDD}"/>
                </a:ext>
              </a:extLst>
            </p:cNvPr>
            <p:cNvSpPr txBox="1"/>
            <p:nvPr/>
          </p:nvSpPr>
          <p:spPr>
            <a:xfrm>
              <a:off x="8691856" y="903241"/>
              <a:ext cx="186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4,6 millió kérdőív</a:t>
              </a:r>
            </a:p>
          </p:txBody>
        </p:sp>
      </p:grp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6EB65852-A0A5-413D-8DB4-554F678F19EA}"/>
              </a:ext>
            </a:extLst>
          </p:cNvPr>
          <p:cNvSpPr txBox="1"/>
          <p:nvPr/>
        </p:nvSpPr>
        <p:spPr>
          <a:xfrm>
            <a:off x="3407277" y="4114874"/>
            <a:ext cx="149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2"/>
                </a:solidFill>
              </a:rPr>
              <a:t> - - - - - -</a:t>
            </a:r>
          </a:p>
        </p:txBody>
      </p: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69C704D1-6A64-4CDD-8B89-45B3B3B23D2D}"/>
              </a:ext>
            </a:extLst>
          </p:cNvPr>
          <p:cNvGrpSpPr/>
          <p:nvPr/>
        </p:nvGrpSpPr>
        <p:grpSpPr>
          <a:xfrm>
            <a:off x="6374222" y="3201319"/>
            <a:ext cx="1325510" cy="623918"/>
            <a:chOff x="9142286" y="3434455"/>
            <a:chExt cx="1712527" cy="693364"/>
          </a:xfrm>
        </p:grpSpPr>
        <p:sp>
          <p:nvSpPr>
            <p:cNvPr id="49" name="Téglalap: lekerekített 48">
              <a:extLst>
                <a:ext uri="{FF2B5EF4-FFF2-40B4-BE49-F238E27FC236}">
                  <a16:creationId xmlns:a16="http://schemas.microsoft.com/office/drawing/2014/main" id="{A5797046-4F71-4E41-BAD5-D693759EDDC1}"/>
                </a:ext>
              </a:extLst>
            </p:cNvPr>
            <p:cNvSpPr/>
            <p:nvPr/>
          </p:nvSpPr>
          <p:spPr>
            <a:xfrm>
              <a:off x="9142286" y="3434455"/>
              <a:ext cx="1712527" cy="693364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övegdoboz 49">
              <a:extLst>
                <a:ext uri="{FF2B5EF4-FFF2-40B4-BE49-F238E27FC236}">
                  <a16:creationId xmlns:a16="http://schemas.microsoft.com/office/drawing/2014/main" id="{2E8F2ECB-24C5-4CD4-A654-D6C6CEF69187}"/>
                </a:ext>
              </a:extLst>
            </p:cNvPr>
            <p:cNvSpPr txBox="1"/>
            <p:nvPr/>
          </p:nvSpPr>
          <p:spPr>
            <a:xfrm>
              <a:off x="9174149" y="3477338"/>
              <a:ext cx="1648802" cy="6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b="1" dirty="0"/>
                <a:t>15 állami nyilvántartás</a:t>
              </a: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6FF8DE-6917-4FE7-A818-461140673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13561"/>
              </p:ext>
            </p:extLst>
          </p:nvPr>
        </p:nvGraphicFramePr>
        <p:xfrm>
          <a:off x="1641735" y="1238363"/>
          <a:ext cx="2386674" cy="511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8E0055D-0373-4882-80A4-32CED636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833382"/>
              </p:ext>
            </p:extLst>
          </p:nvPr>
        </p:nvGraphicFramePr>
        <p:xfrm>
          <a:off x="4426444" y="1245266"/>
          <a:ext cx="2239535" cy="511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BCD5A282-FB60-4029-A7DA-78BB98B08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380087"/>
              </p:ext>
            </p:extLst>
          </p:nvPr>
        </p:nvGraphicFramePr>
        <p:xfrm>
          <a:off x="9733182" y="4068407"/>
          <a:ext cx="2177063" cy="83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2" name="Nyíl: jobbra mutató 51">
            <a:extLst>
              <a:ext uri="{FF2B5EF4-FFF2-40B4-BE49-F238E27FC236}">
                <a16:creationId xmlns:a16="http://schemas.microsoft.com/office/drawing/2014/main" id="{FF05F72C-0E45-423D-83E7-1E0974A51F25}"/>
              </a:ext>
            </a:extLst>
          </p:cNvPr>
          <p:cNvSpPr/>
          <p:nvPr/>
        </p:nvSpPr>
        <p:spPr>
          <a:xfrm>
            <a:off x="9696743" y="4304378"/>
            <a:ext cx="222161" cy="36512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4" name="Nyíl: jobbra mutató 53">
            <a:extLst>
              <a:ext uri="{FF2B5EF4-FFF2-40B4-BE49-F238E27FC236}">
                <a16:creationId xmlns:a16="http://schemas.microsoft.com/office/drawing/2014/main" id="{F98F2FE3-0AEB-48FB-8FFC-EC7E8D11E482}"/>
              </a:ext>
            </a:extLst>
          </p:cNvPr>
          <p:cNvSpPr/>
          <p:nvPr/>
        </p:nvSpPr>
        <p:spPr>
          <a:xfrm flipH="1">
            <a:off x="1839651" y="4332650"/>
            <a:ext cx="165709" cy="3749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3" name="Szövegdoboz 92">
            <a:extLst>
              <a:ext uri="{FF2B5EF4-FFF2-40B4-BE49-F238E27FC236}">
                <a16:creationId xmlns:a16="http://schemas.microsoft.com/office/drawing/2014/main" id="{20D6F13B-249F-437E-A1F5-E556F2CAB961}"/>
              </a:ext>
            </a:extLst>
          </p:cNvPr>
          <p:cNvSpPr txBox="1"/>
          <p:nvPr/>
        </p:nvSpPr>
        <p:spPr>
          <a:xfrm>
            <a:off x="10285003" y="692288"/>
            <a:ext cx="132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1,8</a:t>
            </a:r>
            <a:br>
              <a:rPr lang="hu-HU" sz="2400" b="1" dirty="0"/>
            </a:br>
            <a:r>
              <a:rPr lang="hu-HU" sz="2400" b="1" dirty="0"/>
              <a:t>milliárd</a:t>
            </a:r>
            <a:br>
              <a:rPr lang="hu-HU" sz="2400" b="1" dirty="0"/>
            </a:br>
            <a:r>
              <a:rPr lang="hu-HU" sz="2400" b="1" dirty="0"/>
              <a:t>adat</a:t>
            </a:r>
          </a:p>
        </p:txBody>
      </p:sp>
      <p:sp>
        <p:nvSpPr>
          <p:cNvPr id="94" name="Ellipszis 93">
            <a:extLst>
              <a:ext uri="{FF2B5EF4-FFF2-40B4-BE49-F238E27FC236}">
                <a16:creationId xmlns:a16="http://schemas.microsoft.com/office/drawing/2014/main" id="{CDA1CB9F-4258-430D-94EB-A9A22A01653C}"/>
              </a:ext>
            </a:extLst>
          </p:cNvPr>
          <p:cNvSpPr/>
          <p:nvPr/>
        </p:nvSpPr>
        <p:spPr>
          <a:xfrm>
            <a:off x="10252482" y="571501"/>
            <a:ext cx="1453744" cy="14097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9" name="Csoportba foglalás 128">
            <a:extLst>
              <a:ext uri="{FF2B5EF4-FFF2-40B4-BE49-F238E27FC236}">
                <a16:creationId xmlns:a16="http://schemas.microsoft.com/office/drawing/2014/main" id="{69D224F7-ED2A-45A9-A901-7585FA541419}"/>
              </a:ext>
            </a:extLst>
          </p:cNvPr>
          <p:cNvGrpSpPr/>
          <p:nvPr/>
        </p:nvGrpSpPr>
        <p:grpSpPr>
          <a:xfrm>
            <a:off x="0" y="571501"/>
            <a:ext cx="11906559" cy="6149974"/>
            <a:chOff x="0" y="571501"/>
            <a:chExt cx="11906559" cy="6149974"/>
          </a:xfrm>
        </p:grpSpPr>
        <p:grpSp>
          <p:nvGrpSpPr>
            <p:cNvPr id="96" name="Csoportba foglalás 95">
              <a:extLst>
                <a:ext uri="{FF2B5EF4-FFF2-40B4-BE49-F238E27FC236}">
                  <a16:creationId xmlns:a16="http://schemas.microsoft.com/office/drawing/2014/main" id="{461C95BE-4CA5-49DE-B186-00DFA132F5D7}"/>
                </a:ext>
              </a:extLst>
            </p:cNvPr>
            <p:cNvGrpSpPr/>
            <p:nvPr/>
          </p:nvGrpSpPr>
          <p:grpSpPr>
            <a:xfrm>
              <a:off x="7341006" y="4748668"/>
              <a:ext cx="1866443" cy="467022"/>
              <a:chOff x="8691855" y="844243"/>
              <a:chExt cx="1866443" cy="467022"/>
            </a:xfrm>
          </p:grpSpPr>
          <p:sp>
            <p:nvSpPr>
              <p:cNvPr id="97" name="Szövegdoboz 96">
                <a:extLst>
                  <a:ext uri="{FF2B5EF4-FFF2-40B4-BE49-F238E27FC236}">
                    <a16:creationId xmlns:a16="http://schemas.microsoft.com/office/drawing/2014/main" id="{ECD8CBE5-FD5D-4785-A367-92B44E73D4F9}"/>
                  </a:ext>
                </a:extLst>
              </p:cNvPr>
              <p:cNvSpPr txBox="1"/>
              <p:nvPr/>
            </p:nvSpPr>
            <p:spPr>
              <a:xfrm>
                <a:off x="8691856" y="903241"/>
                <a:ext cx="1866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9,6 millió kérdőív</a:t>
                </a:r>
              </a:p>
            </p:txBody>
          </p:sp>
          <p:sp>
            <p:nvSpPr>
              <p:cNvPr id="98" name="Téglalap: lekerekített 97">
                <a:extLst>
                  <a:ext uri="{FF2B5EF4-FFF2-40B4-BE49-F238E27FC236}">
                    <a16:creationId xmlns:a16="http://schemas.microsoft.com/office/drawing/2014/main" id="{3CC02252-E84D-43D3-AE3D-02B1779F654E}"/>
                  </a:ext>
                </a:extLst>
              </p:cNvPr>
              <p:cNvSpPr/>
              <p:nvPr/>
            </p:nvSpPr>
            <p:spPr>
              <a:xfrm>
                <a:off x="8691855" y="844243"/>
                <a:ext cx="1866443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DBD4F362-B941-4481-8970-56C852C87BFE}"/>
                </a:ext>
              </a:extLst>
            </p:cNvPr>
            <p:cNvGrpSpPr/>
            <p:nvPr/>
          </p:nvGrpSpPr>
          <p:grpSpPr>
            <a:xfrm>
              <a:off x="7300419" y="844243"/>
              <a:ext cx="1866443" cy="467022"/>
              <a:chOff x="8691855" y="844243"/>
              <a:chExt cx="1866443" cy="467022"/>
            </a:xfrm>
          </p:grpSpPr>
          <p:sp>
            <p:nvSpPr>
              <p:cNvPr id="100" name="Téglalap: lekerekített 99">
                <a:extLst>
                  <a:ext uri="{FF2B5EF4-FFF2-40B4-BE49-F238E27FC236}">
                    <a16:creationId xmlns:a16="http://schemas.microsoft.com/office/drawing/2014/main" id="{C54256D0-3A58-4D46-88CF-F2B39C83E28A}"/>
                  </a:ext>
                </a:extLst>
              </p:cNvPr>
              <p:cNvSpPr/>
              <p:nvPr/>
            </p:nvSpPr>
            <p:spPr>
              <a:xfrm>
                <a:off x="8691855" y="844243"/>
                <a:ext cx="1866443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Szövegdoboz 100">
                <a:extLst>
                  <a:ext uri="{FF2B5EF4-FFF2-40B4-BE49-F238E27FC236}">
                    <a16:creationId xmlns:a16="http://schemas.microsoft.com/office/drawing/2014/main" id="{AC377054-26F1-4D47-92C3-63D61904D008}"/>
                  </a:ext>
                </a:extLst>
              </p:cNvPr>
              <p:cNvSpPr txBox="1"/>
              <p:nvPr/>
            </p:nvSpPr>
            <p:spPr>
              <a:xfrm>
                <a:off x="8691856" y="903241"/>
                <a:ext cx="1866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9,2 millió kérdőív</a:t>
                </a:r>
              </a:p>
            </p:txBody>
          </p:sp>
        </p:grpSp>
        <p:graphicFrame>
          <p:nvGraphicFramePr>
            <p:cNvPr id="103" name="Diagram 102">
              <a:extLst>
                <a:ext uri="{FF2B5EF4-FFF2-40B4-BE49-F238E27FC236}">
                  <a16:creationId xmlns:a16="http://schemas.microsoft.com/office/drawing/2014/main" id="{4A987601-62D0-438F-94A9-4AF7BC6FC9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0017360"/>
                </p:ext>
              </p:extLst>
            </p:nvPr>
          </p:nvGraphicFramePr>
          <p:xfrm>
            <a:off x="7453022" y="1214051"/>
            <a:ext cx="2462196" cy="5507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104" name="Diagram 103">
              <a:extLst>
                <a:ext uri="{FF2B5EF4-FFF2-40B4-BE49-F238E27FC236}">
                  <a16:creationId xmlns:a16="http://schemas.microsoft.com/office/drawing/2014/main" id="{6DB6FE96-BB37-4326-81AB-87BA4CA24E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2972799"/>
                </p:ext>
              </p:extLst>
            </p:nvPr>
          </p:nvGraphicFramePr>
          <p:xfrm>
            <a:off x="0" y="4111422"/>
            <a:ext cx="1828744" cy="8350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grpSp>
          <p:nvGrpSpPr>
            <p:cNvPr id="105" name="Csoportba foglalás 104">
              <a:extLst>
                <a:ext uri="{FF2B5EF4-FFF2-40B4-BE49-F238E27FC236}">
                  <a16:creationId xmlns:a16="http://schemas.microsoft.com/office/drawing/2014/main" id="{C046C8AE-99DF-47CD-8941-BF59C9406301}"/>
                </a:ext>
              </a:extLst>
            </p:cNvPr>
            <p:cNvGrpSpPr/>
            <p:nvPr/>
          </p:nvGrpSpPr>
          <p:grpSpPr>
            <a:xfrm>
              <a:off x="1793331" y="4670400"/>
              <a:ext cx="2012122" cy="467022"/>
              <a:chOff x="8194358" y="844243"/>
              <a:chExt cx="2533861" cy="467022"/>
            </a:xfrm>
          </p:grpSpPr>
          <p:sp>
            <p:nvSpPr>
              <p:cNvPr id="106" name="Téglalap: lekerekített 105">
                <a:extLst>
                  <a:ext uri="{FF2B5EF4-FFF2-40B4-BE49-F238E27FC236}">
                    <a16:creationId xmlns:a16="http://schemas.microsoft.com/office/drawing/2014/main" id="{1E2792D2-BE51-459A-9BA2-86AFCB60C463}"/>
                  </a:ext>
                </a:extLst>
              </p:cNvPr>
              <p:cNvSpPr/>
              <p:nvPr/>
            </p:nvSpPr>
            <p:spPr>
              <a:xfrm>
                <a:off x="8194358" y="844243"/>
                <a:ext cx="2533861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Szövegdoboz 106">
                <a:extLst>
                  <a:ext uri="{FF2B5EF4-FFF2-40B4-BE49-F238E27FC236}">
                    <a16:creationId xmlns:a16="http://schemas.microsoft.com/office/drawing/2014/main" id="{EE48CF47-A814-4D20-9242-9042699376F6}"/>
                  </a:ext>
                </a:extLst>
              </p:cNvPr>
              <p:cNvSpPr txBox="1"/>
              <p:nvPr/>
            </p:nvSpPr>
            <p:spPr>
              <a:xfrm>
                <a:off x="8198980" y="913217"/>
                <a:ext cx="2503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4,6 millió lakás cím</a:t>
                </a:r>
              </a:p>
            </p:txBody>
          </p:sp>
        </p:grpSp>
        <p:sp>
          <p:nvSpPr>
            <p:cNvPr id="108" name="Szövegdoboz 107">
              <a:extLst>
                <a:ext uri="{FF2B5EF4-FFF2-40B4-BE49-F238E27FC236}">
                  <a16:creationId xmlns:a16="http://schemas.microsoft.com/office/drawing/2014/main" id="{AB8C553F-97DA-4694-A593-9D32C32B3EC4}"/>
                </a:ext>
              </a:extLst>
            </p:cNvPr>
            <p:cNvSpPr txBox="1"/>
            <p:nvPr/>
          </p:nvSpPr>
          <p:spPr>
            <a:xfrm>
              <a:off x="6251324" y="4119794"/>
              <a:ext cx="1877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2"/>
                  </a:solidFill>
                </a:rPr>
                <a:t>- - - - - - - </a:t>
              </a:r>
            </a:p>
          </p:txBody>
        </p:sp>
        <p:grpSp>
          <p:nvGrpSpPr>
            <p:cNvPr id="109" name="Csoportba foglalás 108">
              <a:extLst>
                <a:ext uri="{FF2B5EF4-FFF2-40B4-BE49-F238E27FC236}">
                  <a16:creationId xmlns:a16="http://schemas.microsoft.com/office/drawing/2014/main" id="{305D30A2-0EAC-407A-82BF-64302C6CD4A4}"/>
                </a:ext>
              </a:extLst>
            </p:cNvPr>
            <p:cNvGrpSpPr/>
            <p:nvPr/>
          </p:nvGrpSpPr>
          <p:grpSpPr>
            <a:xfrm>
              <a:off x="1707999" y="857499"/>
              <a:ext cx="1482130" cy="467022"/>
              <a:chOff x="8691855" y="844243"/>
              <a:chExt cx="1866443" cy="467022"/>
            </a:xfrm>
          </p:grpSpPr>
          <p:sp>
            <p:nvSpPr>
              <p:cNvPr id="110" name="Téglalap: lekerekített 109">
                <a:extLst>
                  <a:ext uri="{FF2B5EF4-FFF2-40B4-BE49-F238E27FC236}">
                    <a16:creationId xmlns:a16="http://schemas.microsoft.com/office/drawing/2014/main" id="{BBCA4095-B25B-43B1-B2DF-25B9621052E4}"/>
                  </a:ext>
                </a:extLst>
              </p:cNvPr>
              <p:cNvSpPr/>
              <p:nvPr/>
            </p:nvSpPr>
            <p:spPr>
              <a:xfrm>
                <a:off x="8691855" y="844243"/>
                <a:ext cx="1866443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Szövegdoboz 110">
                <a:extLst>
                  <a:ext uri="{FF2B5EF4-FFF2-40B4-BE49-F238E27FC236}">
                    <a16:creationId xmlns:a16="http://schemas.microsoft.com/office/drawing/2014/main" id="{8846F2C3-99F9-4FE5-A3EC-B5CFF66A3A02}"/>
                  </a:ext>
                </a:extLst>
              </p:cNvPr>
              <p:cNvSpPr txBox="1"/>
              <p:nvPr/>
            </p:nvSpPr>
            <p:spPr>
              <a:xfrm>
                <a:off x="8691856" y="903241"/>
                <a:ext cx="1866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6,2 millió cím</a:t>
                </a:r>
              </a:p>
            </p:txBody>
          </p:sp>
        </p:grpSp>
        <p:grpSp>
          <p:nvGrpSpPr>
            <p:cNvPr id="112" name="Csoportba foglalás 111">
              <a:extLst>
                <a:ext uri="{FF2B5EF4-FFF2-40B4-BE49-F238E27FC236}">
                  <a16:creationId xmlns:a16="http://schemas.microsoft.com/office/drawing/2014/main" id="{12DE7D3A-A719-4576-9E23-451A79C01D20}"/>
                </a:ext>
              </a:extLst>
            </p:cNvPr>
            <p:cNvGrpSpPr/>
            <p:nvPr/>
          </p:nvGrpSpPr>
          <p:grpSpPr>
            <a:xfrm>
              <a:off x="4267742" y="4679098"/>
              <a:ext cx="1866443" cy="467022"/>
              <a:chOff x="8691855" y="844243"/>
              <a:chExt cx="1866443" cy="467022"/>
            </a:xfrm>
          </p:grpSpPr>
          <p:sp>
            <p:nvSpPr>
              <p:cNvPr id="113" name="Téglalap: lekerekített 112">
                <a:extLst>
                  <a:ext uri="{FF2B5EF4-FFF2-40B4-BE49-F238E27FC236}">
                    <a16:creationId xmlns:a16="http://schemas.microsoft.com/office/drawing/2014/main" id="{6F938858-0B8E-47C3-83CD-C166D123C87E}"/>
                  </a:ext>
                </a:extLst>
              </p:cNvPr>
              <p:cNvSpPr/>
              <p:nvPr/>
            </p:nvSpPr>
            <p:spPr>
              <a:xfrm>
                <a:off x="8691855" y="844243"/>
                <a:ext cx="1866443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Szövegdoboz 113">
                <a:extLst>
                  <a:ext uri="{FF2B5EF4-FFF2-40B4-BE49-F238E27FC236}">
                    <a16:creationId xmlns:a16="http://schemas.microsoft.com/office/drawing/2014/main" id="{68FD1197-C92E-4BE9-8D3A-76BF4C547CB4}"/>
                  </a:ext>
                </a:extLst>
              </p:cNvPr>
              <p:cNvSpPr txBox="1"/>
              <p:nvPr/>
            </p:nvSpPr>
            <p:spPr>
              <a:xfrm>
                <a:off x="8691856" y="903241"/>
                <a:ext cx="1866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4,6 millió kérdőív</a:t>
                </a:r>
              </a:p>
            </p:txBody>
          </p:sp>
        </p:grpSp>
        <p:grpSp>
          <p:nvGrpSpPr>
            <p:cNvPr id="115" name="Csoportba foglalás 114">
              <a:extLst>
                <a:ext uri="{FF2B5EF4-FFF2-40B4-BE49-F238E27FC236}">
                  <a16:creationId xmlns:a16="http://schemas.microsoft.com/office/drawing/2014/main" id="{B3262455-427D-4FAA-B7E1-04206ACBE31E}"/>
                </a:ext>
              </a:extLst>
            </p:cNvPr>
            <p:cNvGrpSpPr/>
            <p:nvPr/>
          </p:nvGrpSpPr>
          <p:grpSpPr>
            <a:xfrm>
              <a:off x="4274366" y="864123"/>
              <a:ext cx="1866443" cy="467022"/>
              <a:chOff x="8691855" y="844243"/>
              <a:chExt cx="1866443" cy="467022"/>
            </a:xfrm>
          </p:grpSpPr>
          <p:sp>
            <p:nvSpPr>
              <p:cNvPr id="116" name="Téglalap: lekerekített 115">
                <a:extLst>
                  <a:ext uri="{FF2B5EF4-FFF2-40B4-BE49-F238E27FC236}">
                    <a16:creationId xmlns:a16="http://schemas.microsoft.com/office/drawing/2014/main" id="{F87F14E4-7AEF-4592-A596-90F0A286B5DE}"/>
                  </a:ext>
                </a:extLst>
              </p:cNvPr>
              <p:cNvSpPr/>
              <p:nvPr/>
            </p:nvSpPr>
            <p:spPr>
              <a:xfrm>
                <a:off x="8691855" y="844243"/>
                <a:ext cx="1866443" cy="467022"/>
              </a:xfrm>
              <a:prstGeom prst="roundRect">
                <a:avLst>
                  <a:gd name="adj" fmla="val 10992"/>
                </a:avLst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Szövegdoboz 116">
                <a:extLst>
                  <a:ext uri="{FF2B5EF4-FFF2-40B4-BE49-F238E27FC236}">
                    <a16:creationId xmlns:a16="http://schemas.microsoft.com/office/drawing/2014/main" id="{7153124A-EEAF-4A7F-B2AC-ACF73B0AEA89}"/>
                  </a:ext>
                </a:extLst>
              </p:cNvPr>
              <p:cNvSpPr txBox="1"/>
              <p:nvPr/>
            </p:nvSpPr>
            <p:spPr>
              <a:xfrm>
                <a:off x="8691856" y="903241"/>
                <a:ext cx="1866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4,6 millió kérdőív</a:t>
                </a:r>
              </a:p>
            </p:txBody>
          </p:sp>
        </p:grpSp>
        <p:sp>
          <p:nvSpPr>
            <p:cNvPr id="118" name="Szövegdoboz 117">
              <a:extLst>
                <a:ext uri="{FF2B5EF4-FFF2-40B4-BE49-F238E27FC236}">
                  <a16:creationId xmlns:a16="http://schemas.microsoft.com/office/drawing/2014/main" id="{1A8952C7-A6F4-473F-8CE1-5C54E74FAC90}"/>
                </a:ext>
              </a:extLst>
            </p:cNvPr>
            <p:cNvSpPr txBox="1"/>
            <p:nvPr/>
          </p:nvSpPr>
          <p:spPr>
            <a:xfrm>
              <a:off x="3403591" y="4114874"/>
              <a:ext cx="1491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2"/>
                  </a:solidFill>
                </a:rPr>
                <a:t> - - - - - -</a:t>
              </a:r>
            </a:p>
          </p:txBody>
        </p:sp>
        <p:grpSp>
          <p:nvGrpSpPr>
            <p:cNvPr id="119" name="Csoportba foglalás 118">
              <a:extLst>
                <a:ext uri="{FF2B5EF4-FFF2-40B4-BE49-F238E27FC236}">
                  <a16:creationId xmlns:a16="http://schemas.microsoft.com/office/drawing/2014/main" id="{0D501959-5EBB-49EF-A571-BAF1B16BE4C9}"/>
                </a:ext>
              </a:extLst>
            </p:cNvPr>
            <p:cNvGrpSpPr/>
            <p:nvPr/>
          </p:nvGrpSpPr>
          <p:grpSpPr>
            <a:xfrm>
              <a:off x="6370536" y="3201319"/>
              <a:ext cx="1325510" cy="623918"/>
              <a:chOff x="9142286" y="3434455"/>
              <a:chExt cx="1712527" cy="693364"/>
            </a:xfrm>
          </p:grpSpPr>
          <p:sp>
            <p:nvSpPr>
              <p:cNvPr id="120" name="Téglalap: lekerekített 119">
                <a:extLst>
                  <a:ext uri="{FF2B5EF4-FFF2-40B4-BE49-F238E27FC236}">
                    <a16:creationId xmlns:a16="http://schemas.microsoft.com/office/drawing/2014/main" id="{227C6245-90AF-4B7A-B3B6-9371AFA76C29}"/>
                  </a:ext>
                </a:extLst>
              </p:cNvPr>
              <p:cNvSpPr/>
              <p:nvPr/>
            </p:nvSpPr>
            <p:spPr>
              <a:xfrm>
                <a:off x="9142286" y="3434455"/>
                <a:ext cx="1712527" cy="693364"/>
              </a:xfrm>
              <a:prstGeom prst="round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övegdoboz 120">
                <a:extLst>
                  <a:ext uri="{FF2B5EF4-FFF2-40B4-BE49-F238E27FC236}">
                    <a16:creationId xmlns:a16="http://schemas.microsoft.com/office/drawing/2014/main" id="{08C7FFDF-A370-4EFD-A671-890969936E56}"/>
                  </a:ext>
                </a:extLst>
              </p:cNvPr>
              <p:cNvSpPr txBox="1"/>
              <p:nvPr/>
            </p:nvSpPr>
            <p:spPr>
              <a:xfrm>
                <a:off x="9174149" y="3477338"/>
                <a:ext cx="1648802" cy="615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500" b="1" dirty="0"/>
                  <a:t>15 állami nyilvántartás</a:t>
                </a:r>
              </a:p>
            </p:txBody>
          </p:sp>
        </p:grpSp>
        <p:graphicFrame>
          <p:nvGraphicFramePr>
            <p:cNvPr id="122" name="Diagram 121">
              <a:extLst>
                <a:ext uri="{FF2B5EF4-FFF2-40B4-BE49-F238E27FC236}">
                  <a16:creationId xmlns:a16="http://schemas.microsoft.com/office/drawing/2014/main" id="{E47D0481-2609-4F36-8130-B904308827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7320462"/>
                </p:ext>
              </p:extLst>
            </p:nvPr>
          </p:nvGraphicFramePr>
          <p:xfrm>
            <a:off x="1638049" y="1238363"/>
            <a:ext cx="2386674" cy="51110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graphicFrame>
          <p:nvGraphicFramePr>
            <p:cNvPr id="123" name="Diagram 122">
              <a:extLst>
                <a:ext uri="{FF2B5EF4-FFF2-40B4-BE49-F238E27FC236}">
                  <a16:creationId xmlns:a16="http://schemas.microsoft.com/office/drawing/2014/main" id="{FAE5838C-0D51-4E53-ADC8-840AC796BF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4031245"/>
                </p:ext>
              </p:extLst>
            </p:nvPr>
          </p:nvGraphicFramePr>
          <p:xfrm>
            <a:off x="4422758" y="1245266"/>
            <a:ext cx="2239535" cy="51110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  <p:graphicFrame>
          <p:nvGraphicFramePr>
            <p:cNvPr id="124" name="Diagram 123">
              <a:extLst>
                <a:ext uri="{FF2B5EF4-FFF2-40B4-BE49-F238E27FC236}">
                  <a16:creationId xmlns:a16="http://schemas.microsoft.com/office/drawing/2014/main" id="{D8AD9261-0FF3-4017-9D39-3690C37607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3405645"/>
                </p:ext>
              </p:extLst>
            </p:nvPr>
          </p:nvGraphicFramePr>
          <p:xfrm>
            <a:off x="9729496" y="4068407"/>
            <a:ext cx="2177063" cy="8350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8" r:lo="rId49" r:qs="rId50" r:cs="rId51"/>
            </a:graphicData>
          </a:graphic>
        </p:graphicFrame>
        <p:sp>
          <p:nvSpPr>
            <p:cNvPr id="125" name="Nyíl: jobbra mutató 124">
              <a:extLst>
                <a:ext uri="{FF2B5EF4-FFF2-40B4-BE49-F238E27FC236}">
                  <a16:creationId xmlns:a16="http://schemas.microsoft.com/office/drawing/2014/main" id="{2251EF57-49C9-4C09-ABD0-F9067642A64A}"/>
                </a:ext>
              </a:extLst>
            </p:cNvPr>
            <p:cNvSpPr/>
            <p:nvPr/>
          </p:nvSpPr>
          <p:spPr>
            <a:xfrm>
              <a:off x="9693057" y="4304378"/>
              <a:ext cx="222161" cy="365125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6" name="Nyíl: jobbra mutató 125">
              <a:extLst>
                <a:ext uri="{FF2B5EF4-FFF2-40B4-BE49-F238E27FC236}">
                  <a16:creationId xmlns:a16="http://schemas.microsoft.com/office/drawing/2014/main" id="{689172B1-B7F3-4705-BA99-93C997597BAA}"/>
                </a:ext>
              </a:extLst>
            </p:cNvPr>
            <p:cNvSpPr/>
            <p:nvPr/>
          </p:nvSpPr>
          <p:spPr>
            <a:xfrm flipH="1">
              <a:off x="1835965" y="4332650"/>
              <a:ext cx="165709" cy="37495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7" name="Szövegdoboz 126">
              <a:extLst>
                <a:ext uri="{FF2B5EF4-FFF2-40B4-BE49-F238E27FC236}">
                  <a16:creationId xmlns:a16="http://schemas.microsoft.com/office/drawing/2014/main" id="{4B763261-2337-4897-AE68-1504DC2BDEEB}"/>
                </a:ext>
              </a:extLst>
            </p:cNvPr>
            <p:cNvSpPr txBox="1"/>
            <p:nvPr/>
          </p:nvSpPr>
          <p:spPr>
            <a:xfrm>
              <a:off x="10281317" y="692288"/>
              <a:ext cx="13255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dirty="0"/>
                <a:t>1,8</a:t>
              </a:r>
              <a:br>
                <a:rPr lang="hu-HU" sz="2400" b="1" dirty="0"/>
              </a:br>
              <a:r>
                <a:rPr lang="hu-HU" sz="2400" b="1" dirty="0"/>
                <a:t>milliárd</a:t>
              </a:r>
              <a:br>
                <a:rPr lang="hu-HU" sz="2400" b="1" dirty="0"/>
              </a:br>
              <a:r>
                <a:rPr lang="hu-HU" sz="2400" b="1" dirty="0"/>
                <a:t>adat</a:t>
              </a:r>
            </a:p>
          </p:txBody>
        </p:sp>
        <p:sp>
          <p:nvSpPr>
            <p:cNvPr id="128" name="Ellipszis 127">
              <a:extLst>
                <a:ext uri="{FF2B5EF4-FFF2-40B4-BE49-F238E27FC236}">
                  <a16:creationId xmlns:a16="http://schemas.microsoft.com/office/drawing/2014/main" id="{7951AF0C-21EC-4A7A-BC98-6783AD4EBE71}"/>
                </a:ext>
              </a:extLst>
            </p:cNvPr>
            <p:cNvSpPr/>
            <p:nvPr/>
          </p:nvSpPr>
          <p:spPr>
            <a:xfrm>
              <a:off x="10248796" y="571501"/>
              <a:ext cx="1453744" cy="1409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1465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BC71853B-C5D6-48FB-9722-677E9F0F1605}"/>
              </a:ext>
            </a:extLst>
          </p:cNvPr>
          <p:cNvSpPr txBox="1">
            <a:spLocks/>
          </p:cNvSpPr>
          <p:nvPr/>
        </p:nvSpPr>
        <p:spPr>
          <a:xfrm>
            <a:off x="659088" y="1023762"/>
            <a:ext cx="11121234" cy="4525467"/>
          </a:xfrm>
        </p:spPr>
        <p:txBody>
          <a:bodyPr anchor="t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 02. 16. – Vármegye szinten a népesség nemek, fő korcsoportok</a:t>
            </a:r>
            <a:b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szerint, lakásszám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 06. 06. – Település szinten a népesség nemek, részletes korcsoportok szerint, részletes lakásadatok valamennyi jellemző szerint 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 III. negyedév – Népességadatok is részletesen, valamennyi jellemző szerint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adatközlés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Felhasználóbarát, saját lekérdezéseken alapuló tájékoztatás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Adatvizualizációs lehetőségek, térképi megjelenítés</a:t>
            </a:r>
          </a:p>
          <a:p>
            <a:pPr marL="1371600" lvl="2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Kutatószobai hozzáférés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8C49731-F74C-41C5-AC0C-F0F135D40A63}"/>
              </a:ext>
            </a:extLst>
          </p:cNvPr>
          <p:cNvSpPr txBox="1"/>
          <p:nvPr/>
        </p:nvSpPr>
        <p:spPr>
          <a:xfrm>
            <a:off x="1250" y="202130"/>
            <a:ext cx="1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eredmények közzététele</a:t>
            </a:r>
          </a:p>
        </p:txBody>
      </p:sp>
    </p:spTree>
    <p:extLst>
      <p:ext uri="{BB962C8B-B14F-4D97-AF65-F5344CB8AC3E}">
        <p14:creationId xmlns:p14="http://schemas.microsoft.com/office/powerpoint/2010/main" val="210633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BC71853B-C5D6-48FB-9722-677E9F0F1605}"/>
              </a:ext>
            </a:extLst>
          </p:cNvPr>
          <p:cNvSpPr txBox="1">
            <a:spLocks/>
          </p:cNvSpPr>
          <p:nvPr/>
        </p:nvSpPr>
        <p:spPr>
          <a:xfrm>
            <a:off x="3722923" y="2227161"/>
            <a:ext cx="5124194" cy="1584817"/>
          </a:xfrm>
        </p:spPr>
        <p:txBody>
          <a:bodyPr anchor="t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hu-H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Köszönöm a figyelmet!</a:t>
            </a:r>
          </a:p>
          <a:p>
            <a:pPr>
              <a:spcAft>
                <a:spcPts val="1800"/>
              </a:spcAft>
            </a:pPr>
            <a:r>
              <a:rPr lang="hu-H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marcell.kovacs@ksh.hu</a:t>
            </a:r>
          </a:p>
        </p:txBody>
      </p:sp>
    </p:spTree>
    <p:extLst>
      <p:ext uri="{BB962C8B-B14F-4D97-AF65-F5344CB8AC3E}">
        <p14:creationId xmlns:p14="http://schemas.microsoft.com/office/powerpoint/2010/main" val="215259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c2905b2c3e1aa4985b7e2496453a0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dee037046ad32af3116d3be75d37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8797A-E22E-4E26-9288-7ED99DF25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341</Words>
  <Application>Microsoft Office PowerPoint</Application>
  <PresentationFormat>Szélesvásznú</PresentationFormat>
  <Paragraphs>81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Myriad 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Kovács Marcell</cp:lastModifiedBy>
  <cp:revision>47</cp:revision>
  <dcterms:created xsi:type="dcterms:W3CDTF">2017-03-01T09:38:02Z</dcterms:created>
  <dcterms:modified xsi:type="dcterms:W3CDTF">2023-05-30T11:40:23Z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