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9" r:id="rId2"/>
    <p:sldId id="307" r:id="rId3"/>
    <p:sldId id="270" r:id="rId4"/>
    <p:sldId id="272" r:id="rId5"/>
    <p:sldId id="275" r:id="rId6"/>
    <p:sldId id="274" r:id="rId7"/>
    <p:sldId id="273" r:id="rId8"/>
    <p:sldId id="276" r:id="rId9"/>
    <p:sldId id="277" r:id="rId10"/>
    <p:sldId id="278" r:id="rId11"/>
    <p:sldId id="280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95" r:id="rId29"/>
    <p:sldId id="298" r:id="rId30"/>
    <p:sldId id="297" r:id="rId31"/>
    <p:sldId id="299" r:id="rId32"/>
    <p:sldId id="301" r:id="rId33"/>
    <p:sldId id="304" r:id="rId34"/>
    <p:sldId id="305" r:id="rId35"/>
    <p:sldId id="300" r:id="rId36"/>
    <p:sldId id="303" r:id="rId37"/>
    <p:sldId id="306" r:id="rId38"/>
    <p:sldId id="302" r:id="rId39"/>
    <p:sldId id="26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rdás Anna" initials="CA" lastIdx="1" clrIdx="0">
    <p:extLst>
      <p:ext uri="{19B8F6BF-5375-455C-9EA6-DF929625EA0E}">
        <p15:presenceInfo xmlns:p15="http://schemas.microsoft.com/office/powerpoint/2012/main" userId="Csordás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19B"/>
    <a:srgbClr val="FBCC34"/>
    <a:srgbClr val="D0CECE"/>
    <a:srgbClr val="00C6FF"/>
    <a:srgbClr val="617CC1"/>
    <a:srgbClr val="BD8907"/>
    <a:srgbClr val="D5AC36"/>
    <a:srgbClr val="CDAD37"/>
    <a:srgbClr val="06183D"/>
    <a:srgbClr val="F2D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5" autoAdjust="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outlineViewPr>
    <p:cViewPr>
      <p:scale>
        <a:sx n="33" d="100"/>
        <a:sy n="33" d="100"/>
      </p:scale>
      <p:origin x="0" y="-329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CEEFB-B5CC-44EF-828E-D704042968E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490E458A-DBED-4FD4-924C-1E93EA622D4F}">
      <dgm:prSet phldrT="[Szöveg]"/>
      <dgm:spPr>
        <a:xfrm>
          <a:off x="36" y="826255"/>
          <a:ext cx="3499420" cy="662400"/>
        </a:xfrm>
        <a:prstGeom prst="rect">
          <a:avLst/>
        </a:prstGeom>
        <a:solidFill>
          <a:srgbClr val="03519B"/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rgbClr val="FFFFFF"/>
              </a:solidFill>
              <a:latin typeface="Arial"/>
              <a:ea typeface="+mn-ea"/>
              <a:cs typeface="+mn-cs"/>
            </a:rPr>
            <a:t>Adatgyűjtés</a:t>
          </a:r>
        </a:p>
      </dgm:t>
    </dgm:pt>
    <dgm:pt modelId="{6F1DC067-0579-4650-B0A1-723E79CBBCB6}" type="parTrans" cxnId="{68B995E6-E64A-4370-B56F-68A71C7D0106}">
      <dgm:prSet/>
      <dgm:spPr/>
      <dgm:t>
        <a:bodyPr/>
        <a:lstStyle/>
        <a:p>
          <a:endParaRPr lang="hu-HU"/>
        </a:p>
      </dgm:t>
    </dgm:pt>
    <dgm:pt modelId="{8A359337-A284-4488-8B7E-A60AE8A6507D}" type="sibTrans" cxnId="{68B995E6-E64A-4370-B56F-68A71C7D0106}">
      <dgm:prSet/>
      <dgm:spPr/>
      <dgm:t>
        <a:bodyPr/>
        <a:lstStyle/>
        <a:p>
          <a:endParaRPr lang="hu-HU"/>
        </a:p>
      </dgm:t>
    </dgm:pt>
    <dgm:pt modelId="{3B669DB2-49D5-483F-A75B-3E661935D9FC}">
      <dgm:prSet phldrT="[Szöveg]"/>
      <dgm:spPr>
        <a:xfrm>
          <a:off x="1" y="1440168"/>
          <a:ext cx="3499420" cy="2525399"/>
        </a:xfrm>
        <a:prstGeom prst="rect">
          <a:avLst/>
        </a:prstGeom>
        <a:solidFill>
          <a:srgbClr val="D0CECE">
            <a:alpha val="89804"/>
          </a:srgbClr>
        </a:solidFill>
        <a:ln w="127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u-HU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Az adatok összegyűjtésével</a:t>
          </a:r>
        </a:p>
      </dgm:t>
    </dgm:pt>
    <dgm:pt modelId="{3212B793-6FE9-4B0C-B664-2285E44BAD0E}" type="parTrans" cxnId="{30846810-4A3D-4FCA-8E43-4659B8001AA8}">
      <dgm:prSet/>
      <dgm:spPr/>
      <dgm:t>
        <a:bodyPr/>
        <a:lstStyle/>
        <a:p>
          <a:endParaRPr lang="hu-HU"/>
        </a:p>
      </dgm:t>
    </dgm:pt>
    <dgm:pt modelId="{BB886B30-EEAC-4569-9849-F656236DB0A0}" type="sibTrans" cxnId="{30846810-4A3D-4FCA-8E43-4659B8001AA8}">
      <dgm:prSet/>
      <dgm:spPr/>
      <dgm:t>
        <a:bodyPr/>
        <a:lstStyle/>
        <a:p>
          <a:endParaRPr lang="hu-HU"/>
        </a:p>
      </dgm:t>
    </dgm:pt>
    <dgm:pt modelId="{B04F7196-1C7D-452E-999D-8626779F943D}">
      <dgm:prSet phldrT="[Szöveg]"/>
      <dgm:spPr>
        <a:xfrm>
          <a:off x="1" y="1440168"/>
          <a:ext cx="3499420" cy="2525399"/>
        </a:xfrm>
        <a:prstGeom prst="rect">
          <a:avLst/>
        </a:prstGeom>
        <a:solidFill>
          <a:srgbClr val="D0CECE">
            <a:alpha val="89804"/>
          </a:srgbClr>
        </a:solidFill>
        <a:ln w="127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u-HU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Kiválasztott adatszolgáltatók megkérdezésével</a:t>
          </a:r>
        </a:p>
      </dgm:t>
    </dgm:pt>
    <dgm:pt modelId="{FE29CED4-E24E-471E-B310-B0F44DA20F11}" type="parTrans" cxnId="{30E2AC1D-152B-4A3E-B300-53E7806491DE}">
      <dgm:prSet/>
      <dgm:spPr/>
      <dgm:t>
        <a:bodyPr/>
        <a:lstStyle/>
        <a:p>
          <a:endParaRPr lang="hu-HU"/>
        </a:p>
      </dgm:t>
    </dgm:pt>
    <dgm:pt modelId="{5509B9AE-6FA6-431C-B3E3-D90DE043FE7A}" type="sibTrans" cxnId="{30E2AC1D-152B-4A3E-B300-53E7806491DE}">
      <dgm:prSet/>
      <dgm:spPr/>
      <dgm:t>
        <a:bodyPr/>
        <a:lstStyle/>
        <a:p>
          <a:endParaRPr lang="hu-HU"/>
        </a:p>
      </dgm:t>
    </dgm:pt>
    <dgm:pt modelId="{46209C3E-4DC7-4595-82EB-429EB718B720}">
      <dgm:prSet phldrT="[Szöveg]"/>
      <dgm:spPr>
        <a:xfrm>
          <a:off x="3989375" y="826255"/>
          <a:ext cx="3499420" cy="662400"/>
        </a:xfrm>
        <a:prstGeom prst="rect">
          <a:avLst/>
        </a:prstGeom>
        <a:solidFill>
          <a:srgbClr val="03519B"/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rgbClr val="FFFFFF"/>
              </a:solidFill>
              <a:latin typeface="Arial"/>
              <a:ea typeface="+mn-ea"/>
              <a:cs typeface="+mn-cs"/>
            </a:rPr>
            <a:t>Adatátvétel</a:t>
          </a:r>
        </a:p>
      </dgm:t>
    </dgm:pt>
    <dgm:pt modelId="{0CB4598B-2085-401D-87F6-735FCC4E98C7}" type="parTrans" cxnId="{FD5D78F9-529A-4A25-8836-BD571AD315FD}">
      <dgm:prSet/>
      <dgm:spPr/>
      <dgm:t>
        <a:bodyPr/>
        <a:lstStyle/>
        <a:p>
          <a:endParaRPr lang="hu-HU"/>
        </a:p>
      </dgm:t>
    </dgm:pt>
    <dgm:pt modelId="{5043ACDF-E15F-4C78-BD81-7DABBF24F92E}" type="sibTrans" cxnId="{FD5D78F9-529A-4A25-8836-BD571AD315FD}">
      <dgm:prSet/>
      <dgm:spPr/>
      <dgm:t>
        <a:bodyPr/>
        <a:lstStyle/>
        <a:p>
          <a:endParaRPr lang="hu-HU"/>
        </a:p>
      </dgm:t>
    </dgm:pt>
    <dgm:pt modelId="{46A552E1-3C5C-47D6-9231-E9985193818B}">
      <dgm:prSet phldrT="[Szöveg]"/>
      <dgm:spPr>
        <a:xfrm>
          <a:off x="3989411" y="1461305"/>
          <a:ext cx="3499420" cy="2525399"/>
        </a:xfrm>
        <a:prstGeom prst="rect">
          <a:avLst/>
        </a:prstGeom>
        <a:solidFill>
          <a:srgbClr val="D0CECE">
            <a:alpha val="90000"/>
          </a:srgbClr>
        </a:solidFill>
        <a:ln w="127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u-HU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Más szervezet által nyilvántartott, vagy összegyűjtött adatok átvétele/felhasználása</a:t>
          </a:r>
        </a:p>
      </dgm:t>
    </dgm:pt>
    <dgm:pt modelId="{044A54E7-E1B9-4883-B3C9-322E24892C57}" type="parTrans" cxnId="{083E3303-5F26-4CB6-A45A-7AF5B22D52B6}">
      <dgm:prSet/>
      <dgm:spPr/>
      <dgm:t>
        <a:bodyPr/>
        <a:lstStyle/>
        <a:p>
          <a:endParaRPr lang="hu-HU"/>
        </a:p>
      </dgm:t>
    </dgm:pt>
    <dgm:pt modelId="{DC039E1D-2A91-4EFF-9045-D56DC3844D79}" type="sibTrans" cxnId="{083E3303-5F26-4CB6-A45A-7AF5B22D52B6}">
      <dgm:prSet/>
      <dgm:spPr/>
      <dgm:t>
        <a:bodyPr/>
        <a:lstStyle/>
        <a:p>
          <a:endParaRPr lang="hu-HU"/>
        </a:p>
      </dgm:t>
    </dgm:pt>
    <dgm:pt modelId="{D699D7F3-45F8-42D8-B79E-D03CB14C2798}">
      <dgm:prSet phldrT="[Szöveg]"/>
      <dgm:spPr>
        <a:xfrm>
          <a:off x="1" y="1440168"/>
          <a:ext cx="3499420" cy="2525399"/>
        </a:xfrm>
        <a:prstGeom prst="rect">
          <a:avLst/>
        </a:prstGeom>
        <a:solidFill>
          <a:srgbClr val="D0CECE">
            <a:alpha val="89804"/>
          </a:srgbClr>
        </a:solidFill>
        <a:ln w="127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u-HU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Közvetlen megfigyeléssel (ritka)</a:t>
          </a:r>
        </a:p>
      </dgm:t>
    </dgm:pt>
    <dgm:pt modelId="{14D323F1-507B-40AA-AF76-FE25B2326E8F}" type="parTrans" cxnId="{9471A767-EF3D-4ABC-AAC4-2C2A5627C36E}">
      <dgm:prSet/>
      <dgm:spPr/>
      <dgm:t>
        <a:bodyPr/>
        <a:lstStyle/>
        <a:p>
          <a:endParaRPr lang="hu-HU"/>
        </a:p>
      </dgm:t>
    </dgm:pt>
    <dgm:pt modelId="{EE8B9AE8-4D5B-4679-92D3-C5A96FF339A8}" type="sibTrans" cxnId="{9471A767-EF3D-4ABC-AAC4-2C2A5627C36E}">
      <dgm:prSet/>
      <dgm:spPr/>
      <dgm:t>
        <a:bodyPr/>
        <a:lstStyle/>
        <a:p>
          <a:endParaRPr lang="hu-HU"/>
        </a:p>
      </dgm:t>
    </dgm:pt>
    <dgm:pt modelId="{1237B1D6-0011-45B1-87E3-C86B523AE319}" type="pres">
      <dgm:prSet presAssocID="{04CCEEFB-B5CC-44EF-828E-D704042968E3}" presName="Name0" presStyleCnt="0">
        <dgm:presLayoutVars>
          <dgm:dir/>
          <dgm:animLvl val="lvl"/>
          <dgm:resizeHandles val="exact"/>
        </dgm:presLayoutVars>
      </dgm:prSet>
      <dgm:spPr/>
    </dgm:pt>
    <dgm:pt modelId="{1801443D-4365-484F-BC55-A16F9D0B27DF}" type="pres">
      <dgm:prSet presAssocID="{490E458A-DBED-4FD4-924C-1E93EA622D4F}" presName="composite" presStyleCnt="0"/>
      <dgm:spPr/>
    </dgm:pt>
    <dgm:pt modelId="{08866EA2-5F8E-4F4F-B26E-ECE37630D3C1}" type="pres">
      <dgm:prSet presAssocID="{490E458A-DBED-4FD4-924C-1E93EA622D4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FC20019-5377-4C85-9383-8A437B3398A9}" type="pres">
      <dgm:prSet presAssocID="{490E458A-DBED-4FD4-924C-1E93EA622D4F}" presName="desTx" presStyleLbl="alignAccFollowNode1" presStyleIdx="0" presStyleCnt="2" custLinFactNeighborX="-1" custLinFactNeighborY="-1920">
        <dgm:presLayoutVars>
          <dgm:bulletEnabled val="1"/>
        </dgm:presLayoutVars>
      </dgm:prSet>
      <dgm:spPr/>
    </dgm:pt>
    <dgm:pt modelId="{EB884A5B-A94B-4D00-B65F-3C73E51986BC}" type="pres">
      <dgm:prSet presAssocID="{8A359337-A284-4488-8B7E-A60AE8A6507D}" presName="space" presStyleCnt="0"/>
      <dgm:spPr/>
    </dgm:pt>
    <dgm:pt modelId="{84B62188-F9E3-4A17-A46D-685B67AAF82F}" type="pres">
      <dgm:prSet presAssocID="{46209C3E-4DC7-4595-82EB-429EB718B720}" presName="composite" presStyleCnt="0"/>
      <dgm:spPr/>
    </dgm:pt>
    <dgm:pt modelId="{1C185854-60D3-46E6-A0BA-C37342072DDC}" type="pres">
      <dgm:prSet presAssocID="{46209C3E-4DC7-4595-82EB-429EB718B72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F48AC09-09D5-427B-A10C-7996CD15284E}" type="pres">
      <dgm:prSet presAssocID="{46209C3E-4DC7-4595-82EB-429EB718B720}" presName="desTx" presStyleLbl="alignAccFollowNode1" presStyleIdx="1" presStyleCnt="2" custLinFactNeighborX="584" custLinFactNeighborY="-1083">
        <dgm:presLayoutVars>
          <dgm:bulletEnabled val="1"/>
        </dgm:presLayoutVars>
      </dgm:prSet>
      <dgm:spPr/>
    </dgm:pt>
  </dgm:ptLst>
  <dgm:cxnLst>
    <dgm:cxn modelId="{083E3303-5F26-4CB6-A45A-7AF5B22D52B6}" srcId="{46209C3E-4DC7-4595-82EB-429EB718B720}" destId="{46A552E1-3C5C-47D6-9231-E9985193818B}" srcOrd="0" destOrd="0" parTransId="{044A54E7-E1B9-4883-B3C9-322E24892C57}" sibTransId="{DC039E1D-2A91-4EFF-9045-D56DC3844D79}"/>
    <dgm:cxn modelId="{30846810-4A3D-4FCA-8E43-4659B8001AA8}" srcId="{490E458A-DBED-4FD4-924C-1E93EA622D4F}" destId="{3B669DB2-49D5-483F-A75B-3E661935D9FC}" srcOrd="0" destOrd="0" parTransId="{3212B793-6FE9-4B0C-B664-2285E44BAD0E}" sibTransId="{BB886B30-EEAC-4569-9849-F656236DB0A0}"/>
    <dgm:cxn modelId="{30E2AC1D-152B-4A3E-B300-53E7806491DE}" srcId="{490E458A-DBED-4FD4-924C-1E93EA622D4F}" destId="{B04F7196-1C7D-452E-999D-8626779F943D}" srcOrd="1" destOrd="0" parTransId="{FE29CED4-E24E-471E-B310-B0F44DA20F11}" sibTransId="{5509B9AE-6FA6-431C-B3E3-D90DE043FE7A}"/>
    <dgm:cxn modelId="{F8EBCD38-6ECC-4810-B1EC-B1449BA278F9}" type="presOf" srcId="{3B669DB2-49D5-483F-A75B-3E661935D9FC}" destId="{7FC20019-5377-4C85-9383-8A437B3398A9}" srcOrd="0" destOrd="0" presId="urn:microsoft.com/office/officeart/2005/8/layout/hList1"/>
    <dgm:cxn modelId="{13D6F13D-3967-40C2-B7F9-BCFC25264C41}" type="presOf" srcId="{490E458A-DBED-4FD4-924C-1E93EA622D4F}" destId="{08866EA2-5F8E-4F4F-B26E-ECE37630D3C1}" srcOrd="0" destOrd="0" presId="urn:microsoft.com/office/officeart/2005/8/layout/hList1"/>
    <dgm:cxn modelId="{793E5C3F-23B6-4C52-BC31-F27DCDA6A8A1}" type="presOf" srcId="{B04F7196-1C7D-452E-999D-8626779F943D}" destId="{7FC20019-5377-4C85-9383-8A437B3398A9}" srcOrd="0" destOrd="1" presId="urn:microsoft.com/office/officeart/2005/8/layout/hList1"/>
    <dgm:cxn modelId="{9471A767-EF3D-4ABC-AAC4-2C2A5627C36E}" srcId="{490E458A-DBED-4FD4-924C-1E93EA622D4F}" destId="{D699D7F3-45F8-42D8-B79E-D03CB14C2798}" srcOrd="2" destOrd="0" parTransId="{14D323F1-507B-40AA-AF76-FE25B2326E8F}" sibTransId="{EE8B9AE8-4D5B-4679-92D3-C5A96FF339A8}"/>
    <dgm:cxn modelId="{03CFB669-1732-42BA-8C21-8FEFA5EFF43A}" type="presOf" srcId="{D699D7F3-45F8-42D8-B79E-D03CB14C2798}" destId="{7FC20019-5377-4C85-9383-8A437B3398A9}" srcOrd="0" destOrd="2" presId="urn:microsoft.com/office/officeart/2005/8/layout/hList1"/>
    <dgm:cxn modelId="{17124255-0A62-4533-B1BE-3777E486F66A}" type="presOf" srcId="{04CCEEFB-B5CC-44EF-828E-D704042968E3}" destId="{1237B1D6-0011-45B1-87E3-C86B523AE319}" srcOrd="0" destOrd="0" presId="urn:microsoft.com/office/officeart/2005/8/layout/hList1"/>
    <dgm:cxn modelId="{6366BD85-2584-4528-ADB1-F4903CB1D18A}" type="presOf" srcId="{46209C3E-4DC7-4595-82EB-429EB718B720}" destId="{1C185854-60D3-46E6-A0BA-C37342072DDC}" srcOrd="0" destOrd="0" presId="urn:microsoft.com/office/officeart/2005/8/layout/hList1"/>
    <dgm:cxn modelId="{D22C9FD5-5FCD-42CB-86E8-7E2C6F8A38AD}" type="presOf" srcId="{46A552E1-3C5C-47D6-9231-E9985193818B}" destId="{8F48AC09-09D5-427B-A10C-7996CD15284E}" srcOrd="0" destOrd="0" presId="urn:microsoft.com/office/officeart/2005/8/layout/hList1"/>
    <dgm:cxn modelId="{68B995E6-E64A-4370-B56F-68A71C7D0106}" srcId="{04CCEEFB-B5CC-44EF-828E-D704042968E3}" destId="{490E458A-DBED-4FD4-924C-1E93EA622D4F}" srcOrd="0" destOrd="0" parTransId="{6F1DC067-0579-4650-B0A1-723E79CBBCB6}" sibTransId="{8A359337-A284-4488-8B7E-A60AE8A6507D}"/>
    <dgm:cxn modelId="{FD5D78F9-529A-4A25-8836-BD571AD315FD}" srcId="{04CCEEFB-B5CC-44EF-828E-D704042968E3}" destId="{46209C3E-4DC7-4595-82EB-429EB718B720}" srcOrd="1" destOrd="0" parTransId="{0CB4598B-2085-401D-87F6-735FCC4E98C7}" sibTransId="{5043ACDF-E15F-4C78-BD81-7DABBF24F92E}"/>
    <dgm:cxn modelId="{C5C1BE92-7F03-43F3-B991-4E6C8E5DB97B}" type="presParOf" srcId="{1237B1D6-0011-45B1-87E3-C86B523AE319}" destId="{1801443D-4365-484F-BC55-A16F9D0B27DF}" srcOrd="0" destOrd="0" presId="urn:microsoft.com/office/officeart/2005/8/layout/hList1"/>
    <dgm:cxn modelId="{01768FB0-BFF7-4573-A758-CFC48DC8C039}" type="presParOf" srcId="{1801443D-4365-484F-BC55-A16F9D0B27DF}" destId="{08866EA2-5F8E-4F4F-B26E-ECE37630D3C1}" srcOrd="0" destOrd="0" presId="urn:microsoft.com/office/officeart/2005/8/layout/hList1"/>
    <dgm:cxn modelId="{8EB4072A-2A64-4B13-A591-D5815977A180}" type="presParOf" srcId="{1801443D-4365-484F-BC55-A16F9D0B27DF}" destId="{7FC20019-5377-4C85-9383-8A437B3398A9}" srcOrd="1" destOrd="0" presId="urn:microsoft.com/office/officeart/2005/8/layout/hList1"/>
    <dgm:cxn modelId="{36B69B37-03F0-427E-890F-AAE6206E5AD9}" type="presParOf" srcId="{1237B1D6-0011-45B1-87E3-C86B523AE319}" destId="{EB884A5B-A94B-4D00-B65F-3C73E51986BC}" srcOrd="1" destOrd="0" presId="urn:microsoft.com/office/officeart/2005/8/layout/hList1"/>
    <dgm:cxn modelId="{E0ED46E6-3E96-44DB-9708-DB7A50107759}" type="presParOf" srcId="{1237B1D6-0011-45B1-87E3-C86B523AE319}" destId="{84B62188-F9E3-4A17-A46D-685B67AAF82F}" srcOrd="2" destOrd="0" presId="urn:microsoft.com/office/officeart/2005/8/layout/hList1"/>
    <dgm:cxn modelId="{31247344-4022-4FC3-8FF3-0522201A680E}" type="presParOf" srcId="{84B62188-F9E3-4A17-A46D-685B67AAF82F}" destId="{1C185854-60D3-46E6-A0BA-C37342072DDC}" srcOrd="0" destOrd="0" presId="urn:microsoft.com/office/officeart/2005/8/layout/hList1"/>
    <dgm:cxn modelId="{719344E1-4527-4AD6-BF85-F8ABF623287B}" type="presParOf" srcId="{84B62188-F9E3-4A17-A46D-685B67AAF82F}" destId="{8F48AC09-09D5-427B-A10C-7996CD1528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66EA2-5F8E-4F4F-B26E-ECE37630D3C1}">
      <dsp:nvSpPr>
        <dsp:cNvPr id="0" name=""/>
        <dsp:cNvSpPr/>
      </dsp:nvSpPr>
      <dsp:spPr>
        <a:xfrm>
          <a:off x="36" y="645986"/>
          <a:ext cx="3499420" cy="662400"/>
        </a:xfrm>
        <a:prstGeom prst="rect">
          <a:avLst/>
        </a:prstGeom>
        <a:solidFill>
          <a:srgbClr val="03519B"/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Adatgyűjtés</a:t>
          </a:r>
        </a:p>
      </dsp:txBody>
      <dsp:txXfrm>
        <a:off x="36" y="645986"/>
        <a:ext cx="3499420" cy="662400"/>
      </dsp:txXfrm>
    </dsp:sp>
    <dsp:sp modelId="{7FC20019-5377-4C85-9383-8A437B3398A9}">
      <dsp:nvSpPr>
        <dsp:cNvPr id="0" name=""/>
        <dsp:cNvSpPr/>
      </dsp:nvSpPr>
      <dsp:spPr>
        <a:xfrm>
          <a:off x="1" y="1259898"/>
          <a:ext cx="3499420" cy="2525399"/>
        </a:xfrm>
        <a:prstGeom prst="rect">
          <a:avLst/>
        </a:prstGeom>
        <a:solidFill>
          <a:srgbClr val="D0CECE">
            <a:alpha val="89804"/>
          </a:srgbClr>
        </a:solidFill>
        <a:ln w="127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Az adatok összegyűjtésével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Kiválasztott adatszolgáltatók megkérdezésével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Közvetlen megfigyeléssel (ritka)</a:t>
          </a:r>
        </a:p>
      </dsp:txBody>
      <dsp:txXfrm>
        <a:off x="1" y="1259898"/>
        <a:ext cx="3499420" cy="2525399"/>
      </dsp:txXfrm>
    </dsp:sp>
    <dsp:sp modelId="{1C185854-60D3-46E6-A0BA-C37342072DDC}">
      <dsp:nvSpPr>
        <dsp:cNvPr id="0" name=""/>
        <dsp:cNvSpPr/>
      </dsp:nvSpPr>
      <dsp:spPr>
        <a:xfrm>
          <a:off x="3989375" y="645986"/>
          <a:ext cx="3499420" cy="662400"/>
        </a:xfrm>
        <a:prstGeom prst="rect">
          <a:avLst/>
        </a:prstGeom>
        <a:solidFill>
          <a:srgbClr val="03519B"/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Adatátvétel</a:t>
          </a:r>
        </a:p>
      </dsp:txBody>
      <dsp:txXfrm>
        <a:off x="3989375" y="645986"/>
        <a:ext cx="3499420" cy="662400"/>
      </dsp:txXfrm>
    </dsp:sp>
    <dsp:sp modelId="{8F48AC09-09D5-427B-A10C-7996CD15284E}">
      <dsp:nvSpPr>
        <dsp:cNvPr id="0" name=""/>
        <dsp:cNvSpPr/>
      </dsp:nvSpPr>
      <dsp:spPr>
        <a:xfrm>
          <a:off x="3989411" y="1281036"/>
          <a:ext cx="3499420" cy="2525399"/>
        </a:xfrm>
        <a:prstGeom prst="rect">
          <a:avLst/>
        </a:prstGeom>
        <a:solidFill>
          <a:srgbClr val="D0CECE">
            <a:alpha val="90000"/>
          </a:srgbClr>
        </a:solidFill>
        <a:ln w="127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Más szervezet által nyilvántartott, vagy összegyűjtött adatok átvétele/felhasználása</a:t>
          </a:r>
        </a:p>
      </dsp:txBody>
      <dsp:txXfrm>
        <a:off x="3989411" y="1281036"/>
        <a:ext cx="3499420" cy="252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A7559-4A20-4B31-A598-7D364E9F54DF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215DC-89BB-48C1-9B12-4A8FBD27B4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3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t.hu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b="1" u="sng" dirty="0"/>
              <a:t>A Hivatalos statisztikai tevékenység célja:</a:t>
            </a:r>
            <a:r>
              <a:rPr lang="hu-HU" altLang="hu-HU" sz="1200" dirty="0"/>
              <a:t> </a:t>
            </a:r>
            <a:r>
              <a:rPr lang="hu-HU" altLang="hu-HU" sz="1200" b="1" dirty="0"/>
              <a:t>statisztikai információk nyilvánosságra hozatalával </a:t>
            </a:r>
            <a:r>
              <a:rPr lang="hu-HU" altLang="hu-HU" sz="1200" dirty="0"/>
              <a:t>valósághű, tárgyilagos képet adjon a társadalom, a gazdaság, a környezet állapotáról és annak változásairól az állami szervek, az önkormányzatok, a gazdasági szervezetek - beleértve a pénzügyi piacokat -, a civil szervezetek, a tudományos tevékenységet végzők, a közvélemény, a média szereplői, valamint a nemzetközi szervezetek, különösen az Európai Unió intézményei számára.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79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12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beérkezésének határideje angolul:</a:t>
            </a:r>
            <a:endParaRPr lang="hu-HU" sz="105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KSH honlap angol nyelvű változatához kérjük megadni.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90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SZOR lista: http://www.ksh.hu/docs/bemutatkozas/hssz/szor_struktura_tartalom.pdf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95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05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09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628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20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988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16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GDPR minden olyan adatkezelésre és adatfeldolgozásra kiterjed, amely természetes személy adataira, valamint közérdekű adatra vagy közérdekből nyilvános adatra vonatkozik.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Az GDPR nevesíti a személyes adat fogalmát (GDPR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4. cikk 1. pont)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azon belül pedig adatvédelmi szempontból kiemelten kezeli a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különleges adat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(GDPR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9.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cikk 1. bekezdés)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fogalomkörébe tartozó személyes adatokat. Az adatkezelés ezen adatvédelmi vetülete miatt fontos megjelölni, hogy az átvett állomány tartalmaz-e különleges adatot, illetve egyéb személyes adatot.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69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>
                <a:latin typeface="Arial" panose="020B0604020202020204" pitchFamily="34" charset="0"/>
              </a:rPr>
              <a:t>Minden esetben meg kell vizsgálni új adatgyűjtés elrendelése esetén is és az következő évi OSAP tervezés kapcsán is, hogy az adatgyűjtést ki lehet-e váltani valamilyen adminisztratív forrásból, ha igen akkor a meglévő adatfelvétel át kell minősíteni adatátvétellé, új adatfelvétel esetén pedig adatátvételt kell indítani.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365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578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90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*A nyilvántartás tárgyát képező sokaság egyede, egysége (statisztikai alapegysége), az őt jellemző azonosító, elérési és egyéb tulajdonságokat leíró információkkal együtt.</a:t>
            </a:r>
            <a:endParaRPr lang="hu-H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**</a:t>
            </a:r>
            <a:r>
              <a:rPr lang="hu-HU" sz="1200" dirty="0"/>
              <a:t>Az eredeti adatforrásban, nyilvántartásban ténylegesen szereplő nyilvántartási egységek számát kérjük megadni. Ha a nyilvántartási egységek száma változó, akkor vagy az utolsó időszak adatát írja be vagy a nyilvántartási egységek számának nagyságrendjét (pl.: 100 000).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6875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7. A módosítás mit érint?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Módosított adatgyűjtésnél,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amennyiben az adatgyűjtés 1.8. pontban meghatározott paraméterei az előző állapothoz/évhez képest módosulnak, kérjük kitölteni A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7.1 ponttól a 7.2 pontokig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(Módosítás esetén kérem, töltse ki a 8. pont releváns részeit is!)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Több válasz is adható: 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7.1 Az adatgyűjtés: 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kiterjedési körét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a válasz "Igen", akkor módosítani kell a 2.1 pontot is.)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típusát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a válasz "Igen", akkor módosítani kell a 1.4 pontot is.)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gyakoriságát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(Ha a válasz "Igen", akkor módosítani kell a 2.2, 2.4, és a 2.5 pontokat is!)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adatszolgáltatóinak meghatározását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(Ha a válasz "Igen", akkor módosítani kell az 6.1 és 6.2 pontokat is.)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beérkezési határidejét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(Ha a válasz "Igen", akkor módosítani kell az 2.4, 2.5 és amennyiben indokolt a 2.2 pontokat is!)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célsokaság (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azon egységek összessége, melyek jellemzőiről információt kell nyújtani, becslést kell készíteni)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a fentiek közül bármelyikre Igen-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nel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válaszolt, akkor a 8. pontban írja le a változás indokát.</a:t>
            </a:r>
          </a:p>
          <a:p>
            <a:endParaRPr lang="hu-HU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7.2. Az adatgyűjtés</a:t>
            </a:r>
            <a:r>
              <a:rPr lang="hu-HU" sz="12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egyéb módosításai: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Kérjük, válassza ki az értéklistából, hogy adatkör, cím vagy irányadó uniós jogi aktus változás történt-e, érint-e tájékoztatási terméket, tájékoztatási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naptárat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módosítás. Amennyiben változott az adatkör vagy az irányadó uniós jogi aktus, a megfelelő munkalapot is töltse ki.</a:t>
            </a:r>
          </a:p>
          <a:p>
            <a:endParaRPr lang="hu-HU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246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7.2 Változik-e a kérdőív tartalma vagy szerkezete? 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kérdőív tartalma változhat a táblák szerkezetének, megnevezésének módosulása, tartalmának aktualizálása, nómenklatúrák stb. változása miatt.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„Igen” a válasz, akkor kérjük, válassza ki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Kérdőív változás okát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Válaszadási lehetőségek a 7.2 pontban történt módosításra:</a:t>
            </a: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adathelyek törlése: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más adatforrásból történt kiváltás miatt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nem hasznosuló adathely törlése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jogszabály változás miatt történő törlés</a:t>
            </a:r>
          </a:p>
          <a:p>
            <a:pPr lvl="1"/>
            <a:r>
              <a:rPr lang="hu-HU" sz="1200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Újraszámolás</a:t>
            </a:r>
            <a:r>
              <a:rPr lang="hu-HU" sz="1200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eredménye (tényleges változás nincs)</a:t>
            </a:r>
          </a:p>
          <a:p>
            <a:pPr lvl="1"/>
            <a:r>
              <a:rPr lang="hu-HU" sz="1200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Érdemi módosulás (</a:t>
            </a:r>
            <a:r>
              <a:rPr lang="hu-HU" sz="1200" i="1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</a:t>
            </a:r>
            <a:r>
              <a:rPr lang="hu-HU" sz="1200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oszlopok, sorok kerülnek ki)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Egyéb okból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adathelyek bővítése: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új adatigény miatt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igen, akkor jogszabály változás miatt (válaszadási lehetőség: hazai vagy uniós jogszabály)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igen, akkor felhasználói igények miatt (kérem, válasszon lehetőségek közül egy kiválasztásával)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adatminőség, érthetőség javítása miatt (konkrétabb válaszadási lehetőség)</a:t>
            </a:r>
          </a:p>
          <a:p>
            <a:pPr lvl="1"/>
            <a:r>
              <a:rPr lang="hu-HU" sz="1200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Újraszámolás</a:t>
            </a:r>
            <a:r>
              <a:rPr lang="hu-HU" sz="1200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eredménye (tényleges változás nincs)</a:t>
            </a:r>
          </a:p>
          <a:p>
            <a:pPr lvl="1"/>
            <a:r>
              <a:rPr lang="hu-HU" sz="1200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Érdemi módosulás (</a:t>
            </a:r>
            <a:r>
              <a:rPr lang="hu-HU" sz="1200" i="1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</a:t>
            </a:r>
            <a:r>
              <a:rPr lang="hu-HU" sz="1200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oszlopok, sorok kerülnek ki)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Egyéb okból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közérthetőség javítása megfogalmazás módosításával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092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7.3 Egyebek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kérdések az adminisztratív adatforrások felhasználásának felmérésére irányulnak. Kérjük a legördülő mezőből válasszon.</a:t>
            </a:r>
          </a:p>
          <a:p>
            <a:endParaRPr lang="hu-HU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7.4. CSAK KSH: Költségek  (Új, módosított és változatlan esetben is)</a:t>
            </a:r>
            <a:r>
              <a:rPr lang="hu-HU" sz="12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– Kérjük válasszon a legördülő mezők közül. 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947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8. Az új elrendelés, illetve módosítás továbbá a beolvadás, szünetelés, megszűnés részletes indokolása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Új elrendelés, beolvadás, szünetelés, megszűnés esetén, illetve amennyiben a 7. pontban bármely esetben Igennel válaszolt, akkor itt válassza ki a lehetséges válaszok közül a megfelelőt. Több válasz is adható.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Kérjük, hogy amennyiben a módosítás indokát fentebb lévő pontokban nem találta, vagy egyéb információkat, indoklásokat szükséges megadnia, azt szabadszövegesen ebben a pontban írja le az „Egyéb, és pedig sorban”.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8.1. Az új vagy módosított elrendelés miért nem váltható ki adminisztratív nyilvántartásból? A válasz részletes indokolása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Részletes, szabadszöveges indokolást kérünk megadni!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162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9.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Az új elrendelés, vagy módosítás jellemzői; vagy a beolvadás, a szünetelés, a megszűnés indoka: 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változást kiváltó okok, felhasználói igények leírása 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Milyen végső felhasználói igény tette szükségessé az új adatátvételt (EU előírás, kormányzat, szakmai felhasználók adatigénye stb.).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069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628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Elrendelő Intézmény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- Értéklistából választhat: a jogszabályt elrendelő, kibocsátó szervezetek listája. Például: Európa Tanács. 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Jogszabály-azonosító vagy a megállapodás iktatószáma: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Az uniós jogszabály címében szerepel az azonosító.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Például: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Tanács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1108/70/EGK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rendelete (1970. június 4.) a vasúti, közúti és belvízi közlekedéssel kapcsolatos infrastrukturális kiadásokra vonatkozó elszámolási rend bevezetéséről.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Azonosító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1108/70/EGK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Kérjük feltüntetni a szervek közötti megállapodások azonosítóját, iktatószámát.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Jogszabály Típusa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- Értéklistából választhat: rendelet, ajánlás stb. Az MC285 és MC286 együtt értelmezendő. Például: Európa Tanácsi rendelet esetén: Mc285=’Európa Tanács’, Mc286=’Rendelet’.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Jogszabály vagy megállapodás megnevezése magyarul: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jogszabály magyar megnevezés az EURLEX-ben megtalálható. A megállapodás pontos nevét kérjük beírni.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Jogszabály vagy megállapodás megnevezése angolul: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jogszabály angol megnevezés az EURLEX-ben megtalálható. Megállapodás esetén, annak pontos nevét kérjük beírni.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Hatálybalépés dátuma: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ezt a jogszabály tartalmazza, aszerint kérjük kitölteni.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Hivatali használat kezdete (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eeee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):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alapértelmezésben az „Érvényesség kezdete” = „Hatályba lépés éve”. Az évszámot négykarakteres formában kérjük megadni.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Hivatali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használatvége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eeee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):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Ha az adatátvételhez kapcsolódó jogszabály megszűnik, akkor az érvényesség vége oszlopba kérjük beírni a jogszabály hatályon kívül helyezésének dátumát (évét, négy karakterrel).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jogszabály elérhetősége (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Url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):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azt az internetes címet (link-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 kérjük megadni, ahol a jogszabály elérhető. Magyar jogszabály esetén ez lehet a Jogszabálykereső (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http://www.njt.hu/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), uniós jogszabály esetén pedig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Eurlex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hu-HU" sz="1200" b="1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Jogszabály állapota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 oszlopában jelölhető, a jogszabály állapota: 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 új”, ha az adatgazda újként veszi fel a következő évben.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törölt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”, ha az adatgazda törli ezt a következő évi adatátadásból 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„eddig nem feltüntetett”, ha eddig is hatályos volt, csak lemaradt a nyilvántartó lapról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584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Először azt kell megvizsgálni, hogy hogyan érkeznek be az adatok:</a:t>
            </a:r>
          </a:p>
          <a:p>
            <a:r>
              <a:rPr lang="hu-HU" dirty="0"/>
              <a:t>Ha</a:t>
            </a:r>
            <a:r>
              <a:rPr lang="hu-HU" baseline="0" dirty="0"/>
              <a:t> az </a:t>
            </a:r>
            <a:r>
              <a:rPr lang="hu-HU" b="1" baseline="0" dirty="0"/>
              <a:t>adatok összegyűjtésével </a:t>
            </a:r>
            <a:r>
              <a:rPr lang="hu-HU" baseline="0" dirty="0"/>
              <a:t>a kiválasztott adatszolgáltatók megkérdezésével vagy közvetlen megfigyelésével akkor </a:t>
            </a:r>
            <a:r>
              <a:rPr lang="hu-HU" b="1" baseline="0" dirty="0"/>
              <a:t>Adatgyűjtésről beszélünk. </a:t>
            </a:r>
          </a:p>
          <a:p>
            <a:r>
              <a:rPr lang="hu-HU" b="0" baseline="0" dirty="0"/>
              <a:t>Ha már tudjuk, hogy adatgyűjtésünk van azt kell megvizsgálni még, hogy a lakosságot érinti el vagy sem, ha igen akkor egy lakossági adatgyűjtést kell elrendelnünk, ha nem akkor viszont intézményi adatgyűjtés. </a:t>
            </a:r>
          </a:p>
          <a:p>
            <a:r>
              <a:rPr lang="hu-HU" b="0" baseline="0" dirty="0"/>
              <a:t>Mielőtt elrendelne egy új adatgyűjtést minden esetben vizsgálja meg, hogy van-e rá valamilyen adminisztratív adat amivel ki lehetne váltani, valamint minden tervezési évben érdemes megvizsgálni az összes jelenlegi adatgyűjtését, a kiválthatóság szempontjából. </a:t>
            </a:r>
          </a:p>
          <a:p>
            <a:endParaRPr lang="hu-HU" b="0" baseline="0" dirty="0"/>
          </a:p>
          <a:p>
            <a:r>
              <a:rPr lang="hu-HU" b="0" baseline="0" dirty="0"/>
              <a:t>Ha más szervezet által nyilvántartott gyűjtött adatokat veszünk át akkor beszélünk </a:t>
            </a:r>
            <a:r>
              <a:rPr lang="hu-HU" b="1" baseline="0" dirty="0"/>
              <a:t>Adatátvételről</a:t>
            </a:r>
            <a:r>
              <a:rPr lang="hu-HU" b="0" baseline="0" dirty="0"/>
              <a:t>.</a:t>
            </a:r>
            <a:r>
              <a:rPr lang="hu-HU" b="1" baseline="0" dirty="0"/>
              <a:t> </a:t>
            </a:r>
          </a:p>
          <a:p>
            <a:r>
              <a:rPr lang="hu-HU" b="0" baseline="0" dirty="0"/>
              <a:t>Ha valamilyen jogszabály írja elő az adminisztratív adat gyűjtését vagy tárolását akkor </a:t>
            </a:r>
            <a:r>
              <a:rPr lang="hu-HU" b="1" baseline="0" dirty="0"/>
              <a:t>Adminisztratív adat statisztikai célú átvétel</a:t>
            </a:r>
            <a:r>
              <a:rPr lang="hu-HU" b="0" baseline="0" dirty="0"/>
              <a:t>ét kell elrendelni.</a:t>
            </a:r>
          </a:p>
          <a:p>
            <a:r>
              <a:rPr lang="hu-HU" b="0" baseline="0" dirty="0"/>
              <a:t>Ha nincs ilyen jogszabály akkor </a:t>
            </a:r>
            <a:r>
              <a:rPr lang="hu-HU" b="1" baseline="0" dirty="0"/>
              <a:t>Nem adminisztratív adat statisztikai célú átvételét </a:t>
            </a:r>
            <a:r>
              <a:rPr lang="hu-HU" b="0" baseline="0" dirty="0"/>
              <a:t>kell elrendelni. </a:t>
            </a:r>
          </a:p>
          <a:p>
            <a:r>
              <a:rPr lang="hu-HU" b="0" baseline="0" dirty="0"/>
              <a:t>Ha az adat elérhető nyilvános forrásból (pl.: adatletöltés) akkor pedig </a:t>
            </a:r>
            <a:r>
              <a:rPr lang="hu-HU" b="1" baseline="0" dirty="0"/>
              <a:t>Egyéb adat statisztikai célú átvétel</a:t>
            </a:r>
            <a:r>
              <a:rPr lang="hu-HU" b="0" baseline="0" dirty="0"/>
              <a:t>ét kell elrendelni</a:t>
            </a:r>
            <a:endParaRPr lang="hu-HU" b="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18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Az újonnan elrendelésre kerülő adatgyűjtések és adatátvételek esetén a korábban is használt Excel Nyilvántartó lap sablon használata megmarad.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</a:rPr>
              <a:t>Elsődleges adatforrást csak akkor lehet igénybe venni, ha nincs statisztikai célra alkalmas másodlagos adatforrás, </a:t>
            </a:r>
          </a:p>
          <a:p>
            <a:r>
              <a:rPr lang="hu-HU" altLang="hu-HU" dirty="0">
                <a:latin typeface="Arial" panose="020B0604020202020204" pitchFamily="34" charset="0"/>
              </a:rPr>
              <a:t>valamint ugyanazon adatra vonatkozóan csak különlegesen indokolt esetben rendelhető el több statisztikai adatfelvétel.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70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Adminisztratív adat statisztikai célú átvétele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olyan másodlagos adatforrás átvétele, amelyben tárolt adatok gyűjtését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vagy azokról nyilvántartás vezetését magyar jogszabály írja elő az adminisztratív adatforrás kezelője számára</a:t>
            </a: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Egyéb adat statisztikai célú átvétele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Másodlagos adatforrás átvétele statisztikai célú felhasználásra, a nyilvántartás vezetését NEM írja elő magyar jogszabály az adatforrás kezelője számára. Ebbe a csoportba tartoznak többek között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29.§ szerinti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23.§ (5) bekezdésében említett adatátvételek.</a:t>
            </a: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Nyilvános adat statisztikai célú átvétele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Adatgazda és adatbenyújtó nélküli adatok tartoznak ebbe a típusba, ezért nem beszélhetünk a hagyományos értelemben vett átvételről. Például ebbe a kategóriába sorolható a letöltés internetről, adatbázisból. Az ilyen adatforrások esetében a legyűjtéssel közel egy időben megtörténik az adatok beszerzése. Erre is a 2. sz. NYTL-ot kell kitölteni, de kevesebb információ megadása is elegendő (például az adatgazdát és adatbenyújtót nem kell megadni ebben az esetben)</a:t>
            </a:r>
          </a:p>
          <a:p>
            <a:pPr lvl="0"/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Az adatfelvétel módjából egyértelműen következtetni lehet az adatforrás típusára. Statisztikai adatgyűjtés esetén az adatforrás típusa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elsődleges adatforrás,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statisztikai adatátvétel esetén az adatforrás típusa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másodlagos adatforrás.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9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b="1" i="1" dirty="0"/>
              <a:t>1.7.: Élő</a:t>
            </a:r>
            <a:r>
              <a:rPr lang="hu-HU" i="1" dirty="0"/>
              <a:t> – </a:t>
            </a:r>
            <a:r>
              <a:rPr lang="hu-HU" dirty="0"/>
              <a:t>ha a következő évben lebonyolítják az adatátvételt</a:t>
            </a:r>
            <a:r>
              <a:rPr lang="hu-HU" i="1" dirty="0"/>
              <a:t>.</a:t>
            </a:r>
            <a:endParaRPr lang="hu-HU" dirty="0"/>
          </a:p>
          <a:p>
            <a:pPr lvl="0"/>
            <a:r>
              <a:rPr lang="hu-HU" b="1" i="1" dirty="0"/>
              <a:t>Beolvadt</a:t>
            </a:r>
            <a:r>
              <a:rPr lang="hu-HU" i="1" dirty="0"/>
              <a:t>– </a:t>
            </a:r>
            <a:r>
              <a:rPr lang="hu-HU" dirty="0"/>
              <a:t>ha a következő évtől az adatátvételt egy másik, nem új adatátvétel részeként bonyolítják le. Ha egy vagy több adatátvétel beolvad egy másikba, akkor az indoklás résznél írja le a régi adatátvétel és az adatátvétel utódja közötti kapcsolatot.</a:t>
            </a:r>
          </a:p>
          <a:p>
            <a:pPr lvl="0"/>
            <a:r>
              <a:rPr lang="hu-HU" b="1" i="1" dirty="0"/>
              <a:t>Megszűnt</a:t>
            </a:r>
            <a:r>
              <a:rPr lang="hu-HU" i="1" dirty="0"/>
              <a:t>– </a:t>
            </a:r>
            <a:r>
              <a:rPr lang="hu-HU" dirty="0"/>
              <a:t>ha a következő </a:t>
            </a:r>
            <a:r>
              <a:rPr lang="hu-HU" b="1" dirty="0"/>
              <a:t>évtől</a:t>
            </a:r>
            <a:r>
              <a:rPr lang="hu-HU" dirty="0"/>
              <a:t> az adatátvételt nem bonyolítják le. </a:t>
            </a:r>
          </a:p>
          <a:p>
            <a:pPr lvl="0"/>
            <a:r>
              <a:rPr lang="hu-HU" b="1" i="1" dirty="0"/>
              <a:t>Szünetelő</a:t>
            </a:r>
            <a:r>
              <a:rPr lang="hu-HU" i="1" dirty="0"/>
              <a:t>– </a:t>
            </a:r>
            <a:r>
              <a:rPr lang="hu-HU" dirty="0"/>
              <a:t>ha az adatátvételre csak </a:t>
            </a:r>
            <a:r>
              <a:rPr lang="hu-HU" dirty="0" err="1"/>
              <a:t>többévenként</a:t>
            </a:r>
            <a:r>
              <a:rPr lang="hu-HU" dirty="0"/>
              <a:t> kerül sor, és a következő </a:t>
            </a:r>
            <a:r>
              <a:rPr lang="hu-HU" b="1" dirty="0"/>
              <a:t>évben</a:t>
            </a:r>
            <a:r>
              <a:rPr lang="hu-HU" dirty="0"/>
              <a:t> az adatátvételt nem bonyolítják le.</a:t>
            </a:r>
          </a:p>
          <a:p>
            <a:endParaRPr lang="hu-HU" dirty="0"/>
          </a:p>
          <a:p>
            <a:pPr lvl="0"/>
            <a:r>
              <a:rPr lang="hu-HU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1.8.:</a:t>
            </a:r>
          </a:p>
          <a:p>
            <a:pPr lvl="0"/>
            <a:r>
              <a:rPr lang="hu-HU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Módosított az adatátvétel,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a címe, típusa gyakorisága, beérkezési határideje, nyilvántartási egységeinek meghatározása, valamint az átvett adatállomány tartalma vagy szerkezete felsorolt jellemzők közül legalább egy eltér az előző évben elrendelt hatályos változatától.</a:t>
            </a:r>
          </a:p>
          <a:p>
            <a:pPr lvl="0"/>
            <a:r>
              <a:rPr lang="hu-HU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Új adatátvétel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– ha ilyen adatátvétel se idén, se korábban nem volt. Ha az új adatátvétel több korábbi adatátvétel összevonásával valósul meg, akkor </a:t>
            </a:r>
            <a:r>
              <a:rPr lang="hu-HU" dirty="0"/>
              <a:t>az indoklás résznél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írja le az új adatátvétel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elődeit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lvl="0"/>
            <a:r>
              <a:rPr lang="hu-HU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Változatlan az adatátvétel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 a címe, típusa gyakorisága, beérkezési határideje, nyilvántartási egységeinek meghatározása, valamint az átvett adatállomány tartalma vagy szerkezete megegyezik az előző évben elrendelt adatátvétel hatályos változatával.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Akkor is változatlannak tekintjük az adatátvételt, amennyiben az adatátvétel címében, adatköreiben valamint az irányadó uniós jogi aktusban történik változás.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859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24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Adatgyűjtések</a:t>
            </a:r>
            <a:r>
              <a:rPr lang="hu-HU" baseline="0" dirty="0"/>
              <a:t> rendszeressége:</a:t>
            </a: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Évenként ismétlődő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adatgyűjtés: ez a leggyakoribb. Ezen belül lehet évente, negyedévente, havonta stb. végrehajtott adatgyűjtés. Ez utóbbit a 2.2 pontban adja meg az adatgyűjtés gyakoriságánál</a:t>
            </a: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Nem ismétlődő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adatgyűjtés: egyszeri (pl. próbafelvétel végrehajtása).</a:t>
            </a:r>
          </a:p>
          <a:p>
            <a:pPr lvl="0"/>
            <a:r>
              <a:rPr lang="hu-HU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Többévenként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ismétlődő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adatgyűjtés: egy évnél ritkábban kerül sor az adatgyűjtésre, pl. ötévente gyűjtik be az adatokat.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Adatátvételek rendszeressége: </a:t>
            </a: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Évenként ismétlődő adatátvétel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ez a leggyakoribb. Ezen belül lehet évente, negyedévente, havonta stb. végrehajtott adatátvétel. Ez utóbbit a 2.1 pontban Az adatátvétel gyakoriságánál adja meg</a:t>
            </a:r>
          </a:p>
          <a:p>
            <a:pPr lvl="0"/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Nem ismétlődő adatátvétel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egyszeri (pl. tesztállomány átvétele).</a:t>
            </a:r>
          </a:p>
          <a:p>
            <a:pPr lvl="0"/>
            <a:r>
              <a:rPr lang="hu-HU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Többévenként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ismétlődő adatátvétel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 egy évnél ritkábban kerül sor az adatátvételre, pl. kétévente veszik át az adatokat.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28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emf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9.jpe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hyperlink" Target="http://www.njt.hu/" TargetMode="External"/><Relationship Id="rId5" Type="http://schemas.openxmlformats.org/officeDocument/2006/relationships/hyperlink" Target="https://eur-lex.europa.eu/homepage.html?locale=hu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mailto:adatforrasok@ksh.hu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9D5CAF-F7B2-4280-929F-81C74120C249}"/>
              </a:ext>
            </a:extLst>
          </p:cNvPr>
          <p:cNvSpPr txBox="1"/>
          <p:nvPr/>
        </p:nvSpPr>
        <p:spPr>
          <a:xfrm>
            <a:off x="590552" y="6249600"/>
            <a:ext cx="1142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prstClr val="white"/>
                </a:solidFill>
                <a:latin typeface="Myriad "/>
              </a:rPr>
              <a:t>2024. május 6.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8E2EF2-B3C5-4D6E-9FD6-CE2F31E43F16}"/>
              </a:ext>
            </a:extLst>
          </p:cNvPr>
          <p:cNvSpPr txBox="1"/>
          <p:nvPr/>
        </p:nvSpPr>
        <p:spPr>
          <a:xfrm>
            <a:off x="218118" y="1694001"/>
            <a:ext cx="3257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>
                <a:solidFill>
                  <a:prstClr val="white"/>
                </a:solidFill>
                <a:latin typeface="Myriad "/>
              </a:rPr>
              <a:t>Előadó:</a:t>
            </a:r>
            <a:br>
              <a:rPr lang="hu-HU" b="1" i="1" dirty="0">
                <a:solidFill>
                  <a:prstClr val="white"/>
                </a:solidFill>
                <a:latin typeface="Myriad "/>
              </a:rPr>
            </a:br>
            <a:r>
              <a:rPr lang="hu-HU" sz="2400" b="1" i="1" dirty="0">
                <a:solidFill>
                  <a:prstClr val="white"/>
                </a:solidFill>
                <a:latin typeface="Myriad "/>
              </a:rPr>
              <a:t>Dr. Zavagyák Andrea</a:t>
            </a:r>
          </a:p>
          <a:p>
            <a:pPr algn="r"/>
            <a:r>
              <a:rPr lang="hu-HU" sz="1600" b="1" i="1" dirty="0">
                <a:solidFill>
                  <a:prstClr val="white"/>
                </a:solidFill>
                <a:latin typeface="Myriad "/>
              </a:rPr>
              <a:t>osztályvezető</a:t>
            </a:r>
          </a:p>
          <a:p>
            <a:pPr algn="r"/>
            <a:r>
              <a:rPr lang="hu-HU" sz="1600" b="1" i="1" dirty="0">
                <a:solidFill>
                  <a:prstClr val="white"/>
                </a:solidFill>
                <a:latin typeface="Myriad "/>
              </a:rPr>
              <a:t>KSH, Statisztikai koordinációs osztály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3D00ABA-0769-4012-97D4-102A36E27E7E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256B91D7-B829-47DA-90C7-E50868F5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3859481" y="1439280"/>
            <a:ext cx="7707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Országos Statisztikai Adatfelvételi Program (OSAP) tervezés</a:t>
            </a:r>
            <a:endParaRPr lang="hu-HU" sz="4800" b="1" dirty="0">
              <a:gradFill>
                <a:gsLst>
                  <a:gs pos="0">
                    <a:srgbClr val="BD8907"/>
                  </a:gs>
                  <a:gs pos="35000">
                    <a:srgbClr val="D5AC36"/>
                  </a:gs>
                  <a:gs pos="73666">
                    <a:srgbClr val="D4AC41"/>
                  </a:gs>
                  <a:gs pos="62000">
                    <a:srgbClr val="F2D66E"/>
                  </a:gs>
                  <a:gs pos="100000">
                    <a:srgbClr val="BD8907"/>
                  </a:gs>
                </a:gsLst>
                <a:lin ang="3600000" scaled="0"/>
              </a:gradFill>
              <a:latin typeface="Myriad 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A10F981-F0A9-43C1-84F7-0827DB76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261102"/>
            <a:ext cx="1887192" cy="785501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1083A884-4E4D-4DDE-A681-F1F71BA3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79" y="2943243"/>
            <a:ext cx="7304866" cy="40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38"/>
            <a:ext cx="8949352" cy="142018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rgbClr val="002060"/>
                </a:solidFill>
                <a:latin typeface="Myriad "/>
              </a:rPr>
              <a:t>Választási lehetőségek: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b="1" dirty="0">
                <a:solidFill>
                  <a:srgbClr val="002060"/>
                </a:solidFill>
                <a:latin typeface="Myriad "/>
              </a:rPr>
              <a:t>Statisztikai törvény által elrendelt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b="1" dirty="0">
                <a:solidFill>
                  <a:srgbClr val="002060"/>
                </a:solidFill>
                <a:latin typeface="Myriad "/>
              </a:rPr>
              <a:t>OSAP kormányrendelete által elrendelt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b="1" dirty="0">
                <a:solidFill>
                  <a:srgbClr val="002060"/>
                </a:solidFill>
                <a:latin typeface="Myriad "/>
              </a:rPr>
              <a:t>Egyéb jogszabály alapján elrendelt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b="1" dirty="0">
                <a:solidFill>
                  <a:srgbClr val="002060"/>
                </a:solidFill>
                <a:latin typeface="Myriad "/>
              </a:rPr>
              <a:t>Külön elrendelés nélküli</a:t>
            </a: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040137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419225" y="326469"/>
            <a:ext cx="9553575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724650" y="2390775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08570AF-96CC-483D-892F-F78AC3BD1982}"/>
              </a:ext>
            </a:extLst>
          </p:cNvPr>
          <p:cNvSpPr/>
          <p:nvPr/>
        </p:nvSpPr>
        <p:spPr>
          <a:xfrm>
            <a:off x="352429" y="338406"/>
            <a:ext cx="1157287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Nyilvántartó lapok – általános kérdések III.</a:t>
            </a:r>
          </a:p>
        </p:txBody>
      </p:sp>
      <p:pic>
        <p:nvPicPr>
          <p:cNvPr id="12" name="Tartalom helye 10">
            <a:extLst>
              <a:ext uri="{FF2B5EF4-FFF2-40B4-BE49-F238E27FC236}">
                <a16:creationId xmlns:a16="http://schemas.microsoft.com/office/drawing/2014/main" id="{7D65524B-9E5F-4D32-9B2C-9432A67B2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5395" y="1446336"/>
            <a:ext cx="5186859" cy="62300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75E9E66-2CE8-4D23-96CA-CFCC66007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69" y="1925937"/>
            <a:ext cx="3292519" cy="1852999"/>
          </a:xfrm>
          <a:prstGeom prst="rect">
            <a:avLst/>
          </a:prstGeom>
        </p:spPr>
      </p:pic>
      <p:sp>
        <p:nvSpPr>
          <p:cNvPr id="18" name="Lefelé nyíl 5">
            <a:extLst>
              <a:ext uri="{FF2B5EF4-FFF2-40B4-BE49-F238E27FC236}">
                <a16:creationId xmlns:a16="http://schemas.microsoft.com/office/drawing/2014/main" id="{A0A402F8-DC7E-42C5-94C8-1F6B8BD14362}"/>
              </a:ext>
            </a:extLst>
          </p:cNvPr>
          <p:cNvSpPr/>
          <p:nvPr/>
        </p:nvSpPr>
        <p:spPr>
          <a:xfrm>
            <a:off x="5126868" y="5599909"/>
            <a:ext cx="536736" cy="673844"/>
          </a:xfrm>
          <a:prstGeom prst="down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5">
            <a:extLst>
              <a:ext uri="{FF2B5EF4-FFF2-40B4-BE49-F238E27FC236}">
                <a16:creationId xmlns:a16="http://schemas.microsoft.com/office/drawing/2014/main" id="{E5FED5EA-3474-4E59-BB2C-E93A192EF4C3}"/>
              </a:ext>
            </a:extLst>
          </p:cNvPr>
          <p:cNvSpPr/>
          <p:nvPr/>
        </p:nvSpPr>
        <p:spPr>
          <a:xfrm>
            <a:off x="5273514" y="3810269"/>
            <a:ext cx="384335" cy="491650"/>
          </a:xfrm>
          <a:prstGeom prst="downArrow">
            <a:avLst/>
          </a:prstGeom>
          <a:solidFill>
            <a:srgbClr val="00C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40B10D3-1D1E-40D5-8F83-B444ADE47C53}"/>
              </a:ext>
            </a:extLst>
          </p:cNvPr>
          <p:cNvSpPr/>
          <p:nvPr/>
        </p:nvSpPr>
        <p:spPr>
          <a:xfrm>
            <a:off x="1562100" y="4796189"/>
            <a:ext cx="9725025" cy="55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r>
              <a:rPr lang="hu-HU" sz="4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Mikor melyiket kell megjelölni jogi alapnak? </a:t>
            </a:r>
          </a:p>
        </p:txBody>
      </p:sp>
    </p:spTree>
    <p:extLst>
      <p:ext uri="{BB962C8B-B14F-4D97-AF65-F5344CB8AC3E}">
        <p14:creationId xmlns:p14="http://schemas.microsoft.com/office/powerpoint/2010/main" val="367498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17" y="6154469"/>
            <a:ext cx="371453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39"/>
            <a:ext cx="4186851" cy="38014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91823" y="1390338"/>
            <a:ext cx="9895277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048063" y="364534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724650" y="2390775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F0BFB81-F2F8-4231-AFD4-F932B012314C}"/>
              </a:ext>
            </a:extLst>
          </p:cNvPr>
          <p:cNvSpPr/>
          <p:nvPr/>
        </p:nvSpPr>
        <p:spPr>
          <a:xfrm>
            <a:off x="1398117" y="176790"/>
            <a:ext cx="968898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Nyilvántartó lapok – általános kérdések, adatfelvétel jogi alapja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742044C-6B4E-4C1D-9DD2-54F139368F36}"/>
              </a:ext>
            </a:extLst>
          </p:cNvPr>
          <p:cNvSpPr/>
          <p:nvPr/>
        </p:nvSpPr>
        <p:spPr>
          <a:xfrm>
            <a:off x="1061423" y="1487918"/>
            <a:ext cx="95399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Statisztikai törvény által elrendelt:</a:t>
            </a:r>
          </a:p>
          <a:p>
            <a:endParaRPr lang="hu-HU" sz="28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 esetén: </a:t>
            </a:r>
            <a:r>
              <a:rPr lang="hu-HU" sz="28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természetes személy személyes adatára irányuló </a:t>
            </a:r>
            <a:r>
              <a:rPr lang="hu-HU" sz="2800" dirty="0">
                <a:solidFill>
                  <a:srgbClr val="617CC1"/>
                </a:solidFill>
                <a:latin typeface="Myriad "/>
                <a:ea typeface="+mj-ea"/>
                <a:cs typeface="+mj-cs"/>
              </a:rPr>
              <a:t>kötelező </a:t>
            </a:r>
            <a:r>
              <a:rPr lang="hu-HU" sz="28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adatgyűjtést indítunk (a KSH népmozgalmi adatfelvételei)</a:t>
            </a:r>
          </a:p>
          <a:p>
            <a:endParaRPr lang="hu-HU" sz="28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 esetén: </a:t>
            </a:r>
            <a:r>
              <a:rPr lang="hu-HU" sz="28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olyan másodlagos adatforrás, amelyben tárolt adatok gyűjtését vagy azokról nyilvántartás vezetését jogszabály írja elő az adminisztratív adatforrás kezelője számára</a:t>
            </a:r>
          </a:p>
        </p:txBody>
      </p:sp>
    </p:spTree>
    <p:extLst>
      <p:ext uri="{BB962C8B-B14F-4D97-AF65-F5344CB8AC3E}">
        <p14:creationId xmlns:p14="http://schemas.microsoft.com/office/powerpoint/2010/main" val="313072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9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Nyilvántartó lapok – általános kérdések, adatfelvétel jogi alapja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724650" y="2390775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76A8A2A-985F-4488-9A7F-D473D63F8EFB}"/>
              </a:ext>
            </a:extLst>
          </p:cNvPr>
          <p:cNvSpPr/>
          <p:nvPr/>
        </p:nvSpPr>
        <p:spPr>
          <a:xfrm>
            <a:off x="1145394" y="1674801"/>
            <a:ext cx="10108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OSAP kormányrendelete által elrendelt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 esetén: </a:t>
            </a:r>
            <a:r>
              <a:rPr lang="hu-HU" sz="28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Gazdálkodó szervezetek, természetes személyek gazdasági tevékenységére vonatkozó adataira.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 esetén: </a:t>
            </a:r>
            <a:r>
              <a:rPr lang="hu-HU" altLang="hu-HU" sz="28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nincs magyar jogszabály a nyilvántartás vezetéséről. </a:t>
            </a:r>
          </a:p>
          <a:p>
            <a:pPr marL="400050" lvl="1" indent="0">
              <a:buNone/>
            </a:pPr>
            <a:r>
              <a:rPr lang="hu-HU" altLang="hu-HU" sz="28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Tipikusan ebbe a csoportba tartoznak a gazdasági tevékenységre vonatkozó saját belső nyilvántartásban elérhető adatok statisztikai célú átvételei.</a:t>
            </a:r>
          </a:p>
        </p:txBody>
      </p:sp>
    </p:spTree>
    <p:extLst>
      <p:ext uri="{BB962C8B-B14F-4D97-AF65-F5344CB8AC3E}">
        <p14:creationId xmlns:p14="http://schemas.microsoft.com/office/powerpoint/2010/main" val="376082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51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649534"/>
            <a:ext cx="10044721" cy="46274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Egyéb jogszabály alapján elrendelt: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r>
              <a:rPr lang="hu-HU" sz="2800" dirty="0">
                <a:solidFill>
                  <a:srgbClr val="002060"/>
                </a:solidFill>
                <a:latin typeface="Myriad "/>
              </a:rPr>
              <a:t>Olyan adatgyűjtések/adatátvételek, amelyek nem a statisztikai törvény vagy a </a:t>
            </a:r>
            <a:r>
              <a:rPr lang="hu-HU" sz="2800" dirty="0" err="1">
                <a:solidFill>
                  <a:srgbClr val="002060"/>
                </a:solidFill>
                <a:latin typeface="Myriad "/>
              </a:rPr>
              <a:t>Stt</a:t>
            </a:r>
            <a:r>
              <a:rPr lang="hu-HU" sz="2800" dirty="0">
                <a:solidFill>
                  <a:srgbClr val="002060"/>
                </a:solidFill>
                <a:latin typeface="Myriad "/>
              </a:rPr>
              <a:t>. 26. § szerinti kormányrendelet által kerülnek elrendelésre, hanem valamilyen más jogszabály szabályozza az adatok begyűjtését.</a:t>
            </a:r>
          </a:p>
          <a:p>
            <a:endParaRPr lang="hu-HU" altLang="hu-HU" sz="28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724650" y="2390775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D14C5C0-C62B-4F20-9452-E6275F46958E}"/>
              </a:ext>
            </a:extLst>
          </p:cNvPr>
          <p:cNvSpPr/>
          <p:nvPr/>
        </p:nvSpPr>
        <p:spPr>
          <a:xfrm>
            <a:off x="72281" y="255521"/>
            <a:ext cx="117436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Nyilvántartó lapok – általános kérdések, adatfelvétel jogi alapja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A0D9A5B-C1B3-4F12-82BE-EDB108E92A20}"/>
              </a:ext>
            </a:extLst>
          </p:cNvPr>
          <p:cNvSpPr txBox="1"/>
          <p:nvPr/>
        </p:nvSpPr>
        <p:spPr>
          <a:xfrm>
            <a:off x="1905000" y="4619625"/>
            <a:ext cx="6886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Viszont minden esetben, ha természetes személy személyes adatára szeretnénk Adatgyűjtést indítani akkor azt törvénynek kell elrendelnie </a:t>
            </a:r>
          </a:p>
          <a:p>
            <a:endParaRPr lang="hu-HU" sz="2400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6922B26-1E85-4B9A-B85F-ADBE5FD7F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39" y="366578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4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897155"/>
            <a:ext cx="9634540" cy="379896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500" b="1" dirty="0">
                <a:solidFill>
                  <a:srgbClr val="002060"/>
                </a:solidFill>
                <a:latin typeface="Myriad "/>
              </a:rPr>
              <a:t>Külön elrendelés nélküli</a:t>
            </a:r>
          </a:p>
          <a:p>
            <a:endParaRPr lang="hu-HU" sz="4500" b="1" dirty="0">
              <a:solidFill>
                <a:srgbClr val="002060"/>
              </a:solidFill>
              <a:latin typeface="Myriad 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500" b="1" dirty="0">
                <a:solidFill>
                  <a:srgbClr val="002060"/>
                </a:solidFill>
                <a:latin typeface="Myriad "/>
              </a:rPr>
              <a:t>Adatgyűjtés:</a:t>
            </a:r>
          </a:p>
          <a:p>
            <a:endParaRPr lang="hu-HU" sz="4500" b="1" dirty="0">
              <a:solidFill>
                <a:srgbClr val="002060"/>
              </a:solidFill>
              <a:latin typeface="Myriad "/>
            </a:endParaRPr>
          </a:p>
          <a:p>
            <a:pPr marL="400050" lvl="1" indent="0">
              <a:buNone/>
            </a:pP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Például a statisztikai törvény 23.§ (2) szerinti önkéntes adatgyűjtések, melyek szintén részét képezik az OSAP-</a:t>
            </a:r>
            <a:r>
              <a:rPr lang="hu-HU" sz="4500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nak</a:t>
            </a: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.</a:t>
            </a:r>
          </a:p>
          <a:p>
            <a:endParaRPr lang="hu-HU" sz="4500" b="1" dirty="0">
              <a:solidFill>
                <a:srgbClr val="002060"/>
              </a:solidFill>
              <a:latin typeface="Myriad 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500" b="1" dirty="0">
                <a:solidFill>
                  <a:srgbClr val="002060"/>
                </a:solidFill>
                <a:latin typeface="Myriad "/>
              </a:rPr>
              <a:t>Adatátvétel: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4500" b="1" dirty="0">
              <a:solidFill>
                <a:srgbClr val="002060"/>
              </a:solidFill>
              <a:latin typeface="Myriad "/>
            </a:endParaRPr>
          </a:p>
          <a:p>
            <a:pPr marL="400050" lvl="1" indent="0">
              <a:buNone/>
            </a:pP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Egyéb </a:t>
            </a:r>
            <a:r>
              <a:rPr lang="hu-HU" sz="4500" dirty="0">
                <a:solidFill>
                  <a:srgbClr val="617CC1"/>
                </a:solidFill>
                <a:latin typeface="Myriad "/>
                <a:ea typeface="+mj-ea"/>
                <a:cs typeface="+mj-cs"/>
              </a:rPr>
              <a:t>nyilvános </a:t>
            </a: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másodlagos adatforrás statisztikai célú </a:t>
            </a:r>
            <a:r>
              <a:rPr lang="hu-HU" sz="4500" dirty="0">
                <a:solidFill>
                  <a:srgbClr val="617CC1"/>
                </a:solidFill>
                <a:latin typeface="Myriad "/>
                <a:ea typeface="+mj-ea"/>
                <a:cs typeface="+mj-cs"/>
              </a:rPr>
              <a:t>felhasználása</a:t>
            </a: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. Pl.: Néhány </a:t>
            </a:r>
            <a:r>
              <a:rPr lang="hu-HU" sz="4500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big</a:t>
            </a: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</a:t>
            </a:r>
            <a:r>
              <a:rPr lang="hu-HU" sz="4500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data</a:t>
            </a: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, a web </a:t>
            </a:r>
            <a:r>
              <a:rPr lang="hu-HU" sz="4500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scraping</a:t>
            </a: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. Az internetről letöltött adatok alapvetően </a:t>
            </a:r>
            <a:r>
              <a:rPr lang="hu-HU" sz="4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nyilvánosak</a:t>
            </a:r>
            <a:r>
              <a:rPr lang="hu-HU" sz="4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, azok a statisztikai adat előállítás során bármilyen célból felhasználásra kerülhetnek.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724650" y="2390775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Nyilvántartó lapok – általános kérdések, adatfelvétel jogi alapja</a:t>
            </a:r>
          </a:p>
        </p:txBody>
      </p:sp>
    </p:spTree>
    <p:extLst>
      <p:ext uri="{BB962C8B-B14F-4D97-AF65-F5344CB8AC3E}">
        <p14:creationId xmlns:p14="http://schemas.microsoft.com/office/powerpoint/2010/main" val="146347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897155"/>
            <a:ext cx="9634540" cy="37989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724650" y="2390775"/>
            <a:ext cx="3876675" cy="6386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70000"/>
              </a:lnSpc>
              <a:spcBef>
                <a:spcPct val="0"/>
              </a:spcBef>
              <a:defRPr sz="2500" b="1">
                <a:solidFill>
                  <a:srgbClr val="002060"/>
                </a:solidFill>
                <a:latin typeface="Myriad "/>
                <a:ea typeface="+mj-ea"/>
                <a:cs typeface="+mj-cs"/>
              </a:defRPr>
            </a:lvl1pPr>
          </a:lstStyle>
          <a:p>
            <a:endParaRPr lang="hu-HU" dirty="0"/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Nyilvántartó lapok – általános kérdések IV.</a:t>
            </a:r>
          </a:p>
        </p:txBody>
      </p:sp>
      <p:pic>
        <p:nvPicPr>
          <p:cNvPr id="12" name="Tartalom helye 5">
            <a:extLst>
              <a:ext uri="{FF2B5EF4-FFF2-40B4-BE49-F238E27FC236}">
                <a16:creationId xmlns:a16="http://schemas.microsoft.com/office/drawing/2014/main" id="{009D9677-554B-415E-ACD1-B2F4F8356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14047" y="2427773"/>
            <a:ext cx="5514450" cy="1001227"/>
          </a:xfrm>
          <a:prstGeom prst="rect">
            <a:avLst/>
          </a:prstGeom>
        </p:spPr>
      </p:pic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63D95B21-497F-4C74-8B3C-C26EA7044F57}"/>
              </a:ext>
            </a:extLst>
          </p:cNvPr>
          <p:cNvCxnSpPr/>
          <p:nvPr/>
        </p:nvCxnSpPr>
        <p:spPr>
          <a:xfrm>
            <a:off x="7928497" y="2598752"/>
            <a:ext cx="1003714" cy="0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50860B5D-4C0E-4D88-86C5-D90D8F4FC944}"/>
              </a:ext>
            </a:extLst>
          </p:cNvPr>
          <p:cNvCxnSpPr>
            <a:cxnSpLocks/>
          </p:cNvCxnSpPr>
          <p:nvPr/>
        </p:nvCxnSpPr>
        <p:spPr>
          <a:xfrm>
            <a:off x="5720936" y="3297834"/>
            <a:ext cx="0" cy="779216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Összekötő: szögletes 17">
            <a:extLst>
              <a:ext uri="{FF2B5EF4-FFF2-40B4-BE49-F238E27FC236}">
                <a16:creationId xmlns:a16="http://schemas.microsoft.com/office/drawing/2014/main" id="{89706B38-842E-40D4-9658-7506355986CD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1770077" y="2928386"/>
            <a:ext cx="643970" cy="1047995"/>
          </a:xfrm>
          <a:prstGeom prst="bentConnector2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:a16="http://schemas.microsoft.com/office/drawing/2014/main" id="{299E553A-94BA-4571-80FF-6CD2C1C87185}"/>
              </a:ext>
            </a:extLst>
          </p:cNvPr>
          <p:cNvSpPr/>
          <p:nvPr/>
        </p:nvSpPr>
        <p:spPr>
          <a:xfrm>
            <a:off x="9314431" y="2372075"/>
            <a:ext cx="1582163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Kötelező, önkéntes, egyéb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41C64626-F736-4339-9D65-AD51E58E9F71}"/>
              </a:ext>
            </a:extLst>
          </p:cNvPr>
          <p:cNvSpPr/>
          <p:nvPr/>
        </p:nvSpPr>
        <p:spPr>
          <a:xfrm>
            <a:off x="5077437" y="4368021"/>
            <a:ext cx="1894859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Új </a:t>
            </a:r>
          </a:p>
          <a:p>
            <a:pPr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Módosított</a:t>
            </a:r>
          </a:p>
          <a:p>
            <a:pPr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Változatlan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5C6E91E2-DC3A-4DED-AE75-3C46845945C0}"/>
              </a:ext>
            </a:extLst>
          </p:cNvPr>
          <p:cNvSpPr/>
          <p:nvPr/>
        </p:nvSpPr>
        <p:spPr>
          <a:xfrm>
            <a:off x="1448563" y="4173779"/>
            <a:ext cx="1828035" cy="118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Élő </a:t>
            </a:r>
          </a:p>
          <a:p>
            <a:pPr lvl="0"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Beolvadt</a:t>
            </a:r>
          </a:p>
          <a:p>
            <a:pPr lvl="0"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Megszűnt</a:t>
            </a:r>
          </a:p>
          <a:p>
            <a:pPr lvl="0"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Szünetelő </a:t>
            </a:r>
          </a:p>
        </p:txBody>
      </p:sp>
    </p:spTree>
    <p:extLst>
      <p:ext uri="{BB962C8B-B14F-4D97-AF65-F5344CB8AC3E}">
        <p14:creationId xmlns:p14="http://schemas.microsoft.com/office/powerpoint/2010/main" val="210281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47927"/>
            <a:ext cx="9634540" cy="4071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4500" b="1" dirty="0">
                <a:solidFill>
                  <a:srgbClr val="002060"/>
                </a:solidFill>
                <a:latin typeface="Myriad "/>
              </a:rPr>
              <a:t>Teljeskörű adatgyűjtés: </a:t>
            </a:r>
          </a:p>
          <a:p>
            <a:pPr lvl="0"/>
            <a:r>
              <a:rPr lang="hu-HU" sz="4500" dirty="0">
                <a:solidFill>
                  <a:srgbClr val="002060"/>
                </a:solidFill>
                <a:latin typeface="Myriad "/>
              </a:rPr>
              <a:t>a célsokasághoz tartozó összes egységről gyűjtünk adatot.</a:t>
            </a:r>
          </a:p>
          <a:p>
            <a:pPr lvl="0"/>
            <a:endParaRPr lang="hu-HU" sz="4500" b="1" dirty="0">
              <a:solidFill>
                <a:srgbClr val="002060"/>
              </a:solidFill>
              <a:latin typeface="Myriad "/>
            </a:endParaRPr>
          </a:p>
          <a:p>
            <a:pPr lvl="0"/>
            <a:r>
              <a:rPr lang="hu-HU" sz="4500" b="1" dirty="0">
                <a:solidFill>
                  <a:srgbClr val="002060"/>
                </a:solidFill>
                <a:latin typeface="Myriad "/>
              </a:rPr>
              <a:t>Mintavételes adatgyűjtés:</a:t>
            </a:r>
          </a:p>
          <a:p>
            <a:r>
              <a:rPr lang="hu-HU" sz="4500" dirty="0">
                <a:solidFill>
                  <a:srgbClr val="002060"/>
                </a:solidFill>
                <a:latin typeface="Myriad "/>
              </a:rPr>
              <a:t>A célsokasághoz tartozó egységek keretéből valamilyen módszerrel mintát veszünk, és csak a mintába bekerülő egységekről gyűjtünk adatot. (A mintába kerülés valószínűsége nem lehet minden egyes egységre 1.)</a:t>
            </a:r>
          </a:p>
          <a:p>
            <a:endParaRPr lang="hu-HU" sz="4500" dirty="0">
              <a:solidFill>
                <a:srgbClr val="002060"/>
              </a:solidFill>
              <a:latin typeface="Myriad "/>
            </a:endParaRPr>
          </a:p>
          <a:p>
            <a:pPr lvl="0"/>
            <a:r>
              <a:rPr lang="hu-HU" sz="4500" b="1" dirty="0">
                <a:solidFill>
                  <a:srgbClr val="002060"/>
                </a:solidFill>
                <a:latin typeface="Myriad "/>
              </a:rPr>
              <a:t>Kombinált adatgyűjtés:</a:t>
            </a:r>
          </a:p>
          <a:p>
            <a:r>
              <a:rPr lang="hu-HU" sz="4500" dirty="0">
                <a:solidFill>
                  <a:srgbClr val="002060"/>
                </a:solidFill>
                <a:latin typeface="Myriad "/>
              </a:rPr>
              <a:t>Kombinált adatgyűjtésnek minősül, ha a célsokaság bizonyos csoportjáról </a:t>
            </a:r>
            <a:r>
              <a:rPr lang="hu-HU" sz="4500" dirty="0" err="1">
                <a:solidFill>
                  <a:srgbClr val="002060"/>
                </a:solidFill>
                <a:latin typeface="Myriad "/>
              </a:rPr>
              <a:t>teljeskörűen</a:t>
            </a:r>
            <a:r>
              <a:rPr lang="hu-HU" sz="4500" dirty="0">
                <a:solidFill>
                  <a:srgbClr val="002060"/>
                </a:solidFill>
                <a:latin typeface="Myriad "/>
              </a:rPr>
              <a:t>, míg a fennmaradó részéről mintavételesen, azaz bizonyos szempont szerint leválogatva gyűjtünk adatot.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Az adatgyűjtés kiterjedési köre </a:t>
            </a:r>
          </a:p>
        </p:txBody>
      </p:sp>
      <p:pic>
        <p:nvPicPr>
          <p:cNvPr id="12" name="Tartalom helye 8">
            <a:extLst>
              <a:ext uri="{FF2B5EF4-FFF2-40B4-BE49-F238E27FC236}">
                <a16:creationId xmlns:a16="http://schemas.microsoft.com/office/drawing/2014/main" id="{9396DBC9-7BC4-43F4-AB27-B97446DAD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45394" y="1224544"/>
            <a:ext cx="5211651" cy="68421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2B72422-FEB9-4512-93C0-7985AC9DD1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60" y="5689733"/>
            <a:ext cx="3240360" cy="113412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74C265A-6887-4972-B818-881FC23EDDED}"/>
              </a:ext>
            </a:extLst>
          </p:cNvPr>
          <p:cNvSpPr/>
          <p:nvPr/>
        </p:nvSpPr>
        <p:spPr>
          <a:xfrm>
            <a:off x="6782019" y="1139098"/>
            <a:ext cx="3788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Csak az adatgyűjtéseket érintő kérdés</a:t>
            </a:r>
          </a:p>
        </p:txBody>
      </p:sp>
    </p:spTree>
    <p:extLst>
      <p:ext uri="{BB962C8B-B14F-4D97-AF65-F5344CB8AC3E}">
        <p14:creationId xmlns:p14="http://schemas.microsoft.com/office/powerpoint/2010/main" val="63508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17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2724158" y="2036935"/>
            <a:ext cx="8575402" cy="19925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2800" b="1" dirty="0">
                <a:solidFill>
                  <a:srgbClr val="002060"/>
                </a:solidFill>
                <a:latin typeface="Myriad "/>
              </a:rPr>
              <a:t>2.1 Az adatátvétel gyakorisága: </a:t>
            </a: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r>
              <a:rPr lang="hu-HU" sz="2800" dirty="0">
                <a:solidFill>
                  <a:srgbClr val="002060"/>
                </a:solidFill>
                <a:latin typeface="Myriad "/>
              </a:rPr>
              <a:t>Az adatátvétel gyakorisága eltérhet az eredeti adatforrás (nyilvántartás stb.) frissítésének gyakoriságától. Például: naponta vezetik a kórházakban a betegekre/betegségekre vonatkozó adatokat, de a KSH csak évente veszi át. Az eredeti nyilvántartás frissítésének gyakoriságát a 9.4 pontban adja meg.</a:t>
            </a:r>
          </a:p>
          <a:p>
            <a:r>
              <a:rPr lang="hu-HU" sz="2800" dirty="0">
                <a:solidFill>
                  <a:srgbClr val="FF0000"/>
                </a:solidFill>
              </a:rPr>
              <a:t>(adatgyűjtésekre ez nem vonatkozik)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Gyakoriság, Rendszeresség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76DB2338-5CE7-4C9E-B2AE-46D42971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91" y="4070346"/>
            <a:ext cx="3693508" cy="108089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hu-HU" b="1" dirty="0"/>
              <a:t>Évenként ismétlődő</a:t>
            </a:r>
            <a:r>
              <a:rPr lang="hu-HU" dirty="0"/>
              <a:t> </a:t>
            </a:r>
          </a:p>
          <a:p>
            <a:pPr marL="0" lvl="0" indent="0">
              <a:buNone/>
            </a:pPr>
            <a:r>
              <a:rPr lang="hu-HU" b="1" dirty="0"/>
              <a:t>Nem ismétlődő</a:t>
            </a:r>
            <a:endParaRPr lang="hu-HU" dirty="0"/>
          </a:p>
          <a:p>
            <a:pPr marL="0" lvl="0" indent="0">
              <a:buNone/>
            </a:pPr>
            <a:r>
              <a:rPr lang="hu-HU" b="1" dirty="0" err="1"/>
              <a:t>Többévenként</a:t>
            </a:r>
            <a:r>
              <a:rPr lang="hu-HU" b="1" dirty="0"/>
              <a:t> ismétlődő</a:t>
            </a:r>
            <a:endParaRPr lang="hu-HU" dirty="0"/>
          </a:p>
          <a:p>
            <a:endParaRPr lang="hu-HU" dirty="0"/>
          </a:p>
        </p:txBody>
      </p:sp>
      <p:pic>
        <p:nvPicPr>
          <p:cNvPr id="16" name="Tartalom helye 4">
            <a:extLst>
              <a:ext uri="{FF2B5EF4-FFF2-40B4-BE49-F238E27FC236}">
                <a16:creationId xmlns:a16="http://schemas.microsoft.com/office/drawing/2014/main" id="{BE9C1597-A4B0-4900-A8B8-BC8BA5779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65" y="1092305"/>
            <a:ext cx="5478953" cy="726126"/>
          </a:xfrm>
          <a:prstGeom prst="rect">
            <a:avLst/>
          </a:prstGeom>
        </p:spPr>
      </p:pic>
      <p:cxnSp>
        <p:nvCxnSpPr>
          <p:cNvPr id="17" name="Összekötő: szögletes 16">
            <a:extLst>
              <a:ext uri="{FF2B5EF4-FFF2-40B4-BE49-F238E27FC236}">
                <a16:creationId xmlns:a16="http://schemas.microsoft.com/office/drawing/2014/main" id="{3B6FCADE-612C-4466-BD84-B24F783FCB47}"/>
              </a:ext>
            </a:extLst>
          </p:cNvPr>
          <p:cNvCxnSpPr>
            <a:cxnSpLocks/>
          </p:cNvCxnSpPr>
          <p:nvPr/>
        </p:nvCxnSpPr>
        <p:spPr>
          <a:xfrm>
            <a:off x="6391319" y="1319030"/>
            <a:ext cx="942931" cy="499401"/>
          </a:xfrm>
          <a:prstGeom prst="bentConnector3">
            <a:avLst>
              <a:gd name="adj1" fmla="val 100508"/>
            </a:avLst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65C91954-2F07-455E-9DF3-474DB2D10F18}"/>
              </a:ext>
            </a:extLst>
          </p:cNvPr>
          <p:cNvCxnSpPr>
            <a:cxnSpLocks/>
          </p:cNvCxnSpPr>
          <p:nvPr/>
        </p:nvCxnSpPr>
        <p:spPr>
          <a:xfrm>
            <a:off x="1083458" y="1818431"/>
            <a:ext cx="0" cy="1991569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>
            <a:extLst>
              <a:ext uri="{FF2B5EF4-FFF2-40B4-BE49-F238E27FC236}">
                <a16:creationId xmlns:a16="http://schemas.microsoft.com/office/drawing/2014/main" id="{DF23E216-F61B-4315-9AC5-0F2E236A2302}"/>
              </a:ext>
            </a:extLst>
          </p:cNvPr>
          <p:cNvSpPr/>
          <p:nvPr/>
        </p:nvSpPr>
        <p:spPr>
          <a:xfrm>
            <a:off x="1145394" y="541158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</a:rPr>
              <a:t>A rendszeresség és a gyakoriság egymással összefüggő ismérvek</a:t>
            </a:r>
          </a:p>
        </p:txBody>
      </p:sp>
    </p:spTree>
    <p:extLst>
      <p:ext uri="{BB962C8B-B14F-4D97-AF65-F5344CB8AC3E}">
        <p14:creationId xmlns:p14="http://schemas.microsoft.com/office/powerpoint/2010/main" val="342659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18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2342161" y="1895851"/>
            <a:ext cx="7873027" cy="63863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hu-HU" sz="4500" b="1" dirty="0">
                <a:solidFill>
                  <a:srgbClr val="FF0000"/>
                </a:solidFill>
                <a:latin typeface="Myriad "/>
              </a:rPr>
              <a:t>Adatgyűjtés szervezés gyakorisága </a:t>
            </a:r>
          </a:p>
          <a:p>
            <a:endParaRPr lang="hu-HU" altLang="hu-HU" sz="4000" b="1" dirty="0">
              <a:solidFill>
                <a:srgbClr val="FF000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pPr algn="ctr"/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1423564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65309" y="3604675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555225" y="131710"/>
            <a:ext cx="890322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 szervezés gyakorisága (csak KSH)</a:t>
            </a:r>
          </a:p>
        </p:txBody>
      </p:sp>
      <p:sp>
        <p:nvSpPr>
          <p:cNvPr id="16" name="Lefelé nyíl 5">
            <a:extLst>
              <a:ext uri="{FF2B5EF4-FFF2-40B4-BE49-F238E27FC236}">
                <a16:creationId xmlns:a16="http://schemas.microsoft.com/office/drawing/2014/main" id="{53564A68-A7D8-4266-8492-70DE92FA8569}"/>
              </a:ext>
            </a:extLst>
          </p:cNvPr>
          <p:cNvSpPr/>
          <p:nvPr/>
        </p:nvSpPr>
        <p:spPr>
          <a:xfrm>
            <a:off x="5943935" y="2891235"/>
            <a:ext cx="536736" cy="673844"/>
          </a:xfrm>
          <a:prstGeom prst="down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590791A-0E4B-46B2-B7A8-E13C992DDC5C}"/>
              </a:ext>
            </a:extLst>
          </p:cNvPr>
          <p:cNvSpPr/>
          <p:nvPr/>
        </p:nvSpPr>
        <p:spPr>
          <a:xfrm>
            <a:off x="2606412" y="3908015"/>
            <a:ext cx="7608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Nagyon fontos a pontos kitöltése, mivel ennek a mezőnek az értékét használja a GÉSA az adatgyűjtések esetén!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F7C20CA2-FE4B-43B1-9CEB-BE745780E9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94" y="5385468"/>
            <a:ext cx="3240360" cy="11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19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3429000"/>
            <a:ext cx="9634540" cy="29146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3100" dirty="0">
                <a:solidFill>
                  <a:srgbClr val="002060"/>
                </a:solidFill>
                <a:latin typeface="Myriad "/>
              </a:rPr>
              <a:t>Kérjük, hogy a beérkezési határidő típusát adja meg a tárgyidőszakhoz viszonyítva. </a:t>
            </a:r>
          </a:p>
          <a:p>
            <a:pPr lvl="0"/>
            <a:r>
              <a:rPr lang="hu-HU" sz="3100" dirty="0">
                <a:solidFill>
                  <a:srgbClr val="002060"/>
                </a:solidFill>
                <a:latin typeface="Myriad "/>
              </a:rPr>
              <a:t>A napok számításánál minden hónapot 30 nappal vegyen figyelembe (pl. március 31 esetén 90 nap).</a:t>
            </a:r>
          </a:p>
          <a:p>
            <a:pPr lvl="0"/>
            <a:r>
              <a:rPr lang="hu-HU" sz="3100" dirty="0">
                <a:solidFill>
                  <a:srgbClr val="002060"/>
                </a:solidFill>
                <a:latin typeface="Myriad "/>
              </a:rPr>
              <a:t>Amennyiben nem tudja egyik típusnak sem megfeleltetni a határidőt, akkor azt a negyedik sorban az “egyéb, és pedig:” lehetőséghez írja le.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Beérkezési határidő </a:t>
            </a:r>
          </a:p>
        </p:txBody>
      </p:sp>
      <p:pic>
        <p:nvPicPr>
          <p:cNvPr id="12" name="Tartalom helye 13">
            <a:extLst>
              <a:ext uri="{FF2B5EF4-FFF2-40B4-BE49-F238E27FC236}">
                <a16:creationId xmlns:a16="http://schemas.microsoft.com/office/drawing/2014/main" id="{AF8C33F0-D76F-4292-86E3-0F26B02C0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15622" y="1329776"/>
            <a:ext cx="5904656" cy="15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17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404724"/>
            <a:ext cx="1043700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10608943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7C3D838-61DA-4586-A0EF-545EC1096355}"/>
              </a:ext>
            </a:extLst>
          </p:cNvPr>
          <p:cNvSpPr txBox="1"/>
          <p:nvPr/>
        </p:nvSpPr>
        <p:spPr>
          <a:xfrm>
            <a:off x="3075935" y="6231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F0CD8AA-056E-425F-9381-1CF796328E0B}"/>
              </a:ext>
            </a:extLst>
          </p:cNvPr>
          <p:cNvSpPr/>
          <p:nvPr/>
        </p:nvSpPr>
        <p:spPr>
          <a:xfrm>
            <a:off x="838199" y="420955"/>
            <a:ext cx="10810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Feladat és ütemterv az Országos Statisztikai Adatfelvételi Program (OSAP)2025. évi tervezéséhez</a:t>
            </a:r>
          </a:p>
        </p:txBody>
      </p: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50F4C100-CC3D-4B64-9793-2406CC4B0371}"/>
              </a:ext>
            </a:extLst>
          </p:cNvPr>
          <p:cNvCxnSpPr>
            <a:cxnSpLocks/>
          </p:cNvCxnSpPr>
          <p:nvPr/>
        </p:nvCxnSpPr>
        <p:spPr>
          <a:xfrm>
            <a:off x="838199" y="3991555"/>
            <a:ext cx="10315576" cy="1"/>
          </a:xfrm>
          <a:prstGeom prst="line">
            <a:avLst/>
          </a:prstGeom>
          <a:ln w="28575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F8F529B7-AB14-487A-B90A-0F11E5EFE37A}"/>
              </a:ext>
            </a:extLst>
          </p:cNvPr>
          <p:cNvCxnSpPr/>
          <p:nvPr/>
        </p:nvCxnSpPr>
        <p:spPr>
          <a:xfrm>
            <a:off x="1490068" y="3782005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ECE26C80-4CE5-4B64-829E-A19904FA108E}"/>
              </a:ext>
            </a:extLst>
          </p:cNvPr>
          <p:cNvCxnSpPr/>
          <p:nvPr/>
        </p:nvCxnSpPr>
        <p:spPr>
          <a:xfrm>
            <a:off x="2073162" y="4002744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CEB1100B-B39F-4B0D-9815-FD8E9828E47A}"/>
              </a:ext>
            </a:extLst>
          </p:cNvPr>
          <p:cNvCxnSpPr/>
          <p:nvPr/>
        </p:nvCxnSpPr>
        <p:spPr>
          <a:xfrm>
            <a:off x="3345324" y="4001660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C5BA99C5-A09C-48F8-BEFC-96366CBDD7A7}"/>
              </a:ext>
            </a:extLst>
          </p:cNvPr>
          <p:cNvCxnSpPr/>
          <p:nvPr/>
        </p:nvCxnSpPr>
        <p:spPr>
          <a:xfrm>
            <a:off x="4724409" y="3991555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89D45F5B-DC0F-49AC-B7AE-309053A793F2}"/>
              </a:ext>
            </a:extLst>
          </p:cNvPr>
          <p:cNvCxnSpPr/>
          <p:nvPr/>
        </p:nvCxnSpPr>
        <p:spPr>
          <a:xfrm>
            <a:off x="7280558" y="4002744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>
            <a:extLst>
              <a:ext uri="{FF2B5EF4-FFF2-40B4-BE49-F238E27FC236}">
                <a16:creationId xmlns:a16="http://schemas.microsoft.com/office/drawing/2014/main" id="{979EC15E-5D31-46FD-A16C-8A233A74472C}"/>
              </a:ext>
            </a:extLst>
          </p:cNvPr>
          <p:cNvCxnSpPr/>
          <p:nvPr/>
        </p:nvCxnSpPr>
        <p:spPr>
          <a:xfrm>
            <a:off x="2750349" y="3783328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61801284-D3CD-4330-9E6B-9FFC0A280576}"/>
              </a:ext>
            </a:extLst>
          </p:cNvPr>
          <p:cNvCxnSpPr/>
          <p:nvPr/>
        </p:nvCxnSpPr>
        <p:spPr>
          <a:xfrm>
            <a:off x="7938707" y="3775827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D28A88CE-C71C-41F7-AAA3-85DB4EF00074}"/>
              </a:ext>
            </a:extLst>
          </p:cNvPr>
          <p:cNvCxnSpPr/>
          <p:nvPr/>
        </p:nvCxnSpPr>
        <p:spPr>
          <a:xfrm>
            <a:off x="6671211" y="3776592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4530E297-51C0-4F75-8DF8-465FAFD92C06}"/>
              </a:ext>
            </a:extLst>
          </p:cNvPr>
          <p:cNvCxnSpPr/>
          <p:nvPr/>
        </p:nvCxnSpPr>
        <p:spPr>
          <a:xfrm>
            <a:off x="5986458" y="3991555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05B21426-98BB-4945-98E1-8268244C681C}"/>
              </a:ext>
            </a:extLst>
          </p:cNvPr>
          <p:cNvCxnSpPr/>
          <p:nvPr/>
        </p:nvCxnSpPr>
        <p:spPr>
          <a:xfrm>
            <a:off x="5349965" y="3775827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1B78812F-51AD-4D00-A22F-8D0AF2484D7C}"/>
              </a:ext>
            </a:extLst>
          </p:cNvPr>
          <p:cNvCxnSpPr/>
          <p:nvPr/>
        </p:nvCxnSpPr>
        <p:spPr>
          <a:xfrm>
            <a:off x="4086980" y="3775827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F5A4E7E9-C517-4E2D-8E66-6397937E8BB1}"/>
              </a:ext>
            </a:extLst>
          </p:cNvPr>
          <p:cNvCxnSpPr/>
          <p:nvPr/>
        </p:nvCxnSpPr>
        <p:spPr>
          <a:xfrm>
            <a:off x="8545800" y="4001660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72">
            <a:extLst>
              <a:ext uri="{FF2B5EF4-FFF2-40B4-BE49-F238E27FC236}">
                <a16:creationId xmlns:a16="http://schemas.microsoft.com/office/drawing/2014/main" id="{9D2E515D-5D77-41B9-9254-9C0D2CEA9A21}"/>
              </a:ext>
            </a:extLst>
          </p:cNvPr>
          <p:cNvCxnSpPr/>
          <p:nvPr/>
        </p:nvCxnSpPr>
        <p:spPr>
          <a:xfrm>
            <a:off x="9218213" y="3783328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869D1AA9-4845-4099-A5E5-0A42CBEEA074}"/>
              </a:ext>
            </a:extLst>
          </p:cNvPr>
          <p:cNvCxnSpPr/>
          <p:nvPr/>
        </p:nvCxnSpPr>
        <p:spPr>
          <a:xfrm>
            <a:off x="9901284" y="4001660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>
            <a:extLst>
              <a:ext uri="{FF2B5EF4-FFF2-40B4-BE49-F238E27FC236}">
                <a16:creationId xmlns:a16="http://schemas.microsoft.com/office/drawing/2014/main" id="{7EF41FA3-03CA-47CD-9A11-6F0406B97BD3}"/>
              </a:ext>
            </a:extLst>
          </p:cNvPr>
          <p:cNvCxnSpPr/>
          <p:nvPr/>
        </p:nvCxnSpPr>
        <p:spPr>
          <a:xfrm>
            <a:off x="10495296" y="3776592"/>
            <a:ext cx="0" cy="209550"/>
          </a:xfrm>
          <a:prstGeom prst="line">
            <a:avLst/>
          </a:prstGeom>
          <a:ln w="31750" cmpd="sng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E1DDE700-02A3-498A-BF9B-476CA6F9D642}"/>
              </a:ext>
            </a:extLst>
          </p:cNvPr>
          <p:cNvSpPr txBox="1"/>
          <p:nvPr/>
        </p:nvSpPr>
        <p:spPr>
          <a:xfrm>
            <a:off x="1098926" y="3517646"/>
            <a:ext cx="854938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május eleje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3C1351DB-942B-4B4A-A2D6-66F9F9C8DB75}"/>
              </a:ext>
            </a:extLst>
          </p:cNvPr>
          <p:cNvSpPr txBox="1"/>
          <p:nvPr/>
        </p:nvSpPr>
        <p:spPr>
          <a:xfrm>
            <a:off x="1577163" y="4213899"/>
            <a:ext cx="991997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 május 31.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1B1FCB74-3BE0-4E6D-B5DC-8046AAC3400D}"/>
              </a:ext>
            </a:extLst>
          </p:cNvPr>
          <p:cNvSpPr txBox="1"/>
          <p:nvPr/>
        </p:nvSpPr>
        <p:spPr>
          <a:xfrm>
            <a:off x="8721956" y="3518629"/>
            <a:ext cx="1023661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november 30.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671AD33E-332A-4767-8263-DF6F66173246}"/>
              </a:ext>
            </a:extLst>
          </p:cNvPr>
          <p:cNvSpPr txBox="1"/>
          <p:nvPr/>
        </p:nvSpPr>
        <p:spPr>
          <a:xfrm>
            <a:off x="7450573" y="3520395"/>
            <a:ext cx="993833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október eleje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F0675C70-10D1-4619-9EA3-A23AA295BC7E}"/>
              </a:ext>
            </a:extLst>
          </p:cNvPr>
          <p:cNvSpPr txBox="1"/>
          <p:nvPr/>
        </p:nvSpPr>
        <p:spPr>
          <a:xfrm>
            <a:off x="6045079" y="3520395"/>
            <a:ext cx="1304758" cy="261610"/>
          </a:xfrm>
          <a:prstGeom prst="rect">
            <a:avLst/>
          </a:prstGeom>
          <a:solidFill>
            <a:srgbClr val="FBCC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szeptember vége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F306D1A4-293D-4E36-95F8-48670DBCC459}"/>
              </a:ext>
            </a:extLst>
          </p:cNvPr>
          <p:cNvSpPr txBox="1"/>
          <p:nvPr/>
        </p:nvSpPr>
        <p:spPr>
          <a:xfrm>
            <a:off x="4891961" y="3513898"/>
            <a:ext cx="1023661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szeptember 9.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49270F29-44E7-4620-9238-F1531B0D4681}"/>
              </a:ext>
            </a:extLst>
          </p:cNvPr>
          <p:cNvSpPr txBox="1"/>
          <p:nvPr/>
        </p:nvSpPr>
        <p:spPr>
          <a:xfrm>
            <a:off x="3721648" y="3508640"/>
            <a:ext cx="836508" cy="261610"/>
          </a:xfrm>
          <a:prstGeom prst="rect">
            <a:avLst/>
          </a:prstGeom>
          <a:gradFill>
            <a:gsLst>
              <a:gs pos="6000">
                <a:srgbClr val="00C6FF"/>
              </a:gs>
              <a:gs pos="100000">
                <a:srgbClr val="D0CECE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július 26.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DDB4C94C-3ED1-490D-BAD8-0FC03A93FEC5}"/>
              </a:ext>
            </a:extLst>
          </p:cNvPr>
          <p:cNvSpPr txBox="1"/>
          <p:nvPr/>
        </p:nvSpPr>
        <p:spPr>
          <a:xfrm>
            <a:off x="2381796" y="3518629"/>
            <a:ext cx="854938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június 28.</a:t>
            </a:r>
          </a:p>
        </p:txBody>
      </p:sp>
      <p:sp>
        <p:nvSpPr>
          <p:cNvPr id="84" name="Szövegdoboz 83">
            <a:extLst>
              <a:ext uri="{FF2B5EF4-FFF2-40B4-BE49-F238E27FC236}">
                <a16:creationId xmlns:a16="http://schemas.microsoft.com/office/drawing/2014/main" id="{120B4315-CD30-4180-A2D2-161F9BA5B1AA}"/>
              </a:ext>
            </a:extLst>
          </p:cNvPr>
          <p:cNvSpPr txBox="1"/>
          <p:nvPr/>
        </p:nvSpPr>
        <p:spPr>
          <a:xfrm>
            <a:off x="4301535" y="4199783"/>
            <a:ext cx="939109" cy="261610"/>
          </a:xfrm>
          <a:prstGeom prst="rect">
            <a:avLst/>
          </a:prstGeom>
          <a:gradFill>
            <a:gsLst>
              <a:gs pos="0">
                <a:srgbClr val="00C6FF"/>
              </a:gs>
              <a:gs pos="100000">
                <a:srgbClr val="D0CECE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augusztus 2.</a:t>
            </a:r>
          </a:p>
        </p:txBody>
      </p:sp>
      <p:sp>
        <p:nvSpPr>
          <p:cNvPr id="85" name="Szövegdoboz 84">
            <a:extLst>
              <a:ext uri="{FF2B5EF4-FFF2-40B4-BE49-F238E27FC236}">
                <a16:creationId xmlns:a16="http://schemas.microsoft.com/office/drawing/2014/main" id="{E94BF36F-634D-4186-8F45-0EAEE42B6EAB}"/>
              </a:ext>
            </a:extLst>
          </p:cNvPr>
          <p:cNvSpPr txBox="1"/>
          <p:nvPr/>
        </p:nvSpPr>
        <p:spPr>
          <a:xfrm>
            <a:off x="2953946" y="4206531"/>
            <a:ext cx="833556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július 5.</a:t>
            </a:r>
          </a:p>
        </p:txBody>
      </p:sp>
      <p:sp>
        <p:nvSpPr>
          <p:cNvPr id="86" name="Szövegdoboz 85">
            <a:extLst>
              <a:ext uri="{FF2B5EF4-FFF2-40B4-BE49-F238E27FC236}">
                <a16:creationId xmlns:a16="http://schemas.microsoft.com/office/drawing/2014/main" id="{4D6D5570-F1DC-4F1E-9DEE-49019C072C9A}"/>
              </a:ext>
            </a:extLst>
          </p:cNvPr>
          <p:cNvSpPr txBox="1"/>
          <p:nvPr/>
        </p:nvSpPr>
        <p:spPr>
          <a:xfrm>
            <a:off x="9988316" y="3512241"/>
            <a:ext cx="1023655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december 15.</a:t>
            </a:r>
          </a:p>
        </p:txBody>
      </p:sp>
      <p:sp>
        <p:nvSpPr>
          <p:cNvPr id="87" name="Szövegdoboz 86">
            <a:extLst>
              <a:ext uri="{FF2B5EF4-FFF2-40B4-BE49-F238E27FC236}">
                <a16:creationId xmlns:a16="http://schemas.microsoft.com/office/drawing/2014/main" id="{550F7090-C5B1-4112-BD72-17C9EB3D8B8C}"/>
              </a:ext>
            </a:extLst>
          </p:cNvPr>
          <p:cNvSpPr txBox="1"/>
          <p:nvPr/>
        </p:nvSpPr>
        <p:spPr>
          <a:xfrm>
            <a:off x="9429434" y="4215767"/>
            <a:ext cx="960121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 december 1.</a:t>
            </a:r>
          </a:p>
        </p:txBody>
      </p:sp>
      <p:sp>
        <p:nvSpPr>
          <p:cNvPr id="88" name="Szövegdoboz 87">
            <a:extLst>
              <a:ext uri="{FF2B5EF4-FFF2-40B4-BE49-F238E27FC236}">
                <a16:creationId xmlns:a16="http://schemas.microsoft.com/office/drawing/2014/main" id="{6C58DCE0-B8EC-4417-B4FD-98937CFECCCE}"/>
              </a:ext>
            </a:extLst>
          </p:cNvPr>
          <p:cNvSpPr txBox="1"/>
          <p:nvPr/>
        </p:nvSpPr>
        <p:spPr>
          <a:xfrm>
            <a:off x="8151891" y="4206531"/>
            <a:ext cx="854938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október 31.</a:t>
            </a:r>
          </a:p>
        </p:txBody>
      </p:sp>
      <p:sp>
        <p:nvSpPr>
          <p:cNvPr id="89" name="Szövegdoboz 88">
            <a:extLst>
              <a:ext uri="{FF2B5EF4-FFF2-40B4-BE49-F238E27FC236}">
                <a16:creationId xmlns:a16="http://schemas.microsoft.com/office/drawing/2014/main" id="{403B54F6-D610-45AE-A2E0-5855B2FAEE3A}"/>
              </a:ext>
            </a:extLst>
          </p:cNvPr>
          <p:cNvSpPr txBox="1"/>
          <p:nvPr/>
        </p:nvSpPr>
        <p:spPr>
          <a:xfrm>
            <a:off x="6884161" y="4221267"/>
            <a:ext cx="854938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október 1.</a:t>
            </a:r>
          </a:p>
        </p:txBody>
      </p:sp>
      <p:sp>
        <p:nvSpPr>
          <p:cNvPr id="90" name="Szövegdoboz 89">
            <a:extLst>
              <a:ext uri="{FF2B5EF4-FFF2-40B4-BE49-F238E27FC236}">
                <a16:creationId xmlns:a16="http://schemas.microsoft.com/office/drawing/2014/main" id="{2D714359-842D-4C02-897D-C7EEC82200EE}"/>
              </a:ext>
            </a:extLst>
          </p:cNvPr>
          <p:cNvSpPr txBox="1"/>
          <p:nvPr/>
        </p:nvSpPr>
        <p:spPr>
          <a:xfrm>
            <a:off x="5462862" y="4200624"/>
            <a:ext cx="1093183" cy="261610"/>
          </a:xfrm>
          <a:prstGeom prst="rect">
            <a:avLst/>
          </a:prstGeom>
          <a:solidFill>
            <a:srgbClr val="00C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3519B"/>
                </a:solidFill>
              </a:rPr>
              <a:t>szeptember 16.</a:t>
            </a:r>
          </a:p>
        </p:txBody>
      </p:sp>
      <p:sp>
        <p:nvSpPr>
          <p:cNvPr id="103" name="Szövegdoboz 102">
            <a:extLst>
              <a:ext uri="{FF2B5EF4-FFF2-40B4-BE49-F238E27FC236}">
                <a16:creationId xmlns:a16="http://schemas.microsoft.com/office/drawing/2014/main" id="{15EFE459-02F0-45A0-8F1A-1D1FBD47CFB9}"/>
              </a:ext>
            </a:extLst>
          </p:cNvPr>
          <p:cNvSpPr txBox="1"/>
          <p:nvPr/>
        </p:nvSpPr>
        <p:spPr>
          <a:xfrm>
            <a:off x="10742304" y="4543349"/>
            <a:ext cx="1070827" cy="261610"/>
          </a:xfrm>
          <a:prstGeom prst="rect">
            <a:avLst/>
          </a:prstGeom>
          <a:gradFill>
            <a:gsLst>
              <a:gs pos="0">
                <a:srgbClr val="00C6FF"/>
              </a:gs>
              <a:gs pos="100000">
                <a:srgbClr val="D0CECE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100" b="1" dirty="0">
                <a:solidFill>
                  <a:srgbClr val="03519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Folyamatosan</a:t>
            </a:r>
          </a:p>
        </p:txBody>
      </p:sp>
      <p:sp>
        <p:nvSpPr>
          <p:cNvPr id="104" name="Szövegdoboz 103">
            <a:extLst>
              <a:ext uri="{FF2B5EF4-FFF2-40B4-BE49-F238E27FC236}">
                <a16:creationId xmlns:a16="http://schemas.microsoft.com/office/drawing/2014/main" id="{1E6C5A41-3B3D-4520-8CAA-01D5785D30EE}"/>
              </a:ext>
            </a:extLst>
          </p:cNvPr>
          <p:cNvSpPr txBox="1"/>
          <p:nvPr/>
        </p:nvSpPr>
        <p:spPr>
          <a:xfrm>
            <a:off x="10385926" y="4839056"/>
            <a:ext cx="180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800" dirty="0">
                <a:solidFill>
                  <a:srgbClr val="03519B"/>
                </a:solidFill>
                <a:latin typeface="Myriad"/>
                <a:ea typeface="Times New Roman" panose="02020603050405020304" pitchFamily="18" charset="0"/>
                <a:cs typeface="Times New Roman" panose="02020603050405020304" pitchFamily="18" charset="0"/>
              </a:rPr>
              <a:t>2.1. KSH érintett szervezeti </a:t>
            </a:r>
            <a:r>
              <a:rPr lang="hu-HU" sz="800" dirty="0">
                <a:solidFill>
                  <a:srgbClr val="03519B"/>
                </a:solidFill>
                <a:latin typeface="Myriad"/>
              </a:rPr>
              <a:t>egységek</a:t>
            </a:r>
            <a:r>
              <a:rPr lang="hu-HU" sz="800" dirty="0">
                <a:solidFill>
                  <a:srgbClr val="03519B"/>
                </a:solidFill>
                <a:latin typeface="Myriad"/>
                <a:ea typeface="Times New Roman" panose="02020603050405020304" pitchFamily="18" charset="0"/>
                <a:cs typeface="Times New Roman" panose="02020603050405020304" pitchFamily="18" charset="0"/>
              </a:rPr>
              <a:t> vezetői HSSZ érintett vezetői</a:t>
            </a:r>
          </a:p>
          <a:p>
            <a:pPr algn="just">
              <a:spcAft>
                <a:spcPts val="0"/>
              </a:spcAft>
            </a:pPr>
            <a:r>
              <a:rPr lang="hu-HU" sz="800" dirty="0">
                <a:solidFill>
                  <a:srgbClr val="03519B"/>
                </a:solidFill>
                <a:latin typeface="Myriad"/>
                <a:ea typeface="Times New Roman" panose="02020603050405020304" pitchFamily="18" charset="0"/>
                <a:cs typeface="Times New Roman" panose="02020603050405020304" pitchFamily="18" charset="0"/>
              </a:rPr>
              <a:t>Az OSAP-ban elrendelt összes adatfelvétel esetében: egymás közötti egyeztetés a HSSZ szerveivel.</a:t>
            </a:r>
          </a:p>
          <a:p>
            <a:pPr algn="just">
              <a:spcAft>
                <a:spcPts val="0"/>
              </a:spcAft>
            </a:pPr>
            <a:r>
              <a:rPr lang="hu-HU" sz="800" dirty="0">
                <a:solidFill>
                  <a:srgbClr val="03519B"/>
                </a:solidFill>
                <a:latin typeface="Myriad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hu-HU" sz="800" dirty="0">
                <a:solidFill>
                  <a:srgbClr val="03519B"/>
                </a:solidFill>
                <a:latin typeface="Myriad"/>
                <a:ea typeface="Times New Roman" panose="02020603050405020304" pitchFamily="18" charset="0"/>
              </a:rPr>
              <a:t>KSH érintett szervezeti egységek vezetői</a:t>
            </a:r>
          </a:p>
          <a:p>
            <a:pPr algn="just">
              <a:spcAft>
                <a:spcPts val="0"/>
              </a:spcAft>
            </a:pPr>
            <a:r>
              <a:rPr lang="hu-HU" sz="800" dirty="0">
                <a:solidFill>
                  <a:srgbClr val="03519B"/>
                </a:solidFill>
                <a:latin typeface="Myriad"/>
                <a:ea typeface="Times New Roman" panose="02020603050405020304" pitchFamily="18" charset="0"/>
                <a:cs typeface="Times New Roman" panose="02020603050405020304" pitchFamily="18" charset="0"/>
              </a:rPr>
              <a:t>Adatfelvételek egyeztetése KSH-n belül.</a:t>
            </a:r>
          </a:p>
        </p:txBody>
      </p:sp>
      <p:graphicFrame>
        <p:nvGraphicFramePr>
          <p:cNvPr id="106" name="Táblázat 105">
            <a:extLst>
              <a:ext uri="{FF2B5EF4-FFF2-40B4-BE49-F238E27FC236}">
                <a16:creationId xmlns:a16="http://schemas.microsoft.com/office/drawing/2014/main" id="{C98BEF3E-3850-46B1-85C0-F61FE2429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35466"/>
              </p:ext>
            </p:extLst>
          </p:nvPr>
        </p:nvGraphicFramePr>
        <p:xfrm>
          <a:off x="323851" y="1454599"/>
          <a:ext cx="10715624" cy="2069651"/>
        </p:xfrm>
        <a:graphic>
          <a:graphicData uri="http://schemas.openxmlformats.org/drawingml/2006/table">
            <a:tbl>
              <a:tblPr/>
              <a:tblGrid>
                <a:gridCol w="561974">
                  <a:extLst>
                    <a:ext uri="{9D8B030D-6E8A-4147-A177-3AD203B41FA5}">
                      <a16:colId xmlns:a16="http://schemas.microsoft.com/office/drawing/2014/main" val="232771396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795741050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val="26266204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9909272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328411389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73925484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14520461"/>
                    </a:ext>
                  </a:extLst>
                </a:gridCol>
                <a:gridCol w="1001677">
                  <a:extLst>
                    <a:ext uri="{9D8B030D-6E8A-4147-A177-3AD203B41FA5}">
                      <a16:colId xmlns:a16="http://schemas.microsoft.com/office/drawing/2014/main" val="564248355"/>
                    </a:ext>
                  </a:extLst>
                </a:gridCol>
                <a:gridCol w="198473">
                  <a:extLst>
                    <a:ext uri="{9D8B030D-6E8A-4147-A177-3AD203B41FA5}">
                      <a16:colId xmlns:a16="http://schemas.microsoft.com/office/drawing/2014/main" val="3515868365"/>
                    </a:ext>
                  </a:extLst>
                </a:gridCol>
                <a:gridCol w="1187139">
                  <a:extLst>
                    <a:ext uri="{9D8B030D-6E8A-4147-A177-3AD203B41FA5}">
                      <a16:colId xmlns:a16="http://schemas.microsoft.com/office/drawing/2014/main" val="735343407"/>
                    </a:ext>
                  </a:extLst>
                </a:gridCol>
                <a:gridCol w="41586">
                  <a:extLst>
                    <a:ext uri="{9D8B030D-6E8A-4147-A177-3AD203B41FA5}">
                      <a16:colId xmlns:a16="http://schemas.microsoft.com/office/drawing/2014/main" val="2191336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83809966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321252682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200535136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3055098466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1294006"/>
                    </a:ext>
                  </a:extLst>
                </a:gridCol>
              </a:tblGrid>
              <a:tr h="781333"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Felelős: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vezetője 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vezetője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KSH adatgyűjtő főosztályok vezetői, HSSZ szervek statisztikáért felelős szervezeti egységének vezetői 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vezetője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OST Titkársága, NSKT Titkársága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vezetője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KSH érintett szervezeti egységek vezetői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vezetője, Kommunikációs és </a:t>
                      </a:r>
                      <a:r>
                        <a:rPr lang="hu-HU" sz="800" b="0" i="0" u="none" strike="noStrike" dirty="0" err="1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Architekturális</a:t>
                      </a:r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 Igazgatóság vezetője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466910"/>
                  </a:ext>
                </a:extLst>
              </a:tr>
              <a:tr h="1288318"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Feladat: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 HSSZ statisztikai tevékenységéért felelős vezetőinek, valamint a KSH főosztályainak tájékoztatása az OSAP összeállításának ütemezéséről és szempontjairól.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Az OSAP előzetes tervezetének, a főbb változásokat ismertető szöveges összefoglalóknak, a módosult és új kérdőívek tervezeteinek megküldése a KSH és HSSZ érintettjei részére. 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 teljes OSAP előzetes tervezetének véleményezése, egyeztetése a KSH és a HSSZ között. Az egyeztetés eredményének megküldése a KSH Statisztikai koordinációs és jogi főosztályának.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 teljes OSAP tervezetének összeállítása, Vezetői Testület elé terjesztése.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OST és a NSKT ülések összehívása, OSAP tervezet bemutatása.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Az </a:t>
                      </a:r>
                      <a:r>
                        <a:rPr lang="hu-HU" sz="800" b="1" i="0" u="none" strike="noStrike" dirty="0" err="1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Stt</a:t>
                      </a:r>
                      <a:r>
                        <a:rPr lang="hu-HU" sz="800" b="1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. 26. § szerinti Korm. rendelettel </a:t>
                      </a:r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elrendelésre kerülő elsődleges adatforrások és az </a:t>
                      </a:r>
                      <a:r>
                        <a:rPr lang="hu-HU" sz="800" b="1" i="0" u="none" strike="noStrike" dirty="0" err="1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Stt</a:t>
                      </a:r>
                      <a:r>
                        <a:rPr lang="hu-HU" sz="800" b="1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. 29. § szerinti</a:t>
                      </a:r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 rendeleti szabályozást igénylő egyéb statisztikai adatátvételek tervezetének megküldése a Miniszterelnöki Kabinetirodának egyeztetésre bocsájtás céljából.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 KSH szakfőosztályok és a HSSZ tagok átvételi igényeinek bejelentése, megküldése a Statisztikai koordinációs és jogi főosztálynak.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 KSH honlapján való közzététel: Az OSAP-ban elrendelt összes adatforrás jegyzéke. </a:t>
                      </a:r>
                    </a:p>
                  </a:txBody>
                  <a:tcPr marL="7222" marR="7222" marT="72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629351"/>
                  </a:ext>
                </a:extLst>
              </a:tr>
            </a:tbl>
          </a:graphicData>
        </a:graphic>
      </p:graphicFrame>
      <p:graphicFrame>
        <p:nvGraphicFramePr>
          <p:cNvPr id="108" name="Táblázat 107">
            <a:extLst>
              <a:ext uri="{FF2B5EF4-FFF2-40B4-BE49-F238E27FC236}">
                <a16:creationId xmlns:a16="http://schemas.microsoft.com/office/drawing/2014/main" id="{FC95AA96-99C2-4138-B062-7A8EAA646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51691"/>
              </p:ext>
            </p:extLst>
          </p:nvPr>
        </p:nvGraphicFramePr>
        <p:xfrm>
          <a:off x="249947" y="4477114"/>
          <a:ext cx="10139608" cy="2142843"/>
        </p:xfrm>
        <a:graphic>
          <a:graphicData uri="http://schemas.openxmlformats.org/drawingml/2006/table">
            <a:tbl>
              <a:tblPr/>
              <a:tblGrid>
                <a:gridCol w="712941">
                  <a:extLst>
                    <a:ext uri="{9D8B030D-6E8A-4147-A177-3AD203B41FA5}">
                      <a16:colId xmlns:a16="http://schemas.microsoft.com/office/drawing/2014/main" val="2769539875"/>
                    </a:ext>
                  </a:extLst>
                </a:gridCol>
                <a:gridCol w="627787">
                  <a:extLst>
                    <a:ext uri="{9D8B030D-6E8A-4147-A177-3AD203B41FA5}">
                      <a16:colId xmlns:a16="http://schemas.microsoft.com/office/drawing/2014/main" val="311918437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33167794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120721357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1342024341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891267456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935714119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3785774577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037083682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379999741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57121035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6832626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676749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13502564"/>
                    </a:ext>
                  </a:extLst>
                </a:gridCol>
                <a:gridCol w="988380">
                  <a:extLst>
                    <a:ext uri="{9D8B030D-6E8A-4147-A177-3AD203B41FA5}">
                      <a16:colId xmlns:a16="http://schemas.microsoft.com/office/drawing/2014/main" val="2201451989"/>
                    </a:ext>
                  </a:extLst>
                </a:gridCol>
              </a:tblGrid>
              <a:tr h="1647461"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Feladat: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Az esetleges változásban érintett </a:t>
                      </a:r>
                      <a:r>
                        <a:rPr lang="hu-HU" sz="800" b="1" i="0" u="none" strike="noStrike" dirty="0">
                          <a:solidFill>
                            <a:srgbClr val="03519B"/>
                          </a:solidFill>
                          <a:effectLst/>
                          <a:latin typeface="Calibri" panose="020F0502020204030204" pitchFamily="34" charset="0"/>
                        </a:rPr>
                        <a:t>összes adatfelvétel </a:t>
                      </a:r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Calibri" panose="020F0502020204030204" pitchFamily="34" charset="0"/>
                        </a:rPr>
                        <a:t>aktualizálása a KSHÁLÓ SharePoint OSAP tervezés felületén és a feladat elvégzéséről visszajelzés küldése, az egyeztetett új és módosított </a:t>
                      </a:r>
                      <a:r>
                        <a:rPr lang="hu-HU" sz="800" b="1" i="0" u="none" strike="noStrike" dirty="0">
                          <a:solidFill>
                            <a:srgbClr val="03519B"/>
                          </a:solidFill>
                          <a:effectLst/>
                          <a:latin typeface="Calibri" panose="020F0502020204030204" pitchFamily="34" charset="0"/>
                        </a:rPr>
                        <a:t>adatgyűjtések kérdőíveinek </a:t>
                      </a:r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Calibri" panose="020F0502020204030204" pitchFamily="34" charset="0"/>
                        </a:rPr>
                        <a:t>megküldése a Statisztikai koordinációs és jogi főosztály részére.</a:t>
                      </a:r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dirty="0">
                          <a:solidFill>
                            <a:srgbClr val="03519B"/>
                          </a:solidFill>
                          <a:effectLst/>
                          <a:latin typeface="Myriad"/>
                          <a:ea typeface="Times New Roman" panose="02020603050405020304" pitchFamily="18" charset="0"/>
                        </a:rPr>
                        <a:t>A 2023. évi OSAP-ban elrendelt minden kötelező adatgyűjtés/adatátvétel vonatkozásában – a </a:t>
                      </a:r>
                      <a:r>
                        <a:rPr lang="hu-HU" sz="800" b="1" dirty="0">
                          <a:solidFill>
                            <a:srgbClr val="03519B"/>
                          </a:solidFill>
                          <a:effectLst/>
                          <a:latin typeface="Myriad"/>
                          <a:ea typeface="Times New Roman" panose="02020603050405020304" pitchFamily="18" charset="0"/>
                        </a:rPr>
                        <a:t>2023. évi OSAP teljesülésének vizsgálatához</a:t>
                      </a:r>
                      <a:r>
                        <a:rPr lang="hu-HU" sz="800" dirty="0">
                          <a:solidFill>
                            <a:srgbClr val="03519B"/>
                          </a:solidFill>
                          <a:effectLst/>
                          <a:latin typeface="Myriad"/>
                          <a:ea typeface="Times New Roman" panose="02020603050405020304" pitchFamily="18" charset="0"/>
                        </a:rPr>
                        <a:t> – kérdőív megküldése a szakfőosztályok és a HSSZ szervei részére a Statisztikai koordinációs és jogi főosztály Statisztikai koordinációs osztálya által.</a:t>
                      </a:r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dirty="0">
                          <a:solidFill>
                            <a:srgbClr val="03519B"/>
                          </a:solidFill>
                          <a:effectLst/>
                          <a:latin typeface="Myriad"/>
                          <a:ea typeface="Times New Roman" panose="02020603050405020304" pitchFamily="18" charset="0"/>
                        </a:rPr>
                        <a:t>A 2023. évi OSAP-ban elrendelt minden kötelező adatgyűjtés/adatátvétel vonatkozásában – a </a:t>
                      </a:r>
                      <a:r>
                        <a:rPr lang="hu-HU" sz="800" b="1" dirty="0">
                          <a:solidFill>
                            <a:srgbClr val="03519B"/>
                          </a:solidFill>
                          <a:effectLst/>
                          <a:latin typeface="Myriad"/>
                          <a:ea typeface="Times New Roman" panose="02020603050405020304" pitchFamily="18" charset="0"/>
                        </a:rPr>
                        <a:t>2023. évi OSAP teljesülésének vizsgálatához</a:t>
                      </a:r>
                      <a:r>
                        <a:rPr lang="hu-HU" sz="800" dirty="0">
                          <a:solidFill>
                            <a:srgbClr val="03519B"/>
                          </a:solidFill>
                          <a:effectLst/>
                          <a:latin typeface="Myriad"/>
                          <a:ea typeface="Times New Roman" panose="02020603050405020304" pitchFamily="18" charset="0"/>
                        </a:rPr>
                        <a:t> – kitöltött kérdőív megküldése a Statisztikai koordinációs osztály részére </a:t>
                      </a:r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 teljes OSAP tervezetének megküldése a NSKT és az OST tagjainak, valamint a HSSZ szerveinek és a KSH szakfőosztályoknak, záró írásbeli véleményeztetés.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800" b="0" i="0" u="none" strike="noStrike" kern="1200" dirty="0">
                          <a:solidFill>
                            <a:srgbClr val="03519B"/>
                          </a:solidFill>
                          <a:effectLst/>
                          <a:latin typeface="Myriad"/>
                          <a:ea typeface="+mn-ea"/>
                          <a:cs typeface="+mn-cs"/>
                        </a:rPr>
                        <a:t>Az OSAP adatfelvételek 2025. évi költségvetési hatásokkal összefüggésben megállapított, KSH-t érintő kiadási tételeinek megküldése az előterjesztéshez a Statisztikai koordinációs és jogi főosztálynak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Az OSAP megküldése a HSSZ szervek egymás közötti adatátvételi igényeinek bejelentése céljából (az eddig bejelentett és elfogadott adatfelvételeket tartalmazó listák).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A teljes OSAP közzétételének elnöki jóváhagyása. 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042003"/>
                  </a:ext>
                </a:extLst>
              </a:tr>
              <a:tr h="483559"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Felelős: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 dirty="0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KSH érintett szervezeti egységek vezetői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Statisztikai koordinációs osztálya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KSH érintett szervezeti egységek vezetői, HSSZ érintett vezetői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vezetője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Gazdálkodási főosztály vezetője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Statisztikai koordinációs és jogi főosztály Statisztikai koordinációs osztálya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hu-HU" sz="800" b="0" i="0" u="none" strike="noStrike">
                        <a:solidFill>
                          <a:srgbClr val="03519B"/>
                        </a:solidFill>
                        <a:effectLst/>
                        <a:latin typeface="Myriad"/>
                      </a:endParaRP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800" b="0" i="0" u="none" strike="noStrike" dirty="0">
                          <a:solidFill>
                            <a:srgbClr val="03519B"/>
                          </a:solidFill>
                          <a:effectLst/>
                          <a:latin typeface="Myriad"/>
                        </a:rPr>
                        <a:t>KSH Elnöke</a:t>
                      </a:r>
                    </a:p>
                  </a:txBody>
                  <a:tcPr marL="7702" marR="7702" marT="77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023415"/>
                  </a:ext>
                </a:extLst>
              </a:tr>
            </a:tbl>
          </a:graphicData>
        </a:graphic>
      </p:graphicFrame>
      <p:sp>
        <p:nvSpPr>
          <p:cNvPr id="109" name="Szövegdoboz 108">
            <a:extLst>
              <a:ext uri="{FF2B5EF4-FFF2-40B4-BE49-F238E27FC236}">
                <a16:creationId xmlns:a16="http://schemas.microsoft.com/office/drawing/2014/main" id="{405A58AD-D663-4815-AE42-CBECEC9EE2A6}"/>
              </a:ext>
            </a:extLst>
          </p:cNvPr>
          <p:cNvSpPr txBox="1"/>
          <p:nvPr/>
        </p:nvSpPr>
        <p:spPr>
          <a:xfrm>
            <a:off x="326846" y="3880602"/>
            <a:ext cx="1075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rgbClr val="03519B"/>
                </a:solidFill>
                <a:latin typeface="Myriad"/>
              </a:rPr>
              <a:t>Határidő:</a:t>
            </a:r>
          </a:p>
        </p:txBody>
      </p:sp>
      <p:cxnSp>
        <p:nvCxnSpPr>
          <p:cNvPr id="111" name="Egyenes összekötő nyíllal 110">
            <a:extLst>
              <a:ext uri="{FF2B5EF4-FFF2-40B4-BE49-F238E27FC236}">
                <a16:creationId xmlns:a16="http://schemas.microsoft.com/office/drawing/2014/main" id="{61176D4D-EA0B-4D6E-A275-7268FFFF6FEF}"/>
              </a:ext>
            </a:extLst>
          </p:cNvPr>
          <p:cNvCxnSpPr/>
          <p:nvPr/>
        </p:nvCxnSpPr>
        <p:spPr>
          <a:xfrm flipV="1">
            <a:off x="1490068" y="1947558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>
            <a:extLst>
              <a:ext uri="{FF2B5EF4-FFF2-40B4-BE49-F238E27FC236}">
                <a16:creationId xmlns:a16="http://schemas.microsoft.com/office/drawing/2014/main" id="{1B603FD3-715F-489E-AD91-84D540F7398C}"/>
              </a:ext>
            </a:extLst>
          </p:cNvPr>
          <p:cNvCxnSpPr/>
          <p:nvPr/>
        </p:nvCxnSpPr>
        <p:spPr>
          <a:xfrm flipV="1">
            <a:off x="2809265" y="1884739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nyíllal 112">
            <a:extLst>
              <a:ext uri="{FF2B5EF4-FFF2-40B4-BE49-F238E27FC236}">
                <a16:creationId xmlns:a16="http://schemas.microsoft.com/office/drawing/2014/main" id="{0E569117-1890-4835-9BF1-8D87DAF3B194}"/>
              </a:ext>
            </a:extLst>
          </p:cNvPr>
          <p:cNvCxnSpPr/>
          <p:nvPr/>
        </p:nvCxnSpPr>
        <p:spPr>
          <a:xfrm flipV="1">
            <a:off x="4086980" y="2049966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nyíllal 113">
            <a:extLst>
              <a:ext uri="{FF2B5EF4-FFF2-40B4-BE49-F238E27FC236}">
                <a16:creationId xmlns:a16="http://schemas.microsoft.com/office/drawing/2014/main" id="{826C65F2-1DEC-4C19-9BE9-F7127F168DE5}"/>
              </a:ext>
            </a:extLst>
          </p:cNvPr>
          <p:cNvCxnSpPr/>
          <p:nvPr/>
        </p:nvCxnSpPr>
        <p:spPr>
          <a:xfrm flipV="1">
            <a:off x="5403791" y="1958571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nyíllal 114">
            <a:extLst>
              <a:ext uri="{FF2B5EF4-FFF2-40B4-BE49-F238E27FC236}">
                <a16:creationId xmlns:a16="http://schemas.microsoft.com/office/drawing/2014/main" id="{F4AE4802-61A1-4FC6-9E7B-23D5CFB27B89}"/>
              </a:ext>
            </a:extLst>
          </p:cNvPr>
          <p:cNvCxnSpPr/>
          <p:nvPr/>
        </p:nvCxnSpPr>
        <p:spPr>
          <a:xfrm flipV="1">
            <a:off x="6671211" y="1873123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nyíllal 115">
            <a:extLst>
              <a:ext uri="{FF2B5EF4-FFF2-40B4-BE49-F238E27FC236}">
                <a16:creationId xmlns:a16="http://schemas.microsoft.com/office/drawing/2014/main" id="{8311E590-692B-4FFC-B78C-F108528A9F72}"/>
              </a:ext>
            </a:extLst>
          </p:cNvPr>
          <p:cNvCxnSpPr/>
          <p:nvPr/>
        </p:nvCxnSpPr>
        <p:spPr>
          <a:xfrm flipV="1">
            <a:off x="8043268" y="1873123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>
            <a:extLst>
              <a:ext uri="{FF2B5EF4-FFF2-40B4-BE49-F238E27FC236}">
                <a16:creationId xmlns:a16="http://schemas.microsoft.com/office/drawing/2014/main" id="{C612A522-A4F8-4F04-AE8B-BB9BEC2379CF}"/>
              </a:ext>
            </a:extLst>
          </p:cNvPr>
          <p:cNvCxnSpPr/>
          <p:nvPr/>
        </p:nvCxnSpPr>
        <p:spPr>
          <a:xfrm flipV="1">
            <a:off x="10495296" y="2049965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nyíllal 117">
            <a:extLst>
              <a:ext uri="{FF2B5EF4-FFF2-40B4-BE49-F238E27FC236}">
                <a16:creationId xmlns:a16="http://schemas.microsoft.com/office/drawing/2014/main" id="{4B64FF0A-D2BD-48D7-99C2-98134B5A8E0B}"/>
              </a:ext>
            </a:extLst>
          </p:cNvPr>
          <p:cNvCxnSpPr>
            <a:cxnSpLocks/>
          </p:cNvCxnSpPr>
          <p:nvPr/>
        </p:nvCxnSpPr>
        <p:spPr>
          <a:xfrm>
            <a:off x="2073162" y="5909140"/>
            <a:ext cx="5881" cy="216983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>
            <a:extLst>
              <a:ext uri="{FF2B5EF4-FFF2-40B4-BE49-F238E27FC236}">
                <a16:creationId xmlns:a16="http://schemas.microsoft.com/office/drawing/2014/main" id="{FC23EEEF-2D59-4ADC-B9EA-D96D43AD1523}"/>
              </a:ext>
            </a:extLst>
          </p:cNvPr>
          <p:cNvCxnSpPr/>
          <p:nvPr/>
        </p:nvCxnSpPr>
        <p:spPr>
          <a:xfrm flipV="1">
            <a:off x="9218213" y="1958571"/>
            <a:ext cx="0" cy="182789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nyíllal 120">
            <a:extLst>
              <a:ext uri="{FF2B5EF4-FFF2-40B4-BE49-F238E27FC236}">
                <a16:creationId xmlns:a16="http://schemas.microsoft.com/office/drawing/2014/main" id="{F95D1589-A38B-4269-A4BF-870D4C3947E3}"/>
              </a:ext>
            </a:extLst>
          </p:cNvPr>
          <p:cNvCxnSpPr>
            <a:cxnSpLocks/>
          </p:cNvCxnSpPr>
          <p:nvPr/>
        </p:nvCxnSpPr>
        <p:spPr>
          <a:xfrm>
            <a:off x="3318868" y="5907269"/>
            <a:ext cx="5881" cy="216983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nyíllal 121">
            <a:extLst>
              <a:ext uri="{FF2B5EF4-FFF2-40B4-BE49-F238E27FC236}">
                <a16:creationId xmlns:a16="http://schemas.microsoft.com/office/drawing/2014/main" id="{F2B7A6DD-E97E-4FB2-8953-B408B25DE1A3}"/>
              </a:ext>
            </a:extLst>
          </p:cNvPr>
          <p:cNvCxnSpPr>
            <a:cxnSpLocks/>
          </p:cNvCxnSpPr>
          <p:nvPr/>
        </p:nvCxnSpPr>
        <p:spPr>
          <a:xfrm>
            <a:off x="4718528" y="5689459"/>
            <a:ext cx="5881" cy="216983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>
            <a:extLst>
              <a:ext uri="{FF2B5EF4-FFF2-40B4-BE49-F238E27FC236}">
                <a16:creationId xmlns:a16="http://schemas.microsoft.com/office/drawing/2014/main" id="{36EB6132-D9CC-41C2-B68C-A68C8A3D6DF2}"/>
              </a:ext>
            </a:extLst>
          </p:cNvPr>
          <p:cNvCxnSpPr>
            <a:cxnSpLocks/>
          </p:cNvCxnSpPr>
          <p:nvPr/>
        </p:nvCxnSpPr>
        <p:spPr>
          <a:xfrm>
            <a:off x="5986458" y="5609495"/>
            <a:ext cx="5881" cy="216983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nyíllal 123">
            <a:extLst>
              <a:ext uri="{FF2B5EF4-FFF2-40B4-BE49-F238E27FC236}">
                <a16:creationId xmlns:a16="http://schemas.microsoft.com/office/drawing/2014/main" id="{8975E93A-0DFD-4367-B7CD-2D858AFCD34B}"/>
              </a:ext>
            </a:extLst>
          </p:cNvPr>
          <p:cNvCxnSpPr>
            <a:cxnSpLocks/>
          </p:cNvCxnSpPr>
          <p:nvPr/>
        </p:nvCxnSpPr>
        <p:spPr>
          <a:xfrm>
            <a:off x="7274677" y="5869150"/>
            <a:ext cx="5881" cy="216983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>
            <a:extLst>
              <a:ext uri="{FF2B5EF4-FFF2-40B4-BE49-F238E27FC236}">
                <a16:creationId xmlns:a16="http://schemas.microsoft.com/office/drawing/2014/main" id="{71C22D99-8E93-4259-ABBD-044E31FC358B}"/>
              </a:ext>
            </a:extLst>
          </p:cNvPr>
          <p:cNvCxnSpPr>
            <a:cxnSpLocks/>
          </p:cNvCxnSpPr>
          <p:nvPr/>
        </p:nvCxnSpPr>
        <p:spPr>
          <a:xfrm>
            <a:off x="8587804" y="5822402"/>
            <a:ext cx="5881" cy="216983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nyíllal 125">
            <a:extLst>
              <a:ext uri="{FF2B5EF4-FFF2-40B4-BE49-F238E27FC236}">
                <a16:creationId xmlns:a16="http://schemas.microsoft.com/office/drawing/2014/main" id="{2A47DC51-CB41-4DDF-8AE5-5E9672F913E2}"/>
              </a:ext>
            </a:extLst>
          </p:cNvPr>
          <p:cNvCxnSpPr>
            <a:cxnSpLocks/>
          </p:cNvCxnSpPr>
          <p:nvPr/>
        </p:nvCxnSpPr>
        <p:spPr>
          <a:xfrm>
            <a:off x="9880614" y="5427475"/>
            <a:ext cx="5881" cy="216983"/>
          </a:xfrm>
          <a:prstGeom prst="straightConnector1">
            <a:avLst/>
          </a:prstGeom>
          <a:ln w="1905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4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20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3390832"/>
            <a:ext cx="9634540" cy="131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solidFill>
                  <a:srgbClr val="002060"/>
                </a:solidFill>
                <a:latin typeface="Myriad "/>
              </a:rPr>
              <a:t>Azt a </a:t>
            </a:r>
            <a:r>
              <a:rPr lang="hu-HU" sz="2000" u="sng" dirty="0">
                <a:solidFill>
                  <a:srgbClr val="002060"/>
                </a:solidFill>
                <a:latin typeface="Myriad "/>
              </a:rPr>
              <a:t>szakstatisztikát kell megjelölni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, amely az adat-előállítási folyamatban vagy publikációban felhasználja az átvett adatforrást. Ha az átvett adatokat több szakstatisztikához is felhasználják, akkor a domináns szakstatisztikát nevezze meg, azaz amelyik szakstatisztika a meghatározó, a fő felhasználó. 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Egyéb kérdések</a:t>
            </a:r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EA628ABE-9FCA-4C10-9324-6A56AA1CA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61423" y="1392432"/>
            <a:ext cx="4506270" cy="61576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94A11DB-716F-4AE3-B7F0-F2032038A1EA}"/>
              </a:ext>
            </a:extLst>
          </p:cNvPr>
          <p:cNvSpPr txBox="1"/>
          <p:nvPr/>
        </p:nvSpPr>
        <p:spPr>
          <a:xfrm>
            <a:off x="7305675" y="1040137"/>
            <a:ext cx="31051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Csak a KSH elrendelésű adatfelvételek esetében releváns, mivel a KSH adatfelvétel-szervezési rendszereit érinti. A HSSZ KSH-n kívüli tagjainak nem kell kitölteni. </a:t>
            </a: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0DB3CCC-E528-4D34-BDB9-E9154451A1EE}"/>
              </a:ext>
            </a:extLst>
          </p:cNvPr>
          <p:cNvSpPr txBox="1"/>
          <p:nvPr/>
        </p:nvSpPr>
        <p:spPr>
          <a:xfrm>
            <a:off x="1145394" y="4890755"/>
            <a:ext cx="3950481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Csak KSH: </a:t>
            </a:r>
            <a:r>
              <a:rPr lang="hu-HU" dirty="0"/>
              <a:t>Összeírás tervezett ütemezése, időtartama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506D793-D103-43A4-A0F4-AF6A01862300}"/>
              </a:ext>
            </a:extLst>
          </p:cNvPr>
          <p:cNvSpPr txBox="1"/>
          <p:nvPr/>
        </p:nvSpPr>
        <p:spPr>
          <a:xfrm>
            <a:off x="7222424" y="4670248"/>
            <a:ext cx="3467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 feldolgozást megelőző </a:t>
            </a:r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adatgyűjtési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időszakra szeretnék ebben a kérdésben rákérdezni. (Csak KSH tölti ki)</a:t>
            </a:r>
          </a:p>
          <a:p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CF0B0AA-DF8C-4B07-938C-9302A09BA9C4}"/>
              </a:ext>
            </a:extLst>
          </p:cNvPr>
          <p:cNvSpPr txBox="1"/>
          <p:nvPr/>
        </p:nvSpPr>
        <p:spPr>
          <a:xfrm>
            <a:off x="1061422" y="5972175"/>
            <a:ext cx="503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Elsősorban az önkéntes adatgyűjtéseknél ahol közreműködik a STATEK KFT. is. 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89CE3821-29EE-4775-8BA9-A17A7AF6CF22}"/>
              </a:ext>
            </a:extLst>
          </p:cNvPr>
          <p:cNvCxnSpPr>
            <a:cxnSpLocks/>
          </p:cNvCxnSpPr>
          <p:nvPr/>
        </p:nvCxnSpPr>
        <p:spPr>
          <a:xfrm>
            <a:off x="2931308" y="5622811"/>
            <a:ext cx="0" cy="349364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7E1C1D05-307B-435D-BC69-5C736037901E}"/>
              </a:ext>
            </a:extLst>
          </p:cNvPr>
          <p:cNvCxnSpPr>
            <a:cxnSpLocks/>
          </p:cNvCxnSpPr>
          <p:nvPr/>
        </p:nvCxnSpPr>
        <p:spPr>
          <a:xfrm>
            <a:off x="5817383" y="1542206"/>
            <a:ext cx="1116817" cy="0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2AECC617-10B2-4296-91E7-EC19432B3F1F}"/>
              </a:ext>
            </a:extLst>
          </p:cNvPr>
          <p:cNvCxnSpPr>
            <a:cxnSpLocks/>
          </p:cNvCxnSpPr>
          <p:nvPr/>
        </p:nvCxnSpPr>
        <p:spPr>
          <a:xfrm>
            <a:off x="3150383" y="2304521"/>
            <a:ext cx="0" cy="1057804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BFACECF7-7CB4-4504-BC28-DA7FCB3DBF03}"/>
              </a:ext>
            </a:extLst>
          </p:cNvPr>
          <p:cNvCxnSpPr>
            <a:cxnSpLocks/>
          </p:cNvCxnSpPr>
          <p:nvPr/>
        </p:nvCxnSpPr>
        <p:spPr>
          <a:xfrm>
            <a:off x="5226833" y="5089411"/>
            <a:ext cx="735817" cy="0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5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21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126344" y="2742098"/>
            <a:ext cx="9634540" cy="376739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4000" dirty="0">
                <a:solidFill>
                  <a:srgbClr val="002060"/>
                </a:solidFill>
                <a:latin typeface="Myriad "/>
              </a:rPr>
              <a:t>Azon szervezet megnevezését kérjük kiválasztani a legördülő listából, amelynek az OSAP fejezetében szerepel az adott adatgyűjtés</a:t>
            </a:r>
            <a:r>
              <a:rPr lang="en-US" sz="4000" dirty="0">
                <a:solidFill>
                  <a:srgbClr val="002060"/>
                </a:solidFill>
                <a:latin typeface="Myriad "/>
              </a:rPr>
              <a:t>/</a:t>
            </a:r>
            <a:r>
              <a:rPr lang="en-US" sz="4000" dirty="0" err="1">
                <a:solidFill>
                  <a:srgbClr val="002060"/>
                </a:solidFill>
                <a:latin typeface="Myriad "/>
              </a:rPr>
              <a:t>adatátvétel</a:t>
            </a:r>
            <a:r>
              <a:rPr lang="en-US" sz="4000" dirty="0">
                <a:solidFill>
                  <a:srgbClr val="002060"/>
                </a:solidFill>
                <a:latin typeface="Myriad 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4000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hu-HU" sz="4000" dirty="0">
                <a:solidFill>
                  <a:srgbClr val="002060"/>
                </a:solidFill>
                <a:latin typeface="Myriad "/>
              </a:rPr>
              <a:t>Az adatgyűjtésért</a:t>
            </a:r>
            <a:r>
              <a:rPr lang="en-US" sz="4000" dirty="0">
                <a:solidFill>
                  <a:srgbClr val="002060"/>
                </a:solidFill>
                <a:latin typeface="Myriad "/>
              </a:rPr>
              <a:t>/</a:t>
            </a:r>
            <a:r>
              <a:rPr lang="en-US" sz="4000" dirty="0" err="1">
                <a:solidFill>
                  <a:srgbClr val="002060"/>
                </a:solidFill>
                <a:latin typeface="Myriad "/>
              </a:rPr>
              <a:t>adatátvételért</a:t>
            </a:r>
            <a:r>
              <a:rPr lang="hu-HU" sz="4000" dirty="0">
                <a:solidFill>
                  <a:srgbClr val="002060"/>
                </a:solidFill>
                <a:latin typeface="Myriad "/>
              </a:rPr>
              <a:t> felelős szervezeti egység megnevezése. </a:t>
            </a:r>
            <a:r>
              <a:rPr lang="hu-HU" sz="4000" b="1" dirty="0">
                <a:solidFill>
                  <a:srgbClr val="002060"/>
                </a:solidFill>
                <a:latin typeface="Myriad "/>
              </a:rPr>
              <a:t>Kitöltése a KSH főosztályoknak kötelező.</a:t>
            </a:r>
            <a:endParaRPr lang="en-US" sz="40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en-US" sz="3400" b="1" dirty="0">
                <a:solidFill>
                  <a:srgbClr val="002060"/>
                </a:solidFill>
                <a:latin typeface="Myriad "/>
              </a:rPr>
              <a:t>Minden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kapcsolattartó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szervezethez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szükséges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megadni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egy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szakmai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felelőst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(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és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egy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informatikai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felelőst</a:t>
            </a:r>
            <a:r>
              <a:rPr lang="hu-HU" sz="3400" b="1" dirty="0">
                <a:solidFill>
                  <a:srgbClr val="002060"/>
                </a:solidFill>
                <a:latin typeface="Myriad "/>
              </a:rPr>
              <a:t> is,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Myriad "/>
              </a:rPr>
              <a:t>amennyiben</a:t>
            </a:r>
            <a:r>
              <a:rPr lang="en-US" sz="3400" b="1" dirty="0">
                <a:solidFill>
                  <a:srgbClr val="002060"/>
                </a:solidFill>
                <a:latin typeface="Myriad "/>
              </a:rPr>
              <a:t> van)</a:t>
            </a:r>
            <a:r>
              <a:rPr lang="hu-HU" sz="3400" b="1" dirty="0">
                <a:solidFill>
                  <a:srgbClr val="002060"/>
                </a:solidFill>
                <a:latin typeface="Myriad "/>
              </a:rPr>
              <a:t>.</a:t>
            </a:r>
          </a:p>
          <a:p>
            <a:endParaRPr lang="hu-HU" altLang="hu-HU" sz="34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Elrendelő szerv adatai</a:t>
            </a:r>
          </a:p>
        </p:txBody>
      </p:sp>
      <p:pic>
        <p:nvPicPr>
          <p:cNvPr id="12" name="Tartalom helye 6">
            <a:extLst>
              <a:ext uri="{FF2B5EF4-FFF2-40B4-BE49-F238E27FC236}">
                <a16:creationId xmlns:a16="http://schemas.microsoft.com/office/drawing/2014/main" id="{40FA6954-B125-4AE0-9279-671569DB4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45394" y="1247831"/>
            <a:ext cx="5106444" cy="9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115535"/>
            <a:ext cx="9634540" cy="54040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4. Az adatgyűjtést végrehajtó szervezet adatai:</a:t>
            </a:r>
            <a:endParaRPr lang="en-US" sz="24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Csak abban az esetben kérjük kitölteni, amennyiben </a:t>
            </a:r>
            <a:r>
              <a:rPr lang="hu-HU" sz="2400" b="1" dirty="0">
                <a:solidFill>
                  <a:srgbClr val="002060"/>
                </a:solidFill>
                <a:latin typeface="Myriad "/>
              </a:rPr>
              <a:t>eltér az elrendelő szervtől.</a:t>
            </a:r>
            <a:endParaRPr lang="en-US" sz="24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endParaRPr lang="en-US" sz="2400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002060"/>
                </a:solidFill>
                <a:latin typeface="Myriad "/>
              </a:rPr>
              <a:t>Azt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szervezetet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kell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megjelölni</a:t>
            </a:r>
            <a:r>
              <a:rPr lang="hu-HU" sz="2400" dirty="0">
                <a:solidFill>
                  <a:srgbClr val="002060"/>
                </a:solidFill>
                <a:latin typeface="Myriad 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amely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ténylegesen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végrehajtja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az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adatgyűjtést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. </a:t>
            </a:r>
            <a:endParaRPr lang="hu-HU" sz="2400" dirty="0">
              <a:solidFill>
                <a:srgbClr val="002060"/>
              </a:solidFill>
              <a:latin typeface="Myriad "/>
            </a:endParaRP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5FFD004-9E05-49C4-BE7C-9918CE1B7972}"/>
              </a:ext>
            </a:extLst>
          </p:cNvPr>
          <p:cNvSpPr/>
          <p:nvPr/>
        </p:nvSpPr>
        <p:spPr>
          <a:xfrm>
            <a:off x="1295400" y="413804"/>
            <a:ext cx="962407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További kapcsolattartók</a:t>
            </a:r>
            <a:r>
              <a:rPr lang="en-US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</a:t>
            </a: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-</a:t>
            </a:r>
            <a:r>
              <a:rPr lang="en-US" sz="4400" b="1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Adatgyűjtése</a:t>
            </a: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40C5831-A24F-4E0E-98A9-5CDBDB74E6F4}"/>
              </a:ext>
            </a:extLst>
          </p:cNvPr>
          <p:cNvSpPr txBox="1"/>
          <p:nvPr/>
        </p:nvSpPr>
        <p:spPr>
          <a:xfrm>
            <a:off x="1680768" y="4385012"/>
            <a:ext cx="475110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</a:pPr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Amennyiben a végrehajtó szervezet a HSSZ tag háttérintézménye, akkor azt kérjük feltüntetni.</a:t>
            </a:r>
          </a:p>
          <a:p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6B230CE-7FF6-44EC-81BA-A44089AAF8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68" y="5617094"/>
            <a:ext cx="3240360" cy="113412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495E576-C720-42FC-92B9-901224E1C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27" y="348400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6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727189"/>
            <a:ext cx="9634540" cy="47924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002060"/>
                </a:solidFill>
                <a:latin typeface="Myriad "/>
              </a:rPr>
              <a:t>4. </a:t>
            </a:r>
            <a:r>
              <a:rPr lang="en-US" sz="2600" b="1" dirty="0" err="1">
                <a:solidFill>
                  <a:srgbClr val="002060"/>
                </a:solidFill>
                <a:latin typeface="Myriad "/>
              </a:rPr>
              <a:t>Adatgazda</a:t>
            </a:r>
            <a:r>
              <a:rPr lang="en-US" sz="26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Myriad "/>
              </a:rPr>
              <a:t>szervezet</a:t>
            </a:r>
            <a:r>
              <a:rPr lang="en-US" sz="2600" b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Myriad "/>
              </a:rPr>
              <a:t>adatai</a:t>
            </a:r>
            <a:r>
              <a:rPr lang="en-US" sz="2600" b="1" dirty="0">
                <a:solidFill>
                  <a:srgbClr val="002060"/>
                </a:solidFill>
                <a:latin typeface="Myriad "/>
              </a:rPr>
              <a:t>: </a:t>
            </a: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Adatgazda az a szervezet, amelyik akár statisztikai, akár nem-statisztikai célra az adatokat elsődlegesen gyűjti, karbantartja, vagy amelyik szervezet a jogszabály szerint a nyilvántartás, regiszter vezetéséért, működéséért felelős.</a:t>
            </a:r>
            <a:endParaRPr lang="en-US" sz="2600" dirty="0">
              <a:solidFill>
                <a:srgbClr val="002060"/>
              </a:solidFill>
              <a:latin typeface="Myriad "/>
            </a:endParaRP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971550" y="1481665"/>
            <a:ext cx="10248901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FD307B7-EB10-4165-BFA4-7ADDD74A3143}"/>
              </a:ext>
            </a:extLst>
          </p:cNvPr>
          <p:cNvSpPr/>
          <p:nvPr/>
        </p:nvSpPr>
        <p:spPr>
          <a:xfrm>
            <a:off x="643353" y="272879"/>
            <a:ext cx="963454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További kapcsolattartók az </a:t>
            </a:r>
            <a:r>
              <a:rPr lang="en-US" sz="4400" b="1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adatátvételeknél</a:t>
            </a: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I.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383E8416-A10C-46A7-BD89-FA28CC153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500" y="3750930"/>
            <a:ext cx="4273127" cy="2116470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CDAAEEC9-6C04-4B10-B409-B69A7928A699}"/>
              </a:ext>
            </a:extLst>
          </p:cNvPr>
          <p:cNvSpPr txBox="1"/>
          <p:nvPr/>
        </p:nvSpPr>
        <p:spPr>
          <a:xfrm>
            <a:off x="8308371" y="3694152"/>
            <a:ext cx="180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DE lehetnek többen is!</a:t>
            </a:r>
          </a:p>
          <a:p>
            <a:endParaRPr lang="hu-HU" dirty="0"/>
          </a:p>
        </p:txBody>
      </p:sp>
      <p:sp>
        <p:nvSpPr>
          <p:cNvPr id="22" name="Lefelé nyíl 5">
            <a:extLst>
              <a:ext uri="{FF2B5EF4-FFF2-40B4-BE49-F238E27FC236}">
                <a16:creationId xmlns:a16="http://schemas.microsoft.com/office/drawing/2014/main" id="{E47346A6-6BA9-4FE2-9F4B-5CAA290F12B0}"/>
              </a:ext>
            </a:extLst>
          </p:cNvPr>
          <p:cNvSpPr/>
          <p:nvPr/>
        </p:nvSpPr>
        <p:spPr>
          <a:xfrm>
            <a:off x="8856427" y="5193556"/>
            <a:ext cx="536736" cy="673844"/>
          </a:xfrm>
          <a:prstGeom prst="down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39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145380" y="1733553"/>
            <a:ext cx="9960755" cy="478603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7000" b="1" dirty="0">
                <a:solidFill>
                  <a:srgbClr val="002060"/>
                </a:solidFill>
                <a:latin typeface="Myriad "/>
              </a:rPr>
              <a:t>A nyilvántartólapon: Több adatgazda: Igen/Nem </a:t>
            </a:r>
            <a:r>
              <a:rPr lang="hu-HU" sz="7000" dirty="0">
                <a:solidFill>
                  <a:srgbClr val="002060"/>
                </a:solidFill>
                <a:latin typeface="Myriad "/>
              </a:rPr>
              <a:t>válaszlehetőség </a:t>
            </a:r>
          </a:p>
          <a:p>
            <a:pPr>
              <a:lnSpc>
                <a:spcPct val="110000"/>
              </a:lnSpc>
            </a:pPr>
            <a:endParaRPr lang="hu-HU" sz="70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hu-HU" sz="7000" dirty="0">
                <a:solidFill>
                  <a:srgbClr val="002060"/>
                </a:solidFill>
                <a:latin typeface="Myriad "/>
              </a:rPr>
              <a:t>Ha az adott adatátvételnek több adatgazdája (több átadó szervezete) van, akkor válassza az </a:t>
            </a:r>
            <a:r>
              <a:rPr lang="hu-HU" sz="7000" b="1" dirty="0">
                <a:solidFill>
                  <a:srgbClr val="002060"/>
                </a:solidFill>
                <a:latin typeface="Myriad "/>
              </a:rPr>
              <a:t>IGEN</a:t>
            </a:r>
            <a:r>
              <a:rPr lang="hu-HU" sz="7000" dirty="0">
                <a:solidFill>
                  <a:srgbClr val="002060"/>
                </a:solidFill>
                <a:latin typeface="Myriad "/>
              </a:rPr>
              <a:t>-t, és válassza ki a megfelelő adatgazda-csoportot, ha benne van az értéklistában. Például: </a:t>
            </a:r>
            <a:r>
              <a:rPr lang="hu-HU" sz="7000" i="1" dirty="0">
                <a:solidFill>
                  <a:srgbClr val="002060"/>
                </a:solidFill>
                <a:latin typeface="Myriad "/>
              </a:rPr>
              <a:t>„Magánnyugdíjpénztárak” </a:t>
            </a:r>
            <a:r>
              <a:rPr lang="hu-HU" sz="7000" dirty="0">
                <a:solidFill>
                  <a:srgbClr val="002060"/>
                </a:solidFill>
                <a:latin typeface="Myriad "/>
              </a:rPr>
              <a:t>vagy </a:t>
            </a:r>
            <a:r>
              <a:rPr lang="hu-HU" sz="7000" i="1" dirty="0">
                <a:solidFill>
                  <a:srgbClr val="002060"/>
                </a:solidFill>
                <a:latin typeface="Myriad "/>
              </a:rPr>
              <a:t>„Ökológiai termelést, feldolgozást, forgalmazást tanúsító szervezetek” </a:t>
            </a:r>
            <a:r>
              <a:rPr lang="hu-HU" sz="7000" dirty="0">
                <a:solidFill>
                  <a:srgbClr val="002060"/>
                </a:solidFill>
                <a:latin typeface="Myriad "/>
              </a:rPr>
              <a:t>vagy </a:t>
            </a:r>
            <a:r>
              <a:rPr lang="hu-HU" sz="7000" i="1" dirty="0">
                <a:solidFill>
                  <a:srgbClr val="002060"/>
                </a:solidFill>
                <a:latin typeface="Myriad "/>
              </a:rPr>
              <a:t>„Pénzügyi felügyeleti szerv és garanciaalapok”</a:t>
            </a:r>
            <a:r>
              <a:rPr lang="hu-HU" sz="7000" dirty="0">
                <a:solidFill>
                  <a:srgbClr val="002060"/>
                </a:solidFill>
                <a:latin typeface="Myriad "/>
              </a:rPr>
              <a:t>.</a:t>
            </a:r>
          </a:p>
          <a:p>
            <a:pPr>
              <a:lnSpc>
                <a:spcPct val="110000"/>
              </a:lnSpc>
            </a:pPr>
            <a:endParaRPr lang="hu-HU" sz="7000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hu-HU" sz="7000" dirty="0">
                <a:solidFill>
                  <a:srgbClr val="002060"/>
                </a:solidFill>
                <a:latin typeface="Myriad "/>
              </a:rPr>
              <a:t>Kérjük továbbá, hogy ebben az esetben a nyilvántartólap sablon következő munkalapját, a </a:t>
            </a:r>
            <a:r>
              <a:rPr lang="hu-HU" sz="7000" b="1" dirty="0">
                <a:solidFill>
                  <a:srgbClr val="002060"/>
                </a:solidFill>
                <a:latin typeface="Myriad "/>
              </a:rPr>
              <a:t>„Több adatgazda ill.benyújtó” </a:t>
            </a:r>
            <a:r>
              <a:rPr lang="hu-HU" sz="7000" dirty="0">
                <a:solidFill>
                  <a:srgbClr val="002060"/>
                </a:solidFill>
                <a:latin typeface="Myriad "/>
              </a:rPr>
              <a:t>munkalapot is töltse ki!</a:t>
            </a:r>
          </a:p>
          <a:p>
            <a:pPr>
              <a:lnSpc>
                <a:spcPct val="110000"/>
              </a:lnSpc>
            </a:pPr>
            <a:endParaRPr lang="hu-HU" sz="7000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hu-HU" sz="7000" b="1" dirty="0">
                <a:solidFill>
                  <a:srgbClr val="002060"/>
                </a:solidFill>
                <a:latin typeface="Myriad "/>
              </a:rPr>
              <a:t>Az Excel sablonban: </a:t>
            </a:r>
            <a:r>
              <a:rPr lang="hu-HU" sz="7000" dirty="0">
                <a:solidFill>
                  <a:srgbClr val="002060"/>
                </a:solidFill>
                <a:latin typeface="Myriad "/>
              </a:rPr>
              <a:t>Több adatgazda esetén a cellában kérjük felsorolni azokat!</a:t>
            </a: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3" y="1537850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3" y="231977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5998559" y="2684137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További kapcsolattartók az </a:t>
            </a:r>
            <a:r>
              <a:rPr lang="en-US" sz="4400" b="1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adatátvételeknél</a:t>
            </a: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II.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22213E9-1C0B-4564-93D7-98F27A24AD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36" y="5572088"/>
            <a:ext cx="2039435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4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743075"/>
            <a:ext cx="9634540" cy="477651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3700" b="1" dirty="0">
                <a:solidFill>
                  <a:srgbClr val="002060"/>
                </a:solidFill>
                <a:latin typeface="Myriad "/>
              </a:rPr>
              <a:t>5. </a:t>
            </a:r>
            <a:r>
              <a:rPr lang="x-none" sz="3700" b="1" dirty="0">
                <a:solidFill>
                  <a:srgbClr val="002060"/>
                </a:solidFill>
                <a:latin typeface="Myriad "/>
              </a:rPr>
              <a:t>Adatbenyújtó szervezet adatai:</a:t>
            </a:r>
            <a:endParaRPr lang="hu-HU" sz="37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hu-HU" sz="3700" dirty="0">
                <a:solidFill>
                  <a:srgbClr val="002060"/>
                </a:solidFill>
                <a:latin typeface="Myriad "/>
              </a:rPr>
              <a:t>Csak akkor kell kitölteni, ha az adatokat ténylegesen </a:t>
            </a:r>
            <a:r>
              <a:rPr lang="hu-HU" sz="3700" b="1" dirty="0">
                <a:solidFill>
                  <a:srgbClr val="002060"/>
                </a:solidFill>
                <a:latin typeface="Myriad "/>
              </a:rPr>
              <a:t>átadó személy (és/vagy szervezet) eltér </a:t>
            </a:r>
            <a:r>
              <a:rPr lang="hu-HU" sz="3700" dirty="0">
                <a:solidFill>
                  <a:srgbClr val="002060"/>
                </a:solidFill>
                <a:latin typeface="Myriad "/>
              </a:rPr>
              <a:t>a nyilvántartásért hivatalosan felelős szervezettől, azaz </a:t>
            </a:r>
            <a:r>
              <a:rPr lang="hu-HU" sz="3700" b="1" dirty="0">
                <a:solidFill>
                  <a:srgbClr val="002060"/>
                </a:solidFill>
                <a:latin typeface="Myriad "/>
              </a:rPr>
              <a:t>az adatgazdától</a:t>
            </a:r>
            <a:r>
              <a:rPr lang="hu-HU" sz="3700" dirty="0">
                <a:solidFill>
                  <a:srgbClr val="002060"/>
                </a:solidFill>
                <a:latin typeface="Myriad "/>
              </a:rPr>
              <a:t>. Például ha a nyilvántartás adatainak feldolgozását és átadását egy másik szervezet (informatikai cég) végzi. </a:t>
            </a:r>
            <a:r>
              <a:rPr lang="hu-HU" sz="3700" b="1" dirty="0">
                <a:solidFill>
                  <a:srgbClr val="002060"/>
                </a:solidFill>
                <a:latin typeface="Myriad "/>
              </a:rPr>
              <a:t>Adatbenyújtóból is lehet többet megadni, amelyet kérjük jelezze a Több adatgazda/adatbenyújtó fülön. </a:t>
            </a:r>
          </a:p>
          <a:p>
            <a:pPr>
              <a:lnSpc>
                <a:spcPct val="110000"/>
              </a:lnSpc>
            </a:pPr>
            <a:endParaRPr lang="hu-HU" sz="3700" b="1" dirty="0">
              <a:solidFill>
                <a:srgbClr val="002060"/>
              </a:solidFill>
              <a:latin typeface="Myriad "/>
            </a:endParaRPr>
          </a:p>
          <a:p>
            <a:pPr>
              <a:lnSpc>
                <a:spcPct val="110000"/>
              </a:lnSpc>
            </a:pPr>
            <a:r>
              <a:rPr lang="hu-HU" sz="3700" b="1" dirty="0">
                <a:solidFill>
                  <a:srgbClr val="002060"/>
                </a:solidFill>
                <a:latin typeface="Myriad "/>
              </a:rPr>
              <a:t>Vagy!!</a:t>
            </a:r>
          </a:p>
          <a:p>
            <a:pPr>
              <a:lnSpc>
                <a:spcPct val="110000"/>
              </a:lnSpc>
            </a:pPr>
            <a:r>
              <a:rPr lang="hu-HU" sz="3700" b="1" dirty="0">
                <a:solidFill>
                  <a:srgbClr val="002060"/>
                </a:solidFill>
                <a:latin typeface="Myriad "/>
              </a:rPr>
              <a:t>Ugyan azon szervezetben dolgoznak, de más felel az adatok minőségéért és az adatok átadásáért! 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556900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További kapcsolattartók az </a:t>
            </a:r>
            <a:r>
              <a:rPr lang="en-US" sz="4400" b="1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adatátvételeknél</a:t>
            </a: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III.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72790DA-BDFB-41DC-856A-D82F2D06AF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91" y="5633864"/>
            <a:ext cx="203943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5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47927"/>
            <a:ext cx="9634540" cy="4071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700" b="1" i="1" dirty="0">
                <a:solidFill>
                  <a:srgbClr val="002060"/>
                </a:solidFill>
                <a:latin typeface="Myriad "/>
              </a:rPr>
              <a:t>Egyedi adat: </a:t>
            </a:r>
            <a:r>
              <a:rPr lang="hu-HU" sz="4700" dirty="0">
                <a:solidFill>
                  <a:srgbClr val="002060"/>
                </a:solidFill>
                <a:latin typeface="Myriad "/>
              </a:rPr>
              <a:t>„olyan adat vagy adatok olyan együttese, amely – a mindenkori legjobb technikai lehetőségek igénybevételével – lehetővé teszi a statisztikai egység közvetlen vagy közvetett azonosítását, illetve azon keresztül eddig nem ismert információ felfedését”.</a:t>
            </a:r>
          </a:p>
          <a:p>
            <a:r>
              <a:rPr lang="hu-HU" sz="4700" dirty="0">
                <a:solidFill>
                  <a:srgbClr val="002060"/>
                </a:solidFill>
                <a:latin typeface="Myriad "/>
              </a:rPr>
              <a:t> </a:t>
            </a:r>
            <a:endParaRPr lang="hu-HU" sz="4700" i="1" dirty="0">
              <a:solidFill>
                <a:srgbClr val="002060"/>
              </a:solidFill>
              <a:latin typeface="Myriad "/>
            </a:endParaRPr>
          </a:p>
          <a:p>
            <a:r>
              <a:rPr lang="hu-HU" sz="4700" b="1" i="1" dirty="0">
                <a:solidFill>
                  <a:srgbClr val="002060"/>
                </a:solidFill>
                <a:latin typeface="Myriad "/>
              </a:rPr>
              <a:t>Közvetlen azonosító:</a:t>
            </a:r>
            <a:r>
              <a:rPr lang="hu-HU" sz="4700" i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4700" dirty="0">
                <a:solidFill>
                  <a:srgbClr val="002060"/>
                </a:solidFill>
                <a:latin typeface="Myriad "/>
              </a:rPr>
              <a:t>“egyedi azonosítási adat vagy kód (függetlenül annak nyilvános hozzáférhetőségétől), valamint a statisztikai egység neve, a statisztikai egységhez tartozó pontos címadat, valamint a statisztikai egység elérhetőségi adatai. Nem minősül közvetlen azonosítónak az adatkezelő által képzett technikai azonosító”.</a:t>
            </a:r>
          </a:p>
          <a:p>
            <a:endParaRPr lang="hu-HU" sz="4700" dirty="0">
              <a:solidFill>
                <a:srgbClr val="002060"/>
              </a:solidFill>
              <a:latin typeface="Myriad "/>
            </a:endParaRPr>
          </a:p>
          <a:p>
            <a:endParaRPr lang="hu-HU" sz="4700" dirty="0">
              <a:solidFill>
                <a:srgbClr val="002060"/>
              </a:solidFill>
              <a:latin typeface="Myriad "/>
            </a:endParaRPr>
          </a:p>
          <a:p>
            <a:r>
              <a:rPr lang="hu-HU" sz="4700" dirty="0" err="1">
                <a:solidFill>
                  <a:srgbClr val="002060"/>
                </a:solidFill>
                <a:latin typeface="Myriad "/>
              </a:rPr>
              <a:t>Stt</a:t>
            </a:r>
            <a:r>
              <a:rPr lang="hu-HU" sz="4700" dirty="0">
                <a:solidFill>
                  <a:srgbClr val="002060"/>
                </a:solidFill>
                <a:latin typeface="Myriad "/>
              </a:rPr>
              <a:t>. 2. § 5. pont</a:t>
            </a:r>
          </a:p>
          <a:p>
            <a:r>
              <a:rPr lang="hu-HU" sz="4700" dirty="0" err="1">
                <a:solidFill>
                  <a:srgbClr val="002060"/>
                </a:solidFill>
                <a:latin typeface="Myriad "/>
              </a:rPr>
              <a:t>Stt</a:t>
            </a:r>
            <a:r>
              <a:rPr lang="hu-HU" sz="4700" dirty="0">
                <a:solidFill>
                  <a:srgbClr val="002060"/>
                </a:solidFill>
                <a:latin typeface="Myriad "/>
              </a:rPr>
              <a:t>. 2. § 10. pont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338513" y="946561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7D9F8F3-1449-469D-9664-69FA07B15B91}"/>
              </a:ext>
            </a:extLst>
          </p:cNvPr>
          <p:cNvSpPr/>
          <p:nvPr/>
        </p:nvSpPr>
        <p:spPr>
          <a:xfrm>
            <a:off x="1634313" y="256509"/>
            <a:ext cx="8580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617CC1"/>
                </a:solidFill>
                <a:latin typeface="Myriad "/>
                <a:ea typeface="+mj-ea"/>
                <a:cs typeface="+mj-cs"/>
              </a:rPr>
              <a:t>Adatvédelem</a:t>
            </a: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(adatátvétel esetén) I.</a:t>
            </a:r>
          </a:p>
        </p:txBody>
      </p:sp>
      <p:pic>
        <p:nvPicPr>
          <p:cNvPr id="12" name="Tartalom helye 5">
            <a:extLst>
              <a:ext uri="{FF2B5EF4-FFF2-40B4-BE49-F238E27FC236}">
                <a16:creationId xmlns:a16="http://schemas.microsoft.com/office/drawing/2014/main" id="{4A239E5A-26A8-4641-B37D-B551AE92E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61423" y="1236143"/>
            <a:ext cx="4742567" cy="75337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A231CFC-4E98-483E-AC06-6717E5DA16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3" y="5249090"/>
            <a:ext cx="2448272" cy="14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4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27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145393" y="2752196"/>
            <a:ext cx="9751205" cy="355335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700" b="1" u="sng" dirty="0">
                <a:solidFill>
                  <a:srgbClr val="002060"/>
                </a:solidFill>
                <a:latin typeface="Myriad "/>
              </a:rPr>
              <a:t>Különleges adatot tartalmaz:</a:t>
            </a:r>
            <a:r>
              <a:rPr lang="hu-HU" sz="4700" dirty="0">
                <a:solidFill>
                  <a:srgbClr val="002060"/>
                </a:solidFill>
                <a:latin typeface="Myriad "/>
              </a:rPr>
              <a:t> A faji vagy etnikai származásra, politikai véleményre, vallási vagy világnézeti meggyőződésre vagy szakszervezeti tagságra utaló személyes adatok, valamint a természetes személyek egyedi azonosítását célzó genetikai és </a:t>
            </a:r>
            <a:r>
              <a:rPr lang="hu-HU" sz="4700" dirty="0" err="1">
                <a:solidFill>
                  <a:srgbClr val="002060"/>
                </a:solidFill>
                <a:latin typeface="Myriad "/>
              </a:rPr>
              <a:t>biometrikus</a:t>
            </a:r>
            <a:r>
              <a:rPr lang="hu-HU" sz="4700" dirty="0">
                <a:solidFill>
                  <a:srgbClr val="002060"/>
                </a:solidFill>
                <a:latin typeface="Myriad "/>
              </a:rPr>
              <a:t> adatok, az egészségügyi adatok és a természetes személyek szexuális életére vagy szexuális irányultságára.</a:t>
            </a:r>
          </a:p>
          <a:p>
            <a:endParaRPr lang="hu-HU" sz="4700" dirty="0">
              <a:solidFill>
                <a:srgbClr val="002060"/>
              </a:solidFill>
              <a:latin typeface="Myriad "/>
            </a:endParaRPr>
          </a:p>
          <a:p>
            <a:r>
              <a:rPr lang="hu-HU" sz="4700" b="1" u="sng" dirty="0">
                <a:solidFill>
                  <a:srgbClr val="002060"/>
                </a:solidFill>
                <a:latin typeface="Myriad "/>
              </a:rPr>
              <a:t>Személyes adatot tartalmaz: </a:t>
            </a:r>
            <a:r>
              <a:rPr lang="hu-HU" sz="4700" dirty="0">
                <a:solidFill>
                  <a:srgbClr val="002060"/>
                </a:solidFill>
                <a:latin typeface="Myriad "/>
              </a:rPr>
              <a:t>azonosított vagy azonosítható természetes személyre („érintett”) vonatkozó bármely információ; azonosítható az a természetes személy, aki közvetlen vagy közvetett módon, különösen valamely azonosító, például név, szám, helymeghatározó adat, online azonosító vagy a természetes személy testi, fiziológiai, genetikai, szellemi, gazdasági, kulturális vagy szociális azonosságára vonatkozó egy vagy több tényező alapján azonosítható.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617CC1"/>
                </a:solidFill>
                <a:latin typeface="Myriad "/>
                <a:ea typeface="+mj-ea"/>
                <a:cs typeface="+mj-cs"/>
              </a:rPr>
              <a:t>Adatvédelem </a:t>
            </a:r>
            <a:r>
              <a:rPr lang="hu-HU" sz="4400" b="1" dirty="0">
                <a:latin typeface="Myriad "/>
                <a:ea typeface="+mj-ea"/>
                <a:cs typeface="+mj-cs"/>
              </a:rPr>
              <a:t>(adatátvétel esetén) II.</a:t>
            </a:r>
          </a:p>
        </p:txBody>
      </p:sp>
      <p:pic>
        <p:nvPicPr>
          <p:cNvPr id="12" name="Tartalom helye 2">
            <a:extLst>
              <a:ext uri="{FF2B5EF4-FFF2-40B4-BE49-F238E27FC236}">
                <a16:creationId xmlns:a16="http://schemas.microsoft.com/office/drawing/2014/main" id="{4B8E806D-9A3B-49D9-B0C2-788521BAF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45394" y="1170522"/>
            <a:ext cx="4786243" cy="78524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254C60F-A2BF-4156-845D-1D89B04656A8}"/>
              </a:ext>
            </a:extLst>
          </p:cNvPr>
          <p:cNvSpPr txBox="1"/>
          <p:nvPr/>
        </p:nvSpPr>
        <p:spPr>
          <a:xfrm>
            <a:off x="1447801" y="2288638"/>
            <a:ext cx="944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Az átvett adatállomány tartalmaz-e természetes személyekre vonatkozó adatokat?</a:t>
            </a:r>
          </a:p>
        </p:txBody>
      </p:sp>
      <p:sp>
        <p:nvSpPr>
          <p:cNvPr id="13" name="Lefelé nyíl 5">
            <a:extLst>
              <a:ext uri="{FF2B5EF4-FFF2-40B4-BE49-F238E27FC236}">
                <a16:creationId xmlns:a16="http://schemas.microsoft.com/office/drawing/2014/main" id="{6055AFB0-9749-4165-9412-68B4B2503984}"/>
              </a:ext>
            </a:extLst>
          </p:cNvPr>
          <p:cNvSpPr/>
          <p:nvPr/>
        </p:nvSpPr>
        <p:spPr>
          <a:xfrm>
            <a:off x="4254340" y="1967609"/>
            <a:ext cx="346236" cy="369332"/>
          </a:xfrm>
          <a:prstGeom prst="downArrow">
            <a:avLst/>
          </a:prstGeom>
          <a:solidFill>
            <a:srgbClr val="00C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670C871-C060-421A-8CA5-92784AE57F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26" y="1040137"/>
            <a:ext cx="1691922" cy="10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28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42373" y="1123952"/>
            <a:ext cx="9634540" cy="4071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>
                <a:solidFill>
                  <a:srgbClr val="002060"/>
                </a:solidFill>
                <a:latin typeface="Myriad "/>
              </a:rPr>
              <a:t>Kérjük mind az adatgyűjtéseknél mind az adatátvételeknél válasszon a megadott lehetőségek közül, amennyiben nincs megfelelő választási lehetőség kérjük használja az Egyéb mezőt.</a:t>
            </a:r>
          </a:p>
          <a:p>
            <a:endParaRPr lang="hu-HU" sz="2800" dirty="0">
              <a:solidFill>
                <a:srgbClr val="002060"/>
              </a:solidFill>
              <a:latin typeface="Myriad "/>
            </a:endParaRPr>
          </a:p>
          <a:p>
            <a:r>
              <a:rPr lang="hu-HU" sz="2800" dirty="0">
                <a:solidFill>
                  <a:srgbClr val="002060"/>
                </a:solidFill>
                <a:latin typeface="Myriad "/>
              </a:rPr>
              <a:t>Egyéb: ez szabad szöveges mező, itt nevezze meg konkrétan a </a:t>
            </a:r>
            <a:r>
              <a:rPr lang="hu-HU" sz="2800" dirty="0" err="1">
                <a:solidFill>
                  <a:srgbClr val="002060"/>
                </a:solidFill>
                <a:latin typeface="Myriad "/>
              </a:rPr>
              <a:t>felsoroltakon</a:t>
            </a:r>
            <a:r>
              <a:rPr lang="hu-HU" sz="2800" dirty="0">
                <a:solidFill>
                  <a:srgbClr val="002060"/>
                </a:solidFill>
                <a:latin typeface="Myriad "/>
              </a:rPr>
              <a:t> kívüli lebonyolítási módot!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4A084DB-061C-4B4E-9126-5A982527E96E}"/>
              </a:ext>
            </a:extLst>
          </p:cNvPr>
          <p:cNvSpPr/>
          <p:nvPr/>
        </p:nvSpPr>
        <p:spPr>
          <a:xfrm>
            <a:off x="3880148" y="338406"/>
            <a:ext cx="5044010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Lebonyolítási módok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561E2E82-C995-4FEB-8F7D-C5180E514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92" y="3535471"/>
            <a:ext cx="4606157" cy="25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56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29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716161"/>
            <a:ext cx="9634540" cy="480343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hu-HU" sz="31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6.1 Az adatgyűjtés adatszolgáltatóinak meghatározása:</a:t>
            </a:r>
          </a:p>
          <a:p>
            <a:pPr marL="57150"/>
            <a:r>
              <a:rPr lang="hu-HU" sz="3100" dirty="0">
                <a:solidFill>
                  <a:srgbClr val="002060"/>
                </a:solidFill>
                <a:latin typeface="Myriad "/>
              </a:rPr>
              <a:t>A felvétel vonatkozási körének adatszolgáltatásra kijelölt egysége, amelytől a vizsgált statisztikai, beszámolási és megfigyelési egységekre vonatkozó, a felvételi sokaságot jellemző adat nyerhető. A statisztikai felvétel végrehajtója az adatszolgáltatóval áll jogviszonyban. Az adatszolgáltatót kéri fel/kötelezi adatszolgáltatásra, tőle várja az adatszolgáltatás teljesítését. +6.2 angolul</a:t>
            </a:r>
          </a:p>
          <a:p>
            <a:pPr lvl="1"/>
            <a:r>
              <a:rPr lang="hu-HU" sz="31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6.3 Az adatgyűjtés adatszolgáltatóinak száma: </a:t>
            </a:r>
          </a:p>
          <a:p>
            <a:pPr marL="57150"/>
            <a:r>
              <a:rPr lang="hu-HU" sz="3100" dirty="0">
                <a:solidFill>
                  <a:srgbClr val="002060"/>
                </a:solidFill>
                <a:latin typeface="Myriad "/>
              </a:rPr>
              <a:t>Az adatgyűjtéshez kijelölt, tervezett adatszolgáltatók számát kérjük megadni. Ha a kérdőíven a sorok száma nem meghatározott (nyitott, mert pl.: nómenklatúrától függ), akkor a kérdőív előző évi kitöltöttsége alapján becsülje meg az adatszolgáltatók számát.</a:t>
            </a:r>
          </a:p>
          <a:p>
            <a:pPr lvl="1"/>
            <a:r>
              <a:rPr lang="hu-HU" sz="31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6.4 A kérdőív adathelyeinek száma: </a:t>
            </a:r>
          </a:p>
          <a:p>
            <a:pPr marL="57150"/>
            <a:r>
              <a:rPr lang="hu-HU" sz="3100" dirty="0">
                <a:solidFill>
                  <a:srgbClr val="002060"/>
                </a:solidFill>
                <a:latin typeface="Myriad "/>
              </a:rPr>
              <a:t>Az adathely a statisztikai kérdőív tábla dimenzióinak (statisztikai sorainak), a kérdőív-oszlop és -sor metszéspontjában elhelyezkedő, egy adat elhelyezésére szolgáló rovat. Az előlapon kitöltendő adatszolgáltatói rovatokat nem kell ide számolni.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47615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936019" y="255521"/>
            <a:ext cx="1014035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Adatszolgáltatókkal kapcsolatos információk - CSAK adatgyűjtés esetén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C7A80FB-2C04-451C-AE89-BB3CDE1897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41" y="5975902"/>
            <a:ext cx="2520280" cy="8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9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1043700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10608943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002060"/>
                </a:solidFill>
                <a:latin typeface="Myriad "/>
              </a:rPr>
              <a:t>Alapok I. – Hivatalos Statisztikai tevékenység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12" name="Tartalom helye 3">
            <a:extLst>
              <a:ext uri="{FF2B5EF4-FFF2-40B4-BE49-F238E27FC236}">
                <a16:creationId xmlns:a16="http://schemas.microsoft.com/office/drawing/2014/main" id="{354D4781-DFF1-4E81-BBFA-AF0215CF3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3281" y="1590077"/>
            <a:ext cx="5465438" cy="4570653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7C3D838-61DA-4586-A0EF-545EC1096355}"/>
              </a:ext>
            </a:extLst>
          </p:cNvPr>
          <p:cNvSpPr txBox="1"/>
          <p:nvPr/>
        </p:nvSpPr>
        <p:spPr>
          <a:xfrm>
            <a:off x="3075935" y="6231011"/>
            <a:ext cx="638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Fontos kérdés adatfelvétel elrendelése, gyűjtése és átvétele előtt!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2720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30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485901"/>
            <a:ext cx="9634540" cy="50336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lvl="1" indent="0">
              <a:lnSpc>
                <a:spcPct val="80000"/>
              </a:lnSpc>
              <a:buNone/>
            </a:pPr>
            <a:r>
              <a:rPr lang="hu-HU" sz="2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8.1 </a:t>
            </a:r>
            <a:r>
              <a:rPr lang="x-none" sz="2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Az eredeti nyilvántartási egység leírása: </a:t>
            </a:r>
            <a:endParaRPr lang="hu-HU" sz="24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Személy, gazdasági szervezet vagy tárgy, amire az eredeti adatgyűjtés (nyilvántartás) adatai vonatkoznak. Például: természetes személyek, gazdasági társaságok, nonprofit szervezetek, gépjárművek stb.* + 8.2 Angolul is kérjük megadni!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hu-HU" sz="2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8.3 </a:t>
            </a:r>
            <a:r>
              <a:rPr lang="x-none" sz="2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Nyilvántartási egységek száma az eredeti nyilvántartásban: </a:t>
            </a:r>
            <a:endParaRPr lang="hu-HU" sz="24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Az eredeti adatgyűjtést, nyilvántartást elrendelő jogszabály meghatározza, hogy mely egységektől kell begyűjteni az adatokat. Lehet, hogy a nyilvántartási egységek számát ez meghatározza, de az is lehet, hogy az adminisztratív adatgyűjtés eredményeként tudjuk meg, hány releváns egység van az adott témában (például: gépjárműállomány, engedéllyel rendelkező utazásszervezők száma stb.). **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hu-HU" sz="2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8.4 </a:t>
            </a:r>
            <a:r>
              <a:rPr lang="x-none" sz="2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Az átvett adatállomány adathelyeinek száma:</a:t>
            </a:r>
            <a:endParaRPr lang="hu-HU" sz="24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Az átvett adatállomány méretének jellemzésére szolgál. Az adatállomány sorainak és oszlopainak metszéspontjában elhelyezkedő, egy adat elhelyezésére szolgáló mezők (cellák) száma.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216869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1496037" y="2536829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C1AF22A-E800-45A0-BCB7-778E641998F5}"/>
              </a:ext>
            </a:extLst>
          </p:cNvPr>
          <p:cNvSpPr/>
          <p:nvPr/>
        </p:nvSpPr>
        <p:spPr>
          <a:xfrm>
            <a:off x="617049" y="0"/>
            <a:ext cx="1085151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Nyilvántartási egységre vonatkozó információk - CSAK adatátvétel esetén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E3AFACF-44F4-464E-9BD4-30BDCA0E1D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36" y="5937079"/>
            <a:ext cx="1332656" cy="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2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31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47927"/>
            <a:ext cx="9634540" cy="4071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343025" y="255521"/>
            <a:ext cx="922753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Adatgyűjtésekre vonatkozó kérdések I. 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409B1D66-993B-4295-B804-1B4D77E0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1135862"/>
            <a:ext cx="10330476" cy="507365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Az adatgyűjtés/adatátvétel jellege és az adatgyűjtés módosítása közötti kapcsolat.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2E964A3-9605-48F2-9E48-4C0354B5897A}"/>
              </a:ext>
            </a:extLst>
          </p:cNvPr>
          <p:cNvSpPr txBox="1"/>
          <p:nvPr/>
        </p:nvSpPr>
        <p:spPr>
          <a:xfrm>
            <a:off x="4257675" y="2152284"/>
            <a:ext cx="3248025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kiterjedési köre,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típusa,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gyakorisága,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beérkezési határideje,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célsokasága,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adatszolgáltatóinak meghatározása,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kérdőív tartalma vagy szerkezete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BD8907"/>
                </a:solidFill>
                <a:latin typeface="Myriad "/>
                <a:ea typeface="+mj-ea"/>
                <a:cs typeface="+mj-cs"/>
              </a:rPr>
              <a:t>Cím,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BD8907"/>
                </a:solidFill>
                <a:latin typeface="Myriad "/>
                <a:ea typeface="+mj-ea"/>
                <a:cs typeface="+mj-cs"/>
              </a:rPr>
              <a:t>Adatkör és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BD8907"/>
                </a:solidFill>
                <a:latin typeface="Myriad "/>
                <a:ea typeface="+mj-ea"/>
                <a:cs typeface="+mj-cs"/>
              </a:rPr>
              <a:t>jogi alap</a:t>
            </a:r>
          </a:p>
        </p:txBody>
      </p:sp>
      <p:sp>
        <p:nvSpPr>
          <p:cNvPr id="14" name="Bal oldali kapcsos zárójel 13">
            <a:extLst>
              <a:ext uri="{FF2B5EF4-FFF2-40B4-BE49-F238E27FC236}">
                <a16:creationId xmlns:a16="http://schemas.microsoft.com/office/drawing/2014/main" id="{C560CF4A-2735-417B-BA56-3087F1F9E41D}"/>
              </a:ext>
            </a:extLst>
          </p:cNvPr>
          <p:cNvSpPr/>
          <p:nvPr/>
        </p:nvSpPr>
        <p:spPr>
          <a:xfrm>
            <a:off x="3681611" y="2033599"/>
            <a:ext cx="576064" cy="1944216"/>
          </a:xfrm>
          <a:prstGeom prst="leftBrace">
            <a:avLst/>
          </a:prstGeom>
          <a:ln w="38100">
            <a:solidFill>
              <a:srgbClr val="61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>
            <a:extLst>
              <a:ext uri="{FF2B5EF4-FFF2-40B4-BE49-F238E27FC236}">
                <a16:creationId xmlns:a16="http://schemas.microsoft.com/office/drawing/2014/main" id="{732ABCAA-5B90-421E-B6D5-B5E31402E82C}"/>
              </a:ext>
            </a:extLst>
          </p:cNvPr>
          <p:cNvSpPr/>
          <p:nvPr/>
        </p:nvSpPr>
        <p:spPr>
          <a:xfrm>
            <a:off x="7514613" y="2033599"/>
            <a:ext cx="648072" cy="1997640"/>
          </a:xfrm>
          <a:prstGeom prst="rightBrace">
            <a:avLst/>
          </a:prstGeom>
          <a:ln w="38100">
            <a:solidFill>
              <a:srgbClr val="61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D2786FA-E728-473F-AD76-B588A93163CE}"/>
              </a:ext>
            </a:extLst>
          </p:cNvPr>
          <p:cNvSpPr txBox="1"/>
          <p:nvPr/>
        </p:nvSpPr>
        <p:spPr>
          <a:xfrm>
            <a:off x="8758637" y="1950733"/>
            <a:ext cx="180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Változatlan ha,</a:t>
            </a:r>
          </a:p>
        </p:txBody>
      </p:sp>
      <p:sp>
        <p:nvSpPr>
          <p:cNvPr id="19" name="Lefelé nyíl 5">
            <a:extLst>
              <a:ext uri="{FF2B5EF4-FFF2-40B4-BE49-F238E27FC236}">
                <a16:creationId xmlns:a16="http://schemas.microsoft.com/office/drawing/2014/main" id="{EE90827D-9049-4572-9C5C-0698B75C4DD2}"/>
              </a:ext>
            </a:extLst>
          </p:cNvPr>
          <p:cNvSpPr/>
          <p:nvPr/>
        </p:nvSpPr>
        <p:spPr>
          <a:xfrm>
            <a:off x="9453128" y="2430829"/>
            <a:ext cx="420767" cy="407151"/>
          </a:xfrm>
          <a:prstGeom prst="down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7BDACB3-B727-45BE-A5BB-2EF3C004751C}"/>
              </a:ext>
            </a:extLst>
          </p:cNvPr>
          <p:cNvSpPr txBox="1"/>
          <p:nvPr/>
        </p:nvSpPr>
        <p:spPr>
          <a:xfrm>
            <a:off x="8884477" y="3026066"/>
            <a:ext cx="2113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megegyezik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a hatályos változattal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EA91B4A-9F2F-414E-B7AA-927EB4FEBBE7}"/>
              </a:ext>
            </a:extLst>
          </p:cNvPr>
          <p:cNvSpPr txBox="1"/>
          <p:nvPr/>
        </p:nvSpPr>
        <p:spPr>
          <a:xfrm>
            <a:off x="1435558" y="1950701"/>
            <a:ext cx="18277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Módosított, ha</a:t>
            </a:r>
          </a:p>
          <a:p>
            <a:endParaRPr lang="hu-HU" dirty="0"/>
          </a:p>
        </p:txBody>
      </p:sp>
      <p:sp>
        <p:nvSpPr>
          <p:cNvPr id="22" name="Lefelé nyíl 5">
            <a:extLst>
              <a:ext uri="{FF2B5EF4-FFF2-40B4-BE49-F238E27FC236}">
                <a16:creationId xmlns:a16="http://schemas.microsoft.com/office/drawing/2014/main" id="{79765A66-1FA9-4652-B4E8-C634E2023875}"/>
              </a:ext>
            </a:extLst>
          </p:cNvPr>
          <p:cNvSpPr/>
          <p:nvPr/>
        </p:nvSpPr>
        <p:spPr>
          <a:xfrm>
            <a:off x="1998056" y="2409215"/>
            <a:ext cx="420767" cy="407151"/>
          </a:xfrm>
          <a:prstGeom prst="down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0A72E3C-9F7A-46EA-8A87-9DC1923B53B2}"/>
              </a:ext>
            </a:extLst>
          </p:cNvPr>
          <p:cNvSpPr txBox="1"/>
          <p:nvPr/>
        </p:nvSpPr>
        <p:spPr>
          <a:xfrm>
            <a:off x="1396891" y="3060856"/>
            <a:ext cx="210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eltér 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 hatályos változattól</a:t>
            </a:r>
          </a:p>
        </p:txBody>
      </p:sp>
      <p:sp>
        <p:nvSpPr>
          <p:cNvPr id="24" name="Lefelé nyíl 5">
            <a:extLst>
              <a:ext uri="{FF2B5EF4-FFF2-40B4-BE49-F238E27FC236}">
                <a16:creationId xmlns:a16="http://schemas.microsoft.com/office/drawing/2014/main" id="{CBA596FB-B705-45EE-AA96-6706416092C2}"/>
              </a:ext>
            </a:extLst>
          </p:cNvPr>
          <p:cNvSpPr/>
          <p:nvPr/>
        </p:nvSpPr>
        <p:spPr>
          <a:xfrm rot="16200000">
            <a:off x="7236876" y="4036169"/>
            <a:ext cx="420767" cy="1269010"/>
          </a:xfrm>
          <a:prstGeom prst="down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 oldali kapcsos zárójel 24">
            <a:extLst>
              <a:ext uri="{FF2B5EF4-FFF2-40B4-BE49-F238E27FC236}">
                <a16:creationId xmlns:a16="http://schemas.microsoft.com/office/drawing/2014/main" id="{B718FA8A-1330-4BCE-8FE4-FBF050EAF039}"/>
              </a:ext>
            </a:extLst>
          </p:cNvPr>
          <p:cNvSpPr/>
          <p:nvPr/>
        </p:nvSpPr>
        <p:spPr>
          <a:xfrm>
            <a:off x="5811080" y="4257254"/>
            <a:ext cx="648072" cy="826842"/>
          </a:xfrm>
          <a:prstGeom prst="rightBrace">
            <a:avLst/>
          </a:prstGeom>
          <a:ln w="38100">
            <a:solidFill>
              <a:srgbClr val="61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F8294FDB-022D-4C87-A51E-64793F6B4F73}"/>
              </a:ext>
            </a:extLst>
          </p:cNvPr>
          <p:cNvSpPr txBox="1"/>
          <p:nvPr/>
        </p:nvSpPr>
        <p:spPr>
          <a:xfrm>
            <a:off x="8315320" y="4215789"/>
            <a:ext cx="364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változás 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esetén az adatfelvétel</a:t>
            </a:r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</a:t>
            </a:r>
            <a:r>
              <a:rPr lang="hu-HU" sz="2000" b="1" u="sng" dirty="0">
                <a:solidFill>
                  <a:srgbClr val="BD8907"/>
                </a:solidFill>
                <a:latin typeface="Myriad "/>
                <a:ea typeface="+mj-ea"/>
                <a:cs typeface="+mj-cs"/>
              </a:rPr>
              <a:t>változatlan marad</a:t>
            </a:r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9DFA695B-C74D-4E61-ADF9-C88BAF0CF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33" y="4439233"/>
            <a:ext cx="1372940" cy="1372940"/>
          </a:xfrm>
          <a:prstGeom prst="rect">
            <a:avLst/>
          </a:prstGeom>
        </p:spPr>
      </p:pic>
      <p:sp>
        <p:nvSpPr>
          <p:cNvPr id="28" name="Szövegdoboz 27">
            <a:extLst>
              <a:ext uri="{FF2B5EF4-FFF2-40B4-BE49-F238E27FC236}">
                <a16:creationId xmlns:a16="http://schemas.microsoft.com/office/drawing/2014/main" id="{704EEB7E-47C4-4C38-AADF-1FAA99F610FD}"/>
              </a:ext>
            </a:extLst>
          </p:cNvPr>
          <p:cNvSpPr txBox="1"/>
          <p:nvPr/>
        </p:nvSpPr>
        <p:spPr>
          <a:xfrm>
            <a:off x="1343025" y="5767414"/>
            <a:ext cx="864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Ezek a szabályok vonatkoznak az adatátvételekre is, de a kérdőívben külön nem kérdezünk rá a módosításokra, elég, ha konkrétan módosítja a módosítani kívánt mezőt. 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  <a:sym typeface="Wingdings" panose="05000000000000000000" pitchFamily="2" charset="2"/>
              </a:rPr>
              <a:t> </a:t>
            </a:r>
            <a:endParaRPr lang="hu-HU" sz="20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588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47927"/>
            <a:ext cx="9634540" cy="4071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276350" y="255521"/>
            <a:ext cx="959167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Adatgyűjtésekre vonatkozó kérdések I.</a:t>
            </a:r>
          </a:p>
        </p:txBody>
      </p:sp>
      <p:pic>
        <p:nvPicPr>
          <p:cNvPr id="12" name="Tartalom helye 6">
            <a:extLst>
              <a:ext uri="{FF2B5EF4-FFF2-40B4-BE49-F238E27FC236}">
                <a16:creationId xmlns:a16="http://schemas.microsoft.com/office/drawing/2014/main" id="{592B2831-1400-490B-AF2C-79E727CAD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981199" y="1967475"/>
            <a:ext cx="8229600" cy="2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47927"/>
            <a:ext cx="9634540" cy="4071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276350" y="255521"/>
            <a:ext cx="959167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Adatgyűjtésekre vonatkozó kérdések II.</a:t>
            </a:r>
          </a:p>
        </p:txBody>
      </p:sp>
      <p:pic>
        <p:nvPicPr>
          <p:cNvPr id="13" name="Tartalom helye 4">
            <a:extLst>
              <a:ext uri="{FF2B5EF4-FFF2-40B4-BE49-F238E27FC236}">
                <a16:creationId xmlns:a16="http://schemas.microsoft.com/office/drawing/2014/main" id="{56405BE7-0D90-4BC2-9B09-6A41B56F1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138362" y="1940583"/>
            <a:ext cx="8277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47927"/>
            <a:ext cx="9634540" cy="4071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276350" y="255521"/>
            <a:ext cx="959167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Adatgyűjtésekre vonatkozó kérdések III.</a:t>
            </a:r>
          </a:p>
        </p:txBody>
      </p:sp>
      <p:pic>
        <p:nvPicPr>
          <p:cNvPr id="14" name="Tartalom helye 6">
            <a:extLst>
              <a:ext uri="{FF2B5EF4-FFF2-40B4-BE49-F238E27FC236}">
                <a16:creationId xmlns:a16="http://schemas.microsoft.com/office/drawing/2014/main" id="{04C5935B-1AE8-43A0-830B-8F7A9AAD7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262186" y="1930843"/>
            <a:ext cx="76676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6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47927"/>
            <a:ext cx="9634540" cy="4071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07EDBC4-928E-4B06-A3DA-AA3B184346F7}"/>
              </a:ext>
            </a:extLst>
          </p:cNvPr>
          <p:cNvSpPr/>
          <p:nvPr/>
        </p:nvSpPr>
        <p:spPr>
          <a:xfrm>
            <a:off x="2018568" y="338406"/>
            <a:ext cx="8154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Adatátvételre vonatkozó kérdések</a:t>
            </a:r>
          </a:p>
        </p:txBody>
      </p:sp>
      <p:graphicFrame>
        <p:nvGraphicFramePr>
          <p:cNvPr id="12" name="Objektum 11">
            <a:extLst>
              <a:ext uri="{FF2B5EF4-FFF2-40B4-BE49-F238E27FC236}">
                <a16:creationId xmlns:a16="http://schemas.microsoft.com/office/drawing/2014/main" id="{F6518F65-4BA3-4096-BED3-55AE51FC7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32938"/>
              </p:ext>
            </p:extLst>
          </p:nvPr>
        </p:nvGraphicFramePr>
        <p:xfrm>
          <a:off x="3281090" y="1585197"/>
          <a:ext cx="5629816" cy="108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8" imgW="3057581" imgH="590603" progId="Excel.Sheet.12">
                  <p:embed/>
                </p:oleObj>
              </mc:Choice>
              <mc:Fallback>
                <p:oleObj name="Worksheet" r:id="rId8" imgW="3057581" imgH="590603" progId="Excel.Sheet.12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CE73D0B8-370A-44E4-B201-E4E844FA8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81090" y="1585197"/>
                        <a:ext cx="5629816" cy="1087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Kép 12">
            <a:extLst>
              <a:ext uri="{FF2B5EF4-FFF2-40B4-BE49-F238E27FC236}">
                <a16:creationId xmlns:a16="http://schemas.microsoft.com/office/drawing/2014/main" id="{35BC7E11-2B00-4ECD-9542-AAA0EAE2E2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63" y="3263947"/>
            <a:ext cx="2538260" cy="15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040137"/>
            <a:ext cx="9634540" cy="27104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3100" dirty="0">
                <a:solidFill>
                  <a:srgbClr val="002060"/>
                </a:solidFill>
                <a:latin typeface="Myriad "/>
              </a:rPr>
              <a:t>Kérjük beírni illetve aktualizálni az adatgyűjtés/adatátvétel tartalmát, nevezetesen azt, hogy milyen mutatókat, milyen nomenklatúra szerinti részletezettségben, továbbá egyedi szinten vagy összesített adatokat tervez átvenni/gyűjteni. Ha az átvett/begyűjtött adatállomány több témakört is tartalmaz, akkor egy témakör egy adatkörnek minősül, amelyeket külön-külön sorba szíveskedjenek leírni a megfelelő egyszintű (alábontás nélküli) és folyamatos sorszámmal ellátva. </a:t>
            </a:r>
            <a:r>
              <a:rPr lang="hu-HU" sz="3100" b="1" dirty="0">
                <a:solidFill>
                  <a:srgbClr val="002060"/>
                </a:solidFill>
                <a:latin typeface="Myriad "/>
              </a:rPr>
              <a:t>+ Angolul is kérjük megadni!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3874257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Adatkör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F36BB3A-F8ED-40F6-A72A-2A93640C4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399" y="3467169"/>
            <a:ext cx="7963949" cy="2448272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5B6713D-84E6-4056-B85A-3681EB927162}"/>
              </a:ext>
            </a:extLst>
          </p:cNvPr>
          <p:cNvSpPr/>
          <p:nvPr/>
        </p:nvSpPr>
        <p:spPr>
          <a:xfrm>
            <a:off x="1791373" y="5686425"/>
            <a:ext cx="796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Kérjük figyeljen arra, hogy ha az előzőekben jelezte, hogy módosul az adatkör azt ezen a munkalapfülön is szerepeltesse!</a:t>
            </a:r>
          </a:p>
        </p:txBody>
      </p:sp>
    </p:spTree>
    <p:extLst>
      <p:ext uri="{BB962C8B-B14F-4D97-AF65-F5344CB8AC3E}">
        <p14:creationId xmlns:p14="http://schemas.microsoft.com/office/powerpoint/2010/main" val="148115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37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236145"/>
            <a:ext cx="9634540" cy="31453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>
                <a:solidFill>
                  <a:srgbClr val="002060"/>
                </a:solidFill>
                <a:latin typeface="Myriad "/>
              </a:rPr>
              <a:t>Kérjük beírni az adatgyűjtéshez/adatátvételhez tartozó minden jogi aktust/aktusokat (</a:t>
            </a:r>
            <a:r>
              <a:rPr lang="hu-HU" sz="2800" dirty="0" err="1">
                <a:solidFill>
                  <a:srgbClr val="002060"/>
                </a:solidFill>
                <a:latin typeface="Myriad "/>
              </a:rPr>
              <a:t>pl</a:t>
            </a:r>
            <a:r>
              <a:rPr lang="hu-HU" sz="2800" dirty="0">
                <a:solidFill>
                  <a:srgbClr val="002060"/>
                </a:solidFill>
                <a:latin typeface="Myriad "/>
              </a:rPr>
              <a:t>: irányadó uniós rendelet, határozat, irányelv). </a:t>
            </a:r>
          </a:p>
          <a:p>
            <a:r>
              <a:rPr lang="hu-HU" sz="2800" dirty="0">
                <a:solidFill>
                  <a:srgbClr val="002060"/>
                </a:solidFill>
                <a:latin typeface="Myriad "/>
              </a:rPr>
              <a:t>A pontos megnevezés az EURLEX-ben </a:t>
            </a:r>
            <a:r>
              <a:rPr lang="hu-HU" sz="2800" dirty="0">
                <a:solidFill>
                  <a:srgbClr val="617CC1"/>
                </a:solidFill>
                <a:latin typeface="Myriad "/>
              </a:rPr>
              <a:t>(</a:t>
            </a:r>
            <a:r>
              <a:rPr lang="hu-HU" sz="2800" dirty="0">
                <a:solidFill>
                  <a:srgbClr val="617CC1"/>
                </a:solidFill>
                <a:latin typeface="Myriad 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https://eur-lex.europa.eu/homepage.html?locale=hu</a:t>
            </a:r>
            <a:r>
              <a:rPr lang="hu-HU" sz="2800" dirty="0">
                <a:solidFill>
                  <a:srgbClr val="617CC1"/>
                </a:solidFill>
                <a:latin typeface="Myriad "/>
              </a:rPr>
              <a:t>) </a:t>
            </a:r>
            <a:r>
              <a:rPr lang="hu-HU" sz="2800" dirty="0">
                <a:solidFill>
                  <a:srgbClr val="002060"/>
                </a:solidFill>
                <a:latin typeface="Myriad "/>
              </a:rPr>
              <a:t>megtalálható.</a:t>
            </a:r>
          </a:p>
          <a:p>
            <a:r>
              <a:rPr lang="hu-HU" sz="2800" dirty="0">
                <a:solidFill>
                  <a:srgbClr val="002060"/>
                </a:solidFill>
                <a:latin typeface="Myriad "/>
              </a:rPr>
              <a:t>Magyar jogszabály esetén a Jogszabálykereső </a:t>
            </a:r>
            <a:r>
              <a:rPr lang="hu-HU" sz="2800" dirty="0">
                <a:solidFill>
                  <a:srgbClr val="617CC1"/>
                </a:solidFill>
                <a:latin typeface="Myriad "/>
              </a:rPr>
              <a:t>(</a:t>
            </a:r>
            <a:r>
              <a:rPr lang="hu-HU" sz="2800" dirty="0">
                <a:solidFill>
                  <a:srgbClr val="617CC1"/>
                </a:solidFill>
                <a:latin typeface="Myriad 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http://www.njt.hu/</a:t>
            </a:r>
            <a:r>
              <a:rPr lang="hu-HU" sz="2800" dirty="0">
                <a:solidFill>
                  <a:srgbClr val="617CC1"/>
                </a:solidFill>
                <a:latin typeface="Myriad "/>
              </a:rPr>
              <a:t>) </a:t>
            </a:r>
            <a:r>
              <a:rPr lang="hu-HU" sz="2800" dirty="0">
                <a:solidFill>
                  <a:srgbClr val="002060"/>
                </a:solidFill>
                <a:latin typeface="Myriad "/>
              </a:rPr>
              <a:t>használható.</a:t>
            </a:r>
          </a:p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Jogi alap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294A09E-E00A-4E76-A21F-1D79950BC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59" y="3390832"/>
            <a:ext cx="2386657" cy="271678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AA60197-6783-4791-891E-73C2D3A83027}"/>
              </a:ext>
            </a:extLst>
          </p:cNvPr>
          <p:cNvSpPr txBox="1"/>
          <p:nvPr/>
        </p:nvSpPr>
        <p:spPr>
          <a:xfrm>
            <a:off x="1743076" y="4644392"/>
            <a:ext cx="702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Kérjük figyeljen arra, hogy ha az előzőekben jelezte, hogy módosul a jogi alap azt ezen a munkalapfülön is szerepeltesse </a:t>
            </a:r>
          </a:p>
        </p:txBody>
      </p:sp>
    </p:spTree>
    <p:extLst>
      <p:ext uri="{BB962C8B-B14F-4D97-AF65-F5344CB8AC3E}">
        <p14:creationId xmlns:p14="http://schemas.microsoft.com/office/powerpoint/2010/main" val="338474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38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2" y="1162061"/>
            <a:ext cx="10159027" cy="40671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Adatgyűjtések esetén: osap_igazgatas@ksh.hu                                                         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Dr. </a:t>
            </a:r>
            <a:r>
              <a:rPr lang="hu-HU" sz="4000" dirty="0" err="1">
                <a:solidFill>
                  <a:srgbClr val="002060"/>
                </a:solidFill>
                <a:latin typeface="Myriad "/>
              </a:rPr>
              <a:t>Nemecz</a:t>
            </a:r>
            <a:r>
              <a:rPr lang="hu-HU" sz="4000" dirty="0">
                <a:solidFill>
                  <a:srgbClr val="002060"/>
                </a:solidFill>
                <a:latin typeface="Myriad "/>
              </a:rPr>
              <a:t> Gabriella 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Telefon:+36 30 095-6844</a:t>
            </a:r>
          </a:p>
          <a:p>
            <a:endParaRPr lang="hu-HU" sz="4000" dirty="0">
              <a:solidFill>
                <a:srgbClr val="002060"/>
              </a:solidFill>
              <a:latin typeface="Myriad "/>
            </a:endParaRP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Adatátvételek esetén: </a:t>
            </a:r>
            <a:r>
              <a:rPr lang="hu-HU" sz="4000" dirty="0">
                <a:solidFill>
                  <a:srgbClr val="617CC1"/>
                </a:solidFill>
                <a:latin typeface="Myriad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adatforrasok@ksh.hu</a:t>
            </a:r>
            <a:r>
              <a:rPr lang="hu-HU" sz="4000" dirty="0">
                <a:solidFill>
                  <a:srgbClr val="617CC1"/>
                </a:solidFill>
                <a:latin typeface="Myriad "/>
              </a:rPr>
              <a:t> 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Dr. Zavagyák Andrea 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Telefon: +36 1/345-6940; 0630/1439267 </a:t>
            </a:r>
          </a:p>
          <a:p>
            <a:endParaRPr lang="hu-HU" sz="4000" dirty="0">
              <a:solidFill>
                <a:srgbClr val="002060"/>
              </a:solidFill>
              <a:latin typeface="Myriad "/>
            </a:endParaRPr>
          </a:p>
          <a:p>
            <a:pPr algn="ctr"/>
            <a:r>
              <a:rPr lang="hu-HU" sz="4000" dirty="0">
                <a:solidFill>
                  <a:srgbClr val="002060"/>
                </a:solidFill>
                <a:latin typeface="Myriad "/>
              </a:rPr>
              <a:t>A nyilvántartó lapok illetve az Adatforrások </a:t>
            </a:r>
            <a:r>
              <a:rPr lang="hu-HU" sz="4000" dirty="0" err="1">
                <a:solidFill>
                  <a:srgbClr val="002060"/>
                </a:solidFill>
                <a:latin typeface="Myriad "/>
              </a:rPr>
              <a:t>metainformációit</a:t>
            </a:r>
            <a:r>
              <a:rPr lang="hu-HU" sz="4000" dirty="0">
                <a:solidFill>
                  <a:srgbClr val="002060"/>
                </a:solidFill>
                <a:latin typeface="Myriad "/>
              </a:rPr>
              <a:t> tartalmazó Excel táblázat kitöltése során felmerülő kérdéseikben várjuk szíves megkeresésüket! </a:t>
            </a:r>
          </a:p>
          <a:p>
            <a:endParaRPr lang="hu-HU" altLang="hu-HU" sz="4500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Elérhetőségek</a:t>
            </a:r>
          </a:p>
        </p:txBody>
      </p:sp>
    </p:spTree>
    <p:extLst>
      <p:ext uri="{BB962C8B-B14F-4D97-AF65-F5344CB8AC3E}">
        <p14:creationId xmlns:p14="http://schemas.microsoft.com/office/powerpoint/2010/main" val="256769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4" y="1353554"/>
            <a:ext cx="11526217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a megtisztelő </a:t>
            </a:r>
            <a:br>
              <a:rPr lang="hu-HU" sz="5400" b="1" dirty="0">
                <a:solidFill>
                  <a:schemeClr val="bg1"/>
                </a:solidFill>
                <a:latin typeface="Myriad "/>
              </a:rPr>
            </a:br>
            <a:r>
              <a:rPr lang="hu-HU" sz="5400" b="1" dirty="0">
                <a:solidFill>
                  <a:schemeClr val="bg1"/>
                </a:solidFill>
                <a:latin typeface="Myriad "/>
              </a:rPr>
              <a:t>figyelmüket!</a:t>
            </a:r>
          </a:p>
        </p:txBody>
      </p:sp>
    </p:spTree>
    <p:extLst>
      <p:ext uri="{BB962C8B-B14F-4D97-AF65-F5344CB8AC3E}">
        <p14:creationId xmlns:p14="http://schemas.microsoft.com/office/powerpoint/2010/main" val="27940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82113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9882114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8E4686A-AEC7-499C-A895-019022AD9EA6}"/>
              </a:ext>
            </a:extLst>
          </p:cNvPr>
          <p:cNvSpPr/>
          <p:nvPr/>
        </p:nvSpPr>
        <p:spPr>
          <a:xfrm>
            <a:off x="1061423" y="253567"/>
            <a:ext cx="998518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Hogyan döntsük el, hogy milyen típusú adatfelvételt indítsunk?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12E06CD-0AE8-44F6-A228-259B7ED65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34793"/>
              </p:ext>
            </p:extLst>
          </p:nvPr>
        </p:nvGraphicFramePr>
        <p:xfrm>
          <a:off x="2351584" y="2039816"/>
          <a:ext cx="7488832" cy="447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16080D2C-E502-47E9-B80E-C3EC7E5BB50A}"/>
              </a:ext>
            </a:extLst>
          </p:cNvPr>
          <p:cNvSpPr txBox="1"/>
          <p:nvPr/>
        </p:nvSpPr>
        <p:spPr>
          <a:xfrm>
            <a:off x="1145394" y="1904967"/>
            <a:ext cx="62140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u-HU" sz="28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1. lépés: Hogyan jutok adathoz?</a:t>
            </a:r>
          </a:p>
        </p:txBody>
      </p:sp>
    </p:spTree>
    <p:extLst>
      <p:ext uri="{BB962C8B-B14F-4D97-AF65-F5344CB8AC3E}">
        <p14:creationId xmlns:p14="http://schemas.microsoft.com/office/powerpoint/2010/main" val="101423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1868074"/>
            <a:ext cx="4186851" cy="440889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4000" b="1" dirty="0">
                <a:solidFill>
                  <a:srgbClr val="002060"/>
                </a:solidFill>
                <a:latin typeface="Myriad "/>
              </a:rPr>
              <a:t>Ha már tudjuk, hogy adatgyűjtésünk van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4000" dirty="0">
                <a:solidFill>
                  <a:srgbClr val="002060"/>
                </a:solidFill>
                <a:latin typeface="Myriad "/>
              </a:rPr>
              <a:t>Kit érint az adatgyűjtés? </a:t>
            </a:r>
          </a:p>
          <a:p>
            <a:pPr>
              <a:defRPr/>
            </a:pPr>
            <a:endParaRPr lang="hu-HU" sz="4000" b="1" dirty="0">
              <a:solidFill>
                <a:srgbClr val="002060"/>
              </a:solidFill>
              <a:latin typeface="Myriad "/>
            </a:endParaRPr>
          </a:p>
          <a:p>
            <a:pPr marL="571500" lvl="1" indent="-5715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4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Lakossági adatgyűjtés</a:t>
            </a:r>
          </a:p>
          <a:p>
            <a:pPr marL="0" lvl="1" defTabSz="914400">
              <a:lnSpc>
                <a:spcPct val="90000"/>
              </a:lnSpc>
              <a:spcBef>
                <a:spcPct val="0"/>
              </a:spcBef>
              <a:defRPr/>
            </a:pPr>
            <a:endParaRPr lang="hu-HU" sz="40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571500" lvl="1" indent="-5715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4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Intézményi adatgyűjtés </a:t>
            </a:r>
            <a:r>
              <a:rPr lang="hu-HU" sz="4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(gazdasági szereplőkre vonatkozóan, vagy az intézmények tevékenységével összefüggésben)</a:t>
            </a:r>
          </a:p>
          <a:p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b="1" dirty="0">
                <a:solidFill>
                  <a:srgbClr val="002060"/>
                </a:solidFill>
                <a:latin typeface="Myriad "/>
              </a:rPr>
              <a:t>Hogyan döntsük el, hogy milyen típusú adatfelvételt indítsunk?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86550" y="1868074"/>
            <a:ext cx="3876675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r>
              <a:rPr lang="hu-HU" sz="25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Ha már tudjuk, hogy adatátvételünk van</a:t>
            </a:r>
          </a:p>
          <a:p>
            <a:pPr marL="342900" lvl="0" indent="-342900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2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Olyan adatokat veszünk át: </a:t>
            </a:r>
          </a:p>
          <a:p>
            <a:pPr marL="742950" lvl="1" indent="-285750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2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Az intézmény jogszabályi előírás miatt adminisztráció céljából tárol</a:t>
            </a:r>
          </a:p>
          <a:p>
            <a:pPr marL="742950" lvl="1" indent="-285750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2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Az intézmény saját belső használatra gyűjti, amelyből belső nyilvántartást vezet (nincs jogszabály</a:t>
            </a:r>
            <a:r>
              <a:rPr lang="en-US" altLang="hu-HU" sz="2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)</a:t>
            </a:r>
            <a:endParaRPr lang="hu-HU" altLang="hu-HU" sz="25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marL="742950" lvl="1" indent="-285750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25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Nyilvános forrásból származik az adat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298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40"/>
            <a:ext cx="2968629" cy="446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240692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523880" y="352430"/>
            <a:ext cx="11292068" cy="8837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solidFill>
                  <a:srgbClr val="002060"/>
                </a:solidFill>
                <a:latin typeface="Myriad "/>
              </a:rPr>
              <a:t>Alapok I. – Hogyan döntsük el, hogy milyen típusú adatfelvételt indítsunk? </a:t>
            </a:r>
            <a:br>
              <a:rPr lang="hu-HU" sz="2800" b="1" dirty="0">
                <a:solidFill>
                  <a:srgbClr val="002060"/>
                </a:solidFill>
                <a:latin typeface="Myriad "/>
              </a:rPr>
            </a:br>
            <a:r>
              <a:rPr lang="hu-HU" sz="2800" b="1" dirty="0">
                <a:solidFill>
                  <a:srgbClr val="002060"/>
                </a:solidFill>
                <a:latin typeface="Myriad "/>
              </a:rPr>
              <a:t>Összefoglaló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pic>
        <p:nvPicPr>
          <p:cNvPr id="12" name="Kép 25">
            <a:extLst>
              <a:ext uri="{FF2B5EF4-FFF2-40B4-BE49-F238E27FC236}">
                <a16:creationId xmlns:a16="http://schemas.microsoft.com/office/drawing/2014/main" id="{D55EB5E1-F782-4D8E-AD6C-28FB7F93D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7" y="1297583"/>
            <a:ext cx="8948465" cy="51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CC843E3-58FF-4007-8463-B765EB856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10" y="1769612"/>
            <a:ext cx="1080120" cy="1170130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5483330D-362C-4DD2-AA2F-266436531D5F}"/>
              </a:ext>
            </a:extLst>
          </p:cNvPr>
          <p:cNvSpPr txBox="1"/>
          <p:nvPr/>
        </p:nvSpPr>
        <p:spPr>
          <a:xfrm>
            <a:off x="9399216" y="145797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Nagyíts fel! </a:t>
            </a:r>
          </a:p>
        </p:txBody>
      </p:sp>
    </p:spTree>
    <p:extLst>
      <p:ext uri="{BB962C8B-B14F-4D97-AF65-F5344CB8AC3E}">
        <p14:creationId xmlns:p14="http://schemas.microsoft.com/office/powerpoint/2010/main" val="172415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145394" y="4774756"/>
            <a:ext cx="2968629" cy="4461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75030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10113156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Nyilvántartó lapok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C39E7D24-F8DE-43AE-BBFD-5462FE053A11}"/>
              </a:ext>
            </a:extLst>
          </p:cNvPr>
          <p:cNvSpPr txBox="1">
            <a:spLocks/>
          </p:cNvSpPr>
          <p:nvPr/>
        </p:nvSpPr>
        <p:spPr>
          <a:xfrm>
            <a:off x="1145394" y="1919745"/>
            <a:ext cx="2968629" cy="4461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002060"/>
                </a:solidFill>
                <a:latin typeface="Myriad "/>
              </a:rPr>
              <a:t>Adatgyűjtésekre:</a:t>
            </a: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FD03023-65C8-4498-A41F-84059B0ADE2A}"/>
              </a:ext>
            </a:extLst>
          </p:cNvPr>
          <p:cNvSpPr/>
          <p:nvPr/>
        </p:nvSpPr>
        <p:spPr>
          <a:xfrm>
            <a:off x="1145394" y="3765291"/>
            <a:ext cx="2502480" cy="420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hu-HU" sz="26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Adatátvételekre:</a:t>
            </a:r>
          </a:p>
        </p:txBody>
      </p:sp>
      <p:pic>
        <p:nvPicPr>
          <p:cNvPr id="13" name="Tartalom helye 3">
            <a:extLst>
              <a:ext uri="{FF2B5EF4-FFF2-40B4-BE49-F238E27FC236}">
                <a16:creationId xmlns:a16="http://schemas.microsoft.com/office/drawing/2014/main" id="{2750FA5F-7A30-431C-8783-0FEF434A2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036034" y="2500305"/>
            <a:ext cx="8331873" cy="83873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B35FF16-CCD7-4158-8023-E30BF6588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033" y="4357985"/>
            <a:ext cx="8331873" cy="8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39"/>
            <a:ext cx="4186851" cy="38014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4" y="1061824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878694" y="293655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Nyilvántartó lapok – általános kérdések I.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724650" y="2390775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50A5B82-A040-46DC-B31D-75BD5E1F5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902" y="1591304"/>
            <a:ext cx="4602879" cy="1231499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2126A65-0729-4569-8FAF-B07BBB729431}"/>
              </a:ext>
            </a:extLst>
          </p:cNvPr>
          <p:cNvSpPr/>
          <p:nvPr/>
        </p:nvSpPr>
        <p:spPr>
          <a:xfrm>
            <a:off x="7203312" y="1191392"/>
            <a:ext cx="37980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Négy számjegyű adatforrás azonosító. Új adatforrás (lásd 1.8 pont) esetén ezt a mezőt </a:t>
            </a:r>
            <a:r>
              <a:rPr lang="hu-HU" sz="2400" u="sng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üresen </a:t>
            </a:r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kell hagyni és majd a KSH munkatársai adják meg az új azonosítót.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4508E63-C3E0-4228-B07B-BB078A11134E}"/>
              </a:ext>
            </a:extLst>
          </p:cNvPr>
          <p:cNvSpPr/>
          <p:nvPr/>
        </p:nvSpPr>
        <p:spPr>
          <a:xfrm>
            <a:off x="628651" y="3816654"/>
            <a:ext cx="10115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Kérjük beírni az adatforrás megnevezését magyarul és angolul is.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Angolul a KSH honlap angol nyelvű változatához kérjük megadni.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Ha van hivatalos fordítása, akkor azt kérjük megadni (pl.: az adatgazda honlapján, EUROSTAT adatszolgáltatásban használt angol szakkifejezések, az adminisztratív adatgyűjtést elrendelő jogszabály angol nyelvű változatában használt megnevezés).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445CC918-2128-4DE3-B842-756113082736}"/>
              </a:ext>
            </a:extLst>
          </p:cNvPr>
          <p:cNvCxnSpPr/>
          <p:nvPr/>
        </p:nvCxnSpPr>
        <p:spPr>
          <a:xfrm>
            <a:off x="5863781" y="1724025"/>
            <a:ext cx="1003714" cy="0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Összekötő: szögletes 23">
            <a:extLst>
              <a:ext uri="{FF2B5EF4-FFF2-40B4-BE49-F238E27FC236}">
                <a16:creationId xmlns:a16="http://schemas.microsoft.com/office/drawing/2014/main" id="{AEABB380-1365-4AFC-B73F-133E27A3FE39}"/>
              </a:ext>
            </a:extLst>
          </p:cNvPr>
          <p:cNvCxnSpPr>
            <a:cxnSpLocks/>
          </p:cNvCxnSpPr>
          <p:nvPr/>
        </p:nvCxnSpPr>
        <p:spPr>
          <a:xfrm rot="5400000">
            <a:off x="482897" y="2815107"/>
            <a:ext cx="1112755" cy="412926"/>
          </a:xfrm>
          <a:prstGeom prst="bentConnector3">
            <a:avLst>
              <a:gd name="adj1" fmla="val 1209"/>
            </a:avLst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Összekötő: szögletes 25">
            <a:extLst>
              <a:ext uri="{FF2B5EF4-FFF2-40B4-BE49-F238E27FC236}">
                <a16:creationId xmlns:a16="http://schemas.microsoft.com/office/drawing/2014/main" id="{E46AABB2-3622-4CE1-97E4-C8CAFFD61533}"/>
              </a:ext>
            </a:extLst>
          </p:cNvPr>
          <p:cNvCxnSpPr>
            <a:cxnSpLocks/>
          </p:cNvCxnSpPr>
          <p:nvPr/>
        </p:nvCxnSpPr>
        <p:spPr>
          <a:xfrm rot="5400000">
            <a:off x="823739" y="2043193"/>
            <a:ext cx="424382" cy="419615"/>
          </a:xfrm>
          <a:prstGeom prst="bentConnector3">
            <a:avLst>
              <a:gd name="adj1" fmla="val 623"/>
            </a:avLst>
          </a:prstGeom>
          <a:ln w="38100">
            <a:solidFill>
              <a:srgbClr val="03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Kép 46">
            <a:extLst>
              <a:ext uri="{FF2B5EF4-FFF2-40B4-BE49-F238E27FC236}">
                <a16:creationId xmlns:a16="http://schemas.microsoft.com/office/drawing/2014/main" id="{0796246D-5285-4DFA-8894-41946E667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820" y="5796176"/>
            <a:ext cx="245080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3" y="2475539"/>
            <a:ext cx="4186851" cy="38014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altLang="hu-HU" sz="4000" b="1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345420" y="963838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798005" y="63421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7591884" y="1308179"/>
            <a:ext cx="387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Adatgyűjtés esetén lehet: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Lakossági - vagy intézményi adatgyűjtés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47E8144-1F0E-4538-B8DD-633F50B8FEE0}"/>
              </a:ext>
            </a:extLst>
          </p:cNvPr>
          <p:cNvSpPr/>
          <p:nvPr/>
        </p:nvSpPr>
        <p:spPr>
          <a:xfrm>
            <a:off x="1145395" y="262107"/>
            <a:ext cx="102486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Nyilvántartó lapok – általános kérdések II.</a:t>
            </a:r>
          </a:p>
        </p:txBody>
      </p:sp>
      <p:pic>
        <p:nvPicPr>
          <p:cNvPr id="12" name="Tartalom helye 10">
            <a:extLst>
              <a:ext uri="{FF2B5EF4-FFF2-40B4-BE49-F238E27FC236}">
                <a16:creationId xmlns:a16="http://schemas.microsoft.com/office/drawing/2014/main" id="{907A3481-E19A-4BD2-8FB6-BF5828279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06363" y="1248517"/>
            <a:ext cx="4696970" cy="8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3120ABD-971A-411C-B804-3569891701CB}"/>
              </a:ext>
            </a:extLst>
          </p:cNvPr>
          <p:cNvSpPr/>
          <p:nvPr/>
        </p:nvSpPr>
        <p:spPr>
          <a:xfrm>
            <a:off x="7604297" y="2323842"/>
            <a:ext cx="2610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</a:t>
            </a:r>
            <a:r>
              <a:rPr lang="en-US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eset</a:t>
            </a:r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én</a:t>
            </a:r>
            <a:r>
              <a:rPr lang="en-US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lehet</a:t>
            </a:r>
            <a:r>
              <a:rPr lang="en-US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: 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Adminisztratív adat statisztikai célú átvétele</a:t>
            </a:r>
            <a:r>
              <a:rPr lang="en-US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, 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Egyéb adat statisztikai célú átvétele</a:t>
            </a:r>
            <a:r>
              <a:rPr lang="en-US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, </a:t>
            </a:r>
            <a:r>
              <a:rPr lang="hu-HU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Nyilvános adat statisztikai célú átvétele</a:t>
            </a:r>
            <a:r>
              <a:rPr lang="en-US" sz="20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 </a:t>
            </a:r>
            <a:endParaRPr lang="hu-HU" sz="20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14082A4-988B-48A3-A668-4FCF249C2E3E}"/>
              </a:ext>
            </a:extLst>
          </p:cNvPr>
          <p:cNvSpPr txBox="1"/>
          <p:nvPr/>
        </p:nvSpPr>
        <p:spPr>
          <a:xfrm>
            <a:off x="399820" y="2894023"/>
            <a:ext cx="63482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Ha</a:t>
            </a:r>
            <a:r>
              <a:rPr lang="hu-HU" sz="2000" b="1" dirty="0"/>
              <a:t> </a:t>
            </a:r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adatátvétel:</a:t>
            </a:r>
          </a:p>
          <a:p>
            <a:endParaRPr lang="hu-HU" sz="24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r>
              <a:rPr lang="hu-HU" sz="16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Adatfelvétel módja					 Adatforrás típusa</a:t>
            </a:r>
          </a:p>
          <a:p>
            <a:r>
              <a:rPr lang="hu-HU" sz="12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Adminisztratív adat statisztikai célú átvétele 			Adminisztratív adatforrás</a:t>
            </a:r>
          </a:p>
          <a:p>
            <a:r>
              <a:rPr lang="hu-HU" sz="12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Egyéb adat statisztikai célú átvétele				Egyéb másodlagos adatforrás</a:t>
            </a:r>
          </a:p>
          <a:p>
            <a:r>
              <a:rPr lang="hu-HU" sz="1200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Nyilvános adat statisztikai célú átvétele			Egyéb másodlagos adatforrás</a:t>
            </a:r>
          </a:p>
          <a:p>
            <a:endParaRPr lang="hu-HU" sz="24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20B60502-8B16-41C2-AE90-1D41DD904348}"/>
              </a:ext>
            </a:extLst>
          </p:cNvPr>
          <p:cNvSpPr txBox="1"/>
          <p:nvPr/>
        </p:nvSpPr>
        <p:spPr>
          <a:xfrm>
            <a:off x="228934" y="4742171"/>
            <a:ext cx="68337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Ha adatgyűjtés:</a:t>
            </a:r>
          </a:p>
          <a:p>
            <a:pPr algn="ctr"/>
            <a:endParaRPr lang="hu-HU" sz="20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pPr lvl="0"/>
            <a:r>
              <a:rPr lang="hu-HU" sz="1600" b="1" dirty="0">
                <a:solidFill>
                  <a:srgbClr val="002060"/>
                </a:solidFill>
                <a:latin typeface="Myriad "/>
              </a:rPr>
              <a:t>Adatfelvétel módja					 Adatforrás típusa</a:t>
            </a:r>
          </a:p>
          <a:p>
            <a:pPr lvl="0"/>
            <a:r>
              <a:rPr lang="hu-HU" sz="1200" dirty="0">
                <a:solidFill>
                  <a:srgbClr val="002060"/>
                </a:solidFill>
                <a:latin typeface="Myriad "/>
              </a:rPr>
              <a:t>Intézményi adatgyűjtés					Elsődleges adatforrás gazdasági alanyról</a:t>
            </a:r>
          </a:p>
          <a:p>
            <a:pPr lvl="0"/>
            <a:r>
              <a:rPr lang="hu-HU" sz="1200" dirty="0">
                <a:solidFill>
                  <a:srgbClr val="002060"/>
                </a:solidFill>
                <a:latin typeface="Myriad "/>
              </a:rPr>
              <a:t>Lakossági adatgyűjtés						Elsődleges adatforrás természetes személyről</a:t>
            </a:r>
          </a:p>
          <a:p>
            <a:endParaRPr lang="hu-HU" sz="2400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1B3D033D-1148-4E62-8EA6-2507CCCEA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09" y="3544336"/>
            <a:ext cx="2349826" cy="2349826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2CE5DDFB-2AF1-4AC9-8516-4D68528EB3AD}"/>
              </a:ext>
            </a:extLst>
          </p:cNvPr>
          <p:cNvSpPr/>
          <p:nvPr/>
        </p:nvSpPr>
        <p:spPr>
          <a:xfrm>
            <a:off x="3322239" y="3922416"/>
            <a:ext cx="167794" cy="89476"/>
          </a:xfrm>
          <a:prstGeom prst="right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Nyíl: jobbra mutató 18">
            <a:extLst>
              <a:ext uri="{FF2B5EF4-FFF2-40B4-BE49-F238E27FC236}">
                <a16:creationId xmlns:a16="http://schemas.microsoft.com/office/drawing/2014/main" id="{6225E11C-F3EF-4C84-AEF9-6ABD21B51216}"/>
              </a:ext>
            </a:extLst>
          </p:cNvPr>
          <p:cNvSpPr/>
          <p:nvPr/>
        </p:nvSpPr>
        <p:spPr>
          <a:xfrm>
            <a:off x="3322239" y="4076366"/>
            <a:ext cx="167794" cy="89476"/>
          </a:xfrm>
          <a:prstGeom prst="right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Nyíl: jobbra mutató 19">
            <a:extLst>
              <a:ext uri="{FF2B5EF4-FFF2-40B4-BE49-F238E27FC236}">
                <a16:creationId xmlns:a16="http://schemas.microsoft.com/office/drawing/2014/main" id="{41102D9E-52AA-4281-B475-DB6BC006E544}"/>
              </a:ext>
            </a:extLst>
          </p:cNvPr>
          <p:cNvSpPr/>
          <p:nvPr/>
        </p:nvSpPr>
        <p:spPr>
          <a:xfrm>
            <a:off x="3322239" y="4255318"/>
            <a:ext cx="167794" cy="89476"/>
          </a:xfrm>
          <a:prstGeom prst="right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yíl: jobbra mutató 20">
            <a:extLst>
              <a:ext uri="{FF2B5EF4-FFF2-40B4-BE49-F238E27FC236}">
                <a16:creationId xmlns:a16="http://schemas.microsoft.com/office/drawing/2014/main" id="{25B44759-CA81-4BB7-9A23-F4A32F3AEDB2}"/>
              </a:ext>
            </a:extLst>
          </p:cNvPr>
          <p:cNvSpPr/>
          <p:nvPr/>
        </p:nvSpPr>
        <p:spPr>
          <a:xfrm>
            <a:off x="3238342" y="5883658"/>
            <a:ext cx="167794" cy="89476"/>
          </a:xfrm>
          <a:prstGeom prst="right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Nyíl: jobbra mutató 21">
            <a:extLst>
              <a:ext uri="{FF2B5EF4-FFF2-40B4-BE49-F238E27FC236}">
                <a16:creationId xmlns:a16="http://schemas.microsoft.com/office/drawing/2014/main" id="{08DDE093-3F85-45BF-8DB6-987A08BCCEF2}"/>
              </a:ext>
            </a:extLst>
          </p:cNvPr>
          <p:cNvSpPr/>
          <p:nvPr/>
        </p:nvSpPr>
        <p:spPr>
          <a:xfrm>
            <a:off x="3238342" y="5747756"/>
            <a:ext cx="167794" cy="89476"/>
          </a:xfrm>
          <a:prstGeom prst="right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F5D05BB0-2398-4C76-8141-F1D3A6006429}"/>
              </a:ext>
            </a:extLst>
          </p:cNvPr>
          <p:cNvCxnSpPr/>
          <p:nvPr/>
        </p:nvCxnSpPr>
        <p:spPr>
          <a:xfrm>
            <a:off x="5473256" y="1743075"/>
            <a:ext cx="1003714" cy="0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5F7F2D55-D324-4625-B9F0-9F4966275275}"/>
              </a:ext>
            </a:extLst>
          </p:cNvPr>
          <p:cNvCxnSpPr>
            <a:cxnSpLocks/>
          </p:cNvCxnSpPr>
          <p:nvPr/>
        </p:nvCxnSpPr>
        <p:spPr>
          <a:xfrm>
            <a:off x="5473256" y="2105025"/>
            <a:ext cx="1508569" cy="590550"/>
          </a:xfrm>
          <a:prstGeom prst="straightConnector1">
            <a:avLst/>
          </a:prstGeom>
          <a:ln w="38100">
            <a:solidFill>
              <a:srgbClr val="0351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elé nyíl 5">
            <a:extLst>
              <a:ext uri="{FF2B5EF4-FFF2-40B4-BE49-F238E27FC236}">
                <a16:creationId xmlns:a16="http://schemas.microsoft.com/office/drawing/2014/main" id="{E9F6BAC7-8229-4EB8-B2A2-6E1B7D61DCC8}"/>
              </a:ext>
            </a:extLst>
          </p:cNvPr>
          <p:cNvSpPr/>
          <p:nvPr/>
        </p:nvSpPr>
        <p:spPr>
          <a:xfrm>
            <a:off x="3358741" y="2275922"/>
            <a:ext cx="262584" cy="340428"/>
          </a:xfrm>
          <a:prstGeom prst="downArrow">
            <a:avLst/>
          </a:prstGeom>
          <a:solidFill>
            <a:srgbClr val="035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87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4965</Words>
  <Application>Microsoft Office PowerPoint</Application>
  <PresentationFormat>Szélesvásznú</PresentationFormat>
  <Paragraphs>497</Paragraphs>
  <Slides>39</Slides>
  <Notes>29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Myriad</vt:lpstr>
      <vt:lpstr>Myriad </vt:lpstr>
      <vt:lpstr>Times New Roman</vt:lpstr>
      <vt:lpstr>Wingdings</vt:lpstr>
      <vt:lpstr>Office Theme</vt:lpstr>
      <vt:lpstr>Worksheet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Zavagyák Andrea Dr.</cp:lastModifiedBy>
  <cp:revision>139</cp:revision>
  <dcterms:created xsi:type="dcterms:W3CDTF">2024-03-11T10:59:58Z</dcterms:created>
  <dcterms:modified xsi:type="dcterms:W3CDTF">2024-05-02T12:33:07Z</dcterms:modified>
</cp:coreProperties>
</file>