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336" r:id="rId5"/>
    <p:sldId id="272" r:id="rId6"/>
    <p:sldId id="279" r:id="rId7"/>
    <p:sldId id="330" r:id="rId8"/>
    <p:sldId id="331" r:id="rId9"/>
    <p:sldId id="335" r:id="rId10"/>
    <p:sldId id="334" r:id="rId11"/>
    <p:sldId id="28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03519B"/>
    <a:srgbClr val="D0CECE"/>
    <a:srgbClr val="FBCC34"/>
    <a:srgbClr val="00C6FF"/>
    <a:srgbClr val="BD8907"/>
    <a:srgbClr val="D5AC36"/>
    <a:srgbClr val="617CC1"/>
    <a:srgbClr val="CDAD37"/>
    <a:srgbClr val="0618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53" autoAdjust="0"/>
    <p:restoredTop sz="94660"/>
  </p:normalViewPr>
  <p:slideViewPr>
    <p:cSldViewPr snapToGrid="0">
      <p:cViewPr varScale="1">
        <p:scale>
          <a:sx n="86" d="100"/>
          <a:sy n="86" d="100"/>
        </p:scale>
        <p:origin x="49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367F93-3A23-49A6-974D-23CA59B3AEC3}" type="datetimeFigureOut">
              <a:rPr lang="hu-HU" smtClean="0"/>
              <a:t>2024.10.15.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79237-5010-4BEA-8909-C5858360730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38998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29F18-78D8-407F-9096-037864ED8D03}" type="datetime1">
              <a:rPr lang="hu-HU" smtClean="0"/>
              <a:t>2024.10.15.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B30DB-03CE-4D58-A6AF-CE250C64548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59538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66B2-A5A7-480D-8372-542526F4C9C8}" type="datetime1">
              <a:rPr lang="hu-HU" smtClean="0"/>
              <a:t>2024.10.15.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B30DB-03CE-4D58-A6AF-CE250C64548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62787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CB384-A8A4-464E-81A1-FFF3F84F1F92}" type="datetime1">
              <a:rPr lang="hu-HU" smtClean="0"/>
              <a:t>2024.10.15.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B30DB-03CE-4D58-A6AF-CE250C64548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06289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4879B-54E2-4E3D-AE75-6C2AD2B3105D}" type="datetime1">
              <a:rPr lang="hu-HU" smtClean="0"/>
              <a:t>2024.10.15.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B30DB-03CE-4D58-A6AF-CE250C64548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56617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45F00-8A55-42DF-8924-A49DC869F0A0}" type="datetime1">
              <a:rPr lang="hu-HU" smtClean="0"/>
              <a:t>2024.10.15.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B30DB-03CE-4D58-A6AF-CE250C64548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52956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ECF94-DA84-466D-B365-1CAF932613E9}" type="datetime1">
              <a:rPr lang="hu-HU" smtClean="0"/>
              <a:t>2024.10.15.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B30DB-03CE-4D58-A6AF-CE250C64548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69847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CAE04-7A98-4F02-A38E-999880308A45}" type="datetime1">
              <a:rPr lang="hu-HU" smtClean="0"/>
              <a:t>2024.10.15.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B30DB-03CE-4D58-A6AF-CE250C64548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86715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BEDE-EC58-45BE-8030-474BF6512735}" type="datetime1">
              <a:rPr lang="hu-HU" smtClean="0"/>
              <a:t>2024.10.15.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B30DB-03CE-4D58-A6AF-CE250C64548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99940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E6FE-98AC-46B3-AE09-53160DE0991D}" type="datetime1">
              <a:rPr lang="hu-HU" smtClean="0"/>
              <a:t>2024.10.15.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B30DB-03CE-4D58-A6AF-CE250C64548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98857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949EF-C6D8-40FF-8D10-421502F6FB61}" type="datetime1">
              <a:rPr lang="hu-HU" smtClean="0"/>
              <a:t>2024.10.15.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B30DB-03CE-4D58-A6AF-CE250C64548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21740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669BC-B57A-4546-9545-75C687614554}" type="datetime1">
              <a:rPr lang="hu-HU" smtClean="0"/>
              <a:t>2024.10.15.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B30DB-03CE-4D58-A6AF-CE250C64548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50990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A209D-C431-42A9-9333-A82FD334994B}" type="datetime1">
              <a:rPr lang="hu-HU" smtClean="0"/>
              <a:t>2024.10.15.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B30DB-03CE-4D58-A6AF-CE250C64548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9524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>
            <a:extLst>
              <a:ext uri="{FF2B5EF4-FFF2-40B4-BE49-F238E27FC236}">
                <a16:creationId xmlns:a16="http://schemas.microsoft.com/office/drawing/2014/main" id="{A04926CB-8532-4D65-A50C-F7336AA7B8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60778" cy="7397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352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zövegdoboz 11">
            <a:extLst>
              <a:ext uri="{FF2B5EF4-FFF2-40B4-BE49-F238E27FC236}">
                <a16:creationId xmlns:a16="http://schemas.microsoft.com/office/drawing/2014/main" id="{925581D4-232D-4EDF-A592-B886031C5EA9}"/>
              </a:ext>
            </a:extLst>
          </p:cNvPr>
          <p:cNvSpPr txBox="1"/>
          <p:nvPr/>
        </p:nvSpPr>
        <p:spPr>
          <a:xfrm>
            <a:off x="218118" y="1694001"/>
            <a:ext cx="325794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br>
              <a:rPr lang="hu-HU" b="1" i="1" dirty="0">
                <a:solidFill>
                  <a:prstClr val="white"/>
                </a:solidFill>
                <a:latin typeface="Myriad "/>
              </a:rPr>
            </a:br>
            <a:r>
              <a:rPr lang="hu-HU" sz="2400" b="1" i="1" dirty="0">
                <a:solidFill>
                  <a:prstClr val="white"/>
                </a:solidFill>
                <a:latin typeface="Myriad "/>
              </a:rPr>
              <a:t>Pinkasz András</a:t>
            </a:r>
          </a:p>
          <a:p>
            <a:pPr algn="r"/>
            <a:r>
              <a:rPr lang="hu-HU" sz="1600" b="1" i="1" dirty="0">
                <a:solidFill>
                  <a:prstClr val="white"/>
                </a:solidFill>
                <a:latin typeface="Myriad "/>
              </a:rPr>
              <a:t>osztályvezető</a:t>
            </a:r>
          </a:p>
        </p:txBody>
      </p:sp>
      <p:cxnSp>
        <p:nvCxnSpPr>
          <p:cNvPr id="13" name="Egyenes összekötő 12">
            <a:extLst>
              <a:ext uri="{FF2B5EF4-FFF2-40B4-BE49-F238E27FC236}">
                <a16:creationId xmlns:a16="http://schemas.microsoft.com/office/drawing/2014/main" id="{8F168416-4B2B-4BFA-BA2A-89E7CF2A8292}"/>
              </a:ext>
            </a:extLst>
          </p:cNvPr>
          <p:cNvCxnSpPr>
            <a:cxnSpLocks/>
          </p:cNvCxnSpPr>
          <p:nvPr/>
        </p:nvCxnSpPr>
        <p:spPr>
          <a:xfrm>
            <a:off x="3621974" y="1341912"/>
            <a:ext cx="0" cy="2190249"/>
          </a:xfrm>
          <a:prstGeom prst="line">
            <a:avLst/>
          </a:prstGeom>
          <a:noFill/>
          <a:ln w="53975" cap="flat" cmpd="sng" algn="ctr">
            <a:gradFill>
              <a:gsLst>
                <a:gs pos="41000">
                  <a:srgbClr val="F2D66E"/>
                </a:gs>
                <a:gs pos="25000">
                  <a:srgbClr val="BD8907"/>
                </a:gs>
                <a:gs pos="58000">
                  <a:srgbClr val="BD8907"/>
                </a:gs>
              </a:gsLst>
              <a:lin ang="5400000" scaled="1"/>
            </a:gradFill>
            <a:prstDash val="solid"/>
            <a:miter lim="800000"/>
          </a:ln>
          <a:effectLst/>
        </p:spPr>
      </p:cxnSp>
      <p:sp>
        <p:nvSpPr>
          <p:cNvPr id="14" name="Rectangle 6">
            <a:extLst>
              <a:ext uri="{FF2B5EF4-FFF2-40B4-BE49-F238E27FC236}">
                <a16:creationId xmlns:a16="http://schemas.microsoft.com/office/drawing/2014/main" id="{24752C7E-E56C-42A3-9344-AAB15B7DDC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1974" y="1341911"/>
            <a:ext cx="8570026" cy="2190249"/>
          </a:xfrm>
          <a:prstGeom prst="rect">
            <a:avLst/>
          </a:prstGeom>
          <a:gradFill>
            <a:gsLst>
              <a:gs pos="0">
                <a:srgbClr val="FFFFFF">
                  <a:alpha val="11000"/>
                </a:srgbClr>
              </a:gs>
              <a:gs pos="100000">
                <a:srgbClr val="FFFFFF">
                  <a:alpha val="21000"/>
                </a:srgbClr>
              </a:gs>
            </a:gsLst>
            <a:lin ang="2700000" scaled="0"/>
          </a:gradFill>
          <a:ln w="9525" cap="flat" cmpd="sng" algn="ctr">
            <a:noFill/>
            <a:prstDash val="solid"/>
            <a:round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8AA931AE-D598-429C-BA4B-9983258C46A2}"/>
              </a:ext>
            </a:extLst>
          </p:cNvPr>
          <p:cNvSpPr txBox="1"/>
          <p:nvPr/>
        </p:nvSpPr>
        <p:spPr>
          <a:xfrm>
            <a:off x="3907534" y="1694001"/>
            <a:ext cx="77070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500" b="1" dirty="0">
                <a:gradFill>
                  <a:gsLst>
                    <a:gs pos="0">
                      <a:srgbClr val="BD8907"/>
                    </a:gs>
                    <a:gs pos="35000">
                      <a:srgbClr val="D5AC36"/>
                    </a:gs>
                    <a:gs pos="73666">
                      <a:srgbClr val="D4AC41"/>
                    </a:gs>
                    <a:gs pos="62000">
                      <a:srgbClr val="F2D66E"/>
                    </a:gs>
                    <a:gs pos="100000">
                      <a:srgbClr val="BD8907"/>
                    </a:gs>
                  </a:gsLst>
                  <a:lin ang="3600000" scaled="0"/>
                </a:gradFill>
                <a:latin typeface="Myriad "/>
              </a:rPr>
              <a:t>Tájékoztatás </a:t>
            </a:r>
            <a:br>
              <a:rPr lang="hu-HU" sz="4500" b="1" dirty="0">
                <a:gradFill>
                  <a:gsLst>
                    <a:gs pos="0">
                      <a:srgbClr val="BD8907"/>
                    </a:gs>
                    <a:gs pos="35000">
                      <a:srgbClr val="D5AC36"/>
                    </a:gs>
                    <a:gs pos="73666">
                      <a:srgbClr val="D4AC41"/>
                    </a:gs>
                    <a:gs pos="62000">
                      <a:srgbClr val="F2D66E"/>
                    </a:gs>
                    <a:gs pos="100000">
                      <a:srgbClr val="BD8907"/>
                    </a:gs>
                  </a:gsLst>
                  <a:lin ang="3600000" scaled="0"/>
                </a:gradFill>
                <a:latin typeface="Myriad "/>
              </a:rPr>
            </a:br>
            <a:r>
              <a:rPr lang="hu-HU" sz="4500" b="1" dirty="0">
                <a:gradFill>
                  <a:gsLst>
                    <a:gs pos="0">
                      <a:srgbClr val="BD8907"/>
                    </a:gs>
                    <a:gs pos="35000">
                      <a:srgbClr val="D5AC36"/>
                    </a:gs>
                    <a:gs pos="73666">
                      <a:srgbClr val="D4AC41"/>
                    </a:gs>
                    <a:gs pos="62000">
                      <a:srgbClr val="F2D66E"/>
                    </a:gs>
                    <a:gs pos="100000">
                      <a:srgbClr val="BD8907"/>
                    </a:gs>
                  </a:gsLst>
                  <a:lin ang="3600000" scaled="0"/>
                </a:gradFill>
                <a:latin typeface="Myriad "/>
              </a:rPr>
              <a:t>a TEÁOR’25 átállás helyzetéről</a:t>
            </a:r>
          </a:p>
        </p:txBody>
      </p:sp>
      <p:pic>
        <p:nvPicPr>
          <p:cNvPr id="20" name="Kép 19">
            <a:extLst>
              <a:ext uri="{FF2B5EF4-FFF2-40B4-BE49-F238E27FC236}">
                <a16:creationId xmlns:a16="http://schemas.microsoft.com/office/drawing/2014/main" id="{DC94FBED-2B83-4C9C-AB48-340535E411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3756" y="239068"/>
            <a:ext cx="1887192" cy="785501"/>
          </a:xfrm>
          <a:prstGeom prst="rect">
            <a:avLst/>
          </a:prstGeom>
        </p:spPr>
      </p:pic>
      <p:sp>
        <p:nvSpPr>
          <p:cNvPr id="21" name="Szövegdoboz 20">
            <a:extLst>
              <a:ext uri="{FF2B5EF4-FFF2-40B4-BE49-F238E27FC236}">
                <a16:creationId xmlns:a16="http://schemas.microsoft.com/office/drawing/2014/main" id="{18AD853F-859F-4D68-85EA-1C0F1D1B4B4E}"/>
              </a:ext>
            </a:extLst>
          </p:cNvPr>
          <p:cNvSpPr txBox="1"/>
          <p:nvPr/>
        </p:nvSpPr>
        <p:spPr>
          <a:xfrm>
            <a:off x="8154955" y="6372719"/>
            <a:ext cx="3840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>
                <a:solidFill>
                  <a:schemeClr val="bg1"/>
                </a:solidFill>
              </a:rPr>
              <a:t>OST–NSKT-ülés, Budapest, 2024.10.15.</a:t>
            </a:r>
            <a:endParaRPr lang="hu-HU" b="1" i="1" dirty="0">
              <a:solidFill>
                <a:schemeClr val="bg1"/>
              </a:solidFill>
            </a:endParaRPr>
          </a:p>
        </p:txBody>
      </p:sp>
      <p:pic>
        <p:nvPicPr>
          <p:cNvPr id="24" name="Kép 23">
            <a:extLst>
              <a:ext uri="{FF2B5EF4-FFF2-40B4-BE49-F238E27FC236}">
                <a16:creationId xmlns:a16="http://schemas.microsoft.com/office/drawing/2014/main" id="{BE742EC2-8913-49C8-A7A6-B527CDCB08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4565" y="3199815"/>
            <a:ext cx="7018464" cy="392836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625592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artalom helye 2">
            <a:extLst>
              <a:ext uri="{FF2B5EF4-FFF2-40B4-BE49-F238E27FC236}">
                <a16:creationId xmlns:a16="http://schemas.microsoft.com/office/drawing/2014/main" id="{E66306E5-8DF2-40EF-BB82-FED04D877D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76225"/>
            <a:ext cx="10515600" cy="3709247"/>
          </a:xfrm>
        </p:spPr>
        <p:txBody>
          <a:bodyPr>
            <a:normAutofit fontScale="85000" lnSpcReduction="20000"/>
          </a:bodyPr>
          <a:lstStyle/>
          <a:p>
            <a:r>
              <a:rPr lang="hu-HU" sz="4200" dirty="0">
                <a:latin typeface="Bahnschrift Light SemiCondensed" panose="020B0502040204020203" pitchFamily="34" charset="0"/>
              </a:rPr>
              <a:t>Statisztikai élet</a:t>
            </a:r>
            <a:endParaRPr lang="hu-HU" sz="2900" dirty="0">
              <a:latin typeface="Bahnschrift Light SemiCondensed" panose="020B0502040204020203" pitchFamily="34" charset="0"/>
            </a:endParaRPr>
          </a:p>
          <a:p>
            <a:pPr lvl="2"/>
            <a:r>
              <a:rPr lang="hu-HU" sz="3400" dirty="0">
                <a:latin typeface="Bahnschrift Light SemiCondensed" panose="020B0502040204020203" pitchFamily="34" charset="0"/>
              </a:rPr>
              <a:t>Statisztikai szervezetregiszter</a:t>
            </a:r>
          </a:p>
          <a:p>
            <a:pPr lvl="2"/>
            <a:r>
              <a:rPr lang="hu-HU" sz="3400" dirty="0">
                <a:latin typeface="Bahnschrift Light SemiCondensed" panose="020B0502040204020203" pitchFamily="34" charset="0"/>
              </a:rPr>
              <a:t>Uniós módszertan</a:t>
            </a:r>
          </a:p>
          <a:p>
            <a:pPr lvl="2"/>
            <a:r>
              <a:rPr lang="hu-HU" sz="3400" dirty="0">
                <a:latin typeface="Bahnschrift Light SemiCondensed" panose="020B0502040204020203" pitchFamily="34" charset="0"/>
              </a:rPr>
              <a:t>Statisztikai következmények</a:t>
            </a:r>
          </a:p>
          <a:p>
            <a:pPr lvl="2"/>
            <a:r>
              <a:rPr lang="hu-HU" sz="3400" dirty="0">
                <a:latin typeface="Bahnschrift Light SemiCondensed" panose="020B0502040204020203" pitchFamily="34" charset="0"/>
              </a:rPr>
              <a:t>Éves felülvizsgálat</a:t>
            </a:r>
          </a:p>
          <a:p>
            <a:r>
              <a:rPr lang="hu-HU" sz="4200" dirty="0">
                <a:latin typeface="Bahnschrift Light SemiCondensed" panose="020B0502040204020203" pitchFamily="34" charset="0"/>
              </a:rPr>
              <a:t>Adminisztratív élet</a:t>
            </a:r>
          </a:p>
          <a:p>
            <a:pPr lvl="2"/>
            <a:r>
              <a:rPr lang="hu-HU" sz="3400" dirty="0">
                <a:latin typeface="Bahnschrift Light SemiCondensed" panose="020B0502040204020203" pitchFamily="34" charset="0"/>
              </a:rPr>
              <a:t>Közhiteles nyilvántartások</a:t>
            </a:r>
          </a:p>
          <a:p>
            <a:pPr lvl="2"/>
            <a:r>
              <a:rPr lang="hu-HU" sz="3400" dirty="0">
                <a:latin typeface="Bahnschrift Light SemiCondensed" panose="020B0502040204020203" pitchFamily="34" charset="0"/>
              </a:rPr>
              <a:t>Önbevallás</a:t>
            </a:r>
          </a:p>
          <a:p>
            <a:pPr lvl="2"/>
            <a:r>
              <a:rPr lang="hu-HU" sz="3400" dirty="0">
                <a:latin typeface="Bahnschrift Light SemiCondensed" panose="020B0502040204020203" pitchFamily="34" charset="0"/>
              </a:rPr>
              <a:t>Jogi-hatósági-adózási-pénzügyi következmények</a:t>
            </a:r>
          </a:p>
        </p:txBody>
      </p:sp>
      <p:sp>
        <p:nvSpPr>
          <p:cNvPr id="10" name="Dia számának helye 1">
            <a:extLst>
              <a:ext uri="{FF2B5EF4-FFF2-40B4-BE49-F238E27FC236}">
                <a16:creationId xmlns:a16="http://schemas.microsoft.com/office/drawing/2014/main" id="{CFBFF0ED-4264-4F5F-B2D8-79E26FDC3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5948" y="6154469"/>
            <a:ext cx="274122" cy="365125"/>
          </a:xfrm>
        </p:spPr>
        <p:txBody>
          <a:bodyPr/>
          <a:lstStyle/>
          <a:p>
            <a:fld id="{80DEC6E1-F1C1-444D-8DA3-0621314F7DF1}" type="slidenum">
              <a:rPr lang="hu-HU" smtClean="0"/>
              <a:t>3</a:t>
            </a:fld>
            <a:endParaRPr lang="hu-HU" dirty="0"/>
          </a:p>
        </p:txBody>
      </p:sp>
      <p:sp>
        <p:nvSpPr>
          <p:cNvPr id="13" name="Cím 1">
            <a:extLst>
              <a:ext uri="{FF2B5EF4-FFF2-40B4-BE49-F238E27FC236}">
                <a16:creationId xmlns:a16="http://schemas.microsoft.com/office/drawing/2014/main" id="{71CFF523-7BB9-4798-9800-88A7C4E2E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hu-HU" dirty="0">
                <a:solidFill>
                  <a:schemeClr val="tx2"/>
                </a:solidFill>
              </a:rPr>
              <a:t>❶ </a:t>
            </a:r>
            <a:r>
              <a:rPr lang="hu-HU" sz="4000" dirty="0">
                <a:solidFill>
                  <a:schemeClr val="tx2"/>
                </a:solidFill>
                <a:latin typeface="Bahnschrift" panose="020B0502040204020203" pitchFamily="34" charset="0"/>
              </a:rPr>
              <a:t>Kinek mit jelent a főtevékenység?</a:t>
            </a:r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E9D18757-EF24-4D7E-899F-1EE554BAFED2}"/>
              </a:ext>
            </a:extLst>
          </p:cNvPr>
          <p:cNvSpPr/>
          <p:nvPr/>
        </p:nvSpPr>
        <p:spPr>
          <a:xfrm>
            <a:off x="831603" y="1825625"/>
            <a:ext cx="10515601" cy="10156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hu-HU" sz="3000" dirty="0">
                <a:solidFill>
                  <a:schemeClr val="bg1"/>
                </a:solidFill>
                <a:latin typeface="Bahnschrift Light SemiCondensed" panose="020B0502040204020203" pitchFamily="34" charset="0"/>
              </a:rPr>
              <a:t>A KSH-ban két kódot különböztetünk meg: „statisztikai” és „adminisztratív” főtevékenységkód.</a:t>
            </a:r>
          </a:p>
        </p:txBody>
      </p:sp>
    </p:spTree>
    <p:extLst>
      <p:ext uri="{BB962C8B-B14F-4D97-AF65-F5344CB8AC3E}">
        <p14:creationId xmlns:p14="http://schemas.microsoft.com/office/powerpoint/2010/main" val="1327418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artalom helye 2">
            <a:extLst>
              <a:ext uri="{FF2B5EF4-FFF2-40B4-BE49-F238E27FC236}">
                <a16:creationId xmlns:a16="http://schemas.microsoft.com/office/drawing/2014/main" id="{C4A6F59D-6C56-4953-8983-FDE6885D1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76225"/>
            <a:ext cx="10515600" cy="3804137"/>
          </a:xfrm>
        </p:spPr>
        <p:txBody>
          <a:bodyPr>
            <a:normAutofit fontScale="70000" lnSpcReduction="20000"/>
          </a:bodyPr>
          <a:lstStyle/>
          <a:p>
            <a:r>
              <a:rPr lang="hu-HU" sz="4200" dirty="0">
                <a:latin typeface="Bahnschrift Light SemiCondensed" panose="020B0502040204020203" pitchFamily="34" charset="0"/>
              </a:rPr>
              <a:t>NACE rendelet statisztikai vonatkozású</a:t>
            </a:r>
          </a:p>
          <a:p>
            <a:pPr lvl="2"/>
            <a:r>
              <a:rPr lang="hu-HU" sz="3400" dirty="0">
                <a:latin typeface="Bahnschrift Light SemiCondensed" panose="020B0502040204020203" pitchFamily="34" charset="0"/>
              </a:rPr>
              <a:t>1893/2006/EK rendelet (módosítja: 2023/137/EU rendelet)</a:t>
            </a:r>
          </a:p>
          <a:p>
            <a:pPr lvl="2"/>
            <a:r>
              <a:rPr lang="hu-HU" sz="3400" dirty="0">
                <a:latin typeface="Bahnschrift Light SemiCondensed" panose="020B0502040204020203" pitchFamily="34" charset="0"/>
              </a:rPr>
              <a:t>2025. január 1-től hatályos a módosítás</a:t>
            </a:r>
          </a:p>
          <a:p>
            <a:pPr lvl="2"/>
            <a:r>
              <a:rPr lang="hu-HU" sz="3400" dirty="0">
                <a:latin typeface="Bahnschrift Light SemiCondensed" panose="020B0502040204020203" pitchFamily="34" charset="0"/>
              </a:rPr>
              <a:t>Maga után vonja a TEÁOR-alapú kódok változását (pl. ÖVTJ, TESZOR)</a:t>
            </a:r>
          </a:p>
          <a:p>
            <a:pPr lvl="2"/>
            <a:endParaRPr lang="hu-HU" sz="3400" dirty="0">
              <a:latin typeface="Bahnschrift Light SemiCondensed" panose="020B0502040204020203" pitchFamily="34" charset="0"/>
            </a:endParaRPr>
          </a:p>
          <a:p>
            <a:r>
              <a:rPr lang="hu-HU" sz="4200" dirty="0">
                <a:latin typeface="Bahnschrift Light SemiCondensed" panose="020B0502040204020203" pitchFamily="34" charset="0"/>
              </a:rPr>
              <a:t>KSH tételesen besorolja az összes szervezet főtevékenységét</a:t>
            </a:r>
          </a:p>
          <a:p>
            <a:pPr lvl="2"/>
            <a:r>
              <a:rPr lang="hu-HU" sz="3400" dirty="0">
                <a:latin typeface="Bahnschrift Light SemiCondensed" panose="020B0502040204020203" pitchFamily="34" charset="0"/>
              </a:rPr>
              <a:t>Uniós fordítókulcs: október végére várható végleges verzió (v4)</a:t>
            </a:r>
          </a:p>
          <a:p>
            <a:pPr lvl="2"/>
            <a:r>
              <a:rPr lang="hu-HU" sz="3400" dirty="0">
                <a:latin typeface="Bahnschrift Light SemiCondensed" panose="020B0502040204020203" pitchFamily="34" charset="0"/>
              </a:rPr>
              <a:t>Nem csak 1:1, hanem 1:n átfordítások is lesznek</a:t>
            </a:r>
          </a:p>
          <a:p>
            <a:pPr lvl="2"/>
            <a:r>
              <a:rPr lang="hu-HU" sz="3400" dirty="0">
                <a:latin typeface="Bahnschrift Light SemiCondensed" panose="020B0502040204020203" pitchFamily="34" charset="0"/>
              </a:rPr>
              <a:t>Adatgyűjtésből és adminisztratív forrásokból származó adatok alapján gépi tanuló algoritmus végzi az átsorolást</a:t>
            </a:r>
          </a:p>
          <a:p>
            <a:pPr lvl="2"/>
            <a:r>
              <a:rPr lang="hu-HU" sz="3400" dirty="0">
                <a:latin typeface="Bahnschrift Light SemiCondensed" panose="020B0502040204020203" pitchFamily="34" charset="0"/>
              </a:rPr>
              <a:t>Előzetes adatok október végére elkészülnek</a:t>
            </a:r>
          </a:p>
          <a:p>
            <a:pPr lvl="2"/>
            <a:endParaRPr lang="hu-HU" sz="3400" dirty="0">
              <a:latin typeface="Bahnschrift Light SemiCondensed" panose="020B0502040204020203" pitchFamily="34" charset="0"/>
            </a:endParaRPr>
          </a:p>
          <a:p>
            <a:endParaRPr lang="hu-HU" sz="3400" dirty="0">
              <a:latin typeface="Bahnschrift Light SemiCondensed" panose="020B0502040204020203" pitchFamily="34" charset="0"/>
            </a:endParaRPr>
          </a:p>
        </p:txBody>
      </p:sp>
      <p:sp>
        <p:nvSpPr>
          <p:cNvPr id="16" name="Dia számának helye 1">
            <a:extLst>
              <a:ext uri="{FF2B5EF4-FFF2-40B4-BE49-F238E27FC236}">
                <a16:creationId xmlns:a16="http://schemas.microsoft.com/office/drawing/2014/main" id="{387A5643-FC16-4D1B-977E-E6D85F3A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5948" y="6154469"/>
            <a:ext cx="274122" cy="365125"/>
          </a:xfrm>
        </p:spPr>
        <p:txBody>
          <a:bodyPr/>
          <a:lstStyle/>
          <a:p>
            <a:fld id="{80DEC6E1-F1C1-444D-8DA3-0621314F7DF1}" type="slidenum">
              <a:rPr lang="hu-HU" smtClean="0"/>
              <a:t>4</a:t>
            </a:fld>
            <a:endParaRPr lang="hu-HU" dirty="0"/>
          </a:p>
        </p:txBody>
      </p:sp>
      <p:sp>
        <p:nvSpPr>
          <p:cNvPr id="17" name="Cím 1">
            <a:extLst>
              <a:ext uri="{FF2B5EF4-FFF2-40B4-BE49-F238E27FC236}">
                <a16:creationId xmlns:a16="http://schemas.microsoft.com/office/drawing/2014/main" id="{025B7C3A-F8C4-4961-B70F-D7717A50B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hu-HU" dirty="0">
                <a:solidFill>
                  <a:schemeClr val="tx2"/>
                </a:solidFill>
                <a:latin typeface="Myriad "/>
                <a:cs typeface="Myanmar Text" panose="020B0502040204020203" pitchFamily="34" charset="0"/>
              </a:rPr>
              <a:t>❷</a:t>
            </a:r>
            <a:r>
              <a:rPr lang="hu-HU" dirty="0">
                <a:solidFill>
                  <a:schemeClr val="tx2"/>
                </a:solidFill>
              </a:rPr>
              <a:t> </a:t>
            </a:r>
            <a:r>
              <a:rPr lang="hu-HU" dirty="0">
                <a:solidFill>
                  <a:schemeClr val="tx2"/>
                </a:solidFill>
                <a:latin typeface="Bahnschrift" panose="020B0502040204020203" pitchFamily="34" charset="0"/>
              </a:rPr>
              <a:t>Statisztika főtevékenységkód</a:t>
            </a:r>
            <a:endParaRPr lang="hu-HU" sz="4000" dirty="0">
              <a:solidFill>
                <a:schemeClr val="tx2"/>
              </a:solidFill>
              <a:latin typeface="Bahnschrift" panose="020B0502040204020203" pitchFamily="34" charset="0"/>
            </a:endParaRPr>
          </a:p>
        </p:txBody>
      </p:sp>
      <p:sp>
        <p:nvSpPr>
          <p:cNvPr id="18" name="Téglalap 17">
            <a:extLst>
              <a:ext uri="{FF2B5EF4-FFF2-40B4-BE49-F238E27FC236}">
                <a16:creationId xmlns:a16="http://schemas.microsoft.com/office/drawing/2014/main" id="{F807C076-DAA7-40BA-8E6E-F71CE2FCEE15}"/>
              </a:ext>
            </a:extLst>
          </p:cNvPr>
          <p:cNvSpPr/>
          <p:nvPr/>
        </p:nvSpPr>
        <p:spPr>
          <a:xfrm>
            <a:off x="831603" y="1825625"/>
            <a:ext cx="10515601" cy="10156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hu-HU" sz="3000" dirty="0">
                <a:solidFill>
                  <a:schemeClr val="bg1"/>
                </a:solidFill>
                <a:latin typeface="Bahnschrift Light SemiCondensed" panose="020B0502040204020203" pitchFamily="34" charset="0"/>
              </a:rPr>
              <a:t>Az osztályozási rendszer fókusza statisztikai: Célja az uniós szinten összehasonlítható, releváns statisztikai adat biztosítása.</a:t>
            </a:r>
          </a:p>
        </p:txBody>
      </p:sp>
    </p:spTree>
    <p:extLst>
      <p:ext uri="{BB962C8B-B14F-4D97-AF65-F5344CB8AC3E}">
        <p14:creationId xmlns:p14="http://schemas.microsoft.com/office/powerpoint/2010/main" val="3192846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artalom helye 2">
            <a:extLst>
              <a:ext uri="{FF2B5EF4-FFF2-40B4-BE49-F238E27FC236}">
                <a16:creationId xmlns:a16="http://schemas.microsoft.com/office/drawing/2014/main" id="{1C06A822-E3AC-4840-BE45-AF5E57CEAD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76225"/>
            <a:ext cx="10515600" cy="3804137"/>
          </a:xfrm>
        </p:spPr>
        <p:txBody>
          <a:bodyPr>
            <a:normAutofit fontScale="77500" lnSpcReduction="20000"/>
          </a:bodyPr>
          <a:lstStyle/>
          <a:p>
            <a:r>
              <a:rPr lang="hu-HU" sz="4200" dirty="0">
                <a:latin typeface="Bahnschrift Light SemiCondensed" panose="020B0502040204020203" pitchFamily="34" charset="0"/>
              </a:rPr>
              <a:t>Eurostat szakstatisztikai követelményei</a:t>
            </a:r>
          </a:p>
          <a:p>
            <a:pPr lvl="2"/>
            <a:r>
              <a:rPr lang="hu-HU" sz="3400" dirty="0">
                <a:latin typeface="Bahnschrift Light SemiCondensed" panose="020B0502040204020203" pitchFamily="34" charset="0"/>
              </a:rPr>
              <a:t>4 éven keresztül lesz kettős kódolás (Janus-kód)</a:t>
            </a:r>
          </a:p>
          <a:p>
            <a:pPr lvl="2"/>
            <a:r>
              <a:rPr lang="hu-HU" sz="3400" dirty="0">
                <a:latin typeface="Bahnschrift Light SemiCondensed" panose="020B0502040204020203" pitchFamily="34" charset="0"/>
              </a:rPr>
              <a:t>A különböző szakstatisztikáknál különböző bevezetési évek (2025–2029-es időszak)</a:t>
            </a:r>
          </a:p>
          <a:p>
            <a:pPr lvl="2"/>
            <a:r>
              <a:rPr lang="hu-HU" sz="3400" dirty="0">
                <a:latin typeface="Bahnschrift Light SemiCondensed" panose="020B0502040204020203" pitchFamily="34" charset="0"/>
              </a:rPr>
              <a:t>Visszavezetés kapcsán még nincs végleges döntés</a:t>
            </a:r>
          </a:p>
          <a:p>
            <a:pPr lvl="2"/>
            <a:endParaRPr lang="hu-HU" sz="3400" dirty="0">
              <a:latin typeface="Bahnschrift Light SemiCondensed" panose="020B0502040204020203" pitchFamily="34" charset="0"/>
            </a:endParaRPr>
          </a:p>
          <a:p>
            <a:r>
              <a:rPr lang="hu-HU" sz="4200" dirty="0">
                <a:latin typeface="Bahnschrift Light SemiCondensed" panose="020B0502040204020203" pitchFamily="34" charset="0"/>
              </a:rPr>
              <a:t>Adatgyűjtési következmények</a:t>
            </a:r>
          </a:p>
          <a:p>
            <a:pPr lvl="2"/>
            <a:r>
              <a:rPr lang="hu-HU" sz="3400" dirty="0">
                <a:latin typeface="Bahnschrift Light SemiCondensed" panose="020B0502040204020203" pitchFamily="34" charset="0"/>
              </a:rPr>
              <a:t>Irányelv: 2025-ös évközi adatok TEÁOR’25-re</a:t>
            </a:r>
          </a:p>
          <a:p>
            <a:pPr lvl="2"/>
            <a:r>
              <a:rPr lang="hu-HU" sz="3400" dirty="0">
                <a:latin typeface="Bahnschrift Light SemiCondensed" panose="020B0502040204020203" pitchFamily="34" charset="0"/>
              </a:rPr>
              <a:t>Irányelv: 2024-es éves adatok TEÁOR’08-ra</a:t>
            </a:r>
          </a:p>
          <a:p>
            <a:pPr lvl="2"/>
            <a:r>
              <a:rPr lang="hu-HU" sz="3400" dirty="0">
                <a:latin typeface="Bahnschrift Light SemiCondensed" panose="020B0502040204020203" pitchFamily="34" charset="0"/>
              </a:rPr>
              <a:t>Az adatszolgáltatói kör megállapítása most történik</a:t>
            </a:r>
          </a:p>
          <a:p>
            <a:endParaRPr lang="hu-HU" sz="3400" dirty="0">
              <a:latin typeface="Bahnschrift Light SemiCondensed" panose="020B0502040204020203" pitchFamily="34" charset="0"/>
            </a:endParaRPr>
          </a:p>
        </p:txBody>
      </p:sp>
      <p:sp>
        <p:nvSpPr>
          <p:cNvPr id="11" name="Dia számának helye 1">
            <a:extLst>
              <a:ext uri="{FF2B5EF4-FFF2-40B4-BE49-F238E27FC236}">
                <a16:creationId xmlns:a16="http://schemas.microsoft.com/office/drawing/2014/main" id="{E46AFFEE-CCF8-4D39-A36E-647E2C7F0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5948" y="6154469"/>
            <a:ext cx="274122" cy="365125"/>
          </a:xfrm>
        </p:spPr>
        <p:txBody>
          <a:bodyPr/>
          <a:lstStyle/>
          <a:p>
            <a:fld id="{80DEC6E1-F1C1-444D-8DA3-0621314F7DF1}" type="slidenum">
              <a:rPr lang="hu-HU" smtClean="0"/>
              <a:t>5</a:t>
            </a:fld>
            <a:endParaRPr lang="hu-HU" dirty="0"/>
          </a:p>
        </p:txBody>
      </p:sp>
      <p:sp>
        <p:nvSpPr>
          <p:cNvPr id="12" name="Cím 1">
            <a:extLst>
              <a:ext uri="{FF2B5EF4-FFF2-40B4-BE49-F238E27FC236}">
                <a16:creationId xmlns:a16="http://schemas.microsoft.com/office/drawing/2014/main" id="{79EAA8D5-60CF-4D81-A9C6-B2996279B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hu-HU" dirty="0">
                <a:solidFill>
                  <a:schemeClr val="tx2"/>
                </a:solidFill>
                <a:latin typeface="Myriad "/>
                <a:cs typeface="Myanmar Text" panose="020B0502040204020203" pitchFamily="34" charset="0"/>
              </a:rPr>
              <a:t>❷</a:t>
            </a:r>
            <a:r>
              <a:rPr lang="hu-HU" dirty="0">
                <a:solidFill>
                  <a:schemeClr val="tx2"/>
                </a:solidFill>
              </a:rPr>
              <a:t> </a:t>
            </a:r>
            <a:r>
              <a:rPr lang="hu-HU" dirty="0">
                <a:solidFill>
                  <a:schemeClr val="tx2"/>
                </a:solidFill>
                <a:latin typeface="Bahnschrift" panose="020B0502040204020203" pitchFamily="34" charset="0"/>
              </a:rPr>
              <a:t>Statisztika főtevékenységkód</a:t>
            </a:r>
            <a:endParaRPr lang="hu-HU" sz="4000" dirty="0">
              <a:solidFill>
                <a:schemeClr val="tx2"/>
              </a:solidFill>
              <a:latin typeface="Bahnschrift" panose="020B0502040204020203" pitchFamily="34" charset="0"/>
            </a:endParaRPr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B01A9DA4-0E90-48C5-939E-27005EC601A8}"/>
              </a:ext>
            </a:extLst>
          </p:cNvPr>
          <p:cNvSpPr/>
          <p:nvPr/>
        </p:nvSpPr>
        <p:spPr>
          <a:xfrm>
            <a:off x="831603" y="1825625"/>
            <a:ext cx="10515601" cy="10156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hu-HU" sz="3000" dirty="0">
                <a:solidFill>
                  <a:schemeClr val="bg1"/>
                </a:solidFill>
                <a:latin typeface="Bahnschrift Light SemiCondensed" panose="020B0502040204020203" pitchFamily="34" charset="0"/>
              </a:rPr>
              <a:t>A szakstatisztikákra és az adatgyűjtésre összetett hatása van </a:t>
            </a:r>
          </a:p>
          <a:p>
            <a:r>
              <a:rPr lang="hu-HU" sz="3000" dirty="0">
                <a:solidFill>
                  <a:schemeClr val="bg1"/>
                </a:solidFill>
                <a:latin typeface="Bahnschrift Light SemiCondensed" panose="020B0502040204020203" pitchFamily="34" charset="0"/>
              </a:rPr>
              <a:t>az átállásnak, kiemelt feladat a közérthető kommunikáció.</a:t>
            </a:r>
          </a:p>
        </p:txBody>
      </p:sp>
    </p:spTree>
    <p:extLst>
      <p:ext uri="{BB962C8B-B14F-4D97-AF65-F5344CB8AC3E}">
        <p14:creationId xmlns:p14="http://schemas.microsoft.com/office/powerpoint/2010/main" val="3988620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artalom helye 2">
            <a:extLst>
              <a:ext uri="{FF2B5EF4-FFF2-40B4-BE49-F238E27FC236}">
                <a16:creationId xmlns:a16="http://schemas.microsoft.com/office/drawing/2014/main" id="{4331E5C4-9FF9-4DAF-ABE3-31184968B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76224"/>
            <a:ext cx="10515600" cy="3639180"/>
          </a:xfrm>
        </p:spPr>
        <p:txBody>
          <a:bodyPr>
            <a:normAutofit fontScale="55000" lnSpcReduction="20000"/>
          </a:bodyPr>
          <a:lstStyle/>
          <a:p>
            <a:r>
              <a:rPr lang="hu-HU" sz="4200" dirty="0">
                <a:latin typeface="Bahnschrift Light SemiCondensed" panose="020B0502040204020203" pitchFamily="34" charset="0"/>
              </a:rPr>
              <a:t>Főtevékenységkódok a nyilvántartásokban</a:t>
            </a:r>
          </a:p>
          <a:p>
            <a:pPr lvl="2"/>
            <a:r>
              <a:rPr lang="hu-HU" sz="3400" dirty="0">
                <a:latin typeface="Bahnschrift Light SemiCondensed" panose="020B0502040204020203" pitchFamily="34" charset="0"/>
              </a:rPr>
              <a:t>A KSH az adószámmal rendelkező szervezetek főtevékenységkódjait átsorolja (TEÁOR, ÖVTJ)</a:t>
            </a:r>
          </a:p>
          <a:p>
            <a:pPr lvl="2"/>
            <a:r>
              <a:rPr lang="hu-HU" sz="3400" dirty="0">
                <a:latin typeface="Bahnschrift Light SemiCondensed" panose="020B0502040204020203" pitchFamily="34" charset="0"/>
              </a:rPr>
              <a:t>A kódokat legkésőbb január 10-ig átadja a NAV-</a:t>
            </a:r>
            <a:r>
              <a:rPr lang="hu-HU" sz="3400" dirty="0" err="1">
                <a:latin typeface="Bahnschrift Light SemiCondensed" panose="020B0502040204020203" pitchFamily="34" charset="0"/>
              </a:rPr>
              <a:t>nak</a:t>
            </a:r>
            <a:endParaRPr lang="hu-HU" sz="3400" dirty="0">
              <a:latin typeface="Bahnschrift Light SemiCondensed" panose="020B0502040204020203" pitchFamily="34" charset="0"/>
            </a:endParaRPr>
          </a:p>
          <a:p>
            <a:pPr lvl="2"/>
            <a:r>
              <a:rPr lang="hu-HU" sz="3400" dirty="0">
                <a:latin typeface="Bahnschrift Light SemiCondensed" panose="020B0502040204020203" pitchFamily="34" charset="0"/>
              </a:rPr>
              <a:t>A NAV legkésőbb január 31-ig bedolgozza a nyilvántartásba</a:t>
            </a:r>
          </a:p>
          <a:p>
            <a:r>
              <a:rPr lang="hu-HU" sz="4200" dirty="0">
                <a:latin typeface="Bahnschrift Light SemiCondensed" panose="020B0502040204020203" pitchFamily="34" charset="0"/>
              </a:rPr>
              <a:t>Egyéb bejelentett tevékenységkódok a nyilvántartásokban</a:t>
            </a:r>
          </a:p>
          <a:p>
            <a:pPr lvl="2"/>
            <a:r>
              <a:rPr lang="hu-HU" sz="3400" dirty="0">
                <a:latin typeface="Bahnschrift Light SemiCondensed" panose="020B0502040204020203" pitchFamily="34" charset="0"/>
              </a:rPr>
              <a:t>A NAV sorolja át az 1:1 esetben (a KSH biztosítja a fordítókulcsot)</a:t>
            </a:r>
          </a:p>
          <a:p>
            <a:pPr lvl="2"/>
            <a:r>
              <a:rPr lang="hu-HU" sz="3400" dirty="0">
                <a:latin typeface="Bahnschrift Light SemiCondensed" panose="020B0502040204020203" pitchFamily="34" charset="0"/>
              </a:rPr>
              <a:t>Augusztus 31-gyel minden nem TEÁOR’25 tevékenységkód törlésre kerül</a:t>
            </a:r>
          </a:p>
          <a:p>
            <a:r>
              <a:rPr lang="hu-HU" sz="4200" dirty="0">
                <a:latin typeface="Bahnschrift Light SemiCondensed" panose="020B0502040204020203" pitchFamily="34" charset="0"/>
              </a:rPr>
              <a:t>A szervezetek feladatai</a:t>
            </a:r>
          </a:p>
          <a:p>
            <a:pPr lvl="2"/>
            <a:r>
              <a:rPr lang="hu-HU" sz="3400" dirty="0">
                <a:latin typeface="Bahnschrift Light SemiCondensed" panose="020B0502040204020203" pitchFamily="34" charset="0"/>
              </a:rPr>
              <a:t>Főtevékenységkód: Ha elfogadja a főtevékenységkódokat, akkor nincs feladat. Ha nem fogadja el, akkor azt június 30-ig kell módosítania (költségmentes)</a:t>
            </a:r>
          </a:p>
          <a:p>
            <a:pPr lvl="2"/>
            <a:r>
              <a:rPr lang="hu-HU" sz="3400" dirty="0">
                <a:latin typeface="Bahnschrift Light SemiCondensed" panose="020B0502040204020203" pitchFamily="34" charset="0"/>
              </a:rPr>
              <a:t>Egyéb tevékenységek: Amennyiben a szervezet új tevékenységeket akar felvenni, azt költségmentesen június 30-ig teheti meg.</a:t>
            </a:r>
          </a:p>
          <a:p>
            <a:pPr lvl="2"/>
            <a:endParaRPr lang="hu-HU" sz="3400" dirty="0">
              <a:latin typeface="Bahnschrift Light SemiCondensed" panose="020B0502040204020203" pitchFamily="34" charset="0"/>
            </a:endParaRPr>
          </a:p>
        </p:txBody>
      </p:sp>
      <p:sp>
        <p:nvSpPr>
          <p:cNvPr id="20" name="Dia számának helye 1">
            <a:extLst>
              <a:ext uri="{FF2B5EF4-FFF2-40B4-BE49-F238E27FC236}">
                <a16:creationId xmlns:a16="http://schemas.microsoft.com/office/drawing/2014/main" id="{07F8D68C-2EE2-4FF4-940C-5B22033AB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5948" y="6154469"/>
            <a:ext cx="274122" cy="365125"/>
          </a:xfrm>
        </p:spPr>
        <p:txBody>
          <a:bodyPr/>
          <a:lstStyle/>
          <a:p>
            <a:fld id="{80DEC6E1-F1C1-444D-8DA3-0621314F7DF1}" type="slidenum">
              <a:rPr lang="hu-HU" smtClean="0"/>
              <a:t>6</a:t>
            </a:fld>
            <a:endParaRPr lang="hu-HU" dirty="0"/>
          </a:p>
        </p:txBody>
      </p:sp>
      <p:sp>
        <p:nvSpPr>
          <p:cNvPr id="21" name="Cím 1">
            <a:extLst>
              <a:ext uri="{FF2B5EF4-FFF2-40B4-BE49-F238E27FC236}">
                <a16:creationId xmlns:a16="http://schemas.microsoft.com/office/drawing/2014/main" id="{277B8B59-E2AF-4D7C-8495-D48197D7F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hu-HU" dirty="0">
                <a:solidFill>
                  <a:schemeClr val="tx2"/>
                </a:solidFill>
              </a:rPr>
              <a:t>❸</a:t>
            </a:r>
            <a:r>
              <a:rPr lang="hu-HU" dirty="0">
                <a:solidFill>
                  <a:schemeClr val="tx2"/>
                </a:solidFill>
                <a:latin typeface="Bahnschrift" panose="020B0502040204020203" pitchFamily="34" charset="0"/>
              </a:rPr>
              <a:t>Adminisztratív főtevékenységkód</a:t>
            </a:r>
            <a:endParaRPr lang="hu-HU" sz="4000" dirty="0">
              <a:solidFill>
                <a:schemeClr val="tx2"/>
              </a:solidFill>
              <a:latin typeface="Bahnschrift" panose="020B0502040204020203" pitchFamily="34" charset="0"/>
            </a:endParaRPr>
          </a:p>
        </p:txBody>
      </p:sp>
      <p:sp>
        <p:nvSpPr>
          <p:cNvPr id="22" name="Téglalap 21">
            <a:extLst>
              <a:ext uri="{FF2B5EF4-FFF2-40B4-BE49-F238E27FC236}">
                <a16:creationId xmlns:a16="http://schemas.microsoft.com/office/drawing/2014/main" id="{39470F09-E44C-4C29-877C-980ACCD0B1D3}"/>
              </a:ext>
            </a:extLst>
          </p:cNvPr>
          <p:cNvSpPr/>
          <p:nvPr/>
        </p:nvSpPr>
        <p:spPr>
          <a:xfrm>
            <a:off x="831603" y="1825625"/>
            <a:ext cx="10515601" cy="10156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hu-HU" sz="3000" dirty="0">
                <a:solidFill>
                  <a:schemeClr val="bg1"/>
                </a:solidFill>
                <a:latin typeface="Bahnschrift Light SemiCondensed" panose="020B0502040204020203" pitchFamily="34" charset="0"/>
              </a:rPr>
              <a:t>Az uniós jogszabály bár statisztikai fókuszú, de az adminisztratív élet is TEÁOR alapján kategorizálja a szervezeteket.</a:t>
            </a:r>
          </a:p>
        </p:txBody>
      </p:sp>
    </p:spTree>
    <p:extLst>
      <p:ext uri="{BB962C8B-B14F-4D97-AF65-F5344CB8AC3E}">
        <p14:creationId xmlns:p14="http://schemas.microsoft.com/office/powerpoint/2010/main" val="1756866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artalom helye 2">
            <a:extLst>
              <a:ext uri="{FF2B5EF4-FFF2-40B4-BE49-F238E27FC236}">
                <a16:creationId xmlns:a16="http://schemas.microsoft.com/office/drawing/2014/main" id="{6C97D882-CF2C-48A5-B832-68A7049751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76225"/>
            <a:ext cx="10515600" cy="3704493"/>
          </a:xfrm>
        </p:spPr>
        <p:txBody>
          <a:bodyPr>
            <a:normAutofit fontScale="47500" lnSpcReduction="20000"/>
          </a:bodyPr>
          <a:lstStyle/>
          <a:p>
            <a:r>
              <a:rPr lang="hu-HU" sz="4200" dirty="0">
                <a:latin typeface="Bahnschrift Light SemiCondensed" panose="020B0502040204020203" pitchFamily="34" charset="0"/>
              </a:rPr>
              <a:t>Törvények, kormányrendeletek módosítása</a:t>
            </a:r>
          </a:p>
          <a:p>
            <a:pPr lvl="2"/>
            <a:r>
              <a:rPr lang="hu-HU" sz="3400" dirty="0">
                <a:latin typeface="Bahnschrift Light SemiCondensed" panose="020B0502040204020203" pitchFamily="34" charset="0"/>
              </a:rPr>
              <a:t>Ami már megtörtént</a:t>
            </a:r>
          </a:p>
          <a:p>
            <a:pPr lvl="4"/>
            <a:r>
              <a:rPr lang="hu-HU" sz="3200" dirty="0">
                <a:latin typeface="Bahnschrift Light SemiCondensed" panose="020B0502040204020203" pitchFamily="34" charset="0"/>
              </a:rPr>
              <a:t>A KSH előkészítette a jogszabálymódosításhoz kapcsolódó előterjesztést</a:t>
            </a:r>
          </a:p>
          <a:p>
            <a:pPr lvl="4"/>
            <a:r>
              <a:rPr lang="hu-HU" sz="3200" dirty="0">
                <a:latin typeface="Bahnschrift Light SemiCondensed" panose="020B0502040204020203" pitchFamily="34" charset="0"/>
              </a:rPr>
              <a:t>Az előterjesztés szerepelt a KÁT-ülés (2024.09.26.), valamint a Stratégiai Kabinet (2024. 09.30.) napirendjén és megtárgyalásra került</a:t>
            </a:r>
          </a:p>
          <a:p>
            <a:pPr lvl="2"/>
            <a:r>
              <a:rPr lang="hu-HU" sz="3600" dirty="0">
                <a:latin typeface="Bahnschrift Light SemiCondensed" panose="020B0502040204020203" pitchFamily="34" charset="0"/>
              </a:rPr>
              <a:t>Következő lépés</a:t>
            </a:r>
          </a:p>
          <a:p>
            <a:pPr lvl="4"/>
            <a:r>
              <a:rPr lang="hu-HU" sz="3200" dirty="0">
                <a:latin typeface="Bahnschrift Light SemiCondensed" panose="020B0502040204020203" pitchFamily="34" charset="0"/>
              </a:rPr>
              <a:t>Társadalmi egyeztetés</a:t>
            </a:r>
          </a:p>
          <a:p>
            <a:pPr lvl="2"/>
            <a:r>
              <a:rPr lang="hu-HU" sz="3400" dirty="0">
                <a:latin typeface="Bahnschrift Light SemiCondensed" panose="020B0502040204020203" pitchFamily="34" charset="0"/>
              </a:rPr>
              <a:t>Várható ütemterv</a:t>
            </a:r>
          </a:p>
          <a:p>
            <a:pPr lvl="4"/>
            <a:r>
              <a:rPr lang="hu-HU" sz="3200" dirty="0">
                <a:latin typeface="Bahnschrift Light SemiCondensed" panose="020B0502040204020203" pitchFamily="34" charset="0"/>
              </a:rPr>
              <a:t>(Október végére elkészül a végleges uniós fordítókulcs)</a:t>
            </a:r>
          </a:p>
          <a:p>
            <a:pPr lvl="4"/>
            <a:r>
              <a:rPr lang="hu-HU" sz="3200" dirty="0">
                <a:latin typeface="Bahnschrift Light SemiCondensed" panose="020B0502040204020203" pitchFamily="34" charset="0"/>
              </a:rPr>
              <a:t>Jogszabályok elfogadása a jogalkotási folyamat szerint halad, 2025. január 1-től lépnek hatályba a változások</a:t>
            </a:r>
          </a:p>
          <a:p>
            <a:r>
              <a:rPr lang="hu-HU" sz="4200" dirty="0">
                <a:latin typeface="Bahnschrift Light SemiCondensed" panose="020B0502040204020203" pitchFamily="34" charset="0"/>
              </a:rPr>
              <a:t>Miniszteri rendeletek módosítása</a:t>
            </a:r>
          </a:p>
          <a:p>
            <a:pPr lvl="2"/>
            <a:r>
              <a:rPr lang="hu-HU" sz="3400" dirty="0">
                <a:latin typeface="Bahnschrift Light SemiCondensed" panose="020B0502040204020203" pitchFamily="34" charset="0"/>
              </a:rPr>
              <a:t>Az illetékes minisztériumok felelősségi körébe tartozó feladat</a:t>
            </a:r>
          </a:p>
          <a:p>
            <a:pPr lvl="2"/>
            <a:r>
              <a:rPr lang="hu-HU" sz="3400" dirty="0">
                <a:latin typeface="Bahnschrift Light SemiCondensed" panose="020B0502040204020203" pitchFamily="34" charset="0"/>
              </a:rPr>
              <a:t>A KSH két miniszteri rendelet módosítását kezdeményezte</a:t>
            </a:r>
          </a:p>
          <a:p>
            <a:pPr lvl="4"/>
            <a:r>
              <a:rPr lang="hu-HU" sz="3200" dirty="0">
                <a:latin typeface="Bahnschrift Light SemiCondensed" panose="020B0502040204020203" pitchFamily="34" charset="0"/>
              </a:rPr>
              <a:t>Önálló vállalkozók tevékenységi jegyzéke bevezetéséről és alkalmazásáról szóló 36/2011. (XII. 23.) KIM rendelet</a:t>
            </a:r>
          </a:p>
          <a:p>
            <a:pPr lvl="4"/>
            <a:r>
              <a:rPr lang="hu-HU" sz="3200" dirty="0">
                <a:latin typeface="Bahnschrift Light SemiCondensed" panose="020B0502040204020203" pitchFamily="34" charset="0"/>
              </a:rPr>
              <a:t>Statisztikai számjel elemeiről és nómenklatúráiról szóló 21/2012. (IV. 16.) KIM rendelet</a:t>
            </a:r>
          </a:p>
        </p:txBody>
      </p:sp>
      <p:sp>
        <p:nvSpPr>
          <p:cNvPr id="11" name="Dia számának helye 1">
            <a:extLst>
              <a:ext uri="{FF2B5EF4-FFF2-40B4-BE49-F238E27FC236}">
                <a16:creationId xmlns:a16="http://schemas.microsoft.com/office/drawing/2014/main" id="{4CAAEFFE-8650-475A-9564-46FB4D6C0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5948" y="6154469"/>
            <a:ext cx="274122" cy="365125"/>
          </a:xfrm>
        </p:spPr>
        <p:txBody>
          <a:bodyPr/>
          <a:lstStyle/>
          <a:p>
            <a:fld id="{80DEC6E1-F1C1-444D-8DA3-0621314F7DF1}" type="slidenum">
              <a:rPr lang="hu-HU" smtClean="0"/>
              <a:t>7</a:t>
            </a:fld>
            <a:endParaRPr lang="hu-HU" dirty="0"/>
          </a:p>
        </p:txBody>
      </p:sp>
      <p:sp>
        <p:nvSpPr>
          <p:cNvPr id="12" name="Cím 1">
            <a:extLst>
              <a:ext uri="{FF2B5EF4-FFF2-40B4-BE49-F238E27FC236}">
                <a16:creationId xmlns:a16="http://schemas.microsoft.com/office/drawing/2014/main" id="{DA826326-004D-4B79-B70A-6455CDACF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hu-HU" dirty="0">
                <a:solidFill>
                  <a:schemeClr val="tx2"/>
                </a:solidFill>
              </a:rPr>
              <a:t>❸ </a:t>
            </a:r>
            <a:r>
              <a:rPr lang="hu-HU" dirty="0">
                <a:solidFill>
                  <a:schemeClr val="tx2"/>
                </a:solidFill>
                <a:latin typeface="Bahnschrift" panose="020B0502040204020203" pitchFamily="34" charset="0"/>
              </a:rPr>
              <a:t>Adminisztratív főtevékenységkód</a:t>
            </a:r>
            <a:endParaRPr lang="hu-HU" sz="4000" dirty="0">
              <a:solidFill>
                <a:schemeClr val="tx2"/>
              </a:solidFill>
              <a:latin typeface="Bahnschrift" panose="020B0502040204020203" pitchFamily="34" charset="0"/>
            </a:endParaRPr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EC92FD5D-02CD-47B5-A431-45F36E50700D}"/>
              </a:ext>
            </a:extLst>
          </p:cNvPr>
          <p:cNvSpPr/>
          <p:nvPr/>
        </p:nvSpPr>
        <p:spPr>
          <a:xfrm>
            <a:off x="831603" y="1825625"/>
            <a:ext cx="10515601" cy="10156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hu-HU" sz="3000" dirty="0">
                <a:solidFill>
                  <a:schemeClr val="bg1"/>
                </a:solidFill>
                <a:latin typeface="Bahnschrift Light SemiCondensed" panose="020B0502040204020203" pitchFamily="34" charset="0"/>
              </a:rPr>
              <a:t>A hazai jogszabályokat módosítani kell. Cél a közhiteles nyilvántartások felkészítése és </a:t>
            </a:r>
            <a:r>
              <a:rPr lang="hu-HU" sz="3000">
                <a:solidFill>
                  <a:schemeClr val="bg1"/>
                </a:solidFill>
                <a:latin typeface="Bahnschrift Light SemiCondensed" panose="020B0502040204020203" pitchFamily="34" charset="0"/>
              </a:rPr>
              <a:t>a TEÁOR </a:t>
            </a:r>
            <a:r>
              <a:rPr lang="hu-HU" sz="3000" dirty="0">
                <a:solidFill>
                  <a:schemeClr val="bg1"/>
                </a:solidFill>
                <a:latin typeface="Bahnschrift Light SemiCondensed" panose="020B0502040204020203" pitchFamily="34" charset="0"/>
              </a:rPr>
              <a:t>kódok felülvizsgálata.</a:t>
            </a:r>
          </a:p>
        </p:txBody>
      </p:sp>
    </p:spTree>
    <p:extLst>
      <p:ext uri="{BB962C8B-B14F-4D97-AF65-F5344CB8AC3E}">
        <p14:creationId xmlns:p14="http://schemas.microsoft.com/office/powerpoint/2010/main" val="461427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Egyenes összekötő 4">
            <a:extLst>
              <a:ext uri="{FF2B5EF4-FFF2-40B4-BE49-F238E27FC236}">
                <a16:creationId xmlns:a16="http://schemas.microsoft.com/office/drawing/2014/main" id="{1F21A319-5BA1-4E1E-965E-2DD59F46A483}"/>
              </a:ext>
            </a:extLst>
          </p:cNvPr>
          <p:cNvCxnSpPr>
            <a:cxnSpLocks/>
          </p:cNvCxnSpPr>
          <p:nvPr/>
        </p:nvCxnSpPr>
        <p:spPr>
          <a:xfrm>
            <a:off x="1374534" y="1341912"/>
            <a:ext cx="0" cy="2190249"/>
          </a:xfrm>
          <a:prstGeom prst="line">
            <a:avLst/>
          </a:prstGeom>
          <a:noFill/>
          <a:ln w="53975" cap="flat" cmpd="sng" algn="ctr">
            <a:gradFill>
              <a:gsLst>
                <a:gs pos="41000">
                  <a:srgbClr val="F2D66E"/>
                </a:gs>
                <a:gs pos="25000">
                  <a:srgbClr val="BD8907"/>
                </a:gs>
                <a:gs pos="58000">
                  <a:srgbClr val="BD8907"/>
                </a:gs>
              </a:gsLst>
              <a:lin ang="5400000" scaled="1"/>
            </a:gradFill>
            <a:prstDash val="solid"/>
            <a:miter lim="800000"/>
          </a:ln>
          <a:effectLst/>
        </p:spPr>
      </p:cxnSp>
      <p:sp>
        <p:nvSpPr>
          <p:cNvPr id="6" name="Rectangle 6">
            <a:extLst>
              <a:ext uri="{FF2B5EF4-FFF2-40B4-BE49-F238E27FC236}">
                <a16:creationId xmlns:a16="http://schemas.microsoft.com/office/drawing/2014/main" id="{6259492E-3D5B-4682-9E0D-686C8107BA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4534" y="1353554"/>
            <a:ext cx="11526217" cy="2190249"/>
          </a:xfrm>
          <a:prstGeom prst="rect">
            <a:avLst/>
          </a:prstGeom>
          <a:gradFill>
            <a:gsLst>
              <a:gs pos="0">
                <a:srgbClr val="FFFFFF">
                  <a:alpha val="11000"/>
                </a:srgbClr>
              </a:gs>
              <a:gs pos="100000">
                <a:srgbClr val="FFFFFF">
                  <a:alpha val="21000"/>
                </a:srgbClr>
              </a:gs>
            </a:gsLst>
            <a:lin ang="2700000" scaled="0"/>
          </a:gradFill>
          <a:ln w="9525" cap="flat" cmpd="sng" algn="ctr">
            <a:noFill/>
            <a:prstDash val="solid"/>
            <a:round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UA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362B8D0D-C47A-4B5D-856B-2634C62A9840}"/>
              </a:ext>
            </a:extLst>
          </p:cNvPr>
          <p:cNvSpPr txBox="1"/>
          <p:nvPr/>
        </p:nvSpPr>
        <p:spPr>
          <a:xfrm>
            <a:off x="2170388" y="1559872"/>
            <a:ext cx="864707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5400" b="1" dirty="0">
                <a:solidFill>
                  <a:schemeClr val="bg1"/>
                </a:solidFill>
                <a:latin typeface="Myriad "/>
              </a:rPr>
              <a:t>Köszönöm a megtisztelő </a:t>
            </a:r>
            <a:br>
              <a:rPr lang="hu-HU" sz="5400" b="1" dirty="0">
                <a:solidFill>
                  <a:schemeClr val="bg1"/>
                </a:solidFill>
                <a:latin typeface="Myriad "/>
              </a:rPr>
            </a:br>
            <a:r>
              <a:rPr lang="hu-HU" sz="5400" b="1" dirty="0">
                <a:solidFill>
                  <a:schemeClr val="bg1"/>
                </a:solidFill>
                <a:latin typeface="Myriad "/>
              </a:rPr>
              <a:t>figyelmüket!</a:t>
            </a:r>
          </a:p>
        </p:txBody>
      </p:sp>
    </p:spTree>
    <p:extLst>
      <p:ext uri="{BB962C8B-B14F-4D97-AF65-F5344CB8AC3E}">
        <p14:creationId xmlns:p14="http://schemas.microsoft.com/office/powerpoint/2010/main" val="3027677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0FDB48AD5866D645BB0EE4F460BF82F1" ma:contentTypeVersion="0" ma:contentTypeDescription="Új dokumentum létrehozása." ma:contentTypeScope="" ma:versionID="c2905b2c3e1aa4985b7e2496453a031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8dee037046ad32af3116d3be75d37a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56CED0C-4735-4E6F-8DDF-1E879F89BA3A}">
  <ds:schemaRefs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5B17F14-D16E-4B59-99D2-9DBD2C68228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42BBEE-98ED-406A-ABFE-32E4EFB138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2325</TotalTime>
  <Words>502</Words>
  <Application>Microsoft Office PowerPoint</Application>
  <PresentationFormat>Szélesvásznú</PresentationFormat>
  <Paragraphs>73</Paragraphs>
  <Slides>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6" baseType="lpstr">
      <vt:lpstr>Arial</vt:lpstr>
      <vt:lpstr>Bahnschrift</vt:lpstr>
      <vt:lpstr>Bahnschrift Light SemiCondensed</vt:lpstr>
      <vt:lpstr>Calibri</vt:lpstr>
      <vt:lpstr>Calibri Light</vt:lpstr>
      <vt:lpstr>Myanmar Text</vt:lpstr>
      <vt:lpstr>Myriad </vt:lpstr>
      <vt:lpstr>Office Theme</vt:lpstr>
      <vt:lpstr>PowerPoint-bemutató</vt:lpstr>
      <vt:lpstr>PowerPoint-bemutató</vt:lpstr>
      <vt:lpstr>❶ Kinek mit jelent a főtevékenység?</vt:lpstr>
      <vt:lpstr>❷ Statisztika főtevékenységkód</vt:lpstr>
      <vt:lpstr>❷ Statisztika főtevékenységkód</vt:lpstr>
      <vt:lpstr>❸Adminisztratív főtevékenységkód</vt:lpstr>
      <vt:lpstr>❸ Adminisztratív főtevékenységkód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Damjanovich Katalin</dc:creator>
  <cp:lastModifiedBy>Zavagyák Andrea Dr.</cp:lastModifiedBy>
  <cp:revision>51</cp:revision>
  <dcterms:created xsi:type="dcterms:W3CDTF">2024-03-11T10:59:58Z</dcterms:created>
  <dcterms:modified xsi:type="dcterms:W3CDTF">2024-10-15T09:38:00Z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0x0101000FDB48AD5866D645BB0EE4F460BF82F1</vt:lpwstr>
  </property>
</Properties>
</file>