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fif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72" r:id="rId5"/>
    <p:sldId id="331" r:id="rId6"/>
    <p:sldId id="361" r:id="rId7"/>
    <p:sldId id="347" r:id="rId8"/>
    <p:sldId id="348" r:id="rId9"/>
    <p:sldId id="350" r:id="rId10"/>
    <p:sldId id="356" r:id="rId11"/>
    <p:sldId id="365" r:id="rId12"/>
    <p:sldId id="355" r:id="rId13"/>
    <p:sldId id="367" r:id="rId14"/>
    <p:sldId id="28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7DB03A"/>
    <a:srgbClr val="2485CE"/>
    <a:srgbClr val="E98960"/>
    <a:srgbClr val="A3C2FF"/>
    <a:srgbClr val="9FBFFF"/>
    <a:srgbClr val="002060"/>
    <a:srgbClr val="F0B33A"/>
    <a:srgbClr val="16537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67F93-3A23-49A6-974D-23CA59B3AEC3}" type="datetimeFigureOut">
              <a:rPr lang="hu-HU" smtClean="0"/>
              <a:t>2025.12.01.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79237-5010-4BEA-8909-C585836073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8998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F18-78D8-407F-9096-037864ED8D03}" type="datetime1">
              <a:rPr lang="hu-HU" smtClean="0"/>
              <a:t>2025.12.01.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953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66B2-A5A7-480D-8372-542526F4C9C8}" type="datetime1">
              <a:rPr lang="hu-HU" smtClean="0"/>
              <a:t>2025.12.01.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278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CB384-A8A4-464E-81A1-FFF3F84F1F92}" type="datetime1">
              <a:rPr lang="hu-HU" smtClean="0"/>
              <a:t>2025.12.01.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6289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879B-54E2-4E3D-AE75-6C2AD2B3105D}" type="datetime1">
              <a:rPr lang="hu-HU" smtClean="0"/>
              <a:t>2025.12.01.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661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5F00-8A55-42DF-8924-A49DC869F0A0}" type="datetime1">
              <a:rPr lang="hu-HU" smtClean="0"/>
              <a:t>2025.12.01.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295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F94-DA84-466D-B365-1CAF932613E9}" type="datetime1">
              <a:rPr lang="hu-HU" smtClean="0"/>
              <a:t>2025.12.01.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984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AE04-7A98-4F02-A38E-999880308A45}" type="datetime1">
              <a:rPr lang="hu-HU" smtClean="0"/>
              <a:t>2025.12.01.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671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8BEDE-EC58-45BE-8030-474BF6512735}" type="datetime1">
              <a:rPr lang="hu-HU" smtClean="0"/>
              <a:t>2025.12.01.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994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E6FE-98AC-46B3-AE09-53160DE0991D}" type="datetime1">
              <a:rPr lang="hu-HU" smtClean="0"/>
              <a:t>2025.12.01.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885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949EF-C6D8-40FF-8D10-421502F6FB61}" type="datetime1">
              <a:rPr lang="hu-HU" smtClean="0"/>
              <a:t>2025.12.01.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174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669BC-B57A-4546-9545-75C687614554}" type="datetime1">
              <a:rPr lang="hu-HU" smtClean="0"/>
              <a:t>2025.12.01.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099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209D-C431-42A9-9333-A82FD334994B}" type="datetime1">
              <a:rPr lang="hu-HU" smtClean="0"/>
              <a:t>2025.12.01.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952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hyperlink" Target="https://njt.hu/jogszabaly/2013-37-00-00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jt.hu/jogszabaly/2017-32-20-2X" TargetMode="Externa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övegdoboz 11">
            <a:extLst>
              <a:ext uri="{FF2B5EF4-FFF2-40B4-BE49-F238E27FC236}">
                <a16:creationId xmlns:a16="http://schemas.microsoft.com/office/drawing/2014/main" id="{925581D4-232D-4EDF-A592-B886031C5EA9}"/>
              </a:ext>
            </a:extLst>
          </p:cNvPr>
          <p:cNvSpPr txBox="1"/>
          <p:nvPr/>
        </p:nvSpPr>
        <p:spPr>
          <a:xfrm>
            <a:off x="218118" y="1694001"/>
            <a:ext cx="32579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b="1" i="1" dirty="0">
                <a:solidFill>
                  <a:prstClr val="white"/>
                </a:solidFill>
                <a:latin typeface="Myriad "/>
              </a:rPr>
              <a:t>Előadó:</a:t>
            </a:r>
            <a:br>
              <a:rPr lang="hu-HU" b="1" i="1" dirty="0">
                <a:solidFill>
                  <a:prstClr val="white"/>
                </a:solidFill>
                <a:latin typeface="Myriad "/>
              </a:rPr>
            </a:br>
            <a:r>
              <a:rPr lang="hu-HU" sz="2400" b="1" i="1" dirty="0">
                <a:solidFill>
                  <a:prstClr val="white"/>
                </a:solidFill>
                <a:latin typeface="Myriad "/>
              </a:rPr>
              <a:t>Dienes Ferenc László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8F168416-4B2B-4BFA-BA2A-89E7CF2A8292}"/>
              </a:ext>
            </a:extLst>
          </p:cNvPr>
          <p:cNvCxnSpPr>
            <a:cxnSpLocks/>
          </p:cNvCxnSpPr>
          <p:nvPr/>
        </p:nvCxnSpPr>
        <p:spPr>
          <a:xfrm>
            <a:off x="3621974" y="1341912"/>
            <a:ext cx="0" cy="2190249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5400000" scaled="1"/>
            </a:gradFill>
            <a:prstDash val="solid"/>
            <a:miter lim="800000"/>
          </a:ln>
          <a:effectLst/>
        </p:spPr>
      </p:cxnSp>
      <p:sp>
        <p:nvSpPr>
          <p:cNvPr id="14" name="Rectangle 6">
            <a:extLst>
              <a:ext uri="{FF2B5EF4-FFF2-40B4-BE49-F238E27FC236}">
                <a16:creationId xmlns:a16="http://schemas.microsoft.com/office/drawing/2014/main" id="{24752C7E-E56C-42A3-9344-AAB15B7DD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1974" y="1341911"/>
            <a:ext cx="8570026" cy="2190249"/>
          </a:xfrm>
          <a:prstGeom prst="rect">
            <a:avLst/>
          </a:prstGeom>
          <a:gradFill>
            <a:gsLst>
              <a:gs pos="0">
                <a:srgbClr val="FFFFFF">
                  <a:alpha val="11000"/>
                </a:srgbClr>
              </a:gs>
              <a:gs pos="100000">
                <a:srgbClr val="FFFFFF">
                  <a:alpha val="21000"/>
                </a:srgbClr>
              </a:gs>
            </a:gsLst>
            <a:lin ang="2700000" scaled="0"/>
          </a:gradFill>
          <a:ln w="9525" cap="flat" cmpd="sng" algn="ctr">
            <a:noFill/>
            <a:prstDash val="solid"/>
            <a:round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8AA931AE-D598-429C-BA4B-9983258C46A2}"/>
              </a:ext>
            </a:extLst>
          </p:cNvPr>
          <p:cNvSpPr txBox="1"/>
          <p:nvPr/>
        </p:nvSpPr>
        <p:spPr>
          <a:xfrm>
            <a:off x="3859481" y="1600649"/>
            <a:ext cx="82070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000" b="1" dirty="0">
                <a:gradFill>
                  <a:gsLst>
                    <a:gs pos="0">
                      <a:srgbClr val="BD8907"/>
                    </a:gs>
                    <a:gs pos="35000">
                      <a:srgbClr val="D5AC36"/>
                    </a:gs>
                    <a:gs pos="73666">
                      <a:srgbClr val="D4AC41"/>
                    </a:gs>
                    <a:gs pos="62000">
                      <a:srgbClr val="F2D66E"/>
                    </a:gs>
                    <a:gs pos="100000">
                      <a:srgbClr val="BD8907"/>
                    </a:gs>
                  </a:gsLst>
                  <a:lin ang="3600000" scaled="0"/>
                </a:gradFill>
                <a:latin typeface="Myriad "/>
              </a:rPr>
              <a:t>BEPS adatok felhasználása a hivatalos statisztikában </a:t>
            </a:r>
          </a:p>
        </p:txBody>
      </p:sp>
      <p:pic>
        <p:nvPicPr>
          <p:cNvPr id="20" name="Kép 19">
            <a:extLst>
              <a:ext uri="{FF2B5EF4-FFF2-40B4-BE49-F238E27FC236}">
                <a16:creationId xmlns:a16="http://schemas.microsoft.com/office/drawing/2014/main" id="{DC94FBED-2B83-4C9C-AB48-340535E41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3756" y="239068"/>
            <a:ext cx="1887192" cy="785501"/>
          </a:xfrm>
          <a:prstGeom prst="rect">
            <a:avLst/>
          </a:prstGeom>
        </p:spPr>
      </p:pic>
      <p:sp>
        <p:nvSpPr>
          <p:cNvPr id="21" name="Szövegdoboz 20">
            <a:extLst>
              <a:ext uri="{FF2B5EF4-FFF2-40B4-BE49-F238E27FC236}">
                <a16:creationId xmlns:a16="http://schemas.microsoft.com/office/drawing/2014/main" id="{18AD853F-859F-4D68-85EA-1C0F1D1B4B4E}"/>
              </a:ext>
            </a:extLst>
          </p:cNvPr>
          <p:cNvSpPr txBox="1"/>
          <p:nvPr/>
        </p:nvSpPr>
        <p:spPr>
          <a:xfrm>
            <a:off x="8722659" y="6249600"/>
            <a:ext cx="3272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Budapest, 2025. december 4.</a:t>
            </a:r>
            <a:endParaRPr lang="hu-HU" b="1" i="1" dirty="0">
              <a:solidFill>
                <a:schemeClr val="bg1"/>
              </a:solidFill>
            </a:endParaRPr>
          </a:p>
        </p:txBody>
      </p:sp>
      <p:pic>
        <p:nvPicPr>
          <p:cNvPr id="22" name="Ábra 9">
            <a:extLst>
              <a:ext uri="{FF2B5EF4-FFF2-40B4-BE49-F238E27FC236}">
                <a16:creationId xmlns:a16="http://schemas.microsoft.com/office/drawing/2014/main" id="{FAA0501D-32E9-4265-8A2D-C2F7188A91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235" y="2867043"/>
            <a:ext cx="7304866" cy="408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59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3" y="373399"/>
            <a:ext cx="8477577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Kihívások - lehetőségek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8174" y="6154469"/>
            <a:ext cx="361896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10</a:t>
            </a:fld>
            <a:endParaRPr lang="hu-HU" dirty="0"/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85C3EDFA-D1B9-48E0-8E14-05049EE64C67}"/>
              </a:ext>
            </a:extLst>
          </p:cNvPr>
          <p:cNvGrpSpPr/>
          <p:nvPr/>
        </p:nvGrpSpPr>
        <p:grpSpPr>
          <a:xfrm>
            <a:off x="8726791" y="945073"/>
            <a:ext cx="1792358" cy="5209396"/>
            <a:chOff x="2041570" y="972215"/>
            <a:chExt cx="1792358" cy="5209396"/>
          </a:xfrm>
        </p:grpSpPr>
        <p:sp>
          <p:nvSpPr>
            <p:cNvPr id="16" name="Szövegdoboz 15">
              <a:extLst>
                <a:ext uri="{FF2B5EF4-FFF2-40B4-BE49-F238E27FC236}">
                  <a16:creationId xmlns:a16="http://schemas.microsoft.com/office/drawing/2014/main" id="{41962724-CB6F-4283-839F-DD3206AA98F9}"/>
                </a:ext>
              </a:extLst>
            </p:cNvPr>
            <p:cNvSpPr txBox="1"/>
            <p:nvPr/>
          </p:nvSpPr>
          <p:spPr>
            <a:xfrm>
              <a:off x="2041570" y="2800904"/>
              <a:ext cx="1792357" cy="1552018"/>
            </a:xfrm>
            <a:prstGeom prst="hexagon">
              <a:avLst/>
            </a:prstGeom>
            <a:solidFill>
              <a:srgbClr val="2485CE"/>
            </a:solidFill>
            <a:ln w="28575">
              <a:solidFill>
                <a:schemeClr val="accent4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Nemzetközi adatcsere</a:t>
              </a:r>
            </a:p>
          </p:txBody>
        </p:sp>
        <p:sp>
          <p:nvSpPr>
            <p:cNvPr id="20" name="Szövegdoboz 19">
              <a:extLst>
                <a:ext uri="{FF2B5EF4-FFF2-40B4-BE49-F238E27FC236}">
                  <a16:creationId xmlns:a16="http://schemas.microsoft.com/office/drawing/2014/main" id="{8EDC52E8-6CB6-4153-B3D1-521EE4C226F5}"/>
                </a:ext>
              </a:extLst>
            </p:cNvPr>
            <p:cNvSpPr txBox="1"/>
            <p:nvPr/>
          </p:nvSpPr>
          <p:spPr>
            <a:xfrm>
              <a:off x="2041571" y="4629593"/>
              <a:ext cx="1792357" cy="1552018"/>
            </a:xfrm>
            <a:prstGeom prst="hexagon">
              <a:avLst/>
            </a:prstGeom>
            <a:solidFill>
              <a:srgbClr val="7DB03A"/>
            </a:solidFill>
            <a:ln w="28575">
              <a:solidFill>
                <a:schemeClr val="accent2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Egységes előírások</a:t>
              </a:r>
            </a:p>
          </p:txBody>
        </p:sp>
        <p:sp>
          <p:nvSpPr>
            <p:cNvPr id="36" name="Szövegdoboz 35">
              <a:extLst>
                <a:ext uri="{FF2B5EF4-FFF2-40B4-BE49-F238E27FC236}">
                  <a16:creationId xmlns:a16="http://schemas.microsoft.com/office/drawing/2014/main" id="{AC6C28B6-D084-435C-9BB3-770C5B5AF812}"/>
                </a:ext>
              </a:extLst>
            </p:cNvPr>
            <p:cNvSpPr txBox="1"/>
            <p:nvPr/>
          </p:nvSpPr>
          <p:spPr>
            <a:xfrm>
              <a:off x="2041570" y="972215"/>
              <a:ext cx="1792357" cy="1552018"/>
            </a:xfrm>
            <a:prstGeom prst="hexagon">
              <a:avLst/>
            </a:prstGeom>
            <a:solidFill>
              <a:srgbClr val="E98960"/>
            </a:solidFill>
            <a:ln w="28575"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Adatok átvétele</a:t>
              </a:r>
            </a:p>
          </p:txBody>
        </p:sp>
      </p:grp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675AC9A1-55EE-47FF-8487-7D953ABF3451}"/>
              </a:ext>
            </a:extLst>
          </p:cNvPr>
          <p:cNvGrpSpPr/>
          <p:nvPr/>
        </p:nvGrpSpPr>
        <p:grpSpPr>
          <a:xfrm>
            <a:off x="8113117" y="2081061"/>
            <a:ext cx="434463" cy="464129"/>
            <a:chOff x="4540657" y="3949086"/>
            <a:chExt cx="434463" cy="464129"/>
          </a:xfrm>
        </p:grpSpPr>
        <p:sp>
          <p:nvSpPr>
            <p:cNvPr id="41" name="Nyíl: sávnyíl 40">
              <a:extLst>
                <a:ext uri="{FF2B5EF4-FFF2-40B4-BE49-F238E27FC236}">
                  <a16:creationId xmlns:a16="http://schemas.microsoft.com/office/drawing/2014/main" id="{000E3B4E-9A0E-4EEE-918F-FC66C2E3EDDE}"/>
                </a:ext>
              </a:extLst>
            </p:cNvPr>
            <p:cNvSpPr/>
            <p:nvPr/>
          </p:nvSpPr>
          <p:spPr>
            <a:xfrm rot="20067502" flipH="1">
              <a:off x="4810151" y="3949086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42" name="Nyíl: sávnyíl 41">
              <a:extLst>
                <a:ext uri="{FF2B5EF4-FFF2-40B4-BE49-F238E27FC236}">
                  <a16:creationId xmlns:a16="http://schemas.microsoft.com/office/drawing/2014/main" id="{04EBE2B8-AF87-4312-A20B-2920D307CA91}"/>
                </a:ext>
              </a:extLst>
            </p:cNvPr>
            <p:cNvSpPr/>
            <p:nvPr/>
          </p:nvSpPr>
          <p:spPr>
            <a:xfrm rot="20067502" flipH="1">
              <a:off x="4675404" y="4013477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43" name="Nyíl: sávnyíl 42">
              <a:extLst>
                <a:ext uri="{FF2B5EF4-FFF2-40B4-BE49-F238E27FC236}">
                  <a16:creationId xmlns:a16="http://schemas.microsoft.com/office/drawing/2014/main" id="{003AD1E3-E80E-45FF-98CA-1BC0237F4FAC}"/>
                </a:ext>
              </a:extLst>
            </p:cNvPr>
            <p:cNvSpPr/>
            <p:nvPr/>
          </p:nvSpPr>
          <p:spPr>
            <a:xfrm rot="20067502" flipH="1">
              <a:off x="4540657" y="4077868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Csoportba foglalás 43">
            <a:extLst>
              <a:ext uri="{FF2B5EF4-FFF2-40B4-BE49-F238E27FC236}">
                <a16:creationId xmlns:a16="http://schemas.microsoft.com/office/drawing/2014/main" id="{D62E22AD-52DB-414B-8AAD-567B21CE0081}"/>
              </a:ext>
            </a:extLst>
          </p:cNvPr>
          <p:cNvGrpSpPr/>
          <p:nvPr/>
        </p:nvGrpSpPr>
        <p:grpSpPr>
          <a:xfrm flipV="1">
            <a:off x="8179758" y="4523073"/>
            <a:ext cx="434463" cy="464129"/>
            <a:chOff x="4540657" y="3949086"/>
            <a:chExt cx="434463" cy="464129"/>
          </a:xfrm>
        </p:grpSpPr>
        <p:sp>
          <p:nvSpPr>
            <p:cNvPr id="45" name="Nyíl: sávnyíl 44">
              <a:extLst>
                <a:ext uri="{FF2B5EF4-FFF2-40B4-BE49-F238E27FC236}">
                  <a16:creationId xmlns:a16="http://schemas.microsoft.com/office/drawing/2014/main" id="{D492D641-4A8E-40CC-9F7B-B8FB6132B3A5}"/>
                </a:ext>
              </a:extLst>
            </p:cNvPr>
            <p:cNvSpPr/>
            <p:nvPr/>
          </p:nvSpPr>
          <p:spPr>
            <a:xfrm rot="20067502" flipH="1">
              <a:off x="4810151" y="3949086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46" name="Nyíl: sávnyíl 45">
              <a:extLst>
                <a:ext uri="{FF2B5EF4-FFF2-40B4-BE49-F238E27FC236}">
                  <a16:creationId xmlns:a16="http://schemas.microsoft.com/office/drawing/2014/main" id="{CCD76245-F19F-48F8-844C-94B6AD8D56AC}"/>
                </a:ext>
              </a:extLst>
            </p:cNvPr>
            <p:cNvSpPr/>
            <p:nvPr/>
          </p:nvSpPr>
          <p:spPr>
            <a:xfrm rot="20067502" flipH="1">
              <a:off x="4675404" y="4013477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47" name="Nyíl: sávnyíl 46">
              <a:extLst>
                <a:ext uri="{FF2B5EF4-FFF2-40B4-BE49-F238E27FC236}">
                  <a16:creationId xmlns:a16="http://schemas.microsoft.com/office/drawing/2014/main" id="{5D0B9B1E-6876-401D-B2D2-DC77445642A7}"/>
                </a:ext>
              </a:extLst>
            </p:cNvPr>
            <p:cNvSpPr/>
            <p:nvPr/>
          </p:nvSpPr>
          <p:spPr>
            <a:xfrm rot="20067502" flipH="1">
              <a:off x="4540657" y="4077868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Csoportba foglalás 47">
            <a:extLst>
              <a:ext uri="{FF2B5EF4-FFF2-40B4-BE49-F238E27FC236}">
                <a16:creationId xmlns:a16="http://schemas.microsoft.com/office/drawing/2014/main" id="{0CB2F0AE-7286-4BD2-AF34-89CD50695280}"/>
              </a:ext>
            </a:extLst>
          </p:cNvPr>
          <p:cNvGrpSpPr/>
          <p:nvPr/>
        </p:nvGrpSpPr>
        <p:grpSpPr>
          <a:xfrm rot="20108417" flipV="1">
            <a:off x="8191730" y="3290111"/>
            <a:ext cx="434463" cy="464129"/>
            <a:chOff x="4540657" y="3949086"/>
            <a:chExt cx="434463" cy="464129"/>
          </a:xfrm>
        </p:grpSpPr>
        <p:sp>
          <p:nvSpPr>
            <p:cNvPr id="49" name="Nyíl: sávnyíl 48">
              <a:extLst>
                <a:ext uri="{FF2B5EF4-FFF2-40B4-BE49-F238E27FC236}">
                  <a16:creationId xmlns:a16="http://schemas.microsoft.com/office/drawing/2014/main" id="{61456C1F-36C5-46DA-88B7-2BD0ABBF89D1}"/>
                </a:ext>
              </a:extLst>
            </p:cNvPr>
            <p:cNvSpPr/>
            <p:nvPr/>
          </p:nvSpPr>
          <p:spPr>
            <a:xfrm rot="20067502" flipH="1">
              <a:off x="4810151" y="3949086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0" name="Nyíl: sávnyíl 49">
              <a:extLst>
                <a:ext uri="{FF2B5EF4-FFF2-40B4-BE49-F238E27FC236}">
                  <a16:creationId xmlns:a16="http://schemas.microsoft.com/office/drawing/2014/main" id="{48C5B037-FB3A-4C4B-B2C0-40678D96D32E}"/>
                </a:ext>
              </a:extLst>
            </p:cNvPr>
            <p:cNvSpPr/>
            <p:nvPr/>
          </p:nvSpPr>
          <p:spPr>
            <a:xfrm rot="20067502" flipH="1">
              <a:off x="4675404" y="4013477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1" name="Nyíl: sávnyíl 50">
              <a:extLst>
                <a:ext uri="{FF2B5EF4-FFF2-40B4-BE49-F238E27FC236}">
                  <a16:creationId xmlns:a16="http://schemas.microsoft.com/office/drawing/2014/main" id="{2B5B66C5-F4AE-4B2E-9DEB-4B2C83E72A04}"/>
                </a:ext>
              </a:extLst>
            </p:cNvPr>
            <p:cNvSpPr/>
            <p:nvPr/>
          </p:nvSpPr>
          <p:spPr>
            <a:xfrm rot="20067502" flipH="1">
              <a:off x="4540657" y="4077868"/>
              <a:ext cx="164969" cy="335347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</p:grp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7AD860EC-0F4A-475E-AE43-AA3663169A0A}"/>
              </a:ext>
            </a:extLst>
          </p:cNvPr>
          <p:cNvSpPr txBox="1">
            <a:spLocks noChangeAspect="1"/>
          </p:cNvSpPr>
          <p:nvPr/>
        </p:nvSpPr>
        <p:spPr>
          <a:xfrm>
            <a:off x="5700397" y="2585838"/>
            <a:ext cx="2158554" cy="1869120"/>
          </a:xfrm>
          <a:prstGeom prst="hexagon">
            <a:avLst/>
          </a:prstGeom>
          <a:solidFill>
            <a:srgbClr val="CC3300"/>
          </a:solidFill>
          <a:ln w="38100"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"/>
              </a:rPr>
              <a:t>EU szintű koordináció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2F133A2D-4962-4C00-9835-2CBA6F0719A6}"/>
              </a:ext>
            </a:extLst>
          </p:cNvPr>
          <p:cNvSpPr txBox="1"/>
          <p:nvPr/>
        </p:nvSpPr>
        <p:spPr>
          <a:xfrm>
            <a:off x="712520" y="1353793"/>
            <a:ext cx="4671673" cy="4904501"/>
          </a:xfrm>
          <a:prstGeom prst="roundRect">
            <a:avLst>
              <a:gd name="adj" fmla="val 9049"/>
            </a:avLst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noAutofit/>
          </a:bodyPr>
          <a:lstStyle/>
          <a:p>
            <a:pPr lvl="0">
              <a:spcBef>
                <a:spcPts val="1200"/>
              </a:spcBef>
            </a:pPr>
            <a:r>
              <a:rPr lang="hu-HU" sz="1600" b="1" dirty="0">
                <a:solidFill>
                  <a:srgbClr val="002060"/>
                </a:solidFill>
                <a:latin typeface="Myriad "/>
              </a:rPr>
              <a:t>2023:</a:t>
            </a:r>
            <a:r>
              <a:rPr lang="hu-HU" sz="1600" dirty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1600" dirty="0" err="1">
                <a:solidFill>
                  <a:srgbClr val="002060"/>
                </a:solidFill>
                <a:latin typeface="Myriad "/>
              </a:rPr>
              <a:t>MNEnet</a:t>
            </a:r>
            <a:r>
              <a:rPr lang="hu-HU" sz="1600" dirty="0">
                <a:solidFill>
                  <a:srgbClr val="002060"/>
                </a:solidFill>
                <a:latin typeface="Myriad "/>
              </a:rPr>
              <a:t> (Európai Multinacionális Vállalatcsoport-koordinátorok Hálózata) kezdeményezte a koordinált fellépést a BEPS adatok hozzáférhetősége érdekében</a:t>
            </a:r>
          </a:p>
          <a:p>
            <a:pPr lvl="0">
              <a:spcBef>
                <a:spcPts val="1200"/>
              </a:spcBef>
            </a:pPr>
            <a:r>
              <a:rPr lang="hu-HU" sz="1600" b="1" dirty="0">
                <a:solidFill>
                  <a:srgbClr val="002060"/>
                </a:solidFill>
                <a:latin typeface="Myriad "/>
              </a:rPr>
              <a:t>2025 június: </a:t>
            </a:r>
            <a:r>
              <a:rPr lang="hu-HU" sz="1600" dirty="0">
                <a:solidFill>
                  <a:srgbClr val="002060"/>
                </a:solidFill>
                <a:latin typeface="Myriad "/>
              </a:rPr>
              <a:t>Eurostat – DG TAXUD (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Európai</a:t>
            </a:r>
            <a:r>
              <a:rPr lang="en-US" sz="1600" dirty="0">
                <a:solidFill>
                  <a:srgbClr val="002060"/>
                </a:solidFill>
                <a:latin typeface="Myriad 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Bizottság</a:t>
            </a:r>
            <a:r>
              <a:rPr lang="en-US" sz="1600" dirty="0">
                <a:solidFill>
                  <a:srgbClr val="002060"/>
                </a:solidFill>
                <a:latin typeface="Myriad 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Adó</a:t>
            </a:r>
            <a:r>
              <a:rPr lang="en-US" sz="1600" dirty="0">
                <a:solidFill>
                  <a:srgbClr val="002060"/>
                </a:solidFill>
                <a:latin typeface="Myriad "/>
              </a:rPr>
              <a:t>- 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és</a:t>
            </a:r>
            <a:r>
              <a:rPr lang="en-US" sz="1600" dirty="0">
                <a:solidFill>
                  <a:srgbClr val="002060"/>
                </a:solidFill>
                <a:latin typeface="Myriad 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Vámügyekért</a:t>
            </a:r>
            <a:r>
              <a:rPr lang="en-US" sz="1600" dirty="0">
                <a:solidFill>
                  <a:srgbClr val="002060"/>
                </a:solidFill>
                <a:latin typeface="Myriad 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felelős</a:t>
            </a:r>
            <a:r>
              <a:rPr lang="en-US" sz="1600" dirty="0">
                <a:solidFill>
                  <a:srgbClr val="002060"/>
                </a:solidFill>
                <a:latin typeface="Myriad 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Myriad "/>
              </a:rPr>
              <a:t>Főigazgatóság</a:t>
            </a:r>
            <a:r>
              <a:rPr lang="hu-HU" sz="1600" dirty="0">
                <a:solidFill>
                  <a:srgbClr val="002060"/>
                </a:solidFill>
                <a:latin typeface="Myriad "/>
              </a:rPr>
              <a:t>a) közös értekezlet</a:t>
            </a:r>
          </a:p>
          <a:p>
            <a:pPr lvl="0">
              <a:spcBef>
                <a:spcPts val="1200"/>
              </a:spcBef>
            </a:pPr>
            <a:r>
              <a:rPr lang="hu-HU" sz="1600" b="1" dirty="0">
                <a:solidFill>
                  <a:srgbClr val="002060"/>
                </a:solidFill>
                <a:latin typeface="Myriad "/>
              </a:rPr>
              <a:t>2025 november: </a:t>
            </a:r>
            <a:r>
              <a:rPr lang="hu-HU" sz="1600" dirty="0">
                <a:solidFill>
                  <a:srgbClr val="002060"/>
                </a:solidFill>
                <a:latin typeface="Myriad "/>
              </a:rPr>
              <a:t>az Eurostat meghívott vendégként prezentál a TADEUS (Európai Uniós Adóigazgatási Csúcstalálkozó) értekezleten. Fő üzenet: a 223/2009/EK rendelet alapján az Eurostat kéri a nemzeti adóhivatalokat a BEPS adatok statisztikai célra történő megosztására</a:t>
            </a:r>
          </a:p>
          <a:p>
            <a:pPr lvl="0">
              <a:spcBef>
                <a:spcPts val="1200"/>
              </a:spcBef>
            </a:pPr>
            <a:r>
              <a:rPr lang="hu-HU" sz="1600" b="1" dirty="0">
                <a:solidFill>
                  <a:srgbClr val="002060"/>
                </a:solidFill>
                <a:latin typeface="Myriad "/>
              </a:rPr>
              <a:t>Eredmények:</a:t>
            </a:r>
            <a:r>
              <a:rPr lang="hu-HU" sz="1600" dirty="0">
                <a:solidFill>
                  <a:srgbClr val="002060"/>
                </a:solidFill>
                <a:latin typeface="Myriad "/>
              </a:rPr>
              <a:t> a DG TAXUD megkezdi az adatátadást korlátozó akadályok felmérését és a jogszabályok harmonizációjának előkészítését az adatátadások megkönnyítése érdekében</a:t>
            </a:r>
          </a:p>
        </p:txBody>
      </p:sp>
    </p:spTree>
    <p:extLst>
      <p:ext uri="{BB962C8B-B14F-4D97-AF65-F5344CB8AC3E}">
        <p14:creationId xmlns:p14="http://schemas.microsoft.com/office/powerpoint/2010/main" val="1894040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1F21A319-5BA1-4E1E-965E-2DD59F46A483}"/>
              </a:ext>
            </a:extLst>
          </p:cNvPr>
          <p:cNvCxnSpPr>
            <a:cxnSpLocks/>
          </p:cNvCxnSpPr>
          <p:nvPr/>
        </p:nvCxnSpPr>
        <p:spPr>
          <a:xfrm>
            <a:off x="1374534" y="1341912"/>
            <a:ext cx="0" cy="2190249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5400000" scaled="1"/>
            </a:gradFill>
            <a:prstDash val="solid"/>
            <a:miter lim="800000"/>
          </a:ln>
          <a:effectLst/>
        </p:spPr>
      </p:cxnSp>
      <p:sp>
        <p:nvSpPr>
          <p:cNvPr id="6" name="Rectangle 6">
            <a:extLst>
              <a:ext uri="{FF2B5EF4-FFF2-40B4-BE49-F238E27FC236}">
                <a16:creationId xmlns:a16="http://schemas.microsoft.com/office/drawing/2014/main" id="{6259492E-3D5B-4682-9E0D-686C8107B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34" y="1353554"/>
            <a:ext cx="11526217" cy="2190249"/>
          </a:xfrm>
          <a:prstGeom prst="rect">
            <a:avLst/>
          </a:prstGeom>
          <a:gradFill>
            <a:gsLst>
              <a:gs pos="0">
                <a:srgbClr val="FFFFFF">
                  <a:alpha val="11000"/>
                </a:srgbClr>
              </a:gs>
              <a:gs pos="100000">
                <a:srgbClr val="FFFFFF">
                  <a:alpha val="21000"/>
                </a:srgbClr>
              </a:gs>
            </a:gsLst>
            <a:lin ang="2700000" scaled="0"/>
          </a:gradFill>
          <a:ln w="9525" cap="flat" cmpd="sng" algn="ctr">
            <a:noFill/>
            <a:prstDash val="solid"/>
            <a:round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362B8D0D-C47A-4B5D-856B-2634C62A9840}"/>
              </a:ext>
            </a:extLst>
          </p:cNvPr>
          <p:cNvSpPr txBox="1"/>
          <p:nvPr/>
        </p:nvSpPr>
        <p:spPr>
          <a:xfrm>
            <a:off x="2170388" y="1559872"/>
            <a:ext cx="86470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b="1" dirty="0">
                <a:solidFill>
                  <a:schemeClr val="bg1"/>
                </a:solidFill>
                <a:latin typeface="Myriad "/>
              </a:rPr>
              <a:t>Köszönöm a megtisztelő </a:t>
            </a:r>
            <a:br>
              <a:rPr lang="hu-HU" sz="5400" b="1" dirty="0">
                <a:solidFill>
                  <a:schemeClr val="bg1"/>
                </a:solidFill>
                <a:latin typeface="Myriad "/>
              </a:rPr>
            </a:br>
            <a:r>
              <a:rPr lang="hu-HU" sz="5400" b="1" dirty="0">
                <a:solidFill>
                  <a:schemeClr val="bg1"/>
                </a:solidFill>
                <a:latin typeface="Myriad "/>
              </a:rPr>
              <a:t>figyelmüket!</a:t>
            </a:r>
          </a:p>
        </p:txBody>
      </p:sp>
    </p:spTree>
    <p:extLst>
      <p:ext uri="{BB962C8B-B14F-4D97-AF65-F5344CB8AC3E}">
        <p14:creationId xmlns:p14="http://schemas.microsoft.com/office/powerpoint/2010/main" val="302767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56664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4" y="789959"/>
            <a:ext cx="2968629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Tartalom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2</a:t>
            </a:fld>
            <a:endParaRPr lang="hu-HU" dirty="0"/>
          </a:p>
        </p:txBody>
      </p:sp>
      <p:grpSp>
        <p:nvGrpSpPr>
          <p:cNvPr id="77" name="Csoportba foglalás 76">
            <a:extLst>
              <a:ext uri="{FF2B5EF4-FFF2-40B4-BE49-F238E27FC236}">
                <a16:creationId xmlns:a16="http://schemas.microsoft.com/office/drawing/2014/main" id="{E8FD9D34-4F50-4132-86A0-62C789138075}"/>
              </a:ext>
            </a:extLst>
          </p:cNvPr>
          <p:cNvGrpSpPr/>
          <p:nvPr/>
        </p:nvGrpSpPr>
        <p:grpSpPr>
          <a:xfrm>
            <a:off x="1117414" y="2483224"/>
            <a:ext cx="2429437" cy="2430456"/>
            <a:chOff x="1803215" y="2483224"/>
            <a:chExt cx="2429437" cy="2430456"/>
          </a:xfrm>
        </p:grpSpPr>
        <p:sp>
          <p:nvSpPr>
            <p:cNvPr id="2" name="Ellipszis 1">
              <a:extLst>
                <a:ext uri="{FF2B5EF4-FFF2-40B4-BE49-F238E27FC236}">
                  <a16:creationId xmlns:a16="http://schemas.microsoft.com/office/drawing/2014/main" id="{98321B03-D94D-4615-8E8D-1B3CF696961D}"/>
                </a:ext>
              </a:extLst>
            </p:cNvPr>
            <p:cNvSpPr/>
            <p:nvPr/>
          </p:nvSpPr>
          <p:spPr>
            <a:xfrm>
              <a:off x="1803216" y="2483224"/>
              <a:ext cx="2429436" cy="2430456"/>
            </a:xfrm>
            <a:prstGeom prst="ellipse">
              <a:avLst/>
            </a:prstGeom>
            <a:noFill/>
            <a:ln w="76200">
              <a:gradFill flip="none" rotWithShape="1">
                <a:gsLst>
                  <a:gs pos="100000">
                    <a:srgbClr val="BD8907"/>
                  </a:gs>
                  <a:gs pos="0">
                    <a:srgbClr val="F0D36B"/>
                  </a:gs>
                </a:gsLst>
                <a:lin ang="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" name="Szövegdoboz 2">
              <a:extLst>
                <a:ext uri="{FF2B5EF4-FFF2-40B4-BE49-F238E27FC236}">
                  <a16:creationId xmlns:a16="http://schemas.microsoft.com/office/drawing/2014/main" id="{B99BC970-3A6C-47CD-9FD9-15FA821E0814}"/>
                </a:ext>
              </a:extLst>
            </p:cNvPr>
            <p:cNvSpPr txBox="1"/>
            <p:nvPr/>
          </p:nvSpPr>
          <p:spPr>
            <a:xfrm>
              <a:off x="1803215" y="3198141"/>
              <a:ext cx="242943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sz="3000" dirty="0">
                <a:solidFill>
                  <a:srgbClr val="002060"/>
                </a:solidFill>
                <a:latin typeface="Myriad "/>
              </a:endParaRPr>
            </a:p>
          </p:txBody>
        </p:sp>
      </p:grp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F5627FFB-C399-4806-B0C6-3B603ECAFDCF}"/>
              </a:ext>
            </a:extLst>
          </p:cNvPr>
          <p:cNvGrpSpPr/>
          <p:nvPr/>
        </p:nvGrpSpPr>
        <p:grpSpPr>
          <a:xfrm>
            <a:off x="4909759" y="1476400"/>
            <a:ext cx="6750108" cy="914034"/>
            <a:chOff x="5595560" y="1476400"/>
            <a:chExt cx="6750108" cy="914034"/>
          </a:xfrm>
        </p:grpSpPr>
        <p:sp>
          <p:nvSpPr>
            <p:cNvPr id="48" name="Szövegdoboz 47">
              <a:extLst>
                <a:ext uri="{FF2B5EF4-FFF2-40B4-BE49-F238E27FC236}">
                  <a16:creationId xmlns:a16="http://schemas.microsoft.com/office/drawing/2014/main" id="{5E900F9F-6833-4AC3-BB95-8DD063D11B01}"/>
                </a:ext>
              </a:extLst>
            </p:cNvPr>
            <p:cNvSpPr txBox="1"/>
            <p:nvPr/>
          </p:nvSpPr>
          <p:spPr>
            <a:xfrm>
              <a:off x="6395183" y="1481570"/>
              <a:ext cx="5950485" cy="90886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sz="3600" dirty="0">
                  <a:solidFill>
                    <a:srgbClr val="002060"/>
                  </a:solidFill>
                  <a:latin typeface="Myriad "/>
                </a:rPr>
                <a:t>Nagyvállalatok a gazdaságban</a:t>
              </a:r>
            </a:p>
          </p:txBody>
        </p:sp>
        <p:sp>
          <p:nvSpPr>
            <p:cNvPr id="9" name="Ellipszis 8">
              <a:extLst>
                <a:ext uri="{FF2B5EF4-FFF2-40B4-BE49-F238E27FC236}">
                  <a16:creationId xmlns:a16="http://schemas.microsoft.com/office/drawing/2014/main" id="{4FCA8C48-BC10-4DB3-B262-EB2F7BA4F496}"/>
                </a:ext>
              </a:extLst>
            </p:cNvPr>
            <p:cNvSpPr/>
            <p:nvPr/>
          </p:nvSpPr>
          <p:spPr>
            <a:xfrm>
              <a:off x="5595560" y="1476400"/>
              <a:ext cx="900000" cy="900000"/>
            </a:xfrm>
            <a:prstGeom prst="ellipse">
              <a:avLst/>
            </a:prstGeom>
            <a:gradFill flip="none" rotWithShape="1">
              <a:gsLst>
                <a:gs pos="0">
                  <a:srgbClr val="F0D269"/>
                </a:gs>
                <a:gs pos="0">
                  <a:srgbClr val="EFD269"/>
                </a:gs>
                <a:gs pos="52000">
                  <a:schemeClr val="accent6">
                    <a:lumMod val="10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7" name="Ábra 46" descr="Település">
              <a:extLst>
                <a:ext uri="{FF2B5EF4-FFF2-40B4-BE49-F238E27FC236}">
                  <a16:creationId xmlns:a16="http://schemas.microsoft.com/office/drawing/2014/main" id="{86DBE1D8-582F-4BAB-8E7D-B6C604167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695936" y="1586379"/>
              <a:ext cx="699247" cy="699247"/>
            </a:xfrm>
            <a:prstGeom prst="rect">
              <a:avLst/>
            </a:prstGeom>
          </p:spPr>
        </p:pic>
      </p:grp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30D6A8DF-39DE-4324-9337-953745477074}"/>
              </a:ext>
            </a:extLst>
          </p:cNvPr>
          <p:cNvGrpSpPr/>
          <p:nvPr/>
        </p:nvGrpSpPr>
        <p:grpSpPr>
          <a:xfrm>
            <a:off x="4132133" y="2652899"/>
            <a:ext cx="7265211" cy="914034"/>
            <a:chOff x="4817935" y="2612271"/>
            <a:chExt cx="7265211" cy="914034"/>
          </a:xfrm>
        </p:grpSpPr>
        <p:sp>
          <p:nvSpPr>
            <p:cNvPr id="49" name="Szövegdoboz 48">
              <a:extLst>
                <a:ext uri="{FF2B5EF4-FFF2-40B4-BE49-F238E27FC236}">
                  <a16:creationId xmlns:a16="http://schemas.microsoft.com/office/drawing/2014/main" id="{C34C1EC2-A06F-445B-B468-FBA8F328A012}"/>
                </a:ext>
              </a:extLst>
            </p:cNvPr>
            <p:cNvSpPr txBox="1"/>
            <p:nvPr/>
          </p:nvSpPr>
          <p:spPr>
            <a:xfrm>
              <a:off x="6335886" y="2617441"/>
              <a:ext cx="5747260" cy="90886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sz="3600" dirty="0">
                  <a:latin typeface="Myriad "/>
                </a:rPr>
                <a:t> </a:t>
              </a:r>
              <a:r>
                <a:rPr lang="hu-HU" sz="3600" dirty="0">
                  <a:solidFill>
                    <a:srgbClr val="002060"/>
                  </a:solidFill>
                  <a:latin typeface="Myriad "/>
                </a:rPr>
                <a:t>Döntéshozói eszközrendszer</a:t>
              </a:r>
            </a:p>
          </p:txBody>
        </p:sp>
        <p:sp>
          <p:nvSpPr>
            <p:cNvPr id="50" name="Ellipszis 49">
              <a:extLst>
                <a:ext uri="{FF2B5EF4-FFF2-40B4-BE49-F238E27FC236}">
                  <a16:creationId xmlns:a16="http://schemas.microsoft.com/office/drawing/2014/main" id="{445DF112-7530-403B-89C9-13DEB0E1BF57}"/>
                </a:ext>
              </a:extLst>
            </p:cNvPr>
            <p:cNvSpPr/>
            <p:nvPr/>
          </p:nvSpPr>
          <p:spPr>
            <a:xfrm>
              <a:off x="5595560" y="2612271"/>
              <a:ext cx="900000" cy="900000"/>
            </a:xfrm>
            <a:prstGeom prst="ellipse">
              <a:avLst/>
            </a:prstGeom>
            <a:gradFill flip="none" rotWithShape="1">
              <a:gsLst>
                <a:gs pos="0">
                  <a:srgbClr val="F0D269"/>
                </a:gs>
                <a:gs pos="0">
                  <a:srgbClr val="EFD269"/>
                </a:gs>
                <a:gs pos="52000">
                  <a:schemeClr val="accent6">
                    <a:lumMod val="100000"/>
                  </a:schemeClr>
                </a:gs>
              </a:gsLst>
              <a:lin ang="0" scaled="1"/>
              <a:tileRect/>
            </a:gra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51" name="Ábra 50" descr="Jogot jelképező mérleg">
              <a:extLst>
                <a:ext uri="{FF2B5EF4-FFF2-40B4-BE49-F238E27FC236}">
                  <a16:creationId xmlns:a16="http://schemas.microsoft.com/office/drawing/2014/main" id="{4EAE4362-24F3-471E-966F-35AD428A8A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705984" y="2712202"/>
              <a:ext cx="699247" cy="699247"/>
            </a:xfrm>
            <a:prstGeom prst="rect">
              <a:avLst/>
            </a:prstGeom>
          </p:spPr>
        </p:pic>
        <p:cxnSp>
          <p:nvCxnSpPr>
            <p:cNvPr id="63" name="Egyenes összekötő 62">
              <a:extLst>
                <a:ext uri="{FF2B5EF4-FFF2-40B4-BE49-F238E27FC236}">
                  <a16:creationId xmlns:a16="http://schemas.microsoft.com/office/drawing/2014/main" id="{D4A93210-0786-4D22-BD47-304061B81247}"/>
                </a:ext>
              </a:extLst>
            </p:cNvPr>
            <p:cNvCxnSpPr>
              <a:cxnSpLocks/>
              <a:stCxn id="44" idx="6"/>
              <a:endCxn id="50" idx="2"/>
            </p:cNvCxnSpPr>
            <p:nvPr/>
          </p:nvCxnSpPr>
          <p:spPr>
            <a:xfrm>
              <a:off x="4817935" y="3035302"/>
              <a:ext cx="777625" cy="26969"/>
            </a:xfrm>
            <a:prstGeom prst="line">
              <a:avLst/>
            </a:prstGeom>
            <a:ln w="25400">
              <a:solidFill>
                <a:srgbClr val="00206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>
            <a:extLst>
              <a:ext uri="{FF2B5EF4-FFF2-40B4-BE49-F238E27FC236}">
                <a16:creationId xmlns:a16="http://schemas.microsoft.com/office/drawing/2014/main" id="{5D991A04-B70F-4F47-A9FE-6558C905942C}"/>
              </a:ext>
            </a:extLst>
          </p:cNvPr>
          <p:cNvGrpSpPr/>
          <p:nvPr/>
        </p:nvGrpSpPr>
        <p:grpSpPr>
          <a:xfrm>
            <a:off x="4909759" y="4991904"/>
            <a:ext cx="6690811" cy="914034"/>
            <a:chOff x="5595560" y="4991904"/>
            <a:chExt cx="6690811" cy="914034"/>
          </a:xfrm>
        </p:grpSpPr>
        <p:sp>
          <p:nvSpPr>
            <p:cNvPr id="52" name="Szövegdoboz 51">
              <a:extLst>
                <a:ext uri="{FF2B5EF4-FFF2-40B4-BE49-F238E27FC236}">
                  <a16:creationId xmlns:a16="http://schemas.microsoft.com/office/drawing/2014/main" id="{8D5371A8-265A-4D22-A913-7FBA1274860D}"/>
                </a:ext>
              </a:extLst>
            </p:cNvPr>
            <p:cNvSpPr txBox="1"/>
            <p:nvPr/>
          </p:nvSpPr>
          <p:spPr>
            <a:xfrm>
              <a:off x="6335886" y="4997074"/>
              <a:ext cx="5950485" cy="90886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sz="3600" dirty="0">
                  <a:latin typeface="Myriad "/>
                </a:rPr>
                <a:t> </a:t>
              </a:r>
              <a:r>
                <a:rPr lang="hu-HU" sz="3600" dirty="0">
                  <a:solidFill>
                    <a:srgbClr val="002060"/>
                  </a:solidFill>
                  <a:latin typeface="Myriad "/>
                </a:rPr>
                <a:t>Felhasználhatóság, kihívások</a:t>
              </a:r>
            </a:p>
          </p:txBody>
        </p:sp>
        <p:sp>
          <p:nvSpPr>
            <p:cNvPr id="53" name="Ellipszis 52">
              <a:extLst>
                <a:ext uri="{FF2B5EF4-FFF2-40B4-BE49-F238E27FC236}">
                  <a16:creationId xmlns:a16="http://schemas.microsoft.com/office/drawing/2014/main" id="{884C2EE4-43C8-4471-B253-FE3ED4A4CA5A}"/>
                </a:ext>
              </a:extLst>
            </p:cNvPr>
            <p:cNvSpPr/>
            <p:nvPr/>
          </p:nvSpPr>
          <p:spPr>
            <a:xfrm>
              <a:off x="5595560" y="4991904"/>
              <a:ext cx="900000" cy="900000"/>
            </a:xfrm>
            <a:prstGeom prst="ellipse">
              <a:avLst/>
            </a:prstGeom>
            <a:gradFill flip="none" rotWithShape="1">
              <a:gsLst>
                <a:gs pos="0">
                  <a:srgbClr val="F0D269"/>
                </a:gs>
                <a:gs pos="0">
                  <a:srgbClr val="EFD269"/>
                </a:gs>
                <a:gs pos="52000">
                  <a:schemeClr val="accent6">
                    <a:lumMod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54" name="Ábra 53" descr="Kirakósdarabok">
              <a:extLst>
                <a:ext uri="{FF2B5EF4-FFF2-40B4-BE49-F238E27FC236}">
                  <a16:creationId xmlns:a16="http://schemas.microsoft.com/office/drawing/2014/main" id="{2394CA01-4ED3-4A77-92B3-37FA5F647A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731796" y="5083953"/>
              <a:ext cx="699247" cy="699247"/>
            </a:xfrm>
            <a:prstGeom prst="rect">
              <a:avLst/>
            </a:prstGeom>
          </p:spPr>
        </p:pic>
      </p:grpSp>
      <p:cxnSp>
        <p:nvCxnSpPr>
          <p:cNvPr id="66" name="Egyenes összekötő 65">
            <a:extLst>
              <a:ext uri="{FF2B5EF4-FFF2-40B4-BE49-F238E27FC236}">
                <a16:creationId xmlns:a16="http://schemas.microsoft.com/office/drawing/2014/main" id="{E91F9B52-E49D-4861-A111-682FFA8F2B2D}"/>
              </a:ext>
            </a:extLst>
          </p:cNvPr>
          <p:cNvCxnSpPr>
            <a:cxnSpLocks/>
            <a:stCxn id="53" idx="2"/>
          </p:cNvCxnSpPr>
          <p:nvPr/>
        </p:nvCxnSpPr>
        <p:spPr>
          <a:xfrm flipH="1" flipV="1">
            <a:off x="3533774" y="5181600"/>
            <a:ext cx="1375985" cy="260304"/>
          </a:xfrm>
          <a:prstGeom prst="line">
            <a:avLst/>
          </a:prstGeom>
          <a:ln w="254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Ív 3">
            <a:extLst>
              <a:ext uri="{FF2B5EF4-FFF2-40B4-BE49-F238E27FC236}">
                <a16:creationId xmlns:a16="http://schemas.microsoft.com/office/drawing/2014/main" id="{689F87D2-ACC9-43B1-BBD2-4611C33C441D}"/>
              </a:ext>
            </a:extLst>
          </p:cNvPr>
          <p:cNvSpPr/>
          <p:nvPr/>
        </p:nvSpPr>
        <p:spPr>
          <a:xfrm>
            <a:off x="532132" y="1898451"/>
            <a:ext cx="3600000" cy="3600000"/>
          </a:xfrm>
          <a:prstGeom prst="arc">
            <a:avLst>
              <a:gd name="adj1" fmla="val 16200000"/>
              <a:gd name="adj2" fmla="val 5393864"/>
            </a:avLst>
          </a:prstGeom>
          <a:ln w="381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44668364-D0D3-46AC-B662-26F4E5000391}"/>
              </a:ext>
            </a:extLst>
          </p:cNvPr>
          <p:cNvSpPr/>
          <p:nvPr/>
        </p:nvSpPr>
        <p:spPr>
          <a:xfrm>
            <a:off x="3210338" y="2096314"/>
            <a:ext cx="288000" cy="288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Ellipszis 43">
            <a:extLst>
              <a:ext uri="{FF2B5EF4-FFF2-40B4-BE49-F238E27FC236}">
                <a16:creationId xmlns:a16="http://schemas.microsoft.com/office/drawing/2014/main" id="{BF58A0E0-6B2B-440D-A316-2A6A03ED6833}"/>
              </a:ext>
            </a:extLst>
          </p:cNvPr>
          <p:cNvSpPr/>
          <p:nvPr/>
        </p:nvSpPr>
        <p:spPr>
          <a:xfrm>
            <a:off x="3844133" y="2931930"/>
            <a:ext cx="288000" cy="288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Ellipszis 44">
            <a:extLst>
              <a:ext uri="{FF2B5EF4-FFF2-40B4-BE49-F238E27FC236}">
                <a16:creationId xmlns:a16="http://schemas.microsoft.com/office/drawing/2014/main" id="{9410A56A-C223-40E9-B48D-1D1206392ED9}"/>
              </a:ext>
            </a:extLst>
          </p:cNvPr>
          <p:cNvSpPr/>
          <p:nvPr/>
        </p:nvSpPr>
        <p:spPr>
          <a:xfrm>
            <a:off x="3267754" y="4997074"/>
            <a:ext cx="288000" cy="288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8" name="Ellipszis 67">
            <a:extLst>
              <a:ext uri="{FF2B5EF4-FFF2-40B4-BE49-F238E27FC236}">
                <a16:creationId xmlns:a16="http://schemas.microsoft.com/office/drawing/2014/main" id="{E4F933EA-5515-4A84-BF4A-C99E231398CC}"/>
              </a:ext>
            </a:extLst>
          </p:cNvPr>
          <p:cNvSpPr/>
          <p:nvPr/>
        </p:nvSpPr>
        <p:spPr>
          <a:xfrm>
            <a:off x="2188132" y="1754136"/>
            <a:ext cx="288000" cy="288000"/>
          </a:xfrm>
          <a:prstGeom prst="ellips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9" name="Ellipszis 68">
            <a:extLst>
              <a:ext uri="{FF2B5EF4-FFF2-40B4-BE49-F238E27FC236}">
                <a16:creationId xmlns:a16="http://schemas.microsoft.com/office/drawing/2014/main" id="{6C360ABE-D3B1-4F96-9498-6E41D4F3D007}"/>
              </a:ext>
            </a:extLst>
          </p:cNvPr>
          <p:cNvSpPr/>
          <p:nvPr/>
        </p:nvSpPr>
        <p:spPr>
          <a:xfrm>
            <a:off x="2188132" y="5354451"/>
            <a:ext cx="288000" cy="288000"/>
          </a:xfrm>
          <a:prstGeom prst="ellips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Ellipszis 30">
            <a:extLst>
              <a:ext uri="{FF2B5EF4-FFF2-40B4-BE49-F238E27FC236}">
                <a16:creationId xmlns:a16="http://schemas.microsoft.com/office/drawing/2014/main" id="{1158AB77-9F7B-4D67-B30E-3F6298F8A526}"/>
              </a:ext>
            </a:extLst>
          </p:cNvPr>
          <p:cNvSpPr/>
          <p:nvPr/>
        </p:nvSpPr>
        <p:spPr>
          <a:xfrm>
            <a:off x="3879392" y="4109882"/>
            <a:ext cx="288000" cy="288000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7" name="Csoportba foglalás 16">
            <a:extLst>
              <a:ext uri="{FF2B5EF4-FFF2-40B4-BE49-F238E27FC236}">
                <a16:creationId xmlns:a16="http://schemas.microsoft.com/office/drawing/2014/main" id="{8F49D57F-097C-42BB-9129-58C6DF8331BF}"/>
              </a:ext>
            </a:extLst>
          </p:cNvPr>
          <p:cNvGrpSpPr/>
          <p:nvPr/>
        </p:nvGrpSpPr>
        <p:grpSpPr>
          <a:xfrm>
            <a:off x="4909758" y="3812157"/>
            <a:ext cx="5061556" cy="914034"/>
            <a:chOff x="5595560" y="3831862"/>
            <a:chExt cx="5061556" cy="914034"/>
          </a:xfrm>
        </p:grpSpPr>
        <p:sp>
          <p:nvSpPr>
            <p:cNvPr id="36" name="Szövegdoboz 35">
              <a:extLst>
                <a:ext uri="{FF2B5EF4-FFF2-40B4-BE49-F238E27FC236}">
                  <a16:creationId xmlns:a16="http://schemas.microsoft.com/office/drawing/2014/main" id="{C8AE11E2-9CE4-49A7-B237-BDD18DF7BD67}"/>
                </a:ext>
              </a:extLst>
            </p:cNvPr>
            <p:cNvSpPr txBox="1"/>
            <p:nvPr/>
          </p:nvSpPr>
          <p:spPr>
            <a:xfrm>
              <a:off x="6335886" y="3837032"/>
              <a:ext cx="4321230" cy="908864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sz="3600" dirty="0">
                  <a:latin typeface="Myriad "/>
                </a:rPr>
                <a:t> </a:t>
              </a:r>
              <a:r>
                <a:rPr lang="hu-HU" sz="3600" dirty="0">
                  <a:solidFill>
                    <a:srgbClr val="002060"/>
                  </a:solidFill>
                  <a:latin typeface="Myriad "/>
                </a:rPr>
                <a:t>BEPS dokumentáció</a:t>
              </a:r>
            </a:p>
          </p:txBody>
        </p:sp>
        <p:sp>
          <p:nvSpPr>
            <p:cNvPr id="37" name="Ellipszis 36">
              <a:extLst>
                <a:ext uri="{FF2B5EF4-FFF2-40B4-BE49-F238E27FC236}">
                  <a16:creationId xmlns:a16="http://schemas.microsoft.com/office/drawing/2014/main" id="{DA4B3368-0736-4630-919B-B65941783B5B}"/>
                </a:ext>
              </a:extLst>
            </p:cNvPr>
            <p:cNvSpPr/>
            <p:nvPr/>
          </p:nvSpPr>
          <p:spPr>
            <a:xfrm>
              <a:off x="5595560" y="3831862"/>
              <a:ext cx="900000" cy="900000"/>
            </a:xfrm>
            <a:prstGeom prst="ellipse">
              <a:avLst/>
            </a:prstGeom>
            <a:gradFill flip="none" rotWithShape="1">
              <a:gsLst>
                <a:gs pos="0">
                  <a:srgbClr val="F0D269"/>
                </a:gs>
                <a:gs pos="0">
                  <a:srgbClr val="EFD269"/>
                </a:gs>
                <a:gs pos="52000">
                  <a:schemeClr val="accent6">
                    <a:lumMod val="100000"/>
                  </a:schemeClr>
                </a:gs>
              </a:gsLst>
              <a:lin ang="0" scaled="1"/>
              <a:tileRect/>
            </a:gra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38" name="Ábra 37" descr="Biztonsági kamera">
              <a:extLst>
                <a:ext uri="{FF2B5EF4-FFF2-40B4-BE49-F238E27FC236}">
                  <a16:creationId xmlns:a16="http://schemas.microsoft.com/office/drawing/2014/main" id="{E8192C8B-1F10-447D-A246-654E4B991DE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705984" y="3931793"/>
              <a:ext cx="699247" cy="699247"/>
            </a:xfrm>
            <a:prstGeom prst="rect">
              <a:avLst/>
            </a:prstGeom>
          </p:spPr>
        </p:pic>
      </p:grpSp>
      <p:cxnSp>
        <p:nvCxnSpPr>
          <p:cNvPr id="55" name="Egyenes összekötő 54">
            <a:extLst>
              <a:ext uri="{FF2B5EF4-FFF2-40B4-BE49-F238E27FC236}">
                <a16:creationId xmlns:a16="http://schemas.microsoft.com/office/drawing/2014/main" id="{C4346A7F-A4FA-483A-8A50-8912F800DF29}"/>
              </a:ext>
            </a:extLst>
          </p:cNvPr>
          <p:cNvCxnSpPr>
            <a:cxnSpLocks/>
            <a:stCxn id="31" idx="6"/>
            <a:endCxn id="37" idx="2"/>
          </p:cNvCxnSpPr>
          <p:nvPr/>
        </p:nvCxnSpPr>
        <p:spPr>
          <a:xfrm>
            <a:off x="4167392" y="4253882"/>
            <a:ext cx="742366" cy="8275"/>
          </a:xfrm>
          <a:prstGeom prst="line">
            <a:avLst/>
          </a:prstGeom>
          <a:ln w="254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gyenes összekötő 56">
            <a:extLst>
              <a:ext uri="{FF2B5EF4-FFF2-40B4-BE49-F238E27FC236}">
                <a16:creationId xmlns:a16="http://schemas.microsoft.com/office/drawing/2014/main" id="{AF714E63-5DFE-4712-B862-7352BC73CBF9}"/>
              </a:ext>
            </a:extLst>
          </p:cNvPr>
          <p:cNvCxnSpPr>
            <a:cxnSpLocks/>
          </p:cNvCxnSpPr>
          <p:nvPr/>
        </p:nvCxnSpPr>
        <p:spPr>
          <a:xfrm flipV="1">
            <a:off x="3499573" y="1933593"/>
            <a:ext cx="1375985" cy="260304"/>
          </a:xfrm>
          <a:prstGeom prst="line">
            <a:avLst/>
          </a:prstGeom>
          <a:ln w="254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779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4" y="373399"/>
            <a:ext cx="7476092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Multinacionális vállalatok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3</a:t>
            </a:fld>
            <a:endParaRPr lang="hu-HU" dirty="0"/>
          </a:p>
        </p:txBody>
      </p:sp>
      <p:pic>
        <p:nvPicPr>
          <p:cNvPr id="13" name="Ábra 12" descr="Település">
            <a:extLst>
              <a:ext uri="{FF2B5EF4-FFF2-40B4-BE49-F238E27FC236}">
                <a16:creationId xmlns:a16="http://schemas.microsoft.com/office/drawing/2014/main" id="{4C209B18-DE08-42F8-8BB5-C5C082C438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3869" y="2039175"/>
            <a:ext cx="990082" cy="990082"/>
          </a:xfrm>
          <a:prstGeom prst="rect">
            <a:avLst/>
          </a:prstGeom>
        </p:spPr>
      </p:pic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C8E0DAEA-084E-4115-ADDE-D737FD61566F}"/>
              </a:ext>
            </a:extLst>
          </p:cNvPr>
          <p:cNvGrpSpPr/>
          <p:nvPr/>
        </p:nvGrpSpPr>
        <p:grpSpPr>
          <a:xfrm>
            <a:off x="5490437" y="2065323"/>
            <a:ext cx="926539" cy="964241"/>
            <a:chOff x="5318816" y="2027857"/>
            <a:chExt cx="1011194" cy="1014082"/>
          </a:xfrm>
        </p:grpSpPr>
        <p:sp>
          <p:nvSpPr>
            <p:cNvPr id="2" name="Téglalap 1">
              <a:extLst>
                <a:ext uri="{FF2B5EF4-FFF2-40B4-BE49-F238E27FC236}">
                  <a16:creationId xmlns:a16="http://schemas.microsoft.com/office/drawing/2014/main" id="{D2AA9C9A-0A1D-4A1D-B0B8-445FDDD48135}"/>
                </a:ext>
              </a:extLst>
            </p:cNvPr>
            <p:cNvSpPr/>
            <p:nvPr/>
          </p:nvSpPr>
          <p:spPr>
            <a:xfrm>
              <a:off x="5318816" y="2027857"/>
              <a:ext cx="817947" cy="931344"/>
            </a:xfrm>
            <a:prstGeom prst="rect">
              <a:avLst/>
            </a:prstGeom>
            <a:no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" name="Szövegdoboz 3">
              <a:extLst>
                <a:ext uri="{FF2B5EF4-FFF2-40B4-BE49-F238E27FC236}">
                  <a16:creationId xmlns:a16="http://schemas.microsoft.com/office/drawing/2014/main" id="{BFE67240-6949-44C1-877B-E2285B4F8A5F}"/>
                </a:ext>
              </a:extLst>
            </p:cNvPr>
            <p:cNvSpPr txBox="1"/>
            <p:nvPr/>
          </p:nvSpPr>
          <p:spPr>
            <a:xfrm>
              <a:off x="5329670" y="2027857"/>
              <a:ext cx="817947" cy="400110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2000" b="1" spc="300" dirty="0">
                  <a:solidFill>
                    <a:srgbClr val="002060"/>
                  </a:solidFill>
                  <a:latin typeface="Britannic Bold" panose="020B0903060703020204" pitchFamily="34" charset="0"/>
                </a:rPr>
                <a:t>TAX</a:t>
              </a:r>
            </a:p>
          </p:txBody>
        </p:sp>
        <p:cxnSp>
          <p:nvCxnSpPr>
            <p:cNvPr id="15" name="Egyenes összekötő 14">
              <a:extLst>
                <a:ext uri="{FF2B5EF4-FFF2-40B4-BE49-F238E27FC236}">
                  <a16:creationId xmlns:a16="http://schemas.microsoft.com/office/drawing/2014/main" id="{928E8720-7D21-4F5A-9666-C94437E137E5}"/>
                </a:ext>
              </a:extLst>
            </p:cNvPr>
            <p:cNvCxnSpPr/>
            <p:nvPr/>
          </p:nvCxnSpPr>
          <p:spPr>
            <a:xfrm>
              <a:off x="5463195" y="2472606"/>
              <a:ext cx="637947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>
              <a:extLst>
                <a:ext uri="{FF2B5EF4-FFF2-40B4-BE49-F238E27FC236}">
                  <a16:creationId xmlns:a16="http://schemas.microsoft.com/office/drawing/2014/main" id="{3C0DA441-54F3-40FD-B662-F3C96BE2EBC1}"/>
                </a:ext>
              </a:extLst>
            </p:cNvPr>
            <p:cNvCxnSpPr>
              <a:cxnSpLocks/>
            </p:cNvCxnSpPr>
            <p:nvPr/>
          </p:nvCxnSpPr>
          <p:spPr>
            <a:xfrm>
              <a:off x="5661555" y="2827138"/>
              <a:ext cx="439587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>
              <a:extLst>
                <a:ext uri="{FF2B5EF4-FFF2-40B4-BE49-F238E27FC236}">
                  <a16:creationId xmlns:a16="http://schemas.microsoft.com/office/drawing/2014/main" id="{C571EE3C-C65E-41AC-A99E-B25A93EDBE86}"/>
                </a:ext>
              </a:extLst>
            </p:cNvPr>
            <p:cNvCxnSpPr/>
            <p:nvPr/>
          </p:nvCxnSpPr>
          <p:spPr>
            <a:xfrm>
              <a:off x="5463195" y="2590783"/>
              <a:ext cx="637947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>
              <a:extLst>
                <a:ext uri="{FF2B5EF4-FFF2-40B4-BE49-F238E27FC236}">
                  <a16:creationId xmlns:a16="http://schemas.microsoft.com/office/drawing/2014/main" id="{7A52D5FD-3A85-4E79-AFA7-2BEB0400FB10}"/>
                </a:ext>
              </a:extLst>
            </p:cNvPr>
            <p:cNvCxnSpPr/>
            <p:nvPr/>
          </p:nvCxnSpPr>
          <p:spPr>
            <a:xfrm>
              <a:off x="5498816" y="2708960"/>
              <a:ext cx="637947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Nyíl: lefelé mutató 7">
              <a:extLst>
                <a:ext uri="{FF2B5EF4-FFF2-40B4-BE49-F238E27FC236}">
                  <a16:creationId xmlns:a16="http://schemas.microsoft.com/office/drawing/2014/main" id="{D53CB079-5795-4615-90D4-B5D86E65A682}"/>
                </a:ext>
              </a:extLst>
            </p:cNvPr>
            <p:cNvSpPr/>
            <p:nvPr/>
          </p:nvSpPr>
          <p:spPr>
            <a:xfrm>
              <a:off x="5998425" y="2641829"/>
              <a:ext cx="298383" cy="400110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Ellipszis 4">
              <a:extLst>
                <a:ext uri="{FF2B5EF4-FFF2-40B4-BE49-F238E27FC236}">
                  <a16:creationId xmlns:a16="http://schemas.microsoft.com/office/drawing/2014/main" id="{48863846-5BC2-458A-9608-27ADCF58B805}"/>
                </a:ext>
              </a:extLst>
            </p:cNvPr>
            <p:cNvSpPr/>
            <p:nvPr/>
          </p:nvSpPr>
          <p:spPr>
            <a:xfrm>
              <a:off x="5956763" y="2313529"/>
              <a:ext cx="373247" cy="36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b="1" dirty="0">
                  <a:solidFill>
                    <a:srgbClr val="002060"/>
                  </a:solidFill>
                  <a:latin typeface="Britannic Bold" panose="020B0903060703020204" pitchFamily="34" charset="0"/>
                </a:rPr>
                <a:t>%</a:t>
              </a:r>
            </a:p>
          </p:txBody>
        </p:sp>
      </p:grpSp>
      <p:pic>
        <p:nvPicPr>
          <p:cNvPr id="24" name="Ábra 23" descr="Bírói kalapács">
            <a:extLst>
              <a:ext uri="{FF2B5EF4-FFF2-40B4-BE49-F238E27FC236}">
                <a16:creationId xmlns:a16="http://schemas.microsoft.com/office/drawing/2014/main" id="{9318E43E-B5E5-4FD3-A825-44E0300B62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94830" y="2057696"/>
            <a:ext cx="835728" cy="835728"/>
          </a:xfrm>
          <a:prstGeom prst="rect">
            <a:avLst/>
          </a:prstGeom>
        </p:spPr>
      </p:pic>
      <p:sp>
        <p:nvSpPr>
          <p:cNvPr id="30" name="Téglalap 29">
            <a:extLst>
              <a:ext uri="{FF2B5EF4-FFF2-40B4-BE49-F238E27FC236}">
                <a16:creationId xmlns:a16="http://schemas.microsoft.com/office/drawing/2014/main" id="{11306E23-DED8-447B-BB04-0B3487389073}"/>
              </a:ext>
            </a:extLst>
          </p:cNvPr>
          <p:cNvSpPr/>
          <p:nvPr/>
        </p:nvSpPr>
        <p:spPr>
          <a:xfrm>
            <a:off x="836307" y="3142008"/>
            <a:ext cx="291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>
                <a:latin typeface="Myriad "/>
              </a:rPr>
              <a:t>Multinacionális vállalatok</a:t>
            </a:r>
          </a:p>
        </p:txBody>
      </p:sp>
      <p:sp>
        <p:nvSpPr>
          <p:cNvPr id="31" name="Téglalap 30">
            <a:extLst>
              <a:ext uri="{FF2B5EF4-FFF2-40B4-BE49-F238E27FC236}">
                <a16:creationId xmlns:a16="http://schemas.microsoft.com/office/drawing/2014/main" id="{613DFAAB-33A9-49EF-B1E3-9CCD4D13CDE8}"/>
              </a:ext>
            </a:extLst>
          </p:cNvPr>
          <p:cNvSpPr/>
          <p:nvPr/>
        </p:nvSpPr>
        <p:spPr>
          <a:xfrm>
            <a:off x="4856538" y="3142008"/>
            <a:ext cx="21822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>
                <a:latin typeface="Myriad "/>
              </a:rPr>
              <a:t>Adó menedzsment</a:t>
            </a:r>
          </a:p>
        </p:txBody>
      </p:sp>
      <p:sp>
        <p:nvSpPr>
          <p:cNvPr id="32" name="Téglalap 31">
            <a:extLst>
              <a:ext uri="{FF2B5EF4-FFF2-40B4-BE49-F238E27FC236}">
                <a16:creationId xmlns:a16="http://schemas.microsoft.com/office/drawing/2014/main" id="{CFDCE581-6197-477E-930A-DAC1494D7C7B}"/>
              </a:ext>
            </a:extLst>
          </p:cNvPr>
          <p:cNvSpPr/>
          <p:nvPr/>
        </p:nvSpPr>
        <p:spPr>
          <a:xfrm>
            <a:off x="8331469" y="3142151"/>
            <a:ext cx="2388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>
                <a:latin typeface="Myriad "/>
              </a:rPr>
              <a:t>Döntéshozók válasza</a:t>
            </a:r>
          </a:p>
        </p:txBody>
      </p:sp>
      <p:sp>
        <p:nvSpPr>
          <p:cNvPr id="33" name="Téglalap 32">
            <a:extLst>
              <a:ext uri="{FF2B5EF4-FFF2-40B4-BE49-F238E27FC236}">
                <a16:creationId xmlns:a16="http://schemas.microsoft.com/office/drawing/2014/main" id="{85927430-553D-4457-93E6-03C79089A9C9}"/>
              </a:ext>
            </a:extLst>
          </p:cNvPr>
          <p:cNvSpPr/>
          <p:nvPr/>
        </p:nvSpPr>
        <p:spPr>
          <a:xfrm>
            <a:off x="910654" y="3715758"/>
            <a:ext cx="23457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>
                <a:latin typeface="Myriad "/>
              </a:rPr>
              <a:t>Teljesítmény koncentráció</a:t>
            </a:r>
          </a:p>
        </p:txBody>
      </p:sp>
      <p:sp>
        <p:nvSpPr>
          <p:cNvPr id="34" name="Téglalap 33">
            <a:extLst>
              <a:ext uri="{FF2B5EF4-FFF2-40B4-BE49-F238E27FC236}">
                <a16:creationId xmlns:a16="http://schemas.microsoft.com/office/drawing/2014/main" id="{B5146F3E-B341-4C34-8E88-8915DD94BA66}"/>
              </a:ext>
            </a:extLst>
          </p:cNvPr>
          <p:cNvSpPr/>
          <p:nvPr/>
        </p:nvSpPr>
        <p:spPr>
          <a:xfrm>
            <a:off x="910654" y="4085090"/>
            <a:ext cx="26171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Összetett működési struktúra</a:t>
            </a:r>
          </a:p>
        </p:txBody>
      </p:sp>
      <p:sp>
        <p:nvSpPr>
          <p:cNvPr id="35" name="Téglalap 34">
            <a:extLst>
              <a:ext uri="{FF2B5EF4-FFF2-40B4-BE49-F238E27FC236}">
                <a16:creationId xmlns:a16="http://schemas.microsoft.com/office/drawing/2014/main" id="{3CA87CC8-D5EC-4CD2-99C0-91B9AFF5BFBF}"/>
              </a:ext>
            </a:extLst>
          </p:cNvPr>
          <p:cNvSpPr/>
          <p:nvPr/>
        </p:nvSpPr>
        <p:spPr>
          <a:xfrm>
            <a:off x="910654" y="4454422"/>
            <a:ext cx="27636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Komplex, nemzetközi értéklánc</a:t>
            </a:r>
          </a:p>
        </p:txBody>
      </p:sp>
      <p:sp>
        <p:nvSpPr>
          <p:cNvPr id="36" name="Téglalap 35">
            <a:extLst>
              <a:ext uri="{FF2B5EF4-FFF2-40B4-BE49-F238E27FC236}">
                <a16:creationId xmlns:a16="http://schemas.microsoft.com/office/drawing/2014/main" id="{7B4EB749-1975-4530-B731-582EA6919BD8}"/>
              </a:ext>
            </a:extLst>
          </p:cNvPr>
          <p:cNvSpPr/>
          <p:nvPr/>
        </p:nvSpPr>
        <p:spPr>
          <a:xfrm>
            <a:off x="910654" y="4823754"/>
            <a:ext cx="25458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Csoporton belüli tranzakciók</a:t>
            </a:r>
          </a:p>
        </p:txBody>
      </p:sp>
      <p:sp>
        <p:nvSpPr>
          <p:cNvPr id="37" name="Téglalap 36">
            <a:extLst>
              <a:ext uri="{FF2B5EF4-FFF2-40B4-BE49-F238E27FC236}">
                <a16:creationId xmlns:a16="http://schemas.microsoft.com/office/drawing/2014/main" id="{5F7D0A88-822A-4E9A-8638-CCB93479A273}"/>
              </a:ext>
            </a:extLst>
          </p:cNvPr>
          <p:cNvSpPr/>
          <p:nvPr/>
        </p:nvSpPr>
        <p:spPr>
          <a:xfrm>
            <a:off x="4661094" y="3715758"/>
            <a:ext cx="14511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Transzferárazás</a:t>
            </a:r>
          </a:p>
        </p:txBody>
      </p:sp>
      <p:sp>
        <p:nvSpPr>
          <p:cNvPr id="38" name="Téglalap 37">
            <a:extLst>
              <a:ext uri="{FF2B5EF4-FFF2-40B4-BE49-F238E27FC236}">
                <a16:creationId xmlns:a16="http://schemas.microsoft.com/office/drawing/2014/main" id="{70123987-3B03-46C4-84FF-1C686C108CC1}"/>
              </a:ext>
            </a:extLst>
          </p:cNvPr>
          <p:cNvSpPr/>
          <p:nvPr/>
        </p:nvSpPr>
        <p:spPr>
          <a:xfrm>
            <a:off x="4661094" y="4085090"/>
            <a:ext cx="20913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Immateriális javak, K+F</a:t>
            </a:r>
          </a:p>
        </p:txBody>
      </p:sp>
      <p:sp>
        <p:nvSpPr>
          <p:cNvPr id="39" name="Téglalap 38">
            <a:extLst>
              <a:ext uri="{FF2B5EF4-FFF2-40B4-BE49-F238E27FC236}">
                <a16:creationId xmlns:a16="http://schemas.microsoft.com/office/drawing/2014/main" id="{04D92468-206A-4B4E-AE3E-85FA4728ACBA}"/>
              </a:ext>
            </a:extLst>
          </p:cNvPr>
          <p:cNvSpPr/>
          <p:nvPr/>
        </p:nvSpPr>
        <p:spPr>
          <a:xfrm>
            <a:off x="4661094" y="4454422"/>
            <a:ext cx="21786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Finanszírozás, cash-</a:t>
            </a:r>
            <a:r>
              <a:rPr lang="hu-HU" sz="1600" dirty="0" err="1"/>
              <a:t>pool</a:t>
            </a:r>
            <a:endParaRPr lang="hu-HU" sz="1600" dirty="0"/>
          </a:p>
        </p:txBody>
      </p:sp>
      <p:sp>
        <p:nvSpPr>
          <p:cNvPr id="40" name="Téglalap 39">
            <a:extLst>
              <a:ext uri="{FF2B5EF4-FFF2-40B4-BE49-F238E27FC236}">
                <a16:creationId xmlns:a16="http://schemas.microsoft.com/office/drawing/2014/main" id="{CDFEBEA2-0739-4DE9-8D65-76763C1CB9AC}"/>
              </a:ext>
            </a:extLst>
          </p:cNvPr>
          <p:cNvSpPr/>
          <p:nvPr/>
        </p:nvSpPr>
        <p:spPr>
          <a:xfrm>
            <a:off x="4664668" y="4823754"/>
            <a:ext cx="26230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/>
              <a:t>Profit </a:t>
            </a:r>
            <a:r>
              <a:rPr lang="hu-HU" sz="1600" dirty="0" err="1"/>
              <a:t>sweep</a:t>
            </a:r>
            <a:r>
              <a:rPr lang="hu-HU" sz="1600" dirty="0"/>
              <a:t> mechanizmusok</a:t>
            </a:r>
          </a:p>
        </p:txBody>
      </p:sp>
      <p:sp>
        <p:nvSpPr>
          <p:cNvPr id="41" name="Téglalap 40">
            <a:extLst>
              <a:ext uri="{FF2B5EF4-FFF2-40B4-BE49-F238E27FC236}">
                <a16:creationId xmlns:a16="http://schemas.microsoft.com/office/drawing/2014/main" id="{C3DBE52D-8AC0-4FC8-A44F-8AB8B68CE005}"/>
              </a:ext>
            </a:extLst>
          </p:cNvPr>
          <p:cNvSpPr/>
          <p:nvPr/>
        </p:nvSpPr>
        <p:spPr>
          <a:xfrm>
            <a:off x="8040824" y="3710849"/>
            <a:ext cx="30104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>
                <a:latin typeface="Myriad "/>
              </a:rPr>
              <a:t>Speciális </a:t>
            </a:r>
            <a:r>
              <a:rPr lang="hu-HU" sz="1600" dirty="0" err="1">
                <a:latin typeface="Myriad "/>
              </a:rPr>
              <a:t>államigazgazási</a:t>
            </a:r>
            <a:r>
              <a:rPr lang="hu-HU" sz="1600" dirty="0">
                <a:latin typeface="Myriad "/>
              </a:rPr>
              <a:t> egységek</a:t>
            </a:r>
            <a:endParaRPr lang="hu-HU" sz="1600" dirty="0"/>
          </a:p>
        </p:txBody>
      </p:sp>
      <p:sp>
        <p:nvSpPr>
          <p:cNvPr id="42" name="Téglalap 41">
            <a:extLst>
              <a:ext uri="{FF2B5EF4-FFF2-40B4-BE49-F238E27FC236}">
                <a16:creationId xmlns:a16="http://schemas.microsoft.com/office/drawing/2014/main" id="{86FEA6F4-FE17-41FE-BF28-35A638CE34AC}"/>
              </a:ext>
            </a:extLst>
          </p:cNvPr>
          <p:cNvSpPr/>
          <p:nvPr/>
        </p:nvSpPr>
        <p:spPr>
          <a:xfrm>
            <a:off x="8306241" y="4069820"/>
            <a:ext cx="15522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 err="1"/>
              <a:t>Large</a:t>
            </a:r>
            <a:r>
              <a:rPr lang="hu-HU" sz="1600" dirty="0"/>
              <a:t> </a:t>
            </a:r>
            <a:r>
              <a:rPr lang="hu-HU" sz="1600" dirty="0" err="1"/>
              <a:t>Cases</a:t>
            </a:r>
            <a:r>
              <a:rPr lang="hu-HU" sz="1600" dirty="0"/>
              <a:t> Unit</a:t>
            </a:r>
          </a:p>
        </p:txBody>
      </p:sp>
      <p:cxnSp>
        <p:nvCxnSpPr>
          <p:cNvPr id="44" name="Összekötő: szögletes 43">
            <a:extLst>
              <a:ext uri="{FF2B5EF4-FFF2-40B4-BE49-F238E27FC236}">
                <a16:creationId xmlns:a16="http://schemas.microsoft.com/office/drawing/2014/main" id="{BDA2D054-4195-4F0D-A650-13EDD7B4173B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62734" y="4104466"/>
            <a:ext cx="193014" cy="123722"/>
          </a:xfrm>
          <a:prstGeom prst="bentConnector3">
            <a:avLst>
              <a:gd name="adj1" fmla="val 99631"/>
            </a:avLst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églalap 47">
            <a:extLst>
              <a:ext uri="{FF2B5EF4-FFF2-40B4-BE49-F238E27FC236}">
                <a16:creationId xmlns:a16="http://schemas.microsoft.com/office/drawing/2014/main" id="{DB5E2190-ED82-42B6-A2CA-054F2376F45F}"/>
              </a:ext>
            </a:extLst>
          </p:cNvPr>
          <p:cNvSpPr/>
          <p:nvPr/>
        </p:nvSpPr>
        <p:spPr>
          <a:xfrm>
            <a:off x="8027753" y="4448249"/>
            <a:ext cx="29507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>
                <a:latin typeface="Myriad "/>
              </a:rPr>
              <a:t>Hazai és nemzetközi jogszabályok</a:t>
            </a:r>
          </a:p>
        </p:txBody>
      </p:sp>
      <p:sp>
        <p:nvSpPr>
          <p:cNvPr id="49" name="Téglalap 48">
            <a:extLst>
              <a:ext uri="{FF2B5EF4-FFF2-40B4-BE49-F238E27FC236}">
                <a16:creationId xmlns:a16="http://schemas.microsoft.com/office/drawing/2014/main" id="{E059F756-FA98-4A08-9DB9-0BABBB4F24CE}"/>
              </a:ext>
            </a:extLst>
          </p:cNvPr>
          <p:cNvSpPr/>
          <p:nvPr/>
        </p:nvSpPr>
        <p:spPr>
          <a:xfrm>
            <a:off x="8293170" y="4807220"/>
            <a:ext cx="1365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>
                <a:solidFill>
                  <a:srgbClr val="A78421"/>
                </a:solidFill>
              </a:rPr>
              <a:t>BEPS direktíva</a:t>
            </a:r>
            <a:endParaRPr lang="hu-HU" sz="1600" dirty="0"/>
          </a:p>
        </p:txBody>
      </p:sp>
      <p:cxnSp>
        <p:nvCxnSpPr>
          <p:cNvPr id="50" name="Összekötő: szögletes 49">
            <a:extLst>
              <a:ext uri="{FF2B5EF4-FFF2-40B4-BE49-F238E27FC236}">
                <a16:creationId xmlns:a16="http://schemas.microsoft.com/office/drawing/2014/main" id="{6064BEF1-4104-4687-920A-497AB3B3F10C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49663" y="4841866"/>
            <a:ext cx="193014" cy="123722"/>
          </a:xfrm>
          <a:prstGeom prst="bentConnector3">
            <a:avLst>
              <a:gd name="adj1" fmla="val 99631"/>
            </a:avLst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églalap 50">
            <a:extLst>
              <a:ext uri="{FF2B5EF4-FFF2-40B4-BE49-F238E27FC236}">
                <a16:creationId xmlns:a16="http://schemas.microsoft.com/office/drawing/2014/main" id="{2DB90497-0AEF-460B-8966-841521C92293}"/>
              </a:ext>
            </a:extLst>
          </p:cNvPr>
          <p:cNvSpPr/>
          <p:nvPr/>
        </p:nvSpPr>
        <p:spPr>
          <a:xfrm>
            <a:off x="8293170" y="5193086"/>
            <a:ext cx="24848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u="sng" dirty="0">
                <a:latin typeface="Myriad "/>
                <a:hlinkClick r:id="rId6"/>
              </a:rPr>
              <a:t>32/2017. (X. 18.) NGM rendelet</a:t>
            </a:r>
            <a:endParaRPr lang="hu-HU" sz="1400" u="sng" dirty="0">
              <a:latin typeface="Myriad "/>
            </a:endParaRPr>
          </a:p>
          <a:p>
            <a:r>
              <a:rPr lang="hu-HU" sz="1400" u="sng" dirty="0">
                <a:hlinkClick r:id="rId7"/>
              </a:rPr>
              <a:t>2013. évi XXXVII. törvény</a:t>
            </a:r>
            <a:endParaRPr lang="hu-HU" sz="1400" dirty="0">
              <a:latin typeface="Myriad "/>
            </a:endParaRPr>
          </a:p>
        </p:txBody>
      </p:sp>
      <p:cxnSp>
        <p:nvCxnSpPr>
          <p:cNvPr id="52" name="Összekötő: szögletes 51">
            <a:extLst>
              <a:ext uri="{FF2B5EF4-FFF2-40B4-BE49-F238E27FC236}">
                <a16:creationId xmlns:a16="http://schemas.microsoft.com/office/drawing/2014/main" id="{7A8FAC40-EB27-4411-9A14-45554635E36C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49663" y="5227732"/>
            <a:ext cx="193014" cy="123722"/>
          </a:xfrm>
          <a:prstGeom prst="bentConnector3">
            <a:avLst>
              <a:gd name="adj1" fmla="val 99631"/>
            </a:avLst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Csoportba foglalás 58">
            <a:extLst>
              <a:ext uri="{FF2B5EF4-FFF2-40B4-BE49-F238E27FC236}">
                <a16:creationId xmlns:a16="http://schemas.microsoft.com/office/drawing/2014/main" id="{AA856A26-5BB2-4B31-8AF0-93DA2F9C0D71}"/>
              </a:ext>
            </a:extLst>
          </p:cNvPr>
          <p:cNvGrpSpPr/>
          <p:nvPr/>
        </p:nvGrpSpPr>
        <p:grpSpPr>
          <a:xfrm>
            <a:off x="3851779" y="2366542"/>
            <a:ext cx="463653" cy="335347"/>
            <a:chOff x="3904698" y="2339426"/>
            <a:chExt cx="463653" cy="446184"/>
          </a:xfrm>
        </p:grpSpPr>
        <p:sp>
          <p:nvSpPr>
            <p:cNvPr id="56" name="Nyíl: sávnyíl 55">
              <a:extLst>
                <a:ext uri="{FF2B5EF4-FFF2-40B4-BE49-F238E27FC236}">
                  <a16:creationId xmlns:a16="http://schemas.microsoft.com/office/drawing/2014/main" id="{F660A138-3A0D-44B9-84C1-6C1CAAAFC6C2}"/>
                </a:ext>
              </a:extLst>
            </p:cNvPr>
            <p:cNvSpPr/>
            <p:nvPr/>
          </p:nvSpPr>
          <p:spPr>
            <a:xfrm>
              <a:off x="3904698" y="2339426"/>
              <a:ext cx="164969" cy="446184"/>
            </a:xfrm>
            <a:prstGeom prst="chevron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7" name="Nyíl: sávnyíl 56">
              <a:extLst>
                <a:ext uri="{FF2B5EF4-FFF2-40B4-BE49-F238E27FC236}">
                  <a16:creationId xmlns:a16="http://schemas.microsoft.com/office/drawing/2014/main" id="{7B41F3DA-9D02-4AA0-B65F-314A5615F0A4}"/>
                </a:ext>
              </a:extLst>
            </p:cNvPr>
            <p:cNvSpPr/>
            <p:nvPr/>
          </p:nvSpPr>
          <p:spPr>
            <a:xfrm>
              <a:off x="4054040" y="2339426"/>
              <a:ext cx="164969" cy="446184"/>
            </a:xfrm>
            <a:prstGeom prst="chevron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58" name="Nyíl: sávnyíl 57">
              <a:extLst>
                <a:ext uri="{FF2B5EF4-FFF2-40B4-BE49-F238E27FC236}">
                  <a16:creationId xmlns:a16="http://schemas.microsoft.com/office/drawing/2014/main" id="{0224C4FF-DC38-4E1D-82E5-5FB513228AAF}"/>
                </a:ext>
              </a:extLst>
            </p:cNvPr>
            <p:cNvSpPr/>
            <p:nvPr/>
          </p:nvSpPr>
          <p:spPr>
            <a:xfrm>
              <a:off x="4203382" y="2339426"/>
              <a:ext cx="164969" cy="446184"/>
            </a:xfrm>
            <a:prstGeom prst="chevron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</p:grpSp>
      <p:grpSp>
        <p:nvGrpSpPr>
          <p:cNvPr id="60" name="Csoportba foglalás 59">
            <a:extLst>
              <a:ext uri="{FF2B5EF4-FFF2-40B4-BE49-F238E27FC236}">
                <a16:creationId xmlns:a16="http://schemas.microsoft.com/office/drawing/2014/main" id="{8B9CCD8C-B884-4E6C-80BD-CF4293820C3D}"/>
              </a:ext>
            </a:extLst>
          </p:cNvPr>
          <p:cNvGrpSpPr/>
          <p:nvPr/>
        </p:nvGrpSpPr>
        <p:grpSpPr>
          <a:xfrm>
            <a:off x="7562432" y="2366542"/>
            <a:ext cx="463653" cy="335347"/>
            <a:chOff x="3904698" y="2339426"/>
            <a:chExt cx="463653" cy="446184"/>
          </a:xfrm>
        </p:grpSpPr>
        <p:sp>
          <p:nvSpPr>
            <p:cNvPr id="61" name="Nyíl: sávnyíl 60">
              <a:extLst>
                <a:ext uri="{FF2B5EF4-FFF2-40B4-BE49-F238E27FC236}">
                  <a16:creationId xmlns:a16="http://schemas.microsoft.com/office/drawing/2014/main" id="{C526794A-098A-402E-BFF2-4DE7786D5624}"/>
                </a:ext>
              </a:extLst>
            </p:cNvPr>
            <p:cNvSpPr/>
            <p:nvPr/>
          </p:nvSpPr>
          <p:spPr>
            <a:xfrm>
              <a:off x="3904698" y="2339426"/>
              <a:ext cx="164969" cy="446184"/>
            </a:xfrm>
            <a:prstGeom prst="chevron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62" name="Nyíl: sávnyíl 61">
              <a:extLst>
                <a:ext uri="{FF2B5EF4-FFF2-40B4-BE49-F238E27FC236}">
                  <a16:creationId xmlns:a16="http://schemas.microsoft.com/office/drawing/2014/main" id="{B8ED7D3E-A88C-4AA6-B2AC-EA32D11C5C70}"/>
                </a:ext>
              </a:extLst>
            </p:cNvPr>
            <p:cNvSpPr/>
            <p:nvPr/>
          </p:nvSpPr>
          <p:spPr>
            <a:xfrm>
              <a:off x="4054040" y="2339426"/>
              <a:ext cx="164969" cy="446184"/>
            </a:xfrm>
            <a:prstGeom prst="chevron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  <p:sp>
          <p:nvSpPr>
            <p:cNvPr id="63" name="Nyíl: sávnyíl 62">
              <a:extLst>
                <a:ext uri="{FF2B5EF4-FFF2-40B4-BE49-F238E27FC236}">
                  <a16:creationId xmlns:a16="http://schemas.microsoft.com/office/drawing/2014/main" id="{C128A838-CCB0-48F5-B7FE-54BA841415A3}"/>
                </a:ext>
              </a:extLst>
            </p:cNvPr>
            <p:cNvSpPr/>
            <p:nvPr/>
          </p:nvSpPr>
          <p:spPr>
            <a:xfrm>
              <a:off x="4203382" y="2339426"/>
              <a:ext cx="164969" cy="446184"/>
            </a:xfrm>
            <a:prstGeom prst="chevron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6086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3" y="373399"/>
            <a:ext cx="8477577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 err="1">
                <a:solidFill>
                  <a:srgbClr val="BD8907"/>
                </a:solidFill>
                <a:latin typeface="Myriad "/>
              </a:rPr>
              <a:t>B</a:t>
            </a:r>
            <a:r>
              <a:rPr lang="hu-HU" b="1" dirty="0" err="1">
                <a:solidFill>
                  <a:srgbClr val="002060"/>
                </a:solidFill>
                <a:latin typeface="Myriad "/>
              </a:rPr>
              <a:t>ase</a:t>
            </a:r>
            <a:r>
              <a:rPr lang="hu-HU" b="1" dirty="0">
                <a:solidFill>
                  <a:srgbClr val="002060"/>
                </a:solidFill>
                <a:latin typeface="Myriad "/>
              </a:rPr>
              <a:t> </a:t>
            </a:r>
            <a:r>
              <a:rPr lang="hu-HU" b="1" dirty="0" err="1">
                <a:solidFill>
                  <a:srgbClr val="BD8907"/>
                </a:solidFill>
                <a:latin typeface="Myriad "/>
              </a:rPr>
              <a:t>E</a:t>
            </a:r>
            <a:r>
              <a:rPr lang="hu-HU" b="1" dirty="0" err="1">
                <a:solidFill>
                  <a:srgbClr val="002060"/>
                </a:solidFill>
                <a:latin typeface="Myriad "/>
              </a:rPr>
              <a:t>rosion</a:t>
            </a:r>
            <a:r>
              <a:rPr lang="hu-HU" b="1" dirty="0">
                <a:solidFill>
                  <a:srgbClr val="002060"/>
                </a:solidFill>
                <a:latin typeface="Myriad "/>
              </a:rPr>
              <a:t> and </a:t>
            </a:r>
            <a:r>
              <a:rPr lang="hu-HU" b="1" dirty="0">
                <a:solidFill>
                  <a:srgbClr val="BD8907"/>
                </a:solidFill>
                <a:latin typeface="Myriad "/>
              </a:rPr>
              <a:t>P</a:t>
            </a:r>
            <a:r>
              <a:rPr lang="hu-HU" b="1" dirty="0">
                <a:solidFill>
                  <a:srgbClr val="002060"/>
                </a:solidFill>
                <a:latin typeface="Myriad "/>
              </a:rPr>
              <a:t>rofit </a:t>
            </a:r>
            <a:r>
              <a:rPr lang="hu-HU" b="1" dirty="0">
                <a:solidFill>
                  <a:srgbClr val="BD8907"/>
                </a:solidFill>
                <a:latin typeface="Myriad "/>
              </a:rPr>
              <a:t>S</a:t>
            </a:r>
            <a:r>
              <a:rPr lang="hu-HU" b="1" dirty="0">
                <a:solidFill>
                  <a:srgbClr val="002060"/>
                </a:solidFill>
                <a:latin typeface="Myriad "/>
              </a:rPr>
              <a:t>hifting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4</a:t>
            </a:fld>
            <a:endParaRPr lang="hu-HU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8CE97FA0-9C91-4EEF-9F2F-73660072EC35}"/>
              </a:ext>
            </a:extLst>
          </p:cNvPr>
          <p:cNvSpPr txBox="1"/>
          <p:nvPr/>
        </p:nvSpPr>
        <p:spPr>
          <a:xfrm>
            <a:off x="1145393" y="1704530"/>
            <a:ext cx="5213843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hu-HU" sz="2800" dirty="0">
                <a:solidFill>
                  <a:srgbClr val="002060"/>
                </a:solidFill>
                <a:latin typeface="Myriad "/>
              </a:rPr>
              <a:t>Globális szinten </a:t>
            </a:r>
            <a:r>
              <a:rPr lang="hu-HU" sz="2800" b="1" dirty="0">
                <a:solidFill>
                  <a:srgbClr val="002060"/>
                </a:solidFill>
                <a:latin typeface="Myriad "/>
              </a:rPr>
              <a:t>100-240 milliárd USD</a:t>
            </a:r>
            <a:r>
              <a:rPr lang="hu-HU" sz="2800" dirty="0">
                <a:solidFill>
                  <a:srgbClr val="002060"/>
                </a:solidFill>
                <a:latin typeface="Myriad "/>
              </a:rPr>
              <a:t>, a </a:t>
            </a:r>
            <a:r>
              <a:rPr lang="hu-HU" sz="2800" b="1" dirty="0">
                <a:solidFill>
                  <a:srgbClr val="002060"/>
                </a:solidFill>
                <a:latin typeface="Myriad "/>
              </a:rPr>
              <a:t>teljes nyereségadótömeg </a:t>
            </a:r>
            <a:br>
              <a:rPr lang="hu-HU" sz="2800" b="1" dirty="0">
                <a:solidFill>
                  <a:srgbClr val="002060"/>
                </a:solidFill>
                <a:latin typeface="Myriad "/>
              </a:rPr>
            </a:br>
            <a:r>
              <a:rPr lang="hu-HU" sz="2800" b="1" dirty="0">
                <a:solidFill>
                  <a:srgbClr val="002060"/>
                </a:solidFill>
                <a:latin typeface="Myriad "/>
              </a:rPr>
              <a:t>4-10%</a:t>
            </a:r>
            <a:r>
              <a:rPr lang="hu-HU" sz="2800" dirty="0">
                <a:solidFill>
                  <a:srgbClr val="002060"/>
                </a:solidFill>
                <a:latin typeface="Myriad "/>
              </a:rPr>
              <a:t>-át kitevő adóbevétel-kiesés a világ országaiban</a:t>
            </a:r>
          </a:p>
          <a:p>
            <a:pPr algn="just">
              <a:spcBef>
                <a:spcPts val="1200"/>
              </a:spcBef>
            </a:pPr>
            <a:r>
              <a:rPr lang="hu-HU" sz="2800" b="1" dirty="0">
                <a:solidFill>
                  <a:srgbClr val="002060"/>
                </a:solidFill>
                <a:latin typeface="Myriad "/>
              </a:rPr>
              <a:t>2015</a:t>
            </a:r>
            <a:r>
              <a:rPr lang="hu-HU" sz="2800" dirty="0">
                <a:solidFill>
                  <a:srgbClr val="002060"/>
                </a:solidFill>
                <a:latin typeface="Myriad "/>
              </a:rPr>
              <a:t>: OECD és a G20 országok </a:t>
            </a:r>
            <a:r>
              <a:rPr lang="hu-HU" sz="2800" b="1" dirty="0">
                <a:solidFill>
                  <a:srgbClr val="002060"/>
                </a:solidFill>
                <a:latin typeface="Myriad "/>
              </a:rPr>
              <a:t>15 közös akciópontja</a:t>
            </a:r>
            <a:r>
              <a:rPr lang="hu-HU" sz="2800" dirty="0">
                <a:solidFill>
                  <a:srgbClr val="002060"/>
                </a:solidFill>
                <a:latin typeface="Myriad "/>
              </a:rPr>
              <a:t> az adó </a:t>
            </a:r>
            <a:r>
              <a:rPr lang="hu-HU" sz="2800" dirty="0" err="1">
                <a:solidFill>
                  <a:srgbClr val="002060"/>
                </a:solidFill>
                <a:latin typeface="Myriad "/>
              </a:rPr>
              <a:t>elkerülések</a:t>
            </a:r>
            <a:r>
              <a:rPr lang="hu-HU" sz="2800" dirty="0">
                <a:solidFill>
                  <a:srgbClr val="002060"/>
                </a:solidFill>
                <a:latin typeface="Myriad "/>
              </a:rPr>
              <a:t> megakadályozása, az adószabályok koherenciája és az adózási környezet átláthatósága érdekében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75AAAFA9-C2E5-4F94-AAFD-55004F2E5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679" y="1582340"/>
            <a:ext cx="4463869" cy="3693320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851020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3" y="373399"/>
            <a:ext cx="8477577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BEPS direktívák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5</a:t>
            </a:fld>
            <a:endParaRPr lang="hu-HU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658079B1-A789-44B5-87EF-A3786CDCE853}"/>
              </a:ext>
            </a:extLst>
          </p:cNvPr>
          <p:cNvSpPr txBox="1"/>
          <p:nvPr/>
        </p:nvSpPr>
        <p:spPr>
          <a:xfrm>
            <a:off x="1322614" y="4840672"/>
            <a:ext cx="9546772" cy="408623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Digitális gazdaság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85D16D23-1B7D-46A5-B82D-2D16220A0C84}"/>
              </a:ext>
            </a:extLst>
          </p:cNvPr>
          <p:cNvSpPr txBox="1"/>
          <p:nvPr/>
        </p:nvSpPr>
        <p:spPr>
          <a:xfrm>
            <a:off x="1322614" y="5377404"/>
            <a:ext cx="9546772" cy="408623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Multilaterális szabályozási instrumentumok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BF492D6E-1874-4B31-BCE5-21C1D1AD86F9}"/>
              </a:ext>
            </a:extLst>
          </p:cNvPr>
          <p:cNvSpPr txBox="1"/>
          <p:nvPr/>
        </p:nvSpPr>
        <p:spPr>
          <a:xfrm>
            <a:off x="1322614" y="1480596"/>
            <a:ext cx="3129642" cy="715089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002060"/>
                </a:solidFill>
              </a:rPr>
              <a:t>Hibrid meg nem felelési megállapodások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D12BED78-2ACE-4EE2-ABB1-ABE1EF5F4AEC}"/>
              </a:ext>
            </a:extLst>
          </p:cNvPr>
          <p:cNvSpPr txBox="1"/>
          <p:nvPr/>
        </p:nvSpPr>
        <p:spPr>
          <a:xfrm>
            <a:off x="1322613" y="2323794"/>
            <a:ext cx="3129643" cy="715089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CFC-re (ellenőrzött külföldi társaság) vonatkozó szabályok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BD5ABDD5-2D30-480E-89BF-E272BAA2E88C}"/>
              </a:ext>
            </a:extLst>
          </p:cNvPr>
          <p:cNvSpPr txBox="1"/>
          <p:nvPr/>
        </p:nvSpPr>
        <p:spPr>
          <a:xfrm>
            <a:off x="4531179" y="1480595"/>
            <a:ext cx="3129642" cy="715089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Adóegyezményekkel történő visszaélés megakadályozása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616DDF44-07E3-424F-A415-810BFA6171FB}"/>
              </a:ext>
            </a:extLst>
          </p:cNvPr>
          <p:cNvSpPr txBox="1"/>
          <p:nvPr/>
        </p:nvSpPr>
        <p:spPr>
          <a:xfrm>
            <a:off x="7739744" y="1480595"/>
            <a:ext cx="3129642" cy="715089"/>
          </a:xfrm>
          <a:prstGeom prst="roundRect">
            <a:avLst/>
          </a:prstGeom>
          <a:gradFill flip="none" rotWithShape="1">
            <a:gsLst>
              <a:gs pos="0">
                <a:srgbClr val="EFD269"/>
              </a:gs>
              <a:gs pos="88000">
                <a:srgbClr val="F19D19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hu-HU" sz="1800" dirty="0"/>
              <a:t>BEPS adatok gyűjtése, feldolgozása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01B220BC-88E9-4860-833E-7620ABC61209}"/>
              </a:ext>
            </a:extLst>
          </p:cNvPr>
          <p:cNvSpPr txBox="1"/>
          <p:nvPr/>
        </p:nvSpPr>
        <p:spPr>
          <a:xfrm>
            <a:off x="1322612" y="3160634"/>
            <a:ext cx="3129643" cy="715089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Adóalap kamatlevonásokkal történő eróziójának tiltása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EABB7431-5C97-4F62-9D50-CDA5B652443F}"/>
              </a:ext>
            </a:extLst>
          </p:cNvPr>
          <p:cNvSpPr txBox="1"/>
          <p:nvPr/>
        </p:nvSpPr>
        <p:spPr>
          <a:xfrm>
            <a:off x="1322612" y="3997474"/>
            <a:ext cx="3129643" cy="715089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Káros adózási gyakorlatok elleni fellépés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43F20FB4-0E39-45F8-847B-1B07ED34F4F7}"/>
              </a:ext>
            </a:extLst>
          </p:cNvPr>
          <p:cNvSpPr txBox="1"/>
          <p:nvPr/>
        </p:nvSpPr>
        <p:spPr>
          <a:xfrm>
            <a:off x="4531179" y="2339976"/>
            <a:ext cx="3129642" cy="698063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sz="1750" dirty="0"/>
              <a:t>Telephellyé válás mesterséges elkerülésének megakadályozása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796187D1-7AD3-4D4F-BE6B-B2F64F21EC37}"/>
              </a:ext>
            </a:extLst>
          </p:cNvPr>
          <p:cNvSpPr txBox="1"/>
          <p:nvPr/>
        </p:nvSpPr>
        <p:spPr>
          <a:xfrm>
            <a:off x="4531179" y="3168303"/>
            <a:ext cx="3129642" cy="1542948"/>
          </a:xfrm>
          <a:prstGeom prst="roundRect">
            <a:avLst>
              <a:gd name="adj" fmla="val 8913"/>
            </a:avLst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u-HU" dirty="0"/>
              <a:t>Immateriális javak vagy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u-HU" dirty="0"/>
              <a:t>Tőkejavak vagy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hu-HU" dirty="0"/>
              <a:t>Magas kockázatú ügyletek</a:t>
            </a:r>
          </a:p>
          <a:p>
            <a:r>
              <a:rPr lang="hu-HU" dirty="0"/>
              <a:t>transzferárazása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65D4FF7C-AFBA-46A4-BAB2-B693017C743E}"/>
              </a:ext>
            </a:extLst>
          </p:cNvPr>
          <p:cNvSpPr txBox="1"/>
          <p:nvPr/>
        </p:nvSpPr>
        <p:spPr>
          <a:xfrm>
            <a:off x="7739744" y="2323794"/>
            <a:ext cx="3129642" cy="715089"/>
          </a:xfrm>
          <a:prstGeom prst="roundRect">
            <a:avLst/>
          </a:prstGeom>
          <a:gradFill flip="none" rotWithShape="1">
            <a:gsLst>
              <a:gs pos="0">
                <a:srgbClr val="EFD269"/>
              </a:gs>
              <a:gs pos="88000">
                <a:srgbClr val="F19D19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hu-HU" dirty="0"/>
              <a:t>Adóalanyi kötelezettségek bevezetése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FE540AE-5F57-4209-8682-EA805CA7EA30}"/>
              </a:ext>
            </a:extLst>
          </p:cNvPr>
          <p:cNvSpPr txBox="1"/>
          <p:nvPr/>
        </p:nvSpPr>
        <p:spPr>
          <a:xfrm>
            <a:off x="7739744" y="3166992"/>
            <a:ext cx="3129642" cy="715089"/>
          </a:xfrm>
          <a:prstGeom prst="roundRect">
            <a:avLst/>
          </a:prstGeom>
          <a:gradFill flip="none" rotWithShape="1">
            <a:gsLst>
              <a:gs pos="0">
                <a:srgbClr val="EFD269"/>
              </a:gs>
              <a:gs pos="88000">
                <a:srgbClr val="F19D19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hu-HU" dirty="0"/>
              <a:t>Transzferár dokumentáció előírása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81D6578E-0573-4CEB-B90C-0CB0DF94A420}"/>
              </a:ext>
            </a:extLst>
          </p:cNvPr>
          <p:cNvSpPr txBox="1"/>
          <p:nvPr/>
        </p:nvSpPr>
        <p:spPr>
          <a:xfrm>
            <a:off x="7739744" y="3996162"/>
            <a:ext cx="3129642" cy="715089"/>
          </a:xfrm>
          <a:prstGeom prst="roundRect">
            <a:avLst/>
          </a:prstGeom>
          <a:solidFill>
            <a:schemeClr val="bg2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Vitarendezési </a:t>
            </a:r>
          </a:p>
          <a:p>
            <a:r>
              <a:rPr lang="hu-HU" dirty="0"/>
              <a:t>eljárások</a:t>
            </a:r>
          </a:p>
        </p:txBody>
      </p:sp>
    </p:spTree>
    <p:extLst>
      <p:ext uri="{BB962C8B-B14F-4D97-AF65-F5344CB8AC3E}">
        <p14:creationId xmlns:p14="http://schemas.microsoft.com/office/powerpoint/2010/main" val="135239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2" y="335882"/>
            <a:ext cx="8477577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BEPS dokumentáció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6</a:t>
            </a:fld>
            <a:endParaRPr lang="hu-HU" dirty="0"/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C58219CB-9ADA-4E8B-8925-CEEBF37A8F76}"/>
              </a:ext>
            </a:extLst>
          </p:cNvPr>
          <p:cNvSpPr txBox="1"/>
          <p:nvPr/>
        </p:nvSpPr>
        <p:spPr>
          <a:xfrm>
            <a:off x="912502" y="1909021"/>
            <a:ext cx="3129643" cy="3343333"/>
          </a:xfrm>
          <a:prstGeom prst="roundRect">
            <a:avLst>
              <a:gd name="adj" fmla="val 3797"/>
            </a:avLst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>
            <a:noAutofit/>
          </a:bodyPr>
          <a:lstStyle/>
          <a:p>
            <a: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002060"/>
                </a:solidFill>
              </a:rPr>
              <a:t>Csoportszintű adatok </a:t>
            </a:r>
          </a:p>
          <a:p>
            <a: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002060"/>
                </a:solidFill>
              </a:rPr>
              <a:t>Immateriális javak belső elszámolása</a:t>
            </a:r>
          </a:p>
          <a:p>
            <a: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002060"/>
                </a:solidFill>
              </a:rPr>
              <a:t>Pénzügyi tevékenység a csoporton belül</a:t>
            </a:r>
          </a:p>
          <a:p>
            <a: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002060"/>
                </a:solidFill>
              </a:rPr>
              <a:t>Csoport pénzügyi és adózási helyzete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81FD51AE-0D15-46E2-8F87-D508D4ECB50F}"/>
              </a:ext>
            </a:extLst>
          </p:cNvPr>
          <p:cNvSpPr txBox="1"/>
          <p:nvPr/>
        </p:nvSpPr>
        <p:spPr>
          <a:xfrm>
            <a:off x="4526435" y="1874468"/>
            <a:ext cx="3129643" cy="3949885"/>
          </a:xfrm>
          <a:prstGeom prst="roundRect">
            <a:avLst>
              <a:gd name="adj" fmla="val 3797"/>
            </a:avLst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>
            <a:noAutofit/>
          </a:bodyPr>
          <a:lstStyle>
            <a:defPPr>
              <a:defRPr lang="en-US"/>
            </a:defPPr>
            <a:lvl1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</a:defRPr>
            </a:lvl1pPr>
          </a:lstStyle>
          <a:p>
            <a:r>
              <a:rPr lang="hu-HU" dirty="0"/>
              <a:t>Adózói (jogi egység szintű) adatok</a:t>
            </a:r>
          </a:p>
          <a:p>
            <a:r>
              <a:rPr lang="hu-HU" dirty="0"/>
              <a:t>Tevékenység, versenytársak</a:t>
            </a:r>
          </a:p>
          <a:p>
            <a:r>
              <a:rPr lang="hu-HU" dirty="0"/>
              <a:t>Transzferár-megállapodások</a:t>
            </a:r>
          </a:p>
          <a:p>
            <a:r>
              <a:rPr lang="hu-HU" dirty="0"/>
              <a:t>Kapcsolt vállalkozásokkal kötött ügyletek részletes bemutatása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51885549-CF4F-4BB2-9B92-89F9067B6333}"/>
              </a:ext>
            </a:extLst>
          </p:cNvPr>
          <p:cNvSpPr txBox="1"/>
          <p:nvPr/>
        </p:nvSpPr>
        <p:spPr>
          <a:xfrm>
            <a:off x="8121397" y="1885985"/>
            <a:ext cx="3129643" cy="3669331"/>
          </a:xfrm>
          <a:prstGeom prst="roundRect">
            <a:avLst>
              <a:gd name="adj" fmla="val 3797"/>
            </a:avLst>
          </a:prstGeom>
          <a:solidFill>
            <a:schemeClr val="bg1">
              <a:lumMod val="95000"/>
            </a:schemeClr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>
            <a:noAutofit/>
          </a:bodyPr>
          <a:lstStyle>
            <a:defPPr>
              <a:defRPr lang="en-US"/>
            </a:defPPr>
            <a:lvl1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</a:defRPr>
            </a:lvl1pPr>
          </a:lstStyle>
          <a:p>
            <a:r>
              <a:rPr lang="hu-HU" dirty="0" err="1"/>
              <a:t>Országonként</a:t>
            </a:r>
            <a:r>
              <a:rPr lang="hu-HU" dirty="0"/>
              <a:t> aggregált pénzügyi, gazdálkodási adatok</a:t>
            </a:r>
          </a:p>
          <a:p>
            <a:r>
              <a:rPr lang="hu-HU" dirty="0"/>
              <a:t>Költség-bevétel adatok</a:t>
            </a:r>
          </a:p>
          <a:p>
            <a:r>
              <a:rPr lang="hu-HU" dirty="0"/>
              <a:t>Vagyonelemek</a:t>
            </a:r>
          </a:p>
          <a:p>
            <a:r>
              <a:rPr lang="hu-HU" dirty="0"/>
              <a:t>Gazdasági tevékenységek bemutatása</a:t>
            </a:r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B424D984-5DBD-48EE-8212-21CA824AC0D0}"/>
              </a:ext>
            </a:extLst>
          </p:cNvPr>
          <p:cNvGrpSpPr/>
          <p:nvPr/>
        </p:nvGrpSpPr>
        <p:grpSpPr>
          <a:xfrm>
            <a:off x="912505" y="1518114"/>
            <a:ext cx="3129640" cy="735747"/>
            <a:chOff x="1145395" y="1521934"/>
            <a:chExt cx="3129640" cy="735747"/>
          </a:xfrm>
        </p:grpSpPr>
        <p:sp>
          <p:nvSpPr>
            <p:cNvPr id="13" name="Szövegdoboz 12">
              <a:extLst>
                <a:ext uri="{FF2B5EF4-FFF2-40B4-BE49-F238E27FC236}">
                  <a16:creationId xmlns:a16="http://schemas.microsoft.com/office/drawing/2014/main" id="{EFD282A1-D14B-4740-9DD9-C4CF4D47C8F9}"/>
                </a:ext>
              </a:extLst>
            </p:cNvPr>
            <p:cNvSpPr txBox="1"/>
            <p:nvPr/>
          </p:nvSpPr>
          <p:spPr>
            <a:xfrm>
              <a:off x="1145395" y="1521934"/>
              <a:ext cx="3129640" cy="735747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 w="285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marL="623888" lvl="2"/>
              <a:r>
                <a:rPr lang="hu-HU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Master file</a:t>
              </a:r>
            </a:p>
          </p:txBody>
        </p:sp>
        <p:sp>
          <p:nvSpPr>
            <p:cNvPr id="14" name="Szövegdoboz 13">
              <a:extLst>
                <a:ext uri="{FF2B5EF4-FFF2-40B4-BE49-F238E27FC236}">
                  <a16:creationId xmlns:a16="http://schemas.microsoft.com/office/drawing/2014/main" id="{028154A8-A1D7-4552-8BF8-3165132EEE51}"/>
                </a:ext>
              </a:extLst>
            </p:cNvPr>
            <p:cNvSpPr txBox="1"/>
            <p:nvPr/>
          </p:nvSpPr>
          <p:spPr>
            <a:xfrm>
              <a:off x="1249301" y="1613323"/>
              <a:ext cx="576000" cy="57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u-H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I</a:t>
              </a:r>
            </a:p>
          </p:txBody>
        </p: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0B87F34A-E73C-45DC-951E-8AB0F1120E7D}"/>
              </a:ext>
            </a:extLst>
          </p:cNvPr>
          <p:cNvGrpSpPr/>
          <p:nvPr/>
        </p:nvGrpSpPr>
        <p:grpSpPr>
          <a:xfrm>
            <a:off x="4516951" y="1518113"/>
            <a:ext cx="3129640" cy="735747"/>
            <a:chOff x="4378941" y="1510416"/>
            <a:chExt cx="3129640" cy="735747"/>
          </a:xfrm>
        </p:grpSpPr>
        <p:sp>
          <p:nvSpPr>
            <p:cNvPr id="15" name="Szövegdoboz 14">
              <a:extLst>
                <a:ext uri="{FF2B5EF4-FFF2-40B4-BE49-F238E27FC236}">
                  <a16:creationId xmlns:a16="http://schemas.microsoft.com/office/drawing/2014/main" id="{9BC69B4D-5F03-491B-A191-511510A5A751}"/>
                </a:ext>
              </a:extLst>
            </p:cNvPr>
            <p:cNvSpPr txBox="1"/>
            <p:nvPr/>
          </p:nvSpPr>
          <p:spPr>
            <a:xfrm>
              <a:off x="4378941" y="1510416"/>
              <a:ext cx="3129640" cy="735747"/>
            </a:xfrm>
            <a:prstGeom prst="roundRect">
              <a:avLst>
                <a:gd name="adj" fmla="val 50000"/>
              </a:avLst>
            </a:prstGeom>
            <a:solidFill>
              <a:srgbClr val="7DB03A"/>
            </a:solidFill>
            <a:ln w="285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marL="623888" lvl="2"/>
              <a:r>
                <a:rPr lang="hu-HU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Local file</a:t>
              </a:r>
            </a:p>
          </p:txBody>
        </p:sp>
        <p:sp>
          <p:nvSpPr>
            <p:cNvPr id="16" name="Szövegdoboz 15">
              <a:extLst>
                <a:ext uri="{FF2B5EF4-FFF2-40B4-BE49-F238E27FC236}">
                  <a16:creationId xmlns:a16="http://schemas.microsoft.com/office/drawing/2014/main" id="{7C198525-DFD5-40F3-AF32-C6F453B9EC14}"/>
                </a:ext>
              </a:extLst>
            </p:cNvPr>
            <p:cNvSpPr txBox="1"/>
            <p:nvPr/>
          </p:nvSpPr>
          <p:spPr>
            <a:xfrm>
              <a:off x="4479222" y="1601806"/>
              <a:ext cx="576000" cy="57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hu-H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II</a:t>
              </a:r>
            </a:p>
          </p:txBody>
        </p:sp>
      </p:grp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C4B89EB9-9B42-4FA0-828B-E376421D2C16}"/>
              </a:ext>
            </a:extLst>
          </p:cNvPr>
          <p:cNvGrpSpPr/>
          <p:nvPr/>
        </p:nvGrpSpPr>
        <p:grpSpPr>
          <a:xfrm>
            <a:off x="8130884" y="1518113"/>
            <a:ext cx="3129640" cy="735747"/>
            <a:chOff x="7916965" y="1510416"/>
            <a:chExt cx="3129640" cy="735747"/>
          </a:xfrm>
        </p:grpSpPr>
        <p:sp>
          <p:nvSpPr>
            <p:cNvPr id="17" name="Szövegdoboz 16">
              <a:extLst>
                <a:ext uri="{FF2B5EF4-FFF2-40B4-BE49-F238E27FC236}">
                  <a16:creationId xmlns:a16="http://schemas.microsoft.com/office/drawing/2014/main" id="{D17843FA-44D4-4746-869F-D75220FE22F8}"/>
                </a:ext>
              </a:extLst>
            </p:cNvPr>
            <p:cNvSpPr txBox="1"/>
            <p:nvPr/>
          </p:nvSpPr>
          <p:spPr>
            <a:xfrm>
              <a:off x="7916965" y="1510416"/>
              <a:ext cx="3129640" cy="735747"/>
            </a:xfrm>
            <a:prstGeom prst="roundRect">
              <a:avLst>
                <a:gd name="adj" fmla="val 50000"/>
              </a:avLst>
            </a:prstGeom>
            <a:solidFill>
              <a:srgbClr val="2485CE"/>
            </a:solidFill>
            <a:ln w="285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marL="623888" lvl="2"/>
              <a:r>
                <a:rPr lang="hu-HU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CBC </a:t>
              </a:r>
              <a:r>
                <a:rPr lang="hu-HU" sz="28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report</a:t>
              </a:r>
              <a:endParaRPr lang="hu-H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"/>
              </a:endParaRPr>
            </a:p>
          </p:txBody>
        </p:sp>
        <p:sp>
          <p:nvSpPr>
            <p:cNvPr id="18" name="Szövegdoboz 17">
              <a:extLst>
                <a:ext uri="{FF2B5EF4-FFF2-40B4-BE49-F238E27FC236}">
                  <a16:creationId xmlns:a16="http://schemas.microsoft.com/office/drawing/2014/main" id="{EF43C0F9-1B83-45A7-BEC7-CE9CA60165DC}"/>
                </a:ext>
              </a:extLst>
            </p:cNvPr>
            <p:cNvSpPr txBox="1"/>
            <p:nvPr/>
          </p:nvSpPr>
          <p:spPr>
            <a:xfrm>
              <a:off x="8007518" y="1613324"/>
              <a:ext cx="576000" cy="5760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square" lIns="0" rIns="0" rtlCol="0" anchor="ctr">
              <a:spAutoFit/>
            </a:bodyPr>
            <a:lstStyle/>
            <a:p>
              <a:pPr algn="ctr"/>
              <a:r>
                <a:rPr lang="hu-HU" sz="28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III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473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3" y="373399"/>
            <a:ext cx="8477577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Nemzetközi körkép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7</a:t>
            </a:fld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9CFF60CA-9C90-4807-9A7B-2DDFE25E6BDD}"/>
              </a:ext>
            </a:extLst>
          </p:cNvPr>
          <p:cNvSpPr txBox="1"/>
          <p:nvPr/>
        </p:nvSpPr>
        <p:spPr>
          <a:xfrm>
            <a:off x="2219538" y="2380724"/>
            <a:ext cx="882790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hu-HU" sz="3600" b="1" dirty="0"/>
              <a:t>4</a:t>
            </a:r>
            <a:r>
              <a:rPr lang="hu-HU" dirty="0"/>
              <a:t> országban kötelező benyújtani a BEPS dokumentumokat, a többi országban csak kérésre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EFCC63DD-57ED-4549-BB7C-F50FC03A32B4}"/>
              </a:ext>
            </a:extLst>
          </p:cNvPr>
          <p:cNvSpPr txBox="1"/>
          <p:nvPr/>
        </p:nvSpPr>
        <p:spPr>
          <a:xfrm>
            <a:off x="2219538" y="3181007"/>
            <a:ext cx="740343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hu-HU" sz="3600" b="1" dirty="0"/>
              <a:t>8</a:t>
            </a:r>
            <a:r>
              <a:rPr lang="hu-HU" dirty="0"/>
              <a:t> ország statisztikai hivatala vesz át </a:t>
            </a:r>
            <a:r>
              <a:rPr lang="hu-HU" dirty="0" err="1"/>
              <a:t>CbCR</a:t>
            </a:r>
            <a:r>
              <a:rPr lang="hu-HU" dirty="0"/>
              <a:t> adatokat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E069092-581C-4A9B-85B6-78FE7A88BB0E}"/>
              </a:ext>
            </a:extLst>
          </p:cNvPr>
          <p:cNvSpPr txBox="1"/>
          <p:nvPr/>
        </p:nvSpPr>
        <p:spPr>
          <a:xfrm>
            <a:off x="1482300" y="4781572"/>
            <a:ext cx="813380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hu-HU" sz="3600" b="1" dirty="0"/>
              <a:t>2020</a:t>
            </a:r>
            <a:r>
              <a:rPr lang="hu-HU" dirty="0"/>
              <a:t> -</a:t>
            </a:r>
            <a:r>
              <a:rPr lang="hu-HU" dirty="0" err="1"/>
              <a:t>tól</a:t>
            </a:r>
            <a:r>
              <a:rPr lang="hu-HU" dirty="0"/>
              <a:t> a KSH is átveszi a </a:t>
            </a:r>
            <a:r>
              <a:rPr lang="hu-HU" dirty="0" err="1"/>
              <a:t>CbCR</a:t>
            </a:r>
            <a:r>
              <a:rPr lang="hu-HU" dirty="0"/>
              <a:t> adatokat 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AAC0A34C-D7D4-428F-8E84-FE0A990F44F9}"/>
              </a:ext>
            </a:extLst>
          </p:cNvPr>
          <p:cNvSpPr txBox="1"/>
          <p:nvPr/>
        </p:nvSpPr>
        <p:spPr>
          <a:xfrm>
            <a:off x="2011680" y="3981290"/>
            <a:ext cx="761129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hu-HU" sz="3600" b="1" dirty="0"/>
              <a:t>16</a:t>
            </a:r>
            <a:r>
              <a:rPr lang="hu-HU" dirty="0"/>
              <a:t> statisztikai hivatal folytat egyeztetéseket az adatátvételről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0FC68533-783A-4088-80A0-60B44B9310B4}"/>
              </a:ext>
            </a:extLst>
          </p:cNvPr>
          <p:cNvSpPr txBox="1"/>
          <p:nvPr/>
        </p:nvSpPr>
        <p:spPr>
          <a:xfrm>
            <a:off x="1482300" y="1580440"/>
            <a:ext cx="813380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hu-HU" sz="3600" b="1" dirty="0"/>
              <a:t>2000</a:t>
            </a:r>
            <a:r>
              <a:rPr lang="hu-HU" dirty="0"/>
              <a:t> vállalatcsoport tartozik a BEPS direktíva hatálya alá (OECD becslés alapján)</a:t>
            </a:r>
          </a:p>
        </p:txBody>
      </p:sp>
    </p:spTree>
    <p:extLst>
      <p:ext uri="{BB962C8B-B14F-4D97-AF65-F5344CB8AC3E}">
        <p14:creationId xmlns:p14="http://schemas.microsoft.com/office/powerpoint/2010/main" val="4096897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3" y="373399"/>
            <a:ext cx="9808368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BEPS adatok felhasználási lehetőségei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48052" y="6154469"/>
            <a:ext cx="342018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8</a:t>
            </a:fld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B0F309C4-D15B-452E-8A9A-F55BE899B7C6}"/>
              </a:ext>
            </a:extLst>
          </p:cNvPr>
          <p:cNvSpPr txBox="1"/>
          <p:nvPr/>
        </p:nvSpPr>
        <p:spPr>
          <a:xfrm>
            <a:off x="9189706" y="5877470"/>
            <a:ext cx="2328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i="1" dirty="0">
                <a:solidFill>
                  <a:srgbClr val="16537F"/>
                </a:solidFill>
                <a:latin typeface="Myriad "/>
              </a:rPr>
              <a:t>Forrás: Eurostat BSDG </a:t>
            </a:r>
            <a:r>
              <a:rPr lang="hu-HU" sz="1200" i="1" dirty="0" err="1">
                <a:solidFill>
                  <a:srgbClr val="16537F"/>
                </a:solidFill>
                <a:latin typeface="Myriad "/>
              </a:rPr>
              <a:t>survey</a:t>
            </a:r>
            <a:endParaRPr lang="hu-HU" sz="1200" i="1" dirty="0">
              <a:solidFill>
                <a:srgbClr val="16537F"/>
              </a:solidFill>
              <a:latin typeface="Myriad "/>
            </a:endParaRP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FD0582F8-C6B8-4C17-AD33-D46CABA559C1}"/>
              </a:ext>
            </a:extLst>
          </p:cNvPr>
          <p:cNvSpPr txBox="1"/>
          <p:nvPr/>
        </p:nvSpPr>
        <p:spPr>
          <a:xfrm>
            <a:off x="1875912" y="5077885"/>
            <a:ext cx="2143771" cy="843430"/>
          </a:xfrm>
          <a:prstGeom prst="roundRect">
            <a:avLst>
              <a:gd name="adj" fmla="val 3797"/>
            </a:avLst>
          </a:prstGeom>
          <a:noFill/>
          <a:ln w="19050">
            <a:noFill/>
          </a:ln>
          <a:effectLst/>
        </p:spPr>
        <p:txBody>
          <a:bodyPr wrap="square" rtlCol="0" anchor="t">
            <a:noAutofit/>
          </a:bodyPr>
          <a:lstStyle/>
          <a:p>
            <a:pPr lvl="0" algn="ctr">
              <a:spcBef>
                <a:spcPts val="1200"/>
              </a:spcBef>
            </a:pPr>
            <a:r>
              <a:rPr lang="hu-HU" sz="1400" dirty="0">
                <a:solidFill>
                  <a:srgbClr val="16537F"/>
                </a:solidFill>
                <a:latin typeface="Myriad "/>
              </a:rPr>
              <a:t>Makrogazdasági folyamatok pontosabb mérése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D167C333-1026-4AE4-AE0C-90DDD3423C94}"/>
              </a:ext>
            </a:extLst>
          </p:cNvPr>
          <p:cNvSpPr txBox="1"/>
          <p:nvPr/>
        </p:nvSpPr>
        <p:spPr>
          <a:xfrm>
            <a:off x="3665517" y="5086531"/>
            <a:ext cx="2143771" cy="843430"/>
          </a:xfrm>
          <a:prstGeom prst="roundRect">
            <a:avLst>
              <a:gd name="adj" fmla="val 3797"/>
            </a:avLst>
          </a:prstGeom>
          <a:noFill/>
          <a:ln w="19050">
            <a:noFill/>
          </a:ln>
          <a:effectLst/>
        </p:spPr>
        <p:txBody>
          <a:bodyPr wrap="square" rtlCol="0" anchor="t">
            <a:noAutofit/>
          </a:bodyPr>
          <a:lstStyle/>
          <a:p>
            <a:pPr lvl="0" algn="ctr">
              <a:spcBef>
                <a:spcPts val="1200"/>
              </a:spcBef>
            </a:pPr>
            <a:r>
              <a:rPr lang="hu-HU" sz="1400" dirty="0">
                <a:solidFill>
                  <a:srgbClr val="16537F"/>
                </a:solidFill>
                <a:latin typeface="Myriad "/>
              </a:rPr>
              <a:t>Statisztikai adatok pontosságának</a:t>
            </a:r>
            <a:br>
              <a:rPr lang="hu-HU" sz="1400" dirty="0">
                <a:solidFill>
                  <a:srgbClr val="16537F"/>
                </a:solidFill>
                <a:latin typeface="Myriad "/>
              </a:rPr>
            </a:br>
            <a:r>
              <a:rPr lang="hu-HU" sz="1400" dirty="0">
                <a:solidFill>
                  <a:srgbClr val="16537F"/>
                </a:solidFill>
                <a:latin typeface="Myriad "/>
              </a:rPr>
              <a:t>javítása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A69EF2F8-0B01-4209-BF4E-DBDED93B71B0}"/>
              </a:ext>
            </a:extLst>
          </p:cNvPr>
          <p:cNvSpPr txBox="1"/>
          <p:nvPr/>
        </p:nvSpPr>
        <p:spPr>
          <a:xfrm>
            <a:off x="5477840" y="5077885"/>
            <a:ext cx="2143771" cy="843430"/>
          </a:xfrm>
          <a:prstGeom prst="roundRect">
            <a:avLst>
              <a:gd name="adj" fmla="val 3797"/>
            </a:avLst>
          </a:prstGeom>
          <a:noFill/>
          <a:ln w="19050">
            <a:noFill/>
          </a:ln>
          <a:effectLst/>
        </p:spPr>
        <p:txBody>
          <a:bodyPr wrap="square" rtlCol="0" anchor="t">
            <a:noAutofit/>
          </a:bodyPr>
          <a:lstStyle/>
          <a:p>
            <a:pPr lvl="0" algn="ctr">
              <a:spcBef>
                <a:spcPts val="1200"/>
              </a:spcBef>
            </a:pPr>
            <a:r>
              <a:rPr lang="hu-HU" sz="1400" dirty="0">
                <a:solidFill>
                  <a:srgbClr val="16537F"/>
                </a:solidFill>
                <a:latin typeface="Myriad "/>
              </a:rPr>
              <a:t>Globális </a:t>
            </a:r>
            <a:br>
              <a:rPr lang="hu-HU" sz="1400" dirty="0">
                <a:solidFill>
                  <a:srgbClr val="16537F"/>
                </a:solidFill>
                <a:latin typeface="Myriad "/>
              </a:rPr>
            </a:br>
            <a:r>
              <a:rPr lang="hu-HU" sz="1400" dirty="0">
                <a:solidFill>
                  <a:srgbClr val="16537F"/>
                </a:solidFill>
                <a:latin typeface="Myriad "/>
              </a:rPr>
              <a:t>értékláncok </a:t>
            </a:r>
            <a:br>
              <a:rPr lang="hu-HU" sz="1400" dirty="0">
                <a:solidFill>
                  <a:srgbClr val="16537F"/>
                </a:solidFill>
                <a:latin typeface="Myriad "/>
              </a:rPr>
            </a:br>
            <a:r>
              <a:rPr lang="hu-HU" sz="1400" dirty="0">
                <a:solidFill>
                  <a:srgbClr val="16537F"/>
                </a:solidFill>
                <a:latin typeface="Myriad "/>
              </a:rPr>
              <a:t>feltérképezése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F405725D-B826-4C90-96D6-E9A48EB9AAC1}"/>
              </a:ext>
            </a:extLst>
          </p:cNvPr>
          <p:cNvSpPr txBox="1"/>
          <p:nvPr/>
        </p:nvSpPr>
        <p:spPr>
          <a:xfrm>
            <a:off x="7306893" y="5086531"/>
            <a:ext cx="2143771" cy="843430"/>
          </a:xfrm>
          <a:prstGeom prst="roundRect">
            <a:avLst>
              <a:gd name="adj" fmla="val 3797"/>
            </a:avLst>
          </a:prstGeom>
          <a:noFill/>
          <a:ln w="19050">
            <a:noFill/>
          </a:ln>
          <a:effectLst/>
        </p:spPr>
        <p:txBody>
          <a:bodyPr wrap="square" rtlCol="0" anchor="t">
            <a:noAutofit/>
          </a:bodyPr>
          <a:lstStyle/>
          <a:p>
            <a:pPr lvl="0" algn="ctr">
              <a:spcBef>
                <a:spcPts val="1200"/>
              </a:spcBef>
            </a:pPr>
            <a:r>
              <a:rPr lang="hu-HU" sz="1400" dirty="0">
                <a:solidFill>
                  <a:srgbClr val="16537F"/>
                </a:solidFill>
                <a:latin typeface="Myriad "/>
              </a:rPr>
              <a:t>További globalizációval kapcsolatos problémák megoldása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41221B84-778E-4DDD-B371-FA9A803114FC}"/>
              </a:ext>
            </a:extLst>
          </p:cNvPr>
          <p:cNvSpPr txBox="1"/>
          <p:nvPr/>
        </p:nvSpPr>
        <p:spPr>
          <a:xfrm>
            <a:off x="9147921" y="5086531"/>
            <a:ext cx="2143771" cy="843430"/>
          </a:xfrm>
          <a:prstGeom prst="roundRect">
            <a:avLst>
              <a:gd name="adj" fmla="val 3797"/>
            </a:avLst>
          </a:prstGeom>
          <a:noFill/>
          <a:ln w="19050">
            <a:noFill/>
          </a:ln>
          <a:effectLst/>
        </p:spPr>
        <p:txBody>
          <a:bodyPr wrap="square" rtlCol="0" anchor="t">
            <a:noAutofit/>
          </a:bodyPr>
          <a:lstStyle/>
          <a:p>
            <a:pPr lvl="0" algn="ctr">
              <a:spcBef>
                <a:spcPts val="1200"/>
              </a:spcBef>
            </a:pPr>
            <a:r>
              <a:rPr lang="hu-HU" sz="1400" dirty="0">
                <a:solidFill>
                  <a:srgbClr val="16537F"/>
                </a:solidFill>
                <a:latin typeface="Myriad "/>
              </a:rPr>
              <a:t>Új indikátorok a külföldi tulajdonú vállalatok statisztikájában</a:t>
            </a:r>
          </a:p>
        </p:txBody>
      </p:sp>
      <p:sp>
        <p:nvSpPr>
          <p:cNvPr id="15" name="Téglalap: lekerekített 14">
            <a:extLst>
              <a:ext uri="{FF2B5EF4-FFF2-40B4-BE49-F238E27FC236}">
                <a16:creationId xmlns:a16="http://schemas.microsoft.com/office/drawing/2014/main" id="{FE7F723C-FE71-42BA-A977-3B32BFCE4E5F}"/>
              </a:ext>
            </a:extLst>
          </p:cNvPr>
          <p:cNvSpPr/>
          <p:nvPr/>
        </p:nvSpPr>
        <p:spPr>
          <a:xfrm>
            <a:off x="6469421" y="3554483"/>
            <a:ext cx="162000" cy="1293786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Téglalap: lekerekített 15">
            <a:extLst>
              <a:ext uri="{FF2B5EF4-FFF2-40B4-BE49-F238E27FC236}">
                <a16:creationId xmlns:a16="http://schemas.microsoft.com/office/drawing/2014/main" id="{0D327EA9-7401-4A9E-A636-0FDF67341254}"/>
              </a:ext>
            </a:extLst>
          </p:cNvPr>
          <p:cNvSpPr/>
          <p:nvPr/>
        </p:nvSpPr>
        <p:spPr>
          <a:xfrm>
            <a:off x="8298273" y="3746954"/>
            <a:ext cx="162000" cy="110131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: lekerekített 16">
            <a:extLst>
              <a:ext uri="{FF2B5EF4-FFF2-40B4-BE49-F238E27FC236}">
                <a16:creationId xmlns:a16="http://schemas.microsoft.com/office/drawing/2014/main" id="{C8D7F3D1-B8F4-43D3-B5B8-BD586FA97FFC}"/>
              </a:ext>
            </a:extLst>
          </p:cNvPr>
          <p:cNvSpPr/>
          <p:nvPr/>
        </p:nvSpPr>
        <p:spPr>
          <a:xfrm>
            <a:off x="10138806" y="4051564"/>
            <a:ext cx="162000" cy="813078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églalap: lekerekített 22">
            <a:extLst>
              <a:ext uri="{FF2B5EF4-FFF2-40B4-BE49-F238E27FC236}">
                <a16:creationId xmlns:a16="http://schemas.microsoft.com/office/drawing/2014/main" id="{3217817B-EFB7-467F-8D7B-56C5A3D7D8A3}"/>
              </a:ext>
            </a:extLst>
          </p:cNvPr>
          <p:cNvSpPr/>
          <p:nvPr/>
        </p:nvSpPr>
        <p:spPr>
          <a:xfrm>
            <a:off x="2866797" y="1645148"/>
            <a:ext cx="162000" cy="432000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701C4202-0148-4A72-9A70-0072ECC7CE6B}"/>
              </a:ext>
            </a:extLst>
          </p:cNvPr>
          <p:cNvSpPr txBox="1"/>
          <p:nvPr/>
        </p:nvSpPr>
        <p:spPr>
          <a:xfrm>
            <a:off x="6352916" y="3441207"/>
            <a:ext cx="396000" cy="39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4">
                <a:lumMod val="75000"/>
              </a:schemeClr>
            </a:solidFill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12</a:t>
            </a:r>
          </a:p>
        </p:txBody>
      </p:sp>
      <p:sp>
        <p:nvSpPr>
          <p:cNvPr id="27" name="Téglalap: lekerekített 26">
            <a:extLst>
              <a:ext uri="{FF2B5EF4-FFF2-40B4-BE49-F238E27FC236}">
                <a16:creationId xmlns:a16="http://schemas.microsoft.com/office/drawing/2014/main" id="{A8DD8392-F115-4D37-B802-555BCAFA02E6}"/>
              </a:ext>
            </a:extLst>
          </p:cNvPr>
          <p:cNvSpPr/>
          <p:nvPr/>
        </p:nvSpPr>
        <p:spPr>
          <a:xfrm>
            <a:off x="6468725" y="1645148"/>
            <a:ext cx="162000" cy="1656567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4C883D32-A4CA-47E0-97D7-C222077A883A}"/>
              </a:ext>
            </a:extLst>
          </p:cNvPr>
          <p:cNvSpPr txBox="1"/>
          <p:nvPr/>
        </p:nvSpPr>
        <p:spPr>
          <a:xfrm>
            <a:off x="8180778" y="3636380"/>
            <a:ext cx="396000" cy="39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4">
                <a:lumMod val="75000"/>
              </a:schemeClr>
            </a:solidFill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10</a:t>
            </a:r>
          </a:p>
        </p:txBody>
      </p:sp>
      <p:sp>
        <p:nvSpPr>
          <p:cNvPr id="29" name="Téglalap: lekerekített 28">
            <a:extLst>
              <a:ext uri="{FF2B5EF4-FFF2-40B4-BE49-F238E27FC236}">
                <a16:creationId xmlns:a16="http://schemas.microsoft.com/office/drawing/2014/main" id="{B16998F6-A59A-4B49-A671-60B4892420E2}"/>
              </a:ext>
            </a:extLst>
          </p:cNvPr>
          <p:cNvSpPr/>
          <p:nvPr/>
        </p:nvSpPr>
        <p:spPr>
          <a:xfrm>
            <a:off x="8297778" y="1645535"/>
            <a:ext cx="162000" cy="1854000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2D89D039-4730-44C9-8A7E-4395239015F0}"/>
              </a:ext>
            </a:extLst>
          </p:cNvPr>
          <p:cNvSpPr txBox="1"/>
          <p:nvPr/>
        </p:nvSpPr>
        <p:spPr>
          <a:xfrm>
            <a:off x="10021806" y="3895328"/>
            <a:ext cx="396000" cy="39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4">
                <a:lumMod val="75000"/>
              </a:schemeClr>
            </a:solidFill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7</a:t>
            </a:r>
          </a:p>
        </p:txBody>
      </p:sp>
      <p:sp>
        <p:nvSpPr>
          <p:cNvPr id="31" name="Téglalap: lekerekített 30">
            <a:extLst>
              <a:ext uri="{FF2B5EF4-FFF2-40B4-BE49-F238E27FC236}">
                <a16:creationId xmlns:a16="http://schemas.microsoft.com/office/drawing/2014/main" id="{A84E01FD-2005-4AAD-89EB-88F9DA11A6C7}"/>
              </a:ext>
            </a:extLst>
          </p:cNvPr>
          <p:cNvSpPr/>
          <p:nvPr/>
        </p:nvSpPr>
        <p:spPr>
          <a:xfrm>
            <a:off x="10138806" y="1627105"/>
            <a:ext cx="162000" cy="2113766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: lekerekített 31">
            <a:extLst>
              <a:ext uri="{FF2B5EF4-FFF2-40B4-BE49-F238E27FC236}">
                <a16:creationId xmlns:a16="http://schemas.microsoft.com/office/drawing/2014/main" id="{593426E6-B6E4-40B5-9A26-87A20D24B940}"/>
              </a:ext>
            </a:extLst>
          </p:cNvPr>
          <p:cNvSpPr/>
          <p:nvPr/>
        </p:nvSpPr>
        <p:spPr>
          <a:xfrm>
            <a:off x="2874184" y="2282275"/>
            <a:ext cx="162000" cy="2565994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Téglalap: lekerekített 32">
            <a:extLst>
              <a:ext uri="{FF2B5EF4-FFF2-40B4-BE49-F238E27FC236}">
                <a16:creationId xmlns:a16="http://schemas.microsoft.com/office/drawing/2014/main" id="{7420C599-F2EB-4AA7-B32B-CF5177379AEC}"/>
              </a:ext>
            </a:extLst>
          </p:cNvPr>
          <p:cNvSpPr/>
          <p:nvPr/>
        </p:nvSpPr>
        <p:spPr>
          <a:xfrm>
            <a:off x="4661106" y="2656456"/>
            <a:ext cx="162000" cy="2208186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Téglalap: lekerekített 34">
            <a:extLst>
              <a:ext uri="{FF2B5EF4-FFF2-40B4-BE49-F238E27FC236}">
                <a16:creationId xmlns:a16="http://schemas.microsoft.com/office/drawing/2014/main" id="{5BC0A379-4CD8-44F6-8BD6-A1B4DEB6E08B}"/>
              </a:ext>
            </a:extLst>
          </p:cNvPr>
          <p:cNvSpPr/>
          <p:nvPr/>
        </p:nvSpPr>
        <p:spPr>
          <a:xfrm>
            <a:off x="4663162" y="1627105"/>
            <a:ext cx="162000" cy="777063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33060CDC-A27A-4594-A3C0-B7729B08F2C6}"/>
              </a:ext>
            </a:extLst>
          </p:cNvPr>
          <p:cNvSpPr txBox="1"/>
          <p:nvPr/>
        </p:nvSpPr>
        <p:spPr>
          <a:xfrm>
            <a:off x="2753491" y="2206168"/>
            <a:ext cx="396000" cy="39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4">
                <a:lumMod val="75000"/>
              </a:schemeClr>
            </a:solidFill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26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9486F35C-8D7A-40F1-A975-0C7F6B4A90F1}"/>
              </a:ext>
            </a:extLst>
          </p:cNvPr>
          <p:cNvSpPr txBox="1"/>
          <p:nvPr/>
        </p:nvSpPr>
        <p:spPr>
          <a:xfrm>
            <a:off x="4540165" y="2539605"/>
            <a:ext cx="396000" cy="39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>
            <a:solidFill>
              <a:schemeClr val="accent4">
                <a:lumMod val="75000"/>
              </a:schemeClr>
            </a:solidFill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22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67F0B336-DC9A-4810-AC1D-9417B2223C13}"/>
              </a:ext>
            </a:extLst>
          </p:cNvPr>
          <p:cNvSpPr txBox="1"/>
          <p:nvPr/>
        </p:nvSpPr>
        <p:spPr>
          <a:xfrm rot="16200000">
            <a:off x="1203523" y="2991362"/>
            <a:ext cx="1348175" cy="580378"/>
          </a:xfrm>
          <a:prstGeom prst="roundRect">
            <a:avLst>
              <a:gd name="adj" fmla="val 3797"/>
            </a:avLst>
          </a:prstGeom>
          <a:noFill/>
          <a:ln w="19050">
            <a:noFill/>
          </a:ln>
          <a:effectLst/>
        </p:spPr>
        <p:txBody>
          <a:bodyPr wrap="square" rtlCol="0" anchor="t">
            <a:noAutofit/>
          </a:bodyPr>
          <a:lstStyle/>
          <a:p>
            <a:pPr lvl="0" algn="ctr">
              <a:spcBef>
                <a:spcPts val="1200"/>
              </a:spcBef>
            </a:pPr>
            <a:r>
              <a:rPr lang="hu-HU" sz="1400" dirty="0">
                <a:solidFill>
                  <a:srgbClr val="16537F"/>
                </a:solidFill>
                <a:latin typeface="Myriad "/>
              </a:rPr>
              <a:t>Tagországok</a:t>
            </a:r>
            <a:br>
              <a:rPr lang="hu-HU" sz="1400" dirty="0">
                <a:solidFill>
                  <a:srgbClr val="16537F"/>
                </a:solidFill>
                <a:latin typeface="Myriad "/>
              </a:rPr>
            </a:br>
            <a:r>
              <a:rPr lang="hu-HU" sz="1400" dirty="0">
                <a:solidFill>
                  <a:srgbClr val="16537F"/>
                </a:solidFill>
                <a:latin typeface="Myriad "/>
              </a:rPr>
              <a:t>száma</a:t>
            </a:r>
          </a:p>
        </p:txBody>
      </p:sp>
    </p:spTree>
    <p:extLst>
      <p:ext uri="{BB962C8B-B14F-4D97-AF65-F5344CB8AC3E}">
        <p14:creationId xmlns:p14="http://schemas.microsoft.com/office/powerpoint/2010/main" val="1529957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145394" y="115008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3" y="373399"/>
            <a:ext cx="8477577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rgbClr val="002060"/>
                </a:solidFill>
                <a:latin typeface="Myriad "/>
              </a:rPr>
              <a:t>Kihívások - lehetőségek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8174" y="6154469"/>
            <a:ext cx="361896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9</a:t>
            </a:fld>
            <a:endParaRPr lang="hu-HU" dirty="0"/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85C3EDFA-D1B9-48E0-8E14-05049EE64C67}"/>
              </a:ext>
            </a:extLst>
          </p:cNvPr>
          <p:cNvGrpSpPr/>
          <p:nvPr/>
        </p:nvGrpSpPr>
        <p:grpSpPr>
          <a:xfrm>
            <a:off x="2891065" y="1480596"/>
            <a:ext cx="7538564" cy="4585578"/>
            <a:chOff x="1145393" y="1337402"/>
            <a:chExt cx="7538564" cy="4585578"/>
          </a:xfrm>
        </p:grpSpPr>
        <p:sp>
          <p:nvSpPr>
            <p:cNvPr id="16" name="Szövegdoboz 15">
              <a:extLst>
                <a:ext uri="{FF2B5EF4-FFF2-40B4-BE49-F238E27FC236}">
                  <a16:creationId xmlns:a16="http://schemas.microsoft.com/office/drawing/2014/main" id="{41962724-CB6F-4283-839F-DD3206AA98F9}"/>
                </a:ext>
              </a:extLst>
            </p:cNvPr>
            <p:cNvSpPr txBox="1"/>
            <p:nvPr/>
          </p:nvSpPr>
          <p:spPr>
            <a:xfrm>
              <a:off x="3163481" y="2652991"/>
              <a:ext cx="1792357" cy="1552018"/>
            </a:xfrm>
            <a:prstGeom prst="hexagon">
              <a:avLst/>
            </a:prstGeom>
            <a:solidFill>
              <a:srgbClr val="2485CE"/>
            </a:solidFill>
            <a:ln w="28575">
              <a:solidFill>
                <a:schemeClr val="accent4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Nemzetközi adatcsere</a:t>
              </a:r>
            </a:p>
          </p:txBody>
        </p:sp>
        <p:sp>
          <p:nvSpPr>
            <p:cNvPr id="20" name="Szövegdoboz 19">
              <a:extLst>
                <a:ext uri="{FF2B5EF4-FFF2-40B4-BE49-F238E27FC236}">
                  <a16:creationId xmlns:a16="http://schemas.microsoft.com/office/drawing/2014/main" id="{8EDC52E8-6CB6-4153-B3D1-521EE4C226F5}"/>
                </a:ext>
              </a:extLst>
            </p:cNvPr>
            <p:cNvSpPr txBox="1"/>
            <p:nvPr/>
          </p:nvSpPr>
          <p:spPr>
            <a:xfrm>
              <a:off x="1145393" y="3875498"/>
              <a:ext cx="1792357" cy="1552018"/>
            </a:xfrm>
            <a:prstGeom prst="hexagon">
              <a:avLst/>
            </a:prstGeom>
            <a:solidFill>
              <a:srgbClr val="7DB03A"/>
            </a:solidFill>
            <a:ln w="28575">
              <a:solidFill>
                <a:schemeClr val="accent2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Egységes előírások</a:t>
              </a:r>
            </a:p>
          </p:txBody>
        </p:sp>
        <p:grpSp>
          <p:nvGrpSpPr>
            <p:cNvPr id="24" name="Csoportba foglalás 23">
              <a:extLst>
                <a:ext uri="{FF2B5EF4-FFF2-40B4-BE49-F238E27FC236}">
                  <a16:creationId xmlns:a16="http://schemas.microsoft.com/office/drawing/2014/main" id="{FB9C71C1-F722-4F04-823A-61029B82475C}"/>
                </a:ext>
              </a:extLst>
            </p:cNvPr>
            <p:cNvGrpSpPr/>
            <p:nvPr/>
          </p:nvGrpSpPr>
          <p:grpSpPr>
            <a:xfrm rot="1532498">
              <a:off x="2842218" y="2652372"/>
              <a:ext cx="463653" cy="335347"/>
              <a:chOff x="3904698" y="2339426"/>
              <a:chExt cx="463653" cy="446184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25" name="Nyíl: sávnyíl 24">
                <a:extLst>
                  <a:ext uri="{FF2B5EF4-FFF2-40B4-BE49-F238E27FC236}">
                    <a16:creationId xmlns:a16="http://schemas.microsoft.com/office/drawing/2014/main" id="{3EFFE0FD-204A-4B07-866B-EE55E2123B86}"/>
                  </a:ext>
                </a:extLst>
              </p:cNvPr>
              <p:cNvSpPr/>
              <p:nvPr/>
            </p:nvSpPr>
            <p:spPr>
              <a:xfrm>
                <a:off x="3904698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Nyíl: sávnyíl 25">
                <a:extLst>
                  <a:ext uri="{FF2B5EF4-FFF2-40B4-BE49-F238E27FC236}">
                    <a16:creationId xmlns:a16="http://schemas.microsoft.com/office/drawing/2014/main" id="{C9D89413-E0AC-438E-BCB2-5F717095B30E}"/>
                  </a:ext>
                </a:extLst>
              </p:cNvPr>
              <p:cNvSpPr/>
              <p:nvPr/>
            </p:nvSpPr>
            <p:spPr>
              <a:xfrm>
                <a:off x="4054040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Nyíl: sávnyíl 26">
                <a:extLst>
                  <a:ext uri="{FF2B5EF4-FFF2-40B4-BE49-F238E27FC236}">
                    <a16:creationId xmlns:a16="http://schemas.microsoft.com/office/drawing/2014/main" id="{BBE195AC-6D39-49A2-B1AE-D5D2CBEEB5F9}"/>
                  </a:ext>
                </a:extLst>
              </p:cNvPr>
              <p:cNvSpPr/>
              <p:nvPr/>
            </p:nvSpPr>
            <p:spPr>
              <a:xfrm>
                <a:off x="4203382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8" name="Csoportba foglalás 27">
              <a:extLst>
                <a:ext uri="{FF2B5EF4-FFF2-40B4-BE49-F238E27FC236}">
                  <a16:creationId xmlns:a16="http://schemas.microsoft.com/office/drawing/2014/main" id="{15ABD1B8-70CC-4EA1-97CF-0452FB4034B3}"/>
                </a:ext>
              </a:extLst>
            </p:cNvPr>
            <p:cNvGrpSpPr/>
            <p:nvPr/>
          </p:nvGrpSpPr>
          <p:grpSpPr>
            <a:xfrm rot="20067502" flipH="1">
              <a:off x="2780390" y="3870283"/>
              <a:ext cx="463653" cy="335347"/>
              <a:chOff x="3904698" y="2339426"/>
              <a:chExt cx="463653" cy="446184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29" name="Nyíl: sávnyíl 28">
                <a:extLst>
                  <a:ext uri="{FF2B5EF4-FFF2-40B4-BE49-F238E27FC236}">
                    <a16:creationId xmlns:a16="http://schemas.microsoft.com/office/drawing/2014/main" id="{EB40CF8F-EAE9-4DEA-B1B7-057CBE0B1887}"/>
                  </a:ext>
                </a:extLst>
              </p:cNvPr>
              <p:cNvSpPr/>
              <p:nvPr/>
            </p:nvSpPr>
            <p:spPr>
              <a:xfrm>
                <a:off x="3904698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Nyíl: sávnyíl 29">
                <a:extLst>
                  <a:ext uri="{FF2B5EF4-FFF2-40B4-BE49-F238E27FC236}">
                    <a16:creationId xmlns:a16="http://schemas.microsoft.com/office/drawing/2014/main" id="{363FCA43-8A00-4F83-A1BF-756C151D5F58}"/>
                  </a:ext>
                </a:extLst>
              </p:cNvPr>
              <p:cNvSpPr/>
              <p:nvPr/>
            </p:nvSpPr>
            <p:spPr>
              <a:xfrm>
                <a:off x="4054040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Nyíl: sávnyíl 30">
                <a:extLst>
                  <a:ext uri="{FF2B5EF4-FFF2-40B4-BE49-F238E27FC236}">
                    <a16:creationId xmlns:a16="http://schemas.microsoft.com/office/drawing/2014/main" id="{4AF1757E-1A5C-4A98-9ACA-77AEAA837CD8}"/>
                  </a:ext>
                </a:extLst>
              </p:cNvPr>
              <p:cNvSpPr/>
              <p:nvPr/>
            </p:nvSpPr>
            <p:spPr>
              <a:xfrm>
                <a:off x="4203382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" name="Csoportba foglalás 31">
              <a:extLst>
                <a:ext uri="{FF2B5EF4-FFF2-40B4-BE49-F238E27FC236}">
                  <a16:creationId xmlns:a16="http://schemas.microsoft.com/office/drawing/2014/main" id="{6880AA7E-7D0C-4309-8476-4A8F444F7B9F}"/>
                </a:ext>
              </a:extLst>
            </p:cNvPr>
            <p:cNvGrpSpPr/>
            <p:nvPr/>
          </p:nvGrpSpPr>
          <p:grpSpPr>
            <a:xfrm rot="5400000" flipH="1">
              <a:off x="1809744" y="3259268"/>
              <a:ext cx="463653" cy="335347"/>
              <a:chOff x="3904698" y="2339426"/>
              <a:chExt cx="463653" cy="446184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33" name="Nyíl: sávnyíl 32">
                <a:extLst>
                  <a:ext uri="{FF2B5EF4-FFF2-40B4-BE49-F238E27FC236}">
                    <a16:creationId xmlns:a16="http://schemas.microsoft.com/office/drawing/2014/main" id="{2BCDE574-1745-4DE7-8193-5887AA2E0453}"/>
                  </a:ext>
                </a:extLst>
              </p:cNvPr>
              <p:cNvSpPr/>
              <p:nvPr/>
            </p:nvSpPr>
            <p:spPr>
              <a:xfrm>
                <a:off x="3904698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Nyíl: sávnyíl 33">
                <a:extLst>
                  <a:ext uri="{FF2B5EF4-FFF2-40B4-BE49-F238E27FC236}">
                    <a16:creationId xmlns:a16="http://schemas.microsoft.com/office/drawing/2014/main" id="{5520A2B8-DFC9-4ED3-B397-C98C9B6F2F16}"/>
                  </a:ext>
                </a:extLst>
              </p:cNvPr>
              <p:cNvSpPr/>
              <p:nvPr/>
            </p:nvSpPr>
            <p:spPr>
              <a:xfrm>
                <a:off x="4054040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Nyíl: sávnyíl 34">
                <a:extLst>
                  <a:ext uri="{FF2B5EF4-FFF2-40B4-BE49-F238E27FC236}">
                    <a16:creationId xmlns:a16="http://schemas.microsoft.com/office/drawing/2014/main" id="{D27AA940-0CC2-4EDA-AA75-786E66E811E0}"/>
                  </a:ext>
                </a:extLst>
              </p:cNvPr>
              <p:cNvSpPr/>
              <p:nvPr/>
            </p:nvSpPr>
            <p:spPr>
              <a:xfrm>
                <a:off x="4203382" y="2339426"/>
                <a:ext cx="164969" cy="446184"/>
              </a:xfrm>
              <a:prstGeom prst="chevron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6" name="Szövegdoboz 35">
              <a:extLst>
                <a:ext uri="{FF2B5EF4-FFF2-40B4-BE49-F238E27FC236}">
                  <a16:creationId xmlns:a16="http://schemas.microsoft.com/office/drawing/2014/main" id="{AC6C28B6-D084-435C-9BB3-770C5B5AF812}"/>
                </a:ext>
              </a:extLst>
            </p:cNvPr>
            <p:cNvSpPr txBox="1"/>
            <p:nvPr/>
          </p:nvSpPr>
          <p:spPr>
            <a:xfrm>
              <a:off x="1145393" y="1442682"/>
              <a:ext cx="1792357" cy="1552018"/>
            </a:xfrm>
            <a:prstGeom prst="hexagon">
              <a:avLst/>
            </a:prstGeom>
            <a:solidFill>
              <a:srgbClr val="E98960"/>
            </a:solidFill>
            <a:ln w="28575"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yriad "/>
                </a:rPr>
                <a:t>Adatok átvétele</a:t>
              </a:r>
            </a:p>
          </p:txBody>
        </p:sp>
        <p:sp>
          <p:nvSpPr>
            <p:cNvPr id="37" name="Szövegdoboz 36">
              <a:extLst>
                <a:ext uri="{FF2B5EF4-FFF2-40B4-BE49-F238E27FC236}">
                  <a16:creationId xmlns:a16="http://schemas.microsoft.com/office/drawing/2014/main" id="{4478CD55-EB11-43CF-910E-65AFB92998EE}"/>
                </a:ext>
              </a:extLst>
            </p:cNvPr>
            <p:cNvSpPr txBox="1"/>
            <p:nvPr/>
          </p:nvSpPr>
          <p:spPr>
            <a:xfrm>
              <a:off x="3293683" y="1337402"/>
              <a:ext cx="358213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hu-HU" dirty="0"/>
                <a:t>Itthon részben megvalósult, az elérhető adatokat hasznosítjuk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hu-HU" dirty="0"/>
                <a:t>Más országokban kihívást jelent ezért a gyakorlat nem egységes</a:t>
              </a:r>
            </a:p>
          </p:txBody>
        </p:sp>
        <p:sp>
          <p:nvSpPr>
            <p:cNvPr id="38" name="Szövegdoboz 37">
              <a:extLst>
                <a:ext uri="{FF2B5EF4-FFF2-40B4-BE49-F238E27FC236}">
                  <a16:creationId xmlns:a16="http://schemas.microsoft.com/office/drawing/2014/main" id="{50FA36FB-18C9-43CA-9B80-94E89BE73E00}"/>
                </a:ext>
              </a:extLst>
            </p:cNvPr>
            <p:cNvSpPr txBox="1"/>
            <p:nvPr/>
          </p:nvSpPr>
          <p:spPr>
            <a:xfrm>
              <a:off x="4955838" y="2833553"/>
              <a:ext cx="37281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hu-HU" dirty="0"/>
                <a:t>Az adatok csak más országok adatával együtt adnak teljes képet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hu-HU" dirty="0" err="1"/>
                <a:t>Országonként</a:t>
              </a:r>
              <a:r>
                <a:rPr lang="hu-HU" dirty="0"/>
                <a:t> eltérő adatvédelmi szabályok érvényesek az átadásra</a:t>
              </a:r>
            </a:p>
          </p:txBody>
        </p:sp>
        <p:sp>
          <p:nvSpPr>
            <p:cNvPr id="39" name="Szövegdoboz 38">
              <a:extLst>
                <a:ext uri="{FF2B5EF4-FFF2-40B4-BE49-F238E27FC236}">
                  <a16:creationId xmlns:a16="http://schemas.microsoft.com/office/drawing/2014/main" id="{6880639D-D110-492F-A900-EFB474661760}"/>
                </a:ext>
              </a:extLst>
            </p:cNvPr>
            <p:cNvSpPr txBox="1"/>
            <p:nvPr/>
          </p:nvSpPr>
          <p:spPr>
            <a:xfrm>
              <a:off x="3158935" y="4445652"/>
              <a:ext cx="382375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hu-HU" dirty="0"/>
                <a:t>A Master és Local file benyújtási gyakorlata </a:t>
              </a:r>
              <a:r>
                <a:rPr lang="hu-HU" dirty="0" err="1"/>
                <a:t>országonként</a:t>
              </a:r>
              <a:r>
                <a:rPr lang="hu-HU" dirty="0"/>
                <a:t> eltérő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hu-HU" dirty="0"/>
                <a:t>Mind az adóhivatalok mind a statisztikai hivatalok gyakorlatának koordinációja szükséges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419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0FDB48AD5866D645BB0EE4F460BF82F1" ma:contentTypeVersion="0" ma:contentTypeDescription="Új dokumentum létrehozása." ma:contentTypeScope="" ma:versionID="c2905b2c3e1aa4985b7e2496453a03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8dee037046ad32af3116d3be75d37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2753B1-2480-401C-9D55-93C82B74F3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72025D-D78F-4367-BE4B-A4E1E9CD2EBF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1589EEF-69DC-4AC4-BD8F-FC47A5F934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4195</TotalTime>
  <Words>541</Words>
  <Application>Microsoft Office PowerPoint</Application>
  <PresentationFormat>Szélesvásznú</PresentationFormat>
  <Paragraphs>116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9" baseType="lpstr">
      <vt:lpstr>Agency FB</vt:lpstr>
      <vt:lpstr>Arial</vt:lpstr>
      <vt:lpstr>Britannic Bold</vt:lpstr>
      <vt:lpstr>Calibri</vt:lpstr>
      <vt:lpstr>Calibri Light</vt:lpstr>
      <vt:lpstr>Myriad </vt:lpstr>
      <vt:lpstr>Wingdings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Damjanovich Katalin</dc:creator>
  <cp:lastModifiedBy>Dienes Ferenc László</cp:lastModifiedBy>
  <cp:revision>188</cp:revision>
  <dcterms:created xsi:type="dcterms:W3CDTF">2024-03-11T10:59:58Z</dcterms:created>
  <dcterms:modified xsi:type="dcterms:W3CDTF">2025-12-01T09:34:26Z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0x0101000FDB48AD5866D645BB0EE4F460BF82F1</vt:lpwstr>
  </property>
</Properties>
</file>