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72" r:id="rId5"/>
    <p:sldId id="262" r:id="rId6"/>
    <p:sldId id="261" r:id="rId7"/>
    <p:sldId id="263" r:id="rId8"/>
    <p:sldId id="266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394" autoAdjust="0"/>
  </p:normalViewPr>
  <p:slideViewPr>
    <p:cSldViewPr snapToGrid="0">
      <p:cViewPr varScale="1">
        <p:scale>
          <a:sx n="80" d="100"/>
          <a:sy n="80" d="100"/>
        </p:scale>
        <p:origin x="12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PEF\Pef-B\_Common\Hazautalt%20p&#233;nzek\HSzemle\Lektor\HSzemle_hazautalt_&#225;br&#225;k_lektor_v2_HU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PEF\Pef-B\_Common\Hazautalt%20p&#233;nzek\HSzemle\Lektor\HSzemle_hazautalt_&#225;br&#225;k_lektor_v2_HU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PEF\Pef-B\_Common\Hazautalt%20p&#233;nzek\HSzemle\Lektor\HSzemle_hazautalt_&#225;br&#225;k_lektor_v2_HU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PEF\Pef-B\_Common\Hazautalt%20p&#233;nzek\HSzemle\Lektor\HSzemle_hazautalt_&#225;br&#225;k_lektor_v2_HU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61832895888013"/>
          <c:y val="7.1759259259259259E-2"/>
          <c:w val="0.50555555555555554"/>
          <c:h val="0.84259259259259256"/>
        </c:manualLayout>
      </c:layout>
      <c:pieChart>
        <c:varyColors val="1"/>
        <c:ser>
          <c:idx val="0"/>
          <c:order val="0"/>
          <c:tx>
            <c:strRef>
              <c:f>'2.ábra'!$B$16</c:f>
              <c:strCache>
                <c:ptCount val="1"/>
                <c:pt idx="0">
                  <c:v>Összesen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'2.ábra'!$A$17:$A$19</c:f>
              <c:strCache>
                <c:ptCount val="3"/>
                <c:pt idx="0">
                  <c:v>Pénzbeli</c:v>
                </c:pt>
                <c:pt idx="1">
                  <c:v>Egyéb</c:v>
                </c:pt>
                <c:pt idx="2">
                  <c:v>Mindkettő</c:v>
                </c:pt>
              </c:strCache>
            </c:strRef>
          </c:cat>
          <c:val>
            <c:numRef>
              <c:f>'2.ábra'!$B$17:$B$19</c:f>
              <c:numCache>
                <c:formatCode>#,##0</c:formatCode>
                <c:ptCount val="3"/>
                <c:pt idx="0">
                  <c:v>22772</c:v>
                </c:pt>
                <c:pt idx="1">
                  <c:v>32275</c:v>
                </c:pt>
                <c:pt idx="2">
                  <c:v>12501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F3-4301-AD7B-196B12DECE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8657020997375326"/>
          <c:y val="0.37442403032954213"/>
          <c:w val="0.16620756780402449"/>
          <c:h val="0.25115157480314959"/>
        </c:manualLayout>
      </c:layout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5161854768154"/>
          <c:y val="0.17177092446777487"/>
          <c:w val="0.6301371391076116"/>
          <c:h val="0.712249198016914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'3.ábra'!$B$3</c:f>
              <c:strCache>
                <c:ptCount val="1"/>
                <c:pt idx="0">
                  <c:v>Rezidens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'3.ábra'!$A$4:$A$5</c:f>
              <c:strCache>
                <c:ptCount val="2"/>
                <c:pt idx="0">
                  <c:v>Pénzbeli</c:v>
                </c:pt>
                <c:pt idx="1">
                  <c:v>Egyéb</c:v>
                </c:pt>
              </c:strCache>
            </c:strRef>
          </c:cat>
          <c:val>
            <c:numRef>
              <c:f>'3.ábra'!$B$4:$B$5</c:f>
              <c:numCache>
                <c:formatCode>#,##0</c:formatCode>
                <c:ptCount val="2"/>
                <c:pt idx="0">
                  <c:v>20024</c:v>
                </c:pt>
                <c:pt idx="1">
                  <c:v>2270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8A-4C2D-A5AF-043981978D15}"/>
            </c:ext>
          </c:extLst>
        </c:ser>
        <c:ser>
          <c:idx val="1"/>
          <c:order val="1"/>
          <c:tx>
            <c:strRef>
              <c:f>'3.ábra'!$C$3</c:f>
              <c:strCache>
                <c:ptCount val="1"/>
                <c:pt idx="0">
                  <c:v>Nem rezidens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'3.ábra'!$A$4:$A$5</c:f>
              <c:strCache>
                <c:ptCount val="2"/>
                <c:pt idx="0">
                  <c:v>Pénzbeli</c:v>
                </c:pt>
                <c:pt idx="1">
                  <c:v>Egyéb</c:v>
                </c:pt>
              </c:strCache>
            </c:strRef>
          </c:cat>
          <c:val>
            <c:numRef>
              <c:f>'3.ábra'!$C$4:$C$5</c:f>
              <c:numCache>
                <c:formatCode>#,##0</c:formatCode>
                <c:ptCount val="2"/>
                <c:pt idx="0">
                  <c:v>12087</c:v>
                </c:pt>
                <c:pt idx="1">
                  <c:v>3645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38A-4C2D-A5AF-043981978D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5529496"/>
        <c:axId val="245529880"/>
      </c:barChart>
      <c:catAx>
        <c:axId val="245529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245529880"/>
        <c:crosses val="autoZero"/>
        <c:auto val="1"/>
        <c:lblAlgn val="ctr"/>
        <c:lblOffset val="100"/>
        <c:noMultiLvlLbl val="0"/>
      </c:catAx>
      <c:valAx>
        <c:axId val="24552988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hu-HU" sz="1400"/>
                  <a:t>millió Ft</a:t>
                </a:r>
              </a:p>
            </c:rich>
          </c:tx>
          <c:layout>
            <c:manualLayout>
              <c:xMode val="edge"/>
              <c:yMode val="edge"/>
              <c:x val="6.1111111111111109E-2"/>
              <c:y val="3.4365339749198025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24552949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05161854768154"/>
          <c:y val="0.23658573928258966"/>
          <c:w val="0.66760958005249349"/>
          <c:h val="0.521188028579760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'4.ábra'!$K$78</c:f>
              <c:strCache>
                <c:ptCount val="1"/>
                <c:pt idx="0">
                  <c:v>egyéb</c:v>
                </c:pt>
              </c:strCache>
            </c:strRef>
          </c:tx>
          <c:invertIfNegative val="0"/>
          <c:cat>
            <c:strRef>
              <c:f>'4.ábra'!$J$79:$J$90</c:f>
              <c:strCache>
                <c:ptCount val="12"/>
                <c:pt idx="0">
                  <c:v>0-5</c:v>
                </c:pt>
                <c:pt idx="1">
                  <c:v>6-10</c:v>
                </c:pt>
                <c:pt idx="2">
                  <c:v>11-25</c:v>
                </c:pt>
                <c:pt idx="3">
                  <c:v>26-50</c:v>
                </c:pt>
                <c:pt idx="4">
                  <c:v>51-75</c:v>
                </c:pt>
                <c:pt idx="5">
                  <c:v>76-100</c:v>
                </c:pt>
                <c:pt idx="6">
                  <c:v>101-200</c:v>
                </c:pt>
                <c:pt idx="7">
                  <c:v>201-500</c:v>
                </c:pt>
                <c:pt idx="8">
                  <c:v>501-1000</c:v>
                </c:pt>
                <c:pt idx="9">
                  <c:v>1001-2500</c:v>
                </c:pt>
                <c:pt idx="10">
                  <c:v>2500-5000</c:v>
                </c:pt>
                <c:pt idx="11">
                  <c:v>5000-</c:v>
                </c:pt>
              </c:strCache>
            </c:strRef>
          </c:cat>
          <c:val>
            <c:numRef>
              <c:f>'4.ábra'!$K$79:$K$90</c:f>
              <c:numCache>
                <c:formatCode>General</c:formatCode>
                <c:ptCount val="12"/>
                <c:pt idx="0">
                  <c:v>2197</c:v>
                </c:pt>
                <c:pt idx="1">
                  <c:v>5253</c:v>
                </c:pt>
                <c:pt idx="2">
                  <c:v>4949</c:v>
                </c:pt>
                <c:pt idx="3">
                  <c:v>4497</c:v>
                </c:pt>
                <c:pt idx="4">
                  <c:v>6117</c:v>
                </c:pt>
                <c:pt idx="5">
                  <c:v>3398</c:v>
                </c:pt>
                <c:pt idx="6">
                  <c:v>3396</c:v>
                </c:pt>
                <c:pt idx="7">
                  <c:v>1364</c:v>
                </c:pt>
                <c:pt idx="8">
                  <c:v>1034</c:v>
                </c:pt>
                <c:pt idx="9">
                  <c:v>20</c:v>
                </c:pt>
                <c:pt idx="10">
                  <c:v>25</c:v>
                </c:pt>
                <c:pt idx="11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9B-430C-B1E6-1A8435C755F4}"/>
            </c:ext>
          </c:extLst>
        </c:ser>
        <c:ser>
          <c:idx val="1"/>
          <c:order val="1"/>
          <c:tx>
            <c:strRef>
              <c:f>'4.ábra'!$L$78</c:f>
              <c:strCache>
                <c:ptCount val="1"/>
                <c:pt idx="0">
                  <c:v>pénzbeli</c:v>
                </c:pt>
              </c:strCache>
            </c:strRef>
          </c:tx>
          <c:invertIfNegative val="0"/>
          <c:cat>
            <c:strRef>
              <c:f>'4.ábra'!$J$79:$J$90</c:f>
              <c:strCache>
                <c:ptCount val="12"/>
                <c:pt idx="0">
                  <c:v>0-5</c:v>
                </c:pt>
                <c:pt idx="1">
                  <c:v>6-10</c:v>
                </c:pt>
                <c:pt idx="2">
                  <c:v>11-25</c:v>
                </c:pt>
                <c:pt idx="3">
                  <c:v>26-50</c:v>
                </c:pt>
                <c:pt idx="4">
                  <c:v>51-75</c:v>
                </c:pt>
                <c:pt idx="5">
                  <c:v>76-100</c:v>
                </c:pt>
                <c:pt idx="6">
                  <c:v>101-200</c:v>
                </c:pt>
                <c:pt idx="7">
                  <c:v>201-500</c:v>
                </c:pt>
                <c:pt idx="8">
                  <c:v>501-1000</c:v>
                </c:pt>
                <c:pt idx="9">
                  <c:v>1001-2500</c:v>
                </c:pt>
                <c:pt idx="10">
                  <c:v>2500-5000</c:v>
                </c:pt>
                <c:pt idx="11">
                  <c:v>5000-</c:v>
                </c:pt>
              </c:strCache>
            </c:strRef>
          </c:cat>
          <c:val>
            <c:numRef>
              <c:f>'4.ábra'!$L$79:$L$90</c:f>
              <c:numCache>
                <c:formatCode>General</c:formatCode>
                <c:ptCount val="12"/>
                <c:pt idx="0">
                  <c:v>0</c:v>
                </c:pt>
                <c:pt idx="1">
                  <c:v>166</c:v>
                </c:pt>
                <c:pt idx="2">
                  <c:v>482</c:v>
                </c:pt>
                <c:pt idx="3">
                  <c:v>867</c:v>
                </c:pt>
                <c:pt idx="4">
                  <c:v>1440</c:v>
                </c:pt>
                <c:pt idx="5">
                  <c:v>2409</c:v>
                </c:pt>
                <c:pt idx="6">
                  <c:v>2405</c:v>
                </c:pt>
                <c:pt idx="7">
                  <c:v>3769</c:v>
                </c:pt>
                <c:pt idx="8">
                  <c:v>4648</c:v>
                </c:pt>
                <c:pt idx="9">
                  <c:v>3102</c:v>
                </c:pt>
                <c:pt idx="10">
                  <c:v>2627</c:v>
                </c:pt>
                <c:pt idx="11">
                  <c:v>857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A9B-430C-B1E6-1A8435C755F4}"/>
            </c:ext>
          </c:extLst>
        </c:ser>
        <c:ser>
          <c:idx val="2"/>
          <c:order val="2"/>
          <c:tx>
            <c:strRef>
              <c:f>'4.ábra'!$M$78</c:f>
              <c:strCache>
                <c:ptCount val="1"/>
                <c:pt idx="0">
                  <c:v>mindkettő</c:v>
                </c:pt>
              </c:strCache>
            </c:strRef>
          </c:tx>
          <c:invertIfNegative val="0"/>
          <c:cat>
            <c:strRef>
              <c:f>'4.ábra'!$J$79:$J$90</c:f>
              <c:strCache>
                <c:ptCount val="12"/>
                <c:pt idx="0">
                  <c:v>0-5</c:v>
                </c:pt>
                <c:pt idx="1">
                  <c:v>6-10</c:v>
                </c:pt>
                <c:pt idx="2">
                  <c:v>11-25</c:v>
                </c:pt>
                <c:pt idx="3">
                  <c:v>26-50</c:v>
                </c:pt>
                <c:pt idx="4">
                  <c:v>51-75</c:v>
                </c:pt>
                <c:pt idx="5">
                  <c:v>76-100</c:v>
                </c:pt>
                <c:pt idx="6">
                  <c:v>101-200</c:v>
                </c:pt>
                <c:pt idx="7">
                  <c:v>201-500</c:v>
                </c:pt>
                <c:pt idx="8">
                  <c:v>501-1000</c:v>
                </c:pt>
                <c:pt idx="9">
                  <c:v>1001-2500</c:v>
                </c:pt>
                <c:pt idx="10">
                  <c:v>2500-5000</c:v>
                </c:pt>
                <c:pt idx="11">
                  <c:v>5000-</c:v>
                </c:pt>
              </c:strCache>
            </c:strRef>
          </c:cat>
          <c:val>
            <c:numRef>
              <c:f>'4.ábra'!$M$79:$M$90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459</c:v>
                </c:pt>
                <c:pt idx="3">
                  <c:v>192</c:v>
                </c:pt>
                <c:pt idx="4">
                  <c:v>480</c:v>
                </c:pt>
                <c:pt idx="5">
                  <c:v>796</c:v>
                </c:pt>
                <c:pt idx="6">
                  <c:v>2801</c:v>
                </c:pt>
                <c:pt idx="7">
                  <c:v>2153</c:v>
                </c:pt>
                <c:pt idx="8">
                  <c:v>3043</c:v>
                </c:pt>
                <c:pt idx="9">
                  <c:v>1120</c:v>
                </c:pt>
                <c:pt idx="10">
                  <c:v>1188</c:v>
                </c:pt>
                <c:pt idx="11">
                  <c:v>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A9B-430C-B1E6-1A8435C75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5607976"/>
        <c:axId val="245614504"/>
      </c:barChart>
      <c:catAx>
        <c:axId val="245607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5614504"/>
        <c:crosses val="autoZero"/>
        <c:auto val="1"/>
        <c:lblAlgn val="ctr"/>
        <c:lblOffset val="100"/>
        <c:noMultiLvlLbl val="0"/>
      </c:catAx>
      <c:valAx>
        <c:axId val="2456145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hu-HU" sz="1400"/>
                  <a:t>db. háztartás</a:t>
                </a:r>
              </a:p>
            </c:rich>
          </c:tx>
          <c:layout>
            <c:manualLayout>
              <c:xMode val="edge"/>
              <c:yMode val="edge"/>
              <c:x val="0.05"/>
              <c:y val="1.98530912802566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24560797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0.13936351706036745"/>
          <c:w val="0.82959295713035874"/>
          <c:h val="0.4807677165354331"/>
        </c:manualLayout>
      </c:layout>
      <c:barChart>
        <c:barDir val="col"/>
        <c:grouping val="clustered"/>
        <c:varyColors val="0"/>
        <c:ser>
          <c:idx val="3"/>
          <c:order val="1"/>
          <c:tx>
            <c:strRef>
              <c:f>'5.ábra'!$F$4</c:f>
              <c:strCache>
                <c:ptCount val="1"/>
                <c:pt idx="0">
                  <c:v>Arány a fogadó háztartások között (%)</c:v>
                </c:pt>
              </c:strCache>
            </c:strRef>
          </c:tx>
          <c:invertIfNegative val="0"/>
          <c:cat>
            <c:numRef>
              <c:f>'5.ábra'!$B$5:$B$17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'5.ábra'!$F$5:$F$17</c:f>
              <c:numCache>
                <c:formatCode>0.0</c:formatCode>
                <c:ptCount val="13"/>
                <c:pt idx="0">
                  <c:v>18.623309613585462</c:v>
                </c:pt>
                <c:pt idx="1">
                  <c:v>8.5334391744393727</c:v>
                </c:pt>
                <c:pt idx="2">
                  <c:v>10.319507838856916</c:v>
                </c:pt>
                <c:pt idx="3">
                  <c:v>9.9311087800867526</c:v>
                </c:pt>
                <c:pt idx="4">
                  <c:v>5.5169676523119664</c:v>
                </c:pt>
                <c:pt idx="5">
                  <c:v>5.137073682419981</c:v>
                </c:pt>
                <c:pt idx="6">
                  <c:v>0.91287953959118873</c:v>
                </c:pt>
                <c:pt idx="7">
                  <c:v>0.79380829529668595</c:v>
                </c:pt>
                <c:pt idx="8">
                  <c:v>2.2821988489779717</c:v>
                </c:pt>
                <c:pt idx="9">
                  <c:v>4.0257420690046208</c:v>
                </c:pt>
                <c:pt idx="10">
                  <c:v>1.2162277095795653</c:v>
                </c:pt>
                <c:pt idx="11">
                  <c:v>26.618093159073513</c:v>
                </c:pt>
                <c:pt idx="12">
                  <c:v>6.0896436367760041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FD-4718-81E7-020CE23A9D74}"/>
            </c:ext>
          </c:extLst>
        </c:ser>
        <c:ser>
          <c:idx val="4"/>
          <c:order val="2"/>
          <c:tx>
            <c:strRef>
              <c:f>'5.ábra'!$G$4</c:f>
              <c:strCache>
                <c:ptCount val="1"/>
                <c:pt idx="0">
                  <c:v>Hazautalt jövedelem értéke az összes hazautalás arányában (%)</c:v>
                </c:pt>
              </c:strCache>
            </c:strRef>
          </c:tx>
          <c:invertIfNegative val="0"/>
          <c:cat>
            <c:numRef>
              <c:f>'5.ábra'!$B$5:$B$17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cat>
          <c:val>
            <c:numRef>
              <c:f>'5.ábra'!$G$5:$G$17</c:f>
              <c:numCache>
                <c:formatCode>0.0</c:formatCode>
                <c:ptCount val="13"/>
                <c:pt idx="0">
                  <c:v>4.8274297167404336</c:v>
                </c:pt>
                <c:pt idx="1">
                  <c:v>3.1535694837139148</c:v>
                </c:pt>
                <c:pt idx="2">
                  <c:v>4.4755119256535103</c:v>
                </c:pt>
                <c:pt idx="3">
                  <c:v>5.358744270107116</c:v>
                </c:pt>
                <c:pt idx="4">
                  <c:v>2.2850715263817403</c:v>
                </c:pt>
                <c:pt idx="5">
                  <c:v>5.9666773051972672</c:v>
                </c:pt>
                <c:pt idx="6">
                  <c:v>1.3434116541775234</c:v>
                </c:pt>
                <c:pt idx="7">
                  <c:v>1.4212372126779738</c:v>
                </c:pt>
                <c:pt idx="8">
                  <c:v>2.7407623075279637</c:v>
                </c:pt>
                <c:pt idx="9">
                  <c:v>5.2483919590546009</c:v>
                </c:pt>
                <c:pt idx="10">
                  <c:v>1.3069018055658954</c:v>
                </c:pt>
                <c:pt idx="11">
                  <c:v>51.341373153773439</c:v>
                </c:pt>
                <c:pt idx="12">
                  <c:v>10.530917679428621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FFD-4718-81E7-020CE23A9D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5749304"/>
        <c:axId val="245749688"/>
      </c:barChart>
      <c:scatterChart>
        <c:scatterStyle val="lineMarker"/>
        <c:varyColors val="0"/>
        <c:ser>
          <c:idx val="2"/>
          <c:order val="0"/>
          <c:tx>
            <c:strRef>
              <c:f>'5.ábra'!$E$4</c:f>
              <c:strCache>
                <c:ptCount val="1"/>
                <c:pt idx="0">
                  <c:v>átlagos összeg / alkalom (ezer Ft)</c:v>
                </c:pt>
              </c:strCache>
            </c:strRef>
          </c:tx>
          <c:spPr>
            <a:ln w="28575">
              <a:noFill/>
            </a:ln>
          </c:spPr>
          <c:xVal>
            <c:numRef>
              <c:f>'5.ábra'!$B$5:$B$17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numCache>
            </c:numRef>
          </c:xVal>
          <c:yVal>
            <c:numRef>
              <c:f>'5.ábra'!$E$5:$E$17</c:f>
              <c:numCache>
                <c:formatCode>0</c:formatCode>
                <c:ptCount val="13"/>
                <c:pt idx="0">
                  <c:v>258.18903059826459</c:v>
                </c:pt>
                <c:pt idx="1">
                  <c:v>184.04626245847174</c:v>
                </c:pt>
                <c:pt idx="2">
                  <c:v>143.99293021978022</c:v>
                </c:pt>
                <c:pt idx="3">
                  <c:v>134.36433057379389</c:v>
                </c:pt>
                <c:pt idx="4">
                  <c:v>82.510277492291877</c:v>
                </c:pt>
                <c:pt idx="5">
                  <c:v>192.8165003679176</c:v>
                </c:pt>
                <c:pt idx="6">
                  <c:v>209.39981277728484</c:v>
                </c:pt>
                <c:pt idx="7">
                  <c:v>222.91517857142858</c:v>
                </c:pt>
                <c:pt idx="8">
                  <c:v>132.90890269151137</c:v>
                </c:pt>
                <c:pt idx="9">
                  <c:v>129.85509859154928</c:v>
                </c:pt>
                <c:pt idx="10">
                  <c:v>97.300275482093667</c:v>
                </c:pt>
                <c:pt idx="11">
                  <c:v>160.09876584300778</c:v>
                </c:pt>
                <c:pt idx="12">
                  <c:v>132.4981082939407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FFD-4718-81E7-020CE23A9D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3661096"/>
        <c:axId val="243660704"/>
      </c:scatterChart>
      <c:catAx>
        <c:axId val="245749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Küldési alkalmak száma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45749688"/>
        <c:crosses val="autoZero"/>
        <c:auto val="1"/>
        <c:lblAlgn val="ctr"/>
        <c:lblOffset val="100"/>
        <c:noMultiLvlLbl val="0"/>
      </c:catAx>
      <c:valAx>
        <c:axId val="24574968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hu-HU" sz="1400"/>
                  <a:t>%</a:t>
                </a:r>
              </a:p>
            </c:rich>
          </c:tx>
          <c:layout>
            <c:manualLayout>
              <c:xMode val="edge"/>
              <c:yMode val="edge"/>
              <c:x val="3.6111111111111108E-2"/>
              <c:y val="2.047645086030913E-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45749304"/>
        <c:crosses val="autoZero"/>
        <c:crossBetween val="between"/>
      </c:valAx>
      <c:valAx>
        <c:axId val="243660704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hu-HU" sz="1400"/>
                  <a:t>ezer Ft</a:t>
                </a:r>
              </a:p>
            </c:rich>
          </c:tx>
          <c:layout>
            <c:manualLayout>
              <c:xMode val="edge"/>
              <c:yMode val="edge"/>
              <c:x val="0.82752777777777786"/>
              <c:y val="2.7420895304753584E-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243661096"/>
        <c:crosses val="max"/>
        <c:crossBetween val="midCat"/>
      </c:valAx>
      <c:valAx>
        <c:axId val="243661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36607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7.0975503062116882E-3"/>
          <c:y val="0.80440398075240593"/>
          <c:w val="0.99290244969378827"/>
          <c:h val="0.19211796442111403"/>
        </c:manualLayout>
      </c:layout>
      <c:overlay val="0"/>
      <c:txPr>
        <a:bodyPr/>
        <a:lstStyle/>
        <a:p>
          <a:pPr>
            <a:defRPr sz="1200"/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A támogatások</a:t>
            </a:r>
            <a:r>
              <a:rPr lang="hu-HU" baseline="0"/>
              <a:t> összegének forrásország szerinti megoszlása</a:t>
            </a:r>
            <a:endParaRPr lang="hu-H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53-4C45-97A7-2E5899FB76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53-4C45-97A7-2E5899FB76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B53-4C45-97A7-2E5899FB76F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53-4C45-97A7-2E5899FB76F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B53-4C45-97A7-2E5899FB76F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B53-4C45-97A7-2E5899FB76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Sheet1!$I$5:$I$10</c:f>
              <c:strCache>
                <c:ptCount val="6"/>
                <c:pt idx="0">
                  <c:v>DE</c:v>
                </c:pt>
                <c:pt idx="1">
                  <c:v>AT</c:v>
                </c:pt>
                <c:pt idx="2">
                  <c:v>UK</c:v>
                </c:pt>
                <c:pt idx="3">
                  <c:v>Egyéb európai</c:v>
                </c:pt>
                <c:pt idx="4">
                  <c:v>AU, CA, US</c:v>
                </c:pt>
                <c:pt idx="5">
                  <c:v>Egyéb ország</c:v>
                </c:pt>
              </c:strCache>
            </c:strRef>
          </c:cat>
          <c:val>
            <c:numRef>
              <c:f>Sheet1!$J$5:$J$10</c:f>
              <c:numCache>
                <c:formatCode>#,##0</c:formatCode>
                <c:ptCount val="6"/>
                <c:pt idx="0">
                  <c:v>17229</c:v>
                </c:pt>
                <c:pt idx="1">
                  <c:v>8478</c:v>
                </c:pt>
                <c:pt idx="2">
                  <c:v>2801</c:v>
                </c:pt>
                <c:pt idx="3">
                  <c:v>6142</c:v>
                </c:pt>
                <c:pt idx="4">
                  <c:v>1226</c:v>
                </c:pt>
                <c:pt idx="5">
                  <c:v>2029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B53-4C45-97A7-2E5899FB7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6909667541557303"/>
          <c:w val="0.20566163604549437"/>
          <c:h val="0.485532954214056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Küldő személyek országa szerinti megoszlás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58-46C8-A011-5D0BA6E03E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58-46C8-A011-5D0BA6E03E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58-46C8-A011-5D0BA6E03E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D58-46C8-A011-5D0BA6E03ED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D58-46C8-A011-5D0BA6E03ED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D58-46C8-A011-5D0BA6E03E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Sheet2!$F$3:$F$8</c:f>
              <c:strCache>
                <c:ptCount val="6"/>
                <c:pt idx="0">
                  <c:v>DE</c:v>
                </c:pt>
                <c:pt idx="1">
                  <c:v>AT</c:v>
                </c:pt>
                <c:pt idx="2">
                  <c:v>UK</c:v>
                </c:pt>
                <c:pt idx="3">
                  <c:v>Egyéb európai</c:v>
                </c:pt>
                <c:pt idx="4">
                  <c:v>AU, CA, US</c:v>
                </c:pt>
                <c:pt idx="5">
                  <c:v>Egyéb ország</c:v>
                </c:pt>
              </c:strCache>
            </c:strRef>
          </c:cat>
          <c:val>
            <c:numRef>
              <c:f>Sheet2!$G$3:$G$8</c:f>
              <c:numCache>
                <c:formatCode>General</c:formatCode>
                <c:ptCount val="6"/>
                <c:pt idx="0">
                  <c:v>24380</c:v>
                </c:pt>
                <c:pt idx="1">
                  <c:v>10677</c:v>
                </c:pt>
                <c:pt idx="2">
                  <c:v>15191</c:v>
                </c:pt>
                <c:pt idx="3">
                  <c:v>13476</c:v>
                </c:pt>
                <c:pt idx="4">
                  <c:v>3856</c:v>
                </c:pt>
                <c:pt idx="5">
                  <c:v>3770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D58-46C8-A011-5D0BA6E03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541951666332005E-2"/>
          <c:y val="0.23668926800816564"/>
          <c:w val="0.26496981776517037"/>
          <c:h val="0.439236657917760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2018.11.23.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3010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Feltehetően az országok közötti eltérések az eltérő összetételű kivándorló népességből fakadnak: míg Ausztriába és Németországba jellemzően rövidebb időre mennek középfokú/szakmunkás végzettségűek, addig az Egyesült Királyságba több fiatal, diplomás megy hosszabb időre.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5494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Ligeti Anna a migrációs </a:t>
            </a:r>
            <a:r>
              <a:rPr lang="hu-HU" dirty="0" err="1"/>
              <a:t>stat</a:t>
            </a:r>
            <a:r>
              <a:rPr lang="hu-HU" dirty="0"/>
              <a:t>-i osztályon dolgozik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4194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Számos elmélet születetett a migráció kiváltó és fenntartó okainak magyarázatára, ezek közül a hazautalások szempontjából talán a fenti kettő a leginkább releváns</a:t>
            </a:r>
          </a:p>
          <a:p>
            <a:r>
              <a:rPr lang="hu-HU" dirty="0"/>
              <a:t>A </a:t>
            </a:r>
            <a:r>
              <a:rPr lang="hu-HU" dirty="0" err="1"/>
              <a:t>NELM</a:t>
            </a:r>
            <a:r>
              <a:rPr lang="hu-HU" dirty="0"/>
              <a:t> (főleg O. Stark nevéhez köthető): esetében egyrészt fontos, hogy a kivándorlást nem egyéni, hanem háztartási szintű döntésnek tekinti. A hazautalások mögötti motivációnak pedig két véglete van: 1. tiszta altruizmus, azaz a család támogatására küldi a pénzt; 2. tisztán önérdek: kizárólag azért küldi a pénzt, hogy abból megerősítse vagyoni pozícióját és társadalmi presztízsét a hazaérkezés idejére. A kettő között átmenet (</a:t>
            </a:r>
            <a:r>
              <a:rPr lang="hu-HU" dirty="0" err="1"/>
              <a:t>tempered</a:t>
            </a:r>
            <a:r>
              <a:rPr lang="hu-HU" dirty="0"/>
              <a:t> </a:t>
            </a:r>
            <a:r>
              <a:rPr lang="hu-HU" dirty="0" err="1"/>
              <a:t>altruism</a:t>
            </a:r>
            <a:r>
              <a:rPr lang="hu-HU" dirty="0"/>
              <a:t>): kvázi szerződéses, ill. biztosítási jellegű kapcsolat.</a:t>
            </a:r>
          </a:p>
          <a:p>
            <a:r>
              <a:rPr lang="hu-HU" dirty="0"/>
              <a:t>Kumulált okság elmélete: mik a migrációt fenntartó okok. Több ilyen is van, ezek egyike lehet a hazautalás.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2463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Hatékonyságuk alacsonyabb: számos országban (pl. Mexikó) próbálkoznak becsatornázni ezeket a pénzeket állami vagy helyi szervezésű programokba, amelyekből lehetséges valamilyen beruházás finanszírozása (nem csupán fogyasztásra megy el).</a:t>
            </a:r>
          </a:p>
          <a:p>
            <a:r>
              <a:rPr lang="hu-HU" dirty="0"/>
              <a:t>Egyenlőtlenség növelése: gyakran egyébként is a jobb anyagi helyzetben lévő háztartások tudnak valakit külföldre küldeni, és aztán ők jutnak többletjövedelemhez a hazautalások révén.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335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SEEMIG</a:t>
            </a:r>
            <a:r>
              <a:rPr lang="hu-HU" dirty="0"/>
              <a:t>-ben és a </a:t>
            </a:r>
            <a:r>
              <a:rPr lang="hu-HU" dirty="0" err="1"/>
              <a:t>Mikrocenzusban</a:t>
            </a:r>
            <a:r>
              <a:rPr lang="hu-HU" dirty="0"/>
              <a:t> is csak arra vonatkozó kérdés szerepelt, hogy támogatja-e a külföldön élő az otthon maradt háztartást, azonban az összegre nem kérdeztek rá: a Családi segítségnyújtás az első ilyen adatfelvétel.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790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Jelenleg csak a főbb leíró statisztikák, az első elemzések vannak meg, ezt mutatjuk most itt be.</a:t>
            </a:r>
          </a:p>
          <a:p>
            <a:r>
              <a:rPr lang="hu-HU" dirty="0"/>
              <a:t>Ez az ábra darabszámra vonatkozik, azaz a háztartások mekkora része kap pénzbeli vagy egyéb támogatást. A következő diákon pedig az összeg szerinti megoszlások szerepelnek.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6029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Hazai rezidensnek számít (a fizetési mérleg és a migrációs statisztikák alapján is), ha valaki 1 év időtartamon belül tartózkodik külföldön, nem rezidens, ha 1 évnél tovább (vagy kevesebb ideje van kint, de szándéka szerint tovább marad, mint 1 év).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767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Az átlagosan 1 év alatt küldött támogatás 563 ezer forint volt, a pénzbeli támogatások esetén magasabb (910 ezer forint), az egyéb támogatásoknál pedig alacsonyabb (132 ezer forint) volt ez az összeg.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4405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nem rezidens, tehát hosszú távon külföldön tartózkodó személyek esetében némileg alacsonyabb a szakmunkások aránya (27,2%), és több közöttük a főiskolai vagy egyetemi diplomával rendelkező személy: 28,9 százalékuk tartozik ebbe a csoportba, szemben az átmenetileg külföldön élők 19 százalékával.</a:t>
            </a:r>
          </a:p>
          <a:p>
            <a:r>
              <a:rPr lang="hu-HU" dirty="0"/>
              <a:t>Jellemzően ipari, kereskedelmi és vendéglátóipari munkákat végeznek a küldők – ez összhangban van az eddigi, a teljes külföldön élő populációt vizsgáló kutatások eredményeivel.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1458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Közvetett módon, az otthon </a:t>
            </a:r>
            <a:r>
              <a:rPr lang="hu-HU" dirty="0" err="1"/>
              <a:t>maradtakat</a:t>
            </a:r>
            <a:r>
              <a:rPr lang="hu-HU" dirty="0"/>
              <a:t> megkérdezve kérdeztünk rá</a:t>
            </a:r>
          </a:p>
          <a:p>
            <a:r>
              <a:rPr lang="hu-HU" dirty="0"/>
              <a:t>Lehetőség volt éves/havi, bruttó/nettó, különböző devizákat megadni</a:t>
            </a:r>
          </a:p>
          <a:p>
            <a:r>
              <a:rPr lang="hu-HU" dirty="0"/>
              <a:t>Az, hogy csak jövedelmük kis részét utalják haza összhangban van más külföldi adatfelvételek eredményeivel</a:t>
            </a:r>
          </a:p>
          <a:p>
            <a:r>
              <a:rPr lang="hu-HU" dirty="0"/>
              <a:t>Tartósan külföldön élők esetében gyakoribb, hogy csak fizetésük kis részét küldik haza: ebben feltehetően a gyengébb személyes kapcsolatoknak is szerepe van</a:t>
            </a:r>
          </a:p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3744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2018.11.23.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2018.11.23.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2018.11.23.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2018.11.23.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2018.11.23.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2018.11.23.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2018.11.23.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2018.11.23.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2018.11.23.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2018.11.23.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2018.11.23.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2018.11.23.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jdil@mnb.h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hitelintezetiszemle.hu/letoltes/hsz-17-3-t4-kajdi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33285" y="6249600"/>
            <a:ext cx="2379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i="1" dirty="0" smtClean="0">
                <a:solidFill>
                  <a:srgbClr val="002060"/>
                </a:solidFill>
                <a:latin typeface="Myriad "/>
              </a:rPr>
              <a:t>2018.11.28.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Myriad "/>
              </a:rPr>
              <a:t>Családi segítségnyújtás adatgyűjtés</a:t>
            </a:r>
          </a:p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Myriad "/>
              </a:rPr>
              <a:t>Eredmények bemutatása</a:t>
            </a:r>
            <a:endParaRPr lang="hu-HU" sz="36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600200" y="3658403"/>
            <a:ext cx="1059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>
                <a:solidFill>
                  <a:srgbClr val="002060"/>
                </a:solidFill>
                <a:latin typeface="Myriad "/>
              </a:rPr>
              <a:t>Kajdi </a:t>
            </a:r>
            <a:r>
              <a:rPr lang="hu-HU" sz="2400" b="1" i="1" smtClean="0">
                <a:solidFill>
                  <a:srgbClr val="002060"/>
                </a:solidFill>
                <a:latin typeface="Myriad "/>
              </a:rPr>
              <a:t>László </a:t>
            </a:r>
          </a:p>
          <a:p>
            <a:pPr algn="ctr"/>
            <a:r>
              <a:rPr lang="hu-HU" sz="2400" b="1" i="1" smtClean="0">
                <a:solidFill>
                  <a:srgbClr val="002060"/>
                </a:solidFill>
                <a:latin typeface="Myriad "/>
              </a:rPr>
              <a:t>Magyar Nemzeti Bank</a:t>
            </a:r>
            <a:endParaRPr lang="hu-HU" sz="2400" b="1" i="1" dirty="0" smtClean="0">
              <a:solidFill>
                <a:srgbClr val="002060"/>
              </a:solidFill>
              <a:latin typeface="Myriad "/>
            </a:endParaRPr>
          </a:p>
          <a:p>
            <a:pPr algn="ctr"/>
            <a:r>
              <a:rPr lang="hu-HU" sz="2400" dirty="0"/>
              <a:t>428 2600/1083</a:t>
            </a:r>
          </a:p>
          <a:p>
            <a:pPr algn="ctr"/>
            <a:r>
              <a:rPr lang="hu-HU" sz="2400" dirty="0" smtClean="0"/>
              <a:t> </a:t>
            </a:r>
            <a:r>
              <a:rPr lang="hu-HU" sz="2400" u="sng" dirty="0" err="1" smtClean="0">
                <a:hlinkClick r:id="rId3"/>
              </a:rPr>
              <a:t>kajdil</a:t>
            </a:r>
            <a:r>
              <a:rPr lang="hu-HU" sz="2400" u="sng" dirty="0" smtClean="0">
                <a:hlinkClick r:id="rId3"/>
              </a:rPr>
              <a:t>@</a:t>
            </a:r>
            <a:r>
              <a:rPr lang="hu-HU" sz="2400" u="sng" dirty="0" err="1" smtClean="0">
                <a:hlinkClick r:id="rId3"/>
              </a:rPr>
              <a:t>mnb.hu</a:t>
            </a:r>
            <a:endParaRPr lang="hu-HU" sz="2400" b="1" i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1026" name="Picture 2" descr="cid:image002.png@01D110D7.CF4B80E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32" y="522121"/>
            <a:ext cx="1703721" cy="1703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023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2C4EC2-002B-410F-AB27-AEC07358C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Küldők jövedelme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2272B8-9D67-43B2-92BF-820C68BD9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Körülbelül 50%-os válaszadás</a:t>
            </a:r>
          </a:p>
          <a:p>
            <a:r>
              <a:rPr lang="hu-HU" dirty="0"/>
              <a:t>A küldő személyek közel 64 százaléka jövedelmének mindössze legfeljebb 10 százalékát juttatja el az otthoni háztartásnak, mintegy 80 százalékuk pedig kevesebb mint 30 százalékát utalja haza</a:t>
            </a:r>
          </a:p>
          <a:p>
            <a:r>
              <a:rPr lang="hu-HU" dirty="0"/>
              <a:t>A hosszú távon külföldön élő személyek esetében gyakoribb, hogy csak jövedelmük kis részével támogatják az otthoni családtagokat</a:t>
            </a:r>
          </a:p>
          <a:p>
            <a:r>
              <a:rPr lang="hu-HU" dirty="0"/>
              <a:t>Az átmenetileg külföldön dolgozók között 17 százalék azok aránya, akik jövedelmük több mint 80 százalékát hazaküldik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C975D95-61BB-4912-BA43-DEDD4494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1860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3F205A-DCA3-4033-8E54-905D34CD2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Országok szerinti eltérések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A52398-932E-40D8-881F-86E36D888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3482"/>
            <a:ext cx="4201886" cy="4351338"/>
          </a:xfrm>
        </p:spPr>
        <p:txBody>
          <a:bodyPr/>
          <a:lstStyle/>
          <a:p>
            <a:r>
              <a:rPr lang="hu-HU" dirty="0"/>
              <a:t>Az összes küldő személy (72 240 fő) harmada Németországban, 21% az Egyesült Királyságban, 15 % Ausztriában tartózkodott</a:t>
            </a:r>
          </a:p>
          <a:p>
            <a:r>
              <a:rPr lang="hu-HU" dirty="0"/>
              <a:t>A hazautalások összegét tekintve Németország és Ausztria felül, az Egyesült Királyság </a:t>
            </a:r>
            <a:r>
              <a:rPr lang="hu-HU" dirty="0" err="1"/>
              <a:t>alulreprezentált</a:t>
            </a:r>
            <a:endParaRPr lang="hu-H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A761F87-00D0-4390-ADFC-5A9E3977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02A0A6E5-92C7-478C-9CCC-271EEA80C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116375"/>
              </p:ext>
            </p:extLst>
          </p:nvPr>
        </p:nvGraphicFramePr>
        <p:xfrm>
          <a:off x="6564086" y="3537857"/>
          <a:ext cx="5083629" cy="295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D9327222-7DCD-4215-A844-D49E528D24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773431"/>
              </p:ext>
            </p:extLst>
          </p:nvPr>
        </p:nvGraphicFramePr>
        <p:xfrm>
          <a:off x="6373587" y="985951"/>
          <a:ext cx="527412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68722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CF0AB9-2F05-494A-8B97-E225D8E7B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kutatási irányok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B368B7-B23A-48D5-946F-8E399995E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/>
              <a:t>Eddig megjelent tanulmány az első eredményekről: Kajdi (Hitelintézeti Szemle)</a:t>
            </a:r>
          </a:p>
          <a:p>
            <a:pPr marL="0" indent="0">
              <a:buNone/>
            </a:pPr>
            <a:r>
              <a:rPr lang="hu-HU" dirty="0">
                <a:hlinkClick r:id="rId3"/>
              </a:rPr>
              <a:t>http://hitelintezetiszemle.hu/letoltes/hsz-17-3-t4-kajdi.pdf</a:t>
            </a:r>
            <a:r>
              <a:rPr lang="hu-HU" dirty="0"/>
              <a:t>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Folyamatban lévő kutatások MNB-KSH együttműködésben:</a:t>
            </a:r>
          </a:p>
          <a:p>
            <a:r>
              <a:rPr lang="hu-HU" dirty="0"/>
              <a:t>Kajdi L. – Ligeti A.: Cél: A </a:t>
            </a:r>
            <a:r>
              <a:rPr lang="hu-HU" dirty="0" err="1"/>
              <a:t>Mikrocenzus</a:t>
            </a:r>
            <a:r>
              <a:rPr lang="hu-HU" dirty="0"/>
              <a:t> és a Családi segítségnyújtás adatfelvétel adatainak felhasználásával megvizsgálni, hogy milyen tényezők befolyásolják a küldő személy oldaláról a hazautalási hajlandóságot és a küldött összeget</a:t>
            </a:r>
          </a:p>
          <a:p>
            <a:r>
              <a:rPr lang="hu-HU" dirty="0"/>
              <a:t>Kajdi L. – Ligeti A. – Nagy-Jamalia N.: Cél: A </a:t>
            </a:r>
            <a:r>
              <a:rPr lang="hu-HU" dirty="0" err="1"/>
              <a:t>Mikrocenzus</a:t>
            </a:r>
            <a:r>
              <a:rPr lang="hu-HU" dirty="0"/>
              <a:t>, a </a:t>
            </a:r>
            <a:r>
              <a:rPr lang="hu-HU" dirty="0" err="1"/>
              <a:t>HKF</a:t>
            </a:r>
            <a:r>
              <a:rPr lang="hu-HU" dirty="0"/>
              <a:t> és a Családi segítségnyújtás adatfelvétel adatainak felhasználásával megvizsgálni, hogy milyen tényezők befolyásolják a fogadó háztartások oldaláról a hazautalási hajlandóságot és a küldött összeget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E185EBE-10AB-44DF-9C20-093DC91B8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71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FEFDC0-2844-4609-9C87-3460BEBE0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Elméleti háttér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9EBC076-F76A-45F1-911D-B4013A99C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200" dirty="0"/>
              <a:t>Migráció új közgazdaságtana (</a:t>
            </a:r>
            <a:r>
              <a:rPr lang="hu-HU" sz="2200" dirty="0" err="1"/>
              <a:t>NELM</a:t>
            </a:r>
            <a:r>
              <a:rPr lang="hu-HU" sz="2200" dirty="0"/>
              <a:t>):</a:t>
            </a:r>
          </a:p>
          <a:p>
            <a:pPr lvl="1"/>
            <a:r>
              <a:rPr lang="hu-HU" sz="2200" dirty="0"/>
              <a:t>„szerződéses” kapcsolat a migráns és családja között: kezdeti támogatás a későbbi magasabb jövedelem reményében</a:t>
            </a:r>
          </a:p>
          <a:p>
            <a:pPr lvl="1"/>
            <a:r>
              <a:rPr lang="hu-HU" sz="2200" dirty="0"/>
              <a:t>biztosítás jellegű viszony gazdasági visszaesések kezelésére, a háztartás két ország gazdaságából kap jövedelmet</a:t>
            </a:r>
          </a:p>
          <a:p>
            <a:r>
              <a:rPr lang="hu-HU" sz="2200" dirty="0"/>
              <a:t>Kumulált okság elmélete:</a:t>
            </a:r>
          </a:p>
          <a:p>
            <a:pPr lvl="1"/>
            <a:r>
              <a:rPr lang="hu-HU" sz="2200" dirty="0"/>
              <a:t>minden kivándorlóval nő a további kivándorlás esélye a hazautalásokból fakadó jövedelmi különbségek miatt</a:t>
            </a:r>
          </a:p>
          <a:p>
            <a:pPr lvl="1"/>
            <a:r>
              <a:rPr lang="hu-HU" sz="2200" dirty="0"/>
              <a:t>kivándorlók földet vásárolnak a hazautalásokból – a műveletlen területek miatt csökken a munkaerőkereslet</a:t>
            </a:r>
            <a:endParaRPr lang="en-GB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DE61CAF-D98F-49BC-B396-6F7F2ABDA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629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1CE714-4A5F-4712-88C7-4114F3511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hazautalások megítélése ellentmondásos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BDEAB32-794F-4130-B6C5-E761B55EB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/>
              <a:t>Előnyök:</a:t>
            </a:r>
          </a:p>
          <a:p>
            <a:pPr lvl="1"/>
            <a:r>
              <a:rPr lang="hu-HU" sz="2000" dirty="0" err="1"/>
              <a:t>FDI-hez</a:t>
            </a:r>
            <a:r>
              <a:rPr lang="hu-HU" sz="2000" dirty="0"/>
              <a:t> képest stabilabb</a:t>
            </a:r>
          </a:p>
          <a:p>
            <a:pPr lvl="1"/>
            <a:r>
              <a:rPr lang="hu-HU" sz="2000" dirty="0"/>
              <a:t>mértéke meghaladja a segélyeket (Világbank)</a:t>
            </a:r>
          </a:p>
          <a:p>
            <a:pPr lvl="1"/>
            <a:r>
              <a:rPr lang="hu-HU" sz="2000" dirty="0"/>
              <a:t>növeli a háztartások gazdasági sokk-ellenállóképességét </a:t>
            </a:r>
          </a:p>
          <a:p>
            <a:pPr lvl="1"/>
            <a:r>
              <a:rPr lang="hu-HU" sz="2000" dirty="0"/>
              <a:t>külső finanszírozás és devizaforrás</a:t>
            </a:r>
          </a:p>
          <a:p>
            <a:r>
              <a:rPr lang="hu-HU" sz="2000" dirty="0"/>
              <a:t>Hátrányok:</a:t>
            </a:r>
          </a:p>
          <a:p>
            <a:pPr lvl="1"/>
            <a:r>
              <a:rPr lang="hu-HU" sz="2000" dirty="0"/>
              <a:t>hatékonyságuk alacsonyabb a befektetésekhez képest – kisösszegű fizetések, amelyek jellemzően csak a fogyasztási kiadásokat fedezik</a:t>
            </a:r>
          </a:p>
          <a:p>
            <a:pPr lvl="1"/>
            <a:r>
              <a:rPr lang="hu-HU" sz="2000" dirty="0"/>
              <a:t>egyenlőtlenség növelése</a:t>
            </a:r>
          </a:p>
          <a:p>
            <a:pPr lvl="1"/>
            <a:r>
              <a:rPr lang="hu-HU" sz="2000" dirty="0"/>
              <a:t>termelékenység és munkavállalási kedv csökkenése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1DEC334-4FD2-4EEC-87A1-CCFAE0DE5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466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08F838-E430-449E-B56C-9AFA21572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Eddigi hazai adatok, kutatások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221A21E-9A7D-4B91-8535-2C2C94E4B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Elsősorban a kivándorlók számára és összetételére fókuszáltak, pl.:</a:t>
            </a:r>
          </a:p>
          <a:p>
            <a:pPr lvl="1"/>
            <a:r>
              <a:rPr lang="hu-HU" dirty="0"/>
              <a:t>KSH </a:t>
            </a:r>
            <a:r>
              <a:rPr lang="hu-HU" dirty="0" err="1"/>
              <a:t>SEEMIG</a:t>
            </a:r>
            <a:endParaRPr lang="hu-HU" dirty="0"/>
          </a:p>
          <a:p>
            <a:pPr lvl="1"/>
            <a:r>
              <a:rPr lang="hu-HU" dirty="0"/>
              <a:t>Kapitány-</a:t>
            </a:r>
            <a:r>
              <a:rPr lang="hu-HU" dirty="0" err="1"/>
              <a:t>Rohr</a:t>
            </a:r>
            <a:endParaRPr lang="hu-HU" dirty="0"/>
          </a:p>
          <a:p>
            <a:pPr lvl="1"/>
            <a:r>
              <a:rPr lang="hu-HU" dirty="0"/>
              <a:t>Népszámlálás 2011</a:t>
            </a:r>
          </a:p>
          <a:p>
            <a:r>
              <a:rPr lang="hu-HU" dirty="0"/>
              <a:t>A hazautalásokra korlátozott adatok:</a:t>
            </a:r>
          </a:p>
          <a:p>
            <a:pPr lvl="1"/>
            <a:r>
              <a:rPr lang="hu-HU" dirty="0"/>
              <a:t>Fizetési mérleg: definíciós problémák, nem pont a külföldön élők hazautalásait mutatják, hanem egyéb tételeket is (pl. fogyasztási, megtakarítási kiadások)</a:t>
            </a:r>
          </a:p>
          <a:p>
            <a:pPr lvl="1"/>
            <a:r>
              <a:rPr lang="hu-HU" dirty="0"/>
              <a:t>Kivándorlók közötti hazautalási hajlandóság: </a:t>
            </a:r>
            <a:r>
              <a:rPr lang="hu-HU" dirty="0" err="1"/>
              <a:t>SEEMIG</a:t>
            </a:r>
            <a:r>
              <a:rPr lang="hu-HU" dirty="0"/>
              <a:t>, </a:t>
            </a:r>
            <a:r>
              <a:rPr lang="hu-HU" dirty="0" err="1"/>
              <a:t>Mikrocenzus</a:t>
            </a:r>
            <a:endParaRPr lang="hu-H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57396A-D7D3-409A-AEA7-9A431A500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3309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247CCA-6A77-4CCE-9908-3263C6E63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támogatás megoszlása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1DE792-ACB5-47B1-ADCD-E5E2D6A95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72000" cy="4351338"/>
          </a:xfrm>
        </p:spPr>
        <p:txBody>
          <a:bodyPr/>
          <a:lstStyle/>
          <a:p>
            <a:r>
              <a:rPr lang="hu-HU" dirty="0"/>
              <a:t>67,5 ezer fogadó háztartás</a:t>
            </a:r>
          </a:p>
          <a:p>
            <a:r>
              <a:rPr lang="hu-HU" dirty="0"/>
              <a:t>Gyakori az egyéb, nem pénzbeli támogatás</a:t>
            </a:r>
          </a:p>
          <a:p>
            <a:r>
              <a:rPr lang="hu-HU" dirty="0"/>
              <a:t>Egyéb támogatás lehet pl. élelmiszer, ruha, elektronikai eszközök, oktatás finanszírozása</a:t>
            </a:r>
          </a:p>
          <a:p>
            <a:endParaRPr lang="hu-H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E847E62-4A31-4310-B85A-375AC64F4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graphicFrame>
        <p:nvGraphicFramePr>
          <p:cNvPr id="5" name="Diagram 2">
            <a:extLst>
              <a:ext uri="{FF2B5EF4-FFF2-40B4-BE49-F238E27FC236}">
                <a16:creationId xmlns=""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509415"/>
              </p:ext>
            </p:extLst>
          </p:nvPr>
        </p:nvGraphicFramePr>
        <p:xfrm>
          <a:off x="5410200" y="1905000"/>
          <a:ext cx="5943600" cy="3211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4026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9C4C84-03D1-4FA2-93C2-94926907D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támogatás összege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DFBF9C2-BCD8-472D-9271-F35DAAECE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77543" cy="4351338"/>
          </a:xfrm>
        </p:spPr>
        <p:txBody>
          <a:bodyPr/>
          <a:lstStyle/>
          <a:p>
            <a:r>
              <a:rPr lang="hu-HU" dirty="0"/>
              <a:t>Az adatfelvétel összesen 38 milliárd forintnyi hazautalást azonosított</a:t>
            </a:r>
          </a:p>
          <a:p>
            <a:r>
              <a:rPr lang="hu-HU" dirty="0"/>
              <a:t>Jellemzően pénzbeli segítségnyújtás (84%)</a:t>
            </a:r>
          </a:p>
          <a:p>
            <a:r>
              <a:rPr lang="hu-HU" dirty="0"/>
              <a:t>Némileg nagyobb összeg érkezik a hazai rezidens küldőktől (~58 százalék)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5D4117-E95E-4D24-B4BA-E8078674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graphicFrame>
        <p:nvGraphicFramePr>
          <p:cNvPr id="5" name="Diagram 2">
            <a:extLst>
              <a:ext uri="{FF2B5EF4-FFF2-40B4-BE49-F238E27FC236}">
                <a16:creationId xmlns=""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446828"/>
              </p:ext>
            </p:extLst>
          </p:nvPr>
        </p:nvGraphicFramePr>
        <p:xfrm>
          <a:off x="6444343" y="1825625"/>
          <a:ext cx="5377543" cy="350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827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2B4D52-F801-4C9A-9324-F82F34EA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Eltérések a pénzbeli és egyéb támogatások között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054697-CBD0-4154-AA78-8E98529A8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0799"/>
            <a:ext cx="4953000" cy="3586163"/>
          </a:xfrm>
        </p:spPr>
        <p:txBody>
          <a:bodyPr/>
          <a:lstStyle/>
          <a:p>
            <a:r>
              <a:rPr lang="hu-HU" dirty="0"/>
              <a:t>A kisértékű támogatások jellemzően nem </a:t>
            </a:r>
            <a:r>
              <a:rPr lang="hu-HU" dirty="0" err="1"/>
              <a:t>pénzbeliek</a:t>
            </a:r>
            <a:endParaRPr lang="hu-HU" dirty="0"/>
          </a:p>
          <a:p>
            <a:r>
              <a:rPr lang="hu-HU" dirty="0"/>
              <a:t>A nagyobb összegű támogatásoknál előtérbe kerül a pénzbeli küldés</a:t>
            </a:r>
          </a:p>
          <a:p>
            <a:endParaRPr lang="hu-H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0DD0CB-77F3-409F-BBC2-8ACD7E455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graphicFrame>
        <p:nvGraphicFramePr>
          <p:cNvPr id="5" name="Diagram 2">
            <a:extLst>
              <a:ext uri="{FF2B5EF4-FFF2-40B4-BE49-F238E27FC236}">
                <a16:creationId xmlns=""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59420"/>
              </p:ext>
            </p:extLst>
          </p:nvPr>
        </p:nvGraphicFramePr>
        <p:xfrm>
          <a:off x="6585857" y="2057400"/>
          <a:ext cx="509451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603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583B05-8134-49B3-B5FE-6CBCF3E6B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Küldési gyakoriság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F6B69E9-15FA-4995-B1F2-0B4B2BAC9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55029" cy="4351338"/>
          </a:xfrm>
        </p:spPr>
        <p:txBody>
          <a:bodyPr>
            <a:normAutofit fontScale="92500"/>
          </a:bodyPr>
          <a:lstStyle/>
          <a:p>
            <a:r>
              <a:rPr lang="hu-HU" dirty="0"/>
              <a:t>A fogadó háztartások egyharmada rendszeresen, legalább havonta kap támogatást</a:t>
            </a:r>
          </a:p>
          <a:p>
            <a:r>
              <a:rPr lang="hu-HU" dirty="0"/>
              <a:t>Ilyen módon az összes hazautalás több mint 60%-a érkezik</a:t>
            </a:r>
          </a:p>
          <a:p>
            <a:r>
              <a:rPr lang="hu-HU" dirty="0"/>
              <a:t>Az egy alkalommal átlagosan utalt összegeket tekintve jellemzően 100 és 200 ezer forint közötti összegekről beszélhetünk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20ADAD9-C0D2-453E-AC68-8D79B0825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graphicFrame>
        <p:nvGraphicFramePr>
          <p:cNvPr id="5" name="Diagram 1">
            <a:extLst>
              <a:ext uri="{FF2B5EF4-FFF2-40B4-BE49-F238E27FC236}">
                <a16:creationId xmlns=""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180643"/>
              </p:ext>
            </p:extLst>
          </p:nvPr>
        </p:nvGraphicFramePr>
        <p:xfrm>
          <a:off x="7271657" y="1328057"/>
          <a:ext cx="4572000" cy="4593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204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B30784-51E6-4C38-8F77-D8692976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Küldő személyek jellemzői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68B1B2-7673-4CCF-B03D-02257075C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2085"/>
            <a:ext cx="10515600" cy="4184877"/>
          </a:xfrm>
        </p:spPr>
        <p:txBody>
          <a:bodyPr/>
          <a:lstStyle/>
          <a:p>
            <a:r>
              <a:rPr lang="hu-HU" dirty="0"/>
              <a:t>72 ezer küldő személy</a:t>
            </a:r>
          </a:p>
          <a:p>
            <a:r>
              <a:rPr lang="hu-HU" dirty="0"/>
              <a:t>62% férfi</a:t>
            </a:r>
          </a:p>
          <a:p>
            <a:r>
              <a:rPr lang="hu-HU" dirty="0"/>
              <a:t>Kétharmaduk a 25-44 éves korosztályba tartozik</a:t>
            </a:r>
          </a:p>
          <a:p>
            <a:r>
              <a:rPr lang="hu-HU" dirty="0"/>
              <a:t>Jellemzően a felnőtt gyermekek támogatják otthon maradt idősebb </a:t>
            </a:r>
            <a:r>
              <a:rPr lang="hu-HU" dirty="0" err="1"/>
              <a:t>szüleiket</a:t>
            </a:r>
            <a:endParaRPr lang="hu-HU" dirty="0"/>
          </a:p>
          <a:p>
            <a:r>
              <a:rPr lang="hu-HU" dirty="0"/>
              <a:t>Szinte csak rokoni kapcsolat esetén van külföldi támogatás</a:t>
            </a:r>
          </a:p>
          <a:p>
            <a:r>
              <a:rPr lang="hu-HU" dirty="0"/>
              <a:t>Jellemzően középfokú végzettség</a:t>
            </a:r>
          </a:p>
          <a:p>
            <a:r>
              <a:rPr lang="hu-HU" dirty="0"/>
              <a:t>A küldők 94%-a dolgozik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705EE58-0167-46EE-AECC-2D83A099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639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81B3D9-2814-4C34-AE69-A758932FB0FE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1133</Words>
  <Application>Microsoft Office PowerPoint</Application>
  <PresentationFormat>Szélesvásznú</PresentationFormat>
  <Paragraphs>117</Paragraphs>
  <Slides>12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Myriad </vt:lpstr>
      <vt:lpstr>Office-téma</vt:lpstr>
      <vt:lpstr>PowerPoint bemutató</vt:lpstr>
      <vt:lpstr>Elméleti háttér</vt:lpstr>
      <vt:lpstr>A hazautalások megítélése ellentmondásos</vt:lpstr>
      <vt:lpstr>Eddigi hazai adatok, kutatások</vt:lpstr>
      <vt:lpstr>A támogatás megoszlása</vt:lpstr>
      <vt:lpstr>A támogatás összege</vt:lpstr>
      <vt:lpstr>Eltérések a pénzbeli és egyéb támogatások között</vt:lpstr>
      <vt:lpstr>Küldési gyakoriság</vt:lpstr>
      <vt:lpstr>Küldő személyek jellemzői</vt:lpstr>
      <vt:lpstr>Küldők jövedelme</vt:lpstr>
      <vt:lpstr>Országok szerinti eltérések</vt:lpstr>
      <vt:lpstr>További kutatási irányok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Ménesi Éva</cp:lastModifiedBy>
  <cp:revision>33</cp:revision>
  <dcterms:created xsi:type="dcterms:W3CDTF">2017-03-01T09:38:02Z</dcterms:created>
  <dcterms:modified xsi:type="dcterms:W3CDTF">2018-11-23T07:17:52Z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  <property fmtid="{D5CDD505-2E9C-101B-9397-08002B2CF9AE}" pid="3" name="MSIP_Label_b0d11092-50c9-4e74-84b5-b1af078dc3d0_Enabled">
    <vt:lpwstr>True</vt:lpwstr>
  </property>
  <property fmtid="{D5CDD505-2E9C-101B-9397-08002B2CF9AE}" pid="4" name="MSIP_Label_b0d11092-50c9-4e74-84b5-b1af078dc3d0_SiteId">
    <vt:lpwstr>97c01ef8-0264-4eef-9c08-fb4a9ba1c0db</vt:lpwstr>
  </property>
  <property fmtid="{D5CDD505-2E9C-101B-9397-08002B2CF9AE}" pid="5" name="MSIP_Label_b0d11092-50c9-4e74-84b5-b1af078dc3d0_Ref">
    <vt:lpwstr>https://api.informationprotection.azure.com/api/97c01ef8-0264-4eef-9c08-fb4a9ba1c0db</vt:lpwstr>
  </property>
  <property fmtid="{D5CDD505-2E9C-101B-9397-08002B2CF9AE}" pid="6" name="MSIP_Label_b0d11092-50c9-4e74-84b5-b1af078dc3d0_Owner">
    <vt:lpwstr>kajdil@mnb.hu</vt:lpwstr>
  </property>
  <property fmtid="{D5CDD505-2E9C-101B-9397-08002B2CF9AE}" pid="7" name="MSIP_Label_b0d11092-50c9-4e74-84b5-b1af078dc3d0_SetDate">
    <vt:lpwstr>2018-11-19T17:31:50.5669254+01:00</vt:lpwstr>
  </property>
  <property fmtid="{D5CDD505-2E9C-101B-9397-08002B2CF9AE}" pid="8" name="MSIP_Label_b0d11092-50c9-4e74-84b5-b1af078dc3d0_Name">
    <vt:lpwstr>Protected</vt:lpwstr>
  </property>
  <property fmtid="{D5CDD505-2E9C-101B-9397-08002B2CF9AE}" pid="9" name="MSIP_Label_b0d11092-50c9-4e74-84b5-b1af078dc3d0_Application">
    <vt:lpwstr>Microsoft Azure Information Protection</vt:lpwstr>
  </property>
  <property fmtid="{D5CDD505-2E9C-101B-9397-08002B2CF9AE}" pid="10" name="MSIP_Label_b0d11092-50c9-4e74-84b5-b1af078dc3d0_Extended_MSFT_Method">
    <vt:lpwstr>Automatic</vt:lpwstr>
  </property>
  <property fmtid="{D5CDD505-2E9C-101B-9397-08002B2CF9AE}" pid="11" name="Sensitivity">
    <vt:lpwstr>Protected</vt:lpwstr>
  </property>
</Properties>
</file>