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9" r:id="rId6"/>
    <p:sldId id="286" r:id="rId7"/>
    <p:sldId id="288" r:id="rId8"/>
    <p:sldId id="289" r:id="rId9"/>
    <p:sldId id="290" r:id="rId10"/>
    <p:sldId id="291" r:id="rId11"/>
    <p:sldId id="292" r:id="rId12"/>
    <p:sldId id="285" r:id="rId13"/>
    <p:sldId id="294" r:id="rId14"/>
    <p:sldId id="302" r:id="rId15"/>
    <p:sldId id="295" r:id="rId16"/>
    <p:sldId id="297" r:id="rId17"/>
    <p:sldId id="300" r:id="rId18"/>
    <p:sldId id="301" r:id="rId19"/>
    <p:sldId id="293" r:id="rId20"/>
    <p:sldId id="259" r:id="rId21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02F80-F1AE-4F20-987B-334C84FE2C86}" type="datetimeFigureOut">
              <a:rPr lang="hu-HU" smtClean="0"/>
              <a:t>2019.05.24.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31D3-3C2F-4F90-987D-E515852309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18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2019.05.24.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A feltételek meghatározásánál peremfeltétel volt, hogy a gazdaságküszöb legyen összhangban a jövőben rendelkezésre álló adminisztratív címlisták (NÉBIH, NAK, Államkincstár) által lefedhető gazdálkodói körrel. Fontos, hogy ezen aktualizált listákat a jövőben a KSH folyamatosan megkapja az érintett szervezetektől, mert csak így garantálható a jövőben a megfelelő minőségű agrárstatisztika. </a:t>
            </a:r>
          </a:p>
          <a:p>
            <a:r>
              <a:rPr lang="hu-HU" altLang="hu-HU" smtClean="0">
                <a:latin typeface="Arial" panose="020B0604020202020204" pitchFamily="34" charset="0"/>
              </a:rPr>
              <a:t>A földterület esetében a küszöbértékek csökkentésének alsó határa a támogatási küszöb alsó határa volt, az állatok esetében szintén azokat a mutatók szerepelnek, amelyekről előreláthatólag legalább címlista szintjén lesz információ.</a:t>
            </a:r>
          </a:p>
          <a:p>
            <a:r>
              <a:rPr lang="hu-HU" altLang="hu-HU" smtClean="0">
                <a:latin typeface="Arial" panose="020B0604020202020204" pitchFamily="34" charset="0"/>
              </a:rPr>
              <a:t>A jelenlegi Eurostat módszertan szerint a csak önellátásra termelő gazdaságok nem tekinthetőek gazdaságnak.</a:t>
            </a:r>
          </a:p>
          <a:p>
            <a:endParaRPr lang="hu-HU" altLang="hu-HU" smtClean="0">
              <a:latin typeface="Arial" panose="020B0604020202020204" pitchFamily="34" charset="0"/>
            </a:endParaRPr>
          </a:p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EFBA2F-7032-4919-AF6F-E12014720910}" type="slidenum">
              <a:rPr lang="hu-HU" altLang="hu-HU" smtClean="0"/>
              <a:pPr/>
              <a:t>10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60247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A feltételek meghatározásánál peremfeltétel volt, hogy a gazdaságküszöb legyen összhangban a jövőben rendelkezésre álló adminisztratív címlisták (NÉBIH, NAK, Államkincstár) által lefedhető gazdálkodói körrel. Fontos, hogy ezen aktualizált listákat a jövőben a KSH folyamatosan megkapja az érintett szervezetektől, mert csak így garantálható a jövőben a megfelelő minőségű agrárstatisztika. </a:t>
            </a:r>
          </a:p>
          <a:p>
            <a:r>
              <a:rPr lang="hu-HU" altLang="hu-HU" smtClean="0">
                <a:latin typeface="Arial" panose="020B0604020202020204" pitchFamily="34" charset="0"/>
              </a:rPr>
              <a:t>A földterület esetében a küszöbértékek csökkentésének alsó határa a támogatási küszöb alsó határa volt, az állatok esetében szintén azokat a mutatók szerepelnek, amelyekről előreláthatólag legalább címlista szintjén lesz információ.</a:t>
            </a:r>
          </a:p>
          <a:p>
            <a:r>
              <a:rPr lang="hu-HU" altLang="hu-HU" smtClean="0">
                <a:latin typeface="Arial" panose="020B0604020202020204" pitchFamily="34" charset="0"/>
              </a:rPr>
              <a:t>A jelenlegi Eurostat módszertan szerint a csak önellátásra termelő gazdaságok nem tekinthetőek gazdaságnak.</a:t>
            </a:r>
          </a:p>
          <a:p>
            <a:endParaRPr lang="hu-HU" altLang="hu-HU" smtClean="0">
              <a:latin typeface="Arial" panose="020B0604020202020204" pitchFamily="34" charset="0"/>
            </a:endParaRPr>
          </a:p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EFBA2F-7032-4919-AF6F-E12014720910}" type="slidenum">
              <a:rPr lang="hu-HU" altLang="hu-HU" smtClean="0"/>
              <a:pPr/>
              <a:t>11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090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60713C-4F75-4BE1-BA74-E0BC2EF24FAA}" type="slidenum">
              <a:rPr lang="hu-HU" altLang="hu-HU" smtClean="0"/>
              <a:pPr/>
              <a:t>13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27389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2019.05.24.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2019.05.24.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2019.05.24.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2019.05.24.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2019.05.24.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2019.05.24.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2019.05.24.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2019.05.24.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2019.05.24.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2019.05.24.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2019.05.24.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2019.05.24.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4350319" y="6350168"/>
            <a:ext cx="87643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2060"/>
                </a:solidFill>
                <a:latin typeface="Myriad "/>
              </a:rPr>
              <a:t>Országos Statisztika </a:t>
            </a:r>
            <a:r>
              <a:rPr lang="hu-HU" sz="1600" b="1" dirty="0" smtClean="0">
                <a:solidFill>
                  <a:srgbClr val="002060"/>
                </a:solidFill>
                <a:latin typeface="Myriad "/>
              </a:rPr>
              <a:t>Tanács – </a:t>
            </a:r>
            <a:r>
              <a:rPr lang="hu-HU" sz="1600" b="1" dirty="0">
                <a:solidFill>
                  <a:srgbClr val="002060"/>
                </a:solidFill>
                <a:latin typeface="Myriad "/>
              </a:rPr>
              <a:t>2019. május </a:t>
            </a:r>
            <a:r>
              <a:rPr lang="hu-HU" sz="1600" b="1" dirty="0" smtClean="0">
                <a:solidFill>
                  <a:srgbClr val="002060"/>
                </a:solidFill>
                <a:latin typeface="Myriad "/>
              </a:rPr>
              <a:t>29.</a:t>
            </a:r>
            <a:endParaRPr lang="hu-HU" sz="1600" b="1" dirty="0">
              <a:solidFill>
                <a:srgbClr val="002060"/>
              </a:solidFill>
              <a:latin typeface="Myriad "/>
            </a:endParaRPr>
          </a:p>
          <a:p>
            <a:endParaRPr lang="hu-HU" dirty="0"/>
          </a:p>
          <a:p>
            <a:endParaRPr lang="hu-HU" sz="24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00200" y="2430736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  <a:latin typeface="Myriad "/>
              </a:rPr>
              <a:t>Tájékoztatás a mezőgazdasági statisztika modernizációjáról – Agrárcenzus 2020</a:t>
            </a:r>
            <a:endParaRPr lang="hu-HU" sz="36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00199" y="4416995"/>
            <a:ext cx="10591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Valkó Gábor</a:t>
            </a:r>
          </a:p>
          <a:p>
            <a:pPr algn="ctr"/>
            <a:r>
              <a:rPr lang="hu-HU" b="1" i="1" dirty="0" smtClean="0">
                <a:solidFill>
                  <a:srgbClr val="002060"/>
                </a:solidFill>
                <a:latin typeface="Myriad "/>
              </a:rPr>
              <a:t>főosztályvezető</a:t>
            </a:r>
          </a:p>
          <a:p>
            <a:pPr algn="ctr"/>
            <a:r>
              <a:rPr lang="hu-HU" b="1" i="1" dirty="0" smtClean="0">
                <a:solidFill>
                  <a:srgbClr val="002060"/>
                </a:solidFill>
                <a:latin typeface="Myriad "/>
              </a:rPr>
              <a:t>KSH Ágazati statisztikai főosztály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228600" y="1"/>
            <a:ext cx="11658600" cy="1021490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/>
              <a:t>Gazdaságküszöb</a:t>
            </a:r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618EAE-DA4C-462A-8C84-FDE1178CA8C9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40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17287"/>
              </p:ext>
            </p:extLst>
          </p:nvPr>
        </p:nvGraphicFramePr>
        <p:xfrm>
          <a:off x="115330" y="1021490"/>
          <a:ext cx="11590637" cy="5634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6800"/>
                <a:gridCol w="988540"/>
                <a:gridCol w="125595"/>
                <a:gridCol w="4859332"/>
                <a:gridCol w="740370"/>
              </a:tblGrid>
              <a:tr h="2829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700" u="none" strike="noStrike" dirty="0">
                          <a:effectLst/>
                        </a:rPr>
                        <a:t>A jelenlegi hazai küszöb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700" u="none" strike="noStrike" dirty="0">
                          <a:effectLst/>
                        </a:rPr>
                        <a:t>Új hazai küszöb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1688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 dirty="0">
                          <a:effectLst/>
                        </a:rPr>
                        <a:t>Termőterület</a:t>
                      </a:r>
                      <a:br>
                        <a:rPr lang="hu-HU" sz="1700" u="none" strike="noStrike" dirty="0">
                          <a:effectLst/>
                        </a:rPr>
                      </a:br>
                      <a:r>
                        <a:rPr lang="hu-HU" sz="1700" u="none" strike="noStrike" dirty="0">
                          <a:effectLst/>
                        </a:rPr>
                        <a:t>(szántó, konyhakert, gyümölcsös, szőlő, gyep (rét, legelő együtt), erdő, halastó, nádas összesen)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>
                          <a:effectLst/>
                        </a:rPr>
                        <a:t>1500 m</a:t>
                      </a:r>
                      <a:r>
                        <a:rPr lang="hu-HU" sz="1700" u="none" strike="noStrike" baseline="30000">
                          <a:effectLst/>
                        </a:rPr>
                        <a:t>2</a:t>
                      </a:r>
                      <a:r>
                        <a:rPr lang="hu-HU" sz="1700" u="none" strike="noStrike">
                          <a:effectLst/>
                        </a:rPr>
                        <a:t/>
                      </a:r>
                      <a:br>
                        <a:rPr lang="hu-HU" sz="1700" u="none" strike="noStrike">
                          <a:effectLst/>
                        </a:rPr>
                      </a:br>
                      <a:r>
                        <a:rPr lang="hu-HU" sz="1700" u="none" strike="noStrike">
                          <a:effectLst/>
                        </a:rPr>
                        <a:t>(0,15 ha)</a:t>
                      </a:r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 dirty="0">
                          <a:effectLst/>
                        </a:rPr>
                        <a:t>Termőterület</a:t>
                      </a:r>
                      <a:br>
                        <a:rPr lang="hu-HU" sz="1700" u="none" strike="noStrike" dirty="0">
                          <a:effectLst/>
                        </a:rPr>
                      </a:br>
                      <a:r>
                        <a:rPr lang="hu-HU" sz="1700" u="none" strike="noStrike" dirty="0">
                          <a:effectLst/>
                        </a:rPr>
                        <a:t>(szántó, konyhakert, gyümölcsös, szőlő, gyep (rét, legelő együtt), erdő, halastó, nádas összesen)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>
                          <a:effectLst/>
                        </a:rPr>
                        <a:t>1 ha</a:t>
                      </a:r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302">
                <a:tc>
                  <a:txBody>
                    <a:bodyPr/>
                    <a:lstStyle/>
                    <a:p>
                      <a:pPr algn="l" fontAlgn="ctr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168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 dirty="0">
                          <a:effectLst/>
                        </a:rPr>
                        <a:t>Gyümölcsös, illetve szőlőterület</a:t>
                      </a:r>
                      <a:br>
                        <a:rPr lang="hu-HU" sz="1700" u="none" strike="noStrike" dirty="0">
                          <a:effectLst/>
                        </a:rPr>
                      </a:br>
                      <a:r>
                        <a:rPr lang="hu-HU" sz="1700" u="none" strike="noStrike" dirty="0">
                          <a:effectLst/>
                        </a:rPr>
                        <a:t>(amely során az ültetvénynagyság kritériumának is meg kell felelni: a törzses gyümölcsfajok legalább 400 m</a:t>
                      </a:r>
                      <a:r>
                        <a:rPr lang="hu-HU" sz="1700" u="none" strike="noStrike" baseline="30000" dirty="0">
                          <a:effectLst/>
                        </a:rPr>
                        <a:t>2</a:t>
                      </a:r>
                      <a:r>
                        <a:rPr lang="hu-HU" sz="1700" u="none" strike="noStrike" dirty="0">
                          <a:effectLst/>
                        </a:rPr>
                        <a:t>, a bogyós gyümölcsfajok és szőlő legalább 200 m</a:t>
                      </a:r>
                      <a:r>
                        <a:rPr lang="hu-HU" sz="1700" u="none" strike="noStrike" baseline="30000" dirty="0">
                          <a:effectLst/>
                        </a:rPr>
                        <a:t>2</a:t>
                      </a:r>
                      <a:r>
                        <a:rPr lang="hu-HU" sz="1700" u="none" strike="noStrike" dirty="0">
                          <a:effectLst/>
                        </a:rPr>
                        <a:t>)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 dirty="0">
                          <a:effectLst/>
                        </a:rPr>
                        <a:t>500 m</a:t>
                      </a:r>
                      <a:r>
                        <a:rPr lang="hu-HU" sz="1700" u="none" strike="noStrike" baseline="30000" dirty="0">
                          <a:effectLst/>
                        </a:rPr>
                        <a:t>2</a:t>
                      </a:r>
                      <a:br>
                        <a:rPr lang="hu-HU" sz="1700" u="none" strike="noStrike" baseline="30000" dirty="0">
                          <a:effectLst/>
                        </a:rPr>
                      </a:br>
                      <a:r>
                        <a:rPr lang="hu-HU" sz="1700" u="none" strike="noStrike" dirty="0">
                          <a:effectLst/>
                        </a:rPr>
                        <a:t>(0,05 ha)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 dirty="0">
                          <a:effectLst/>
                        </a:rPr>
                        <a:t>Gyümölcsfák, bogyós növények, diófák, </a:t>
                      </a:r>
                      <a:r>
                        <a:rPr lang="hu-HU" sz="1700" u="none" strike="noStrike" dirty="0" err="1">
                          <a:effectLst/>
                        </a:rPr>
                        <a:t>citrusfák</a:t>
                      </a:r>
                      <a:r>
                        <a:rPr lang="hu-HU" sz="1700" u="none" strike="noStrike" dirty="0">
                          <a:effectLst/>
                        </a:rPr>
                        <a:t>, egyéb állandó kultúrák a faiskolák, szőlőültetvények és olajfák kivételével 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 dirty="0" smtClean="0">
                          <a:effectLst/>
                        </a:rPr>
                        <a:t>0,25 </a:t>
                      </a:r>
                      <a:r>
                        <a:rPr lang="hu-HU" sz="1700" u="none" strike="noStrike" dirty="0">
                          <a:effectLst/>
                        </a:rPr>
                        <a:t>ha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16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 dirty="0">
                          <a:effectLst/>
                        </a:rPr>
                        <a:t>Szőlőültetvények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 dirty="0" smtClean="0">
                          <a:effectLst/>
                        </a:rPr>
                        <a:t>0,1 </a:t>
                      </a:r>
                      <a:r>
                        <a:rPr lang="hu-HU" sz="1700" u="none" strike="noStrike" dirty="0">
                          <a:effectLst/>
                        </a:rPr>
                        <a:t>ha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302">
                <a:tc>
                  <a:txBody>
                    <a:bodyPr/>
                    <a:lstStyle/>
                    <a:p>
                      <a:pPr algn="l" fontAlgn="ctr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1688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>
                          <a:effectLst/>
                        </a:rPr>
                        <a:t>Ültetvény jellegű szántóföldi terület</a:t>
                      </a:r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>
                          <a:effectLst/>
                        </a:rPr>
                        <a:t>500 m</a:t>
                      </a:r>
                      <a:r>
                        <a:rPr lang="hu-HU" sz="1700" u="none" strike="noStrike" baseline="30000">
                          <a:effectLst/>
                        </a:rPr>
                        <a:t>2</a:t>
                      </a:r>
                      <a:br>
                        <a:rPr lang="hu-HU" sz="1700" u="none" strike="noStrike" baseline="30000">
                          <a:effectLst/>
                        </a:rPr>
                      </a:br>
                      <a:r>
                        <a:rPr lang="hu-HU" sz="1700" u="none" strike="noStrike">
                          <a:effectLst/>
                        </a:rPr>
                        <a:t>(0,05 ha)</a:t>
                      </a:r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 dirty="0">
                          <a:effectLst/>
                        </a:rPr>
                        <a:t>Illóolajnövények, gyógyhatású és fűszernövények, virágok és dísznövények, vetőmag és palánták, faiskolák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 dirty="0" smtClean="0">
                          <a:effectLst/>
                        </a:rPr>
                        <a:t>0,2 </a:t>
                      </a:r>
                      <a:r>
                        <a:rPr lang="hu-HU" sz="1700" u="none" strike="noStrike" dirty="0">
                          <a:effectLst/>
                        </a:rPr>
                        <a:t>ha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2911">
                <a:tc>
                  <a:txBody>
                    <a:bodyPr/>
                    <a:lstStyle/>
                    <a:p>
                      <a:pPr algn="l" fontAlgn="ctr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 dirty="0">
                          <a:effectLst/>
                        </a:rPr>
                        <a:t>Burgonya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 dirty="0" smtClean="0">
                          <a:effectLst/>
                        </a:rPr>
                        <a:t>0,25 </a:t>
                      </a:r>
                      <a:r>
                        <a:rPr lang="hu-HU" sz="1700" u="none" strike="noStrike" dirty="0">
                          <a:effectLst/>
                        </a:rPr>
                        <a:t>ha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2911">
                <a:tc>
                  <a:txBody>
                    <a:bodyPr/>
                    <a:lstStyle/>
                    <a:p>
                      <a:pPr algn="l" fontAlgn="ctr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 dirty="0">
                          <a:effectLst/>
                        </a:rPr>
                        <a:t>Friss zöldségfélék és szamóca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 dirty="0" smtClean="0">
                          <a:effectLst/>
                        </a:rPr>
                        <a:t>0,25 </a:t>
                      </a:r>
                      <a:r>
                        <a:rPr lang="hu-HU" sz="1700" u="none" strike="noStrike" dirty="0">
                          <a:effectLst/>
                        </a:rPr>
                        <a:t>ha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350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>
                          <a:effectLst/>
                        </a:rPr>
                        <a:t>Járható üvegház, illetve fóliasátor/ház területe</a:t>
                      </a:r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>
                          <a:effectLst/>
                        </a:rPr>
                        <a:t>100 m</a:t>
                      </a:r>
                      <a:r>
                        <a:rPr lang="hu-HU" sz="1700" u="none" strike="noStrike" baseline="30000">
                          <a:effectLst/>
                        </a:rPr>
                        <a:t>2</a:t>
                      </a:r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 dirty="0">
                          <a:effectLst/>
                        </a:rPr>
                        <a:t>Járható üvegház, illetve fóliasátor/ház területe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 dirty="0">
                          <a:effectLst/>
                        </a:rPr>
                        <a:t>100 m</a:t>
                      </a:r>
                      <a:r>
                        <a:rPr lang="hu-HU" sz="1700" u="none" strike="noStrike" baseline="30000" dirty="0">
                          <a:effectLst/>
                        </a:rPr>
                        <a:t>2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350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>
                          <a:effectLst/>
                        </a:rPr>
                        <a:t>Gombatermesztésre használt alapterület</a:t>
                      </a:r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>
                          <a:effectLst/>
                        </a:rPr>
                        <a:t>50 m</a:t>
                      </a:r>
                      <a:r>
                        <a:rPr lang="hu-HU" sz="1700" u="none" strike="noStrike" baseline="30000">
                          <a:effectLst/>
                        </a:rPr>
                        <a:t>2</a:t>
                      </a:r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700" u="none" strike="noStrike" dirty="0">
                          <a:effectLst/>
                        </a:rPr>
                        <a:t>Gombatermesztésre használt alapterület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u="none" strike="noStrike" dirty="0">
                          <a:effectLst/>
                        </a:rPr>
                        <a:t>100 m</a:t>
                      </a:r>
                      <a:r>
                        <a:rPr lang="hu-HU" sz="1700" u="none" strike="noStrike" baseline="30000" dirty="0">
                          <a:effectLst/>
                        </a:rPr>
                        <a:t>2</a:t>
                      </a:r>
                      <a:endParaRPr lang="hu-H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228599" y="0"/>
            <a:ext cx="11510319" cy="1054443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/>
              <a:t>Gazdaságküszöb</a:t>
            </a:r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618EAE-DA4C-462A-8C84-FDE1178CA8C9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40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39053"/>
              </p:ext>
            </p:extLst>
          </p:nvPr>
        </p:nvGraphicFramePr>
        <p:xfrm>
          <a:off x="370704" y="980312"/>
          <a:ext cx="11145794" cy="5577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4322"/>
                <a:gridCol w="697506"/>
                <a:gridCol w="453933"/>
                <a:gridCol w="4108077"/>
                <a:gridCol w="711956"/>
              </a:tblGrid>
              <a:tr h="2935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A jelenlegi hazai küszöb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Új hazai küszöb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3527">
                <a:tc rowSpan="6"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Nagyobb élő állat</a:t>
                      </a:r>
                      <a:br>
                        <a:rPr lang="hu-HU" sz="1800" u="none" strike="noStrike" dirty="0">
                          <a:effectLst/>
                        </a:rPr>
                      </a:br>
                      <a:r>
                        <a:rPr lang="hu-HU" sz="1800" u="none" strike="noStrike" dirty="0">
                          <a:effectLst/>
                        </a:rPr>
                        <a:t>(szarvasmarha, bivaly, sertés, ló, juh, kecske, emu, strucc, szamár, öszvér)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1 db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Szarvasmarha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Juh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10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Kecske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10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Sertés; 20 kg alatt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30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Sertés; 20 kg felett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Strucc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352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Baromfi</a:t>
                      </a:r>
                      <a:br>
                        <a:rPr lang="hu-HU" sz="1800" u="none" strike="noStrike" dirty="0">
                          <a:effectLst/>
                        </a:rPr>
                      </a:br>
                      <a:r>
                        <a:rPr lang="hu-HU" sz="1800" u="none" strike="noStrike" dirty="0">
                          <a:effectLst/>
                        </a:rPr>
                        <a:t>(tyúk, lúd, kacsa, pulyka, gyöngyös)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50 db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Tyúk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50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Pulyka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30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Kacsa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100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Liba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352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Házinyúl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25 db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Nyúl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52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Prémes állat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25 db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352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Vágógalamb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25 db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352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Méhcsalád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3527"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352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Mezőgazdasági szolgáltatást végez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Mezőgazdasági szolgáltatást végez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1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897924" y="296863"/>
            <a:ext cx="9312877" cy="684212"/>
          </a:xfrm>
        </p:spPr>
        <p:txBody>
          <a:bodyPr>
            <a:noAutofit/>
          </a:bodyPr>
          <a:lstStyle/>
          <a:p>
            <a:r>
              <a:rPr lang="hu-HU" altLang="hu-HU" dirty="0"/>
              <a:t>Mezőgazdasági </a:t>
            </a:r>
            <a:r>
              <a:rPr lang="hu-HU" altLang="hu-HU" dirty="0" smtClean="0"/>
              <a:t>regiszter</a:t>
            </a:r>
            <a:endParaRPr lang="hu-HU" altLang="hu-HU" dirty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838200" y="1499286"/>
            <a:ext cx="10515600" cy="4677677"/>
          </a:xfrm>
        </p:spPr>
        <p:txBody>
          <a:bodyPr/>
          <a:lstStyle/>
          <a:p>
            <a:pPr>
              <a:defRPr/>
            </a:pPr>
            <a:r>
              <a:rPr lang="hu-HU" altLang="hu-HU" dirty="0" smtClean="0"/>
              <a:t>A regiszter megújítása az adatgyűjtési </a:t>
            </a:r>
            <a:r>
              <a:rPr lang="hu-HU" altLang="hu-HU" dirty="0"/>
              <a:t>rendszerünk modernizációjának </a:t>
            </a:r>
            <a:r>
              <a:rPr lang="hu-HU" altLang="hu-HU" dirty="0" smtClean="0"/>
              <a:t>alapfeltétele.</a:t>
            </a:r>
            <a:endParaRPr lang="hu-HU" altLang="hu-HU" dirty="0"/>
          </a:p>
          <a:p>
            <a:pPr>
              <a:defRPr/>
            </a:pPr>
            <a:r>
              <a:rPr lang="hu-HU" altLang="hu-HU" dirty="0"/>
              <a:t>Célok:</a:t>
            </a:r>
          </a:p>
          <a:p>
            <a:pPr lvl="1">
              <a:defRPr/>
            </a:pPr>
            <a:r>
              <a:rPr lang="hu-HU" altLang="hu-HU" dirty="0" smtClean="0"/>
              <a:t>friss információk a mezőgazdasági termelőkről, az adatgyűjtések támogatása érdekében,</a:t>
            </a:r>
          </a:p>
          <a:p>
            <a:pPr lvl="1">
              <a:defRPr/>
            </a:pPr>
            <a:r>
              <a:rPr lang="hu-HU" altLang="hu-HU" dirty="0" smtClean="0"/>
              <a:t>kizárólag </a:t>
            </a:r>
            <a:r>
              <a:rPr lang="hu-HU" altLang="hu-HU" dirty="0"/>
              <a:t>a mezőgazdasági termeléssel </a:t>
            </a:r>
            <a:r>
              <a:rPr lang="hu-HU" altLang="hu-HU" dirty="0" smtClean="0"/>
              <a:t>foglalkozókat jelöljük ki adatgyűjtésre,</a:t>
            </a:r>
            <a:endParaRPr lang="hu-HU" altLang="hu-HU" dirty="0"/>
          </a:p>
          <a:p>
            <a:pPr lvl="1">
              <a:defRPr/>
            </a:pPr>
            <a:r>
              <a:rPr lang="hu-HU" altLang="hu-HU" dirty="0"/>
              <a:t>az adatgyűjtés költségeinek csökkentése,</a:t>
            </a:r>
          </a:p>
          <a:p>
            <a:pPr lvl="1">
              <a:defRPr/>
            </a:pPr>
            <a:r>
              <a:rPr lang="hu-HU" altLang="hu-HU" dirty="0"/>
              <a:t>adatszolgáltatói terhek csökkentése</a:t>
            </a:r>
            <a:r>
              <a:rPr lang="hu-HU" altLang="hu-HU" dirty="0" smtClean="0"/>
              <a:t>,</a:t>
            </a:r>
          </a:p>
          <a:p>
            <a:pPr lvl="1">
              <a:defRPr/>
            </a:pPr>
            <a:r>
              <a:rPr lang="hu-HU" altLang="hu-HU" dirty="0"/>
              <a:t>h</a:t>
            </a:r>
            <a:r>
              <a:rPr lang="hu-HU" altLang="hu-HU" dirty="0" smtClean="0"/>
              <a:t>osszú távú előnyök.</a:t>
            </a:r>
            <a:endParaRPr lang="hu-HU" altLang="hu-HU" dirty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AECE59-E429-4E67-9FFE-5907E3E20677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34502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716693" y="1"/>
            <a:ext cx="9944958" cy="993775"/>
          </a:xfrm>
        </p:spPr>
        <p:txBody>
          <a:bodyPr>
            <a:noAutofit/>
          </a:bodyPr>
          <a:lstStyle/>
          <a:p>
            <a:r>
              <a:rPr lang="hu-HU" altLang="hu-HU" dirty="0"/>
              <a:t>Tervezett mezőgazdasági regiszter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6692" y="1049810"/>
            <a:ext cx="11093191" cy="48237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hu-HU" dirty="0"/>
              <a:t>Adminisztratív adatbázisokból és KSH regiszterekből frissülő élő </a:t>
            </a:r>
            <a:r>
              <a:rPr lang="hu-HU" dirty="0" smtClean="0"/>
              <a:t>regiszter.</a:t>
            </a:r>
            <a:endParaRPr lang="hu-HU" dirty="0"/>
          </a:p>
          <a:p>
            <a:pPr>
              <a:lnSpc>
                <a:spcPct val="110000"/>
              </a:lnSpc>
              <a:defRPr/>
            </a:pPr>
            <a:r>
              <a:rPr lang="hu-HU" dirty="0"/>
              <a:t>Adatforrástól függően 3, 6 vagy 12 havonta történő </a:t>
            </a:r>
            <a:r>
              <a:rPr lang="hu-HU" dirty="0" smtClean="0"/>
              <a:t>frissítés.</a:t>
            </a:r>
            <a:endParaRPr lang="hu-HU" dirty="0"/>
          </a:p>
          <a:p>
            <a:pPr>
              <a:lnSpc>
                <a:spcPct val="110000"/>
              </a:lnSpc>
              <a:defRPr/>
            </a:pPr>
            <a:r>
              <a:rPr lang="hu-HU" dirty="0"/>
              <a:t>Adatbázis kapcsolatok:</a:t>
            </a:r>
          </a:p>
          <a:p>
            <a:pPr lvl="1">
              <a:lnSpc>
                <a:spcPct val="110000"/>
              </a:lnSpc>
              <a:defRPr/>
            </a:pPr>
            <a:r>
              <a:rPr lang="hu-HU" dirty="0"/>
              <a:t>	Nemzeti Agrárgazdasági Kamara (1 adatbázis), </a:t>
            </a:r>
          </a:p>
          <a:p>
            <a:pPr lvl="1">
              <a:lnSpc>
                <a:spcPct val="110000"/>
              </a:lnSpc>
              <a:defRPr/>
            </a:pPr>
            <a:r>
              <a:rPr lang="hu-HU" dirty="0"/>
              <a:t>	Magyar Államkincstár (2 adatbázis), </a:t>
            </a:r>
          </a:p>
          <a:p>
            <a:pPr lvl="1">
              <a:lnSpc>
                <a:spcPct val="110000"/>
              </a:lnSpc>
              <a:defRPr/>
            </a:pPr>
            <a:r>
              <a:rPr lang="hu-HU" dirty="0"/>
              <a:t>	</a:t>
            </a:r>
            <a:r>
              <a:rPr lang="hu-HU" dirty="0" smtClean="0"/>
              <a:t>NÉBIH </a:t>
            </a:r>
            <a:r>
              <a:rPr lang="hu-HU" dirty="0"/>
              <a:t>(6 adatbázis), </a:t>
            </a:r>
          </a:p>
          <a:p>
            <a:pPr lvl="1">
              <a:lnSpc>
                <a:spcPct val="110000"/>
              </a:lnSpc>
              <a:defRPr/>
            </a:pPr>
            <a:r>
              <a:rPr lang="hu-HU" dirty="0"/>
              <a:t>	Hegyközségek Nemzeti Tanácsa (1 adatbázis), </a:t>
            </a:r>
          </a:p>
          <a:p>
            <a:pPr lvl="1">
              <a:lnSpc>
                <a:spcPct val="110000"/>
              </a:lnSpc>
              <a:defRPr/>
            </a:pPr>
            <a:r>
              <a:rPr lang="hu-HU" dirty="0"/>
              <a:t>	Ökológiai minősítők </a:t>
            </a:r>
            <a:r>
              <a:rPr lang="hu-HU" dirty="0" smtClean="0"/>
              <a:t>nyilvántartásai </a:t>
            </a:r>
            <a:r>
              <a:rPr lang="hu-HU" dirty="0"/>
              <a:t>(2 adatbázis</a:t>
            </a:r>
            <a:r>
              <a:rPr lang="hu-HU" dirty="0" smtClean="0"/>
              <a:t>).</a:t>
            </a:r>
            <a:endParaRPr lang="hu-HU" dirty="0"/>
          </a:p>
          <a:p>
            <a:pPr>
              <a:lnSpc>
                <a:spcPct val="110000"/>
              </a:lnSpc>
              <a:defRPr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EB56D-753C-4244-8FBD-D3A12000EE0B}" type="slidenum">
              <a:rPr lang="hu-HU" altLang="hu-HU" smtClean="0"/>
              <a:pPr/>
              <a:t>13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9409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005015" y="17094"/>
            <a:ext cx="1084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latin typeface="+mj-lt"/>
                <a:ea typeface="+mj-ea"/>
                <a:cs typeface="+mj-cs"/>
              </a:rPr>
              <a:t>Agrárcenzus 2020</a:t>
            </a:r>
            <a:endParaRPr lang="hu-H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05016" y="848461"/>
            <a:ext cx="10163105" cy="538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Teljes körű mezőgazdasági összeírást tízévente hajt végre a </a:t>
            </a:r>
            <a:r>
              <a:rPr lang="hu-HU" sz="2800" dirty="0" smtClean="0"/>
              <a:t>KSH.</a:t>
            </a:r>
            <a:endParaRPr lang="hu-HU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Új Európai Uniós jogszabály: 2018/1091/EK </a:t>
            </a:r>
            <a:r>
              <a:rPr lang="hu-HU" sz="2800" dirty="0" smtClean="0"/>
              <a:t>Rendelet.</a:t>
            </a:r>
            <a:endParaRPr lang="hu-HU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EU-s </a:t>
            </a:r>
            <a:r>
              <a:rPr lang="hu-HU" sz="2800" dirty="0"/>
              <a:t>igények mellett hazai igények figyelembevétele, széles körű szakmai </a:t>
            </a:r>
            <a:r>
              <a:rPr lang="hu-HU" sz="2800" dirty="0" smtClean="0"/>
              <a:t>egyeztetést </a:t>
            </a:r>
            <a:r>
              <a:rPr lang="hu-HU" sz="2800" dirty="0" smtClean="0"/>
              <a:t>folytatunk.</a:t>
            </a:r>
            <a:endParaRPr lang="hu-HU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Főbb adatkörök</a:t>
            </a:r>
            <a:r>
              <a:rPr lang="hu-HU" sz="2800" dirty="0"/>
              <a:t>: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földhasználat,</a:t>
            </a:r>
            <a:endParaRPr lang="hu-HU" sz="2800" dirty="0"/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állatállomány</a:t>
            </a:r>
            <a:r>
              <a:rPr lang="hu-HU" sz="2800" dirty="0"/>
              <a:t>, állattartás épületei, </a:t>
            </a:r>
            <a:r>
              <a:rPr lang="hu-HU" sz="2800" dirty="0" smtClean="0"/>
              <a:t>trágyakezelés,</a:t>
            </a:r>
            <a:endParaRPr lang="hu-HU" sz="2800" dirty="0"/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munkaerő,</a:t>
            </a:r>
            <a:endParaRPr lang="hu-HU" sz="2800" dirty="0"/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egyéb</a:t>
            </a:r>
            <a:r>
              <a:rPr lang="hu-HU" sz="2800" dirty="0"/>
              <a:t>, nem mezőgazdasági tevékenységek, alkalmazott termelési </a:t>
            </a:r>
            <a:r>
              <a:rPr lang="hu-HU" sz="2800" dirty="0" smtClean="0"/>
              <a:t>módszerek,</a:t>
            </a:r>
            <a:endParaRPr lang="hu-HU" sz="2800" dirty="0"/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err="1"/>
              <a:t>a</a:t>
            </a:r>
            <a:r>
              <a:rPr lang="hu-HU" sz="2800" dirty="0" err="1" smtClean="0"/>
              <a:t>grárdigitalizáció</a:t>
            </a:r>
            <a:r>
              <a:rPr lang="hu-HU" sz="2800" dirty="0" smtClean="0"/>
              <a:t>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826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Agrárcenzus </a:t>
            </a:r>
            <a:r>
              <a:rPr lang="hu-HU" dirty="0" smtClean="0"/>
              <a:t>2020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hu-HU" sz="2800" dirty="0"/>
              <a:t>Eszmei időpont: 2020. június 1</a:t>
            </a:r>
            <a:r>
              <a:rPr lang="hu-HU" sz="2800" dirty="0" smtClean="0"/>
              <a:t>.</a:t>
            </a:r>
          </a:p>
          <a:p>
            <a:pPr marL="228600" lvl="1">
              <a:spcBef>
                <a:spcPts val="1000"/>
              </a:spcBef>
            </a:pPr>
            <a:r>
              <a:rPr lang="hu-HU" sz="2800" dirty="0" smtClean="0"/>
              <a:t>Két </a:t>
            </a:r>
            <a:r>
              <a:rPr lang="hu-HU" sz="2800" dirty="0"/>
              <a:t>szakasz:</a:t>
            </a:r>
          </a:p>
          <a:p>
            <a:pPr marL="685800" lvl="3">
              <a:spcBef>
                <a:spcPts val="1000"/>
              </a:spcBef>
            </a:pPr>
            <a:r>
              <a:rPr lang="hu-HU" sz="2600" dirty="0"/>
              <a:t>2020. május 15-31: </a:t>
            </a:r>
            <a:r>
              <a:rPr lang="hu-HU" sz="2600" dirty="0" smtClean="0"/>
              <a:t>internetes kitöltés,</a:t>
            </a:r>
            <a:endParaRPr lang="hu-HU" sz="2600" dirty="0"/>
          </a:p>
          <a:p>
            <a:pPr marL="685800" lvl="3">
              <a:spcBef>
                <a:spcPts val="1000"/>
              </a:spcBef>
            </a:pPr>
            <a:r>
              <a:rPr lang="hu-HU" sz="2600" dirty="0"/>
              <a:t>2020. június </a:t>
            </a:r>
            <a:r>
              <a:rPr lang="hu-HU" sz="2600" dirty="0" smtClean="0"/>
              <a:t>1-30: </a:t>
            </a:r>
            <a:r>
              <a:rPr lang="hu-HU" sz="2600" dirty="0"/>
              <a:t>összeírók általi kikérdezés </a:t>
            </a:r>
            <a:r>
              <a:rPr lang="hu-HU" sz="2600" dirty="0" err="1"/>
              <a:t>tabletek</a:t>
            </a:r>
            <a:r>
              <a:rPr lang="hu-HU" sz="2600" dirty="0"/>
              <a:t> </a:t>
            </a:r>
            <a:r>
              <a:rPr lang="hu-HU" sz="2600" dirty="0" smtClean="0"/>
              <a:t>segítségével.</a:t>
            </a:r>
            <a:endParaRPr lang="hu-HU" sz="2600" dirty="0"/>
          </a:p>
          <a:p>
            <a:pPr marL="228600" lvl="1">
              <a:spcBef>
                <a:spcPts val="1000"/>
              </a:spcBef>
            </a:pPr>
            <a:r>
              <a:rPr lang="hu-HU" sz="2800" dirty="0" smtClean="0"/>
              <a:t>750 </a:t>
            </a:r>
            <a:r>
              <a:rPr lang="hu-HU" sz="2800" dirty="0"/>
              <a:t>ezer </a:t>
            </a:r>
            <a:r>
              <a:rPr lang="hu-HU" sz="2800" dirty="0" smtClean="0"/>
              <a:t>cím </a:t>
            </a:r>
            <a:r>
              <a:rPr lang="hu-HU" sz="2800" dirty="0"/>
              <a:t>a korábbi 2,3 millióval </a:t>
            </a:r>
            <a:r>
              <a:rPr lang="hu-HU" sz="2800" dirty="0" smtClean="0"/>
              <a:t>szemben.</a:t>
            </a:r>
            <a:endParaRPr lang="hu-HU" sz="2800" dirty="0"/>
          </a:p>
          <a:p>
            <a:pPr marL="228600" lvl="1">
              <a:spcBef>
                <a:spcPts val="1000"/>
              </a:spcBef>
            </a:pPr>
            <a:r>
              <a:rPr lang="hu-HU" sz="2800" dirty="0"/>
              <a:t>Kb. 7500 </a:t>
            </a:r>
            <a:r>
              <a:rPr lang="hu-HU" sz="2800" dirty="0" smtClean="0"/>
              <a:t>összeíró.</a:t>
            </a:r>
            <a:endParaRPr lang="hu-HU" sz="2800" dirty="0"/>
          </a:p>
          <a:p>
            <a:pPr marL="228600" lvl="1">
              <a:spcBef>
                <a:spcPts val="1000"/>
              </a:spcBef>
            </a:pPr>
            <a:r>
              <a:rPr lang="hu-HU" sz="2800" dirty="0" smtClean="0"/>
              <a:t>Előzetes </a:t>
            </a:r>
            <a:r>
              <a:rPr lang="hu-HU" sz="2800" dirty="0"/>
              <a:t>adatok: 2020. </a:t>
            </a:r>
            <a:r>
              <a:rPr lang="hu-HU" sz="2800" dirty="0" smtClean="0"/>
              <a:t>október.</a:t>
            </a:r>
            <a:endParaRPr lang="hu-HU" sz="28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6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838200" y="260351"/>
            <a:ext cx="9828215" cy="684213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Mezőgazdasági statisztika 2020-2030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838200" y="1375719"/>
            <a:ext cx="10515600" cy="4801244"/>
          </a:xfrm>
        </p:spPr>
        <p:txBody>
          <a:bodyPr>
            <a:normAutofit/>
          </a:bodyPr>
          <a:lstStyle/>
          <a:p>
            <a:r>
              <a:rPr lang="hu-HU" altLang="hu-HU" dirty="0" smtClean="0"/>
              <a:t>célzottabb adatgyűjtési módszertan, ezzel jobb adatminőség,</a:t>
            </a:r>
          </a:p>
          <a:p>
            <a:r>
              <a:rPr lang="hu-HU" altLang="hu-HU" dirty="0" smtClean="0"/>
              <a:t>az adatellenőrzési kapacitás fókuszának módosítása a jobb adatminőség elérése érdekében,</a:t>
            </a:r>
          </a:p>
          <a:p>
            <a:r>
              <a:rPr lang="hu-HU" altLang="hu-HU" dirty="0" smtClean="0"/>
              <a:t>az összeírások költségeinek csökkentése,</a:t>
            </a:r>
          </a:p>
          <a:p>
            <a:r>
              <a:rPr lang="hu-HU" altLang="hu-HU" dirty="0" smtClean="0"/>
              <a:t>az adatszolgáltatói terhek mérséklése,</a:t>
            </a:r>
          </a:p>
          <a:p>
            <a:r>
              <a:rPr lang="hu-HU" altLang="hu-HU" dirty="0" smtClean="0"/>
              <a:t>az árutermelő mezőgazdasági termelésre összpontosító tájékoztatási tevékenység.</a:t>
            </a:r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32E9D7-CDE2-454A-9AB9-E4E7CED00A67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7715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236119"/>
            <a:ext cx="9144000" cy="2991686"/>
          </a:xfrm>
        </p:spPr>
        <p:txBody>
          <a:bodyPr>
            <a:normAutofit/>
          </a:bodyPr>
          <a:lstStyle/>
          <a:p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 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714632" y="7794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hu-HU" altLang="hu-HU" sz="3200" dirty="0"/>
          </a:p>
          <a:p>
            <a:pPr marL="0" indent="0" algn="ctr">
              <a:buNone/>
            </a:pPr>
            <a:endParaRPr lang="hu-HU" altLang="hu-HU" sz="3200" dirty="0"/>
          </a:p>
          <a:p>
            <a:pPr marL="0" indent="0" algn="ctr">
              <a:buNone/>
            </a:pPr>
            <a:endParaRPr lang="hu-HU" altLang="hu-HU" sz="3200" dirty="0"/>
          </a:p>
          <a:p>
            <a:pPr marL="0" indent="0" algn="ctr">
              <a:buNone/>
            </a:pPr>
            <a:r>
              <a:rPr lang="hu-HU" altLang="hu-HU" sz="3200" dirty="0"/>
              <a:t>Miért van szükség az adatgyűjtési rendszerünk </a:t>
            </a:r>
            <a:r>
              <a:rPr lang="hu-HU" altLang="hu-HU" sz="3200" dirty="0" smtClean="0"/>
              <a:t>modernizálására</a:t>
            </a:r>
            <a:r>
              <a:rPr lang="hu-HU" altLang="hu-HU" sz="3200" dirty="0"/>
              <a:t>?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62398F-1E53-4B45-BE46-748139C996B1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28126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66" y="1240899"/>
            <a:ext cx="5841934" cy="435133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0832"/>
            <a:ext cx="6240261" cy="42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 </a:t>
            </a:r>
          </a:p>
        </p:txBody>
      </p:sp>
      <p:pic>
        <p:nvPicPr>
          <p:cNvPr id="819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21" y="1200849"/>
            <a:ext cx="5283291" cy="3957825"/>
          </a:xfrm>
        </p:spPr>
      </p:pic>
      <p:sp>
        <p:nvSpPr>
          <p:cNvPr id="819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913CE-FF86-4403-B137-F5530E999DBB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400"/>
          </a:p>
        </p:txBody>
      </p:sp>
      <p:pic>
        <p:nvPicPr>
          <p:cNvPr id="8197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88" y="1547627"/>
            <a:ext cx="6479203" cy="326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0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 </a:t>
            </a:r>
            <a:endParaRPr lang="hu-HU" altLang="hu-HU" dirty="0" smtClean="0"/>
          </a:p>
        </p:txBody>
      </p:sp>
      <p:sp>
        <p:nvSpPr>
          <p:cNvPr id="9219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6A0268-0B2D-4B47-AF33-8A5078C1ADFE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400"/>
          </a:p>
        </p:txBody>
      </p:sp>
      <p:pic>
        <p:nvPicPr>
          <p:cNvPr id="9220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730" y="1430462"/>
            <a:ext cx="5427677" cy="4070272"/>
          </a:xfrm>
        </p:spPr>
      </p:pic>
      <p:pic>
        <p:nvPicPr>
          <p:cNvPr id="9221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58" y="1430462"/>
            <a:ext cx="5427030" cy="40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 </a:t>
            </a:r>
          </a:p>
        </p:txBody>
      </p:sp>
      <p:pic>
        <p:nvPicPr>
          <p:cNvPr id="10243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849" y="149928"/>
            <a:ext cx="9794302" cy="5887938"/>
          </a:xfrm>
        </p:spPr>
      </p:pic>
      <p:sp>
        <p:nvSpPr>
          <p:cNvPr id="1024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F205B-1910-4505-A5E9-9CA42F54FD0D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41042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 </a:t>
            </a:r>
          </a:p>
        </p:txBody>
      </p:sp>
      <p:sp>
        <p:nvSpPr>
          <p:cNvPr id="1126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805AA9-D855-422A-B6B8-12E04384EB0B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400"/>
          </a:p>
        </p:txBody>
      </p:sp>
      <p:pic>
        <p:nvPicPr>
          <p:cNvPr id="11268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989" y="101784"/>
            <a:ext cx="9930022" cy="5969503"/>
          </a:xfrm>
        </p:spPr>
      </p:pic>
    </p:spTree>
    <p:extLst>
      <p:ext uri="{BB962C8B-B14F-4D97-AF65-F5344CB8AC3E}">
        <p14:creationId xmlns:p14="http://schemas.microsoft.com/office/powerpoint/2010/main" val="25056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673443" y="87312"/>
            <a:ext cx="10515600" cy="1325563"/>
          </a:xfrm>
        </p:spPr>
        <p:txBody>
          <a:bodyPr/>
          <a:lstStyle/>
          <a:p>
            <a:pPr algn="ctr"/>
            <a:r>
              <a:rPr lang="hu-HU" altLang="hu-HU" dirty="0" smtClean="0"/>
              <a:t>Földterületre vonatkozó gazdaságküszöbök az </a:t>
            </a:r>
            <a:r>
              <a:rPr lang="hu-HU" altLang="hu-HU" dirty="0" smtClean="0"/>
              <a:t>EU-ban, ha</a:t>
            </a:r>
            <a:endParaRPr lang="hu-HU" altLang="hu-HU" dirty="0" smtClean="0"/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altLang="hu-HU" dirty="0" smtClean="0"/>
              <a:t> </a:t>
            </a:r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B8B30B-8FF4-40E3-82DB-B74FAA9E3C64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40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65786"/>
              </p:ext>
            </p:extLst>
          </p:nvPr>
        </p:nvGraphicFramePr>
        <p:xfrm>
          <a:off x="2693770" y="1646238"/>
          <a:ext cx="6161904" cy="4436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238"/>
                <a:gridCol w="770238"/>
                <a:gridCol w="770238"/>
                <a:gridCol w="770238"/>
                <a:gridCol w="770238"/>
                <a:gridCol w="770238"/>
                <a:gridCol w="770238"/>
                <a:gridCol w="770238"/>
              </a:tblGrid>
              <a:tr h="44365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 dirty="0">
                          <a:effectLst/>
                        </a:rPr>
                        <a:t>EL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0,1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LT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LU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3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365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CY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0,1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AT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CZ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5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365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HU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0,2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PL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DK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5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365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HR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0,4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PT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DE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5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365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BG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0,5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SI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UK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5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365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EE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SK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IE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-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365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FI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MT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-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365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FR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BE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2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NL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-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365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IT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SE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2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RO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-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365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400" u="none" strike="noStrike">
                          <a:effectLst/>
                        </a:rPr>
                        <a:t>LV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0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Módszertani fejlesztés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Gazdaságküszöbök </a:t>
            </a:r>
            <a:r>
              <a:rPr lang="hu-HU" dirty="0" smtClean="0"/>
              <a:t>módosítása.</a:t>
            </a:r>
            <a:endParaRPr lang="hu-HU" dirty="0" smtClean="0"/>
          </a:p>
          <a:p>
            <a:r>
              <a:rPr lang="hu-HU" dirty="0" smtClean="0"/>
              <a:t>Új mezőgazdasági regiszter </a:t>
            </a:r>
            <a:r>
              <a:rPr lang="hu-HU" dirty="0" smtClean="0"/>
              <a:t>kifejlesztése.</a:t>
            </a:r>
            <a:endParaRPr lang="hu-HU" dirty="0" smtClean="0"/>
          </a:p>
          <a:p>
            <a:r>
              <a:rPr lang="hu-HU" dirty="0" smtClean="0"/>
              <a:t>Teljes körzetbejárás helyett célzott összeírás a regiszterinformációk </a:t>
            </a:r>
            <a:r>
              <a:rPr lang="hu-HU" dirty="0" smtClean="0"/>
              <a:t>alapján.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3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81B3D9-2814-4C34-AE69-A758932FB0FE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736</Words>
  <Application>Microsoft Office PowerPoint</Application>
  <PresentationFormat>Szélesvásznú</PresentationFormat>
  <Paragraphs>215</Paragraphs>
  <Slides>17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Myriad </vt:lpstr>
      <vt:lpstr>Times New Roman</vt:lpstr>
      <vt:lpstr>Office-téma</vt:lpstr>
      <vt:lpstr>PowerPoint bemutató</vt:lpstr>
      <vt:lpstr> </vt:lpstr>
      <vt:lpstr> </vt:lpstr>
      <vt:lpstr> </vt:lpstr>
      <vt:lpstr> </vt:lpstr>
      <vt:lpstr> </vt:lpstr>
      <vt:lpstr> </vt:lpstr>
      <vt:lpstr>Földterületre vonatkozó gazdaságküszöbök az EU-ban, ha</vt:lpstr>
      <vt:lpstr>Módszertani fejlesztés</vt:lpstr>
      <vt:lpstr>Gazdaságküszöb</vt:lpstr>
      <vt:lpstr>Gazdaságküszöb</vt:lpstr>
      <vt:lpstr>Mezőgazdasági regiszter</vt:lpstr>
      <vt:lpstr>Tervezett mezőgazdasági regiszter</vt:lpstr>
      <vt:lpstr>PowerPoint bemutató</vt:lpstr>
      <vt:lpstr>Agrárcenzus 2020</vt:lpstr>
      <vt:lpstr>Mezőgazdasági statisztika 2020-2030</vt:lpstr>
      <vt:lpstr>PowerPoint bemutató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Valkó Gábor</cp:lastModifiedBy>
  <cp:revision>45</cp:revision>
  <cp:lastPrinted>2019-05-23T13:01:05Z</cp:lastPrinted>
  <dcterms:created xsi:type="dcterms:W3CDTF">2017-03-01T09:38:02Z</dcterms:created>
  <dcterms:modified xsi:type="dcterms:W3CDTF">2019-05-24T13:41:35Z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