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68" r:id="rId6"/>
    <p:sldId id="264" r:id="rId7"/>
    <p:sldId id="265" r:id="rId8"/>
    <p:sldId id="257" r:id="rId9"/>
    <p:sldId id="262" r:id="rId10"/>
    <p:sldId id="263" r:id="rId11"/>
    <p:sldId id="266" r:id="rId12"/>
    <p:sldId id="261" r:id="rId13"/>
    <p:sldId id="267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czka Szilvia" initials="GS" lastIdx="9" clrIdx="0">
    <p:extLst>
      <p:ext uri="{19B8F6BF-5375-455C-9EA6-DF929625EA0E}">
        <p15:presenceInfo xmlns:p15="http://schemas.microsoft.com/office/powerpoint/2012/main" userId="S-1-5-21-1757981266-1220945662-682003330-57216" providerId="AD"/>
      </p:ext>
    </p:extLst>
  </p:cmAuthor>
  <p:cmAuthor id="2" name="Kléger Aranka" initials="KA" lastIdx="6" clrIdx="1">
    <p:extLst>
      <p:ext uri="{19B8F6BF-5375-455C-9EA6-DF929625EA0E}">
        <p15:presenceInfo xmlns:p15="http://schemas.microsoft.com/office/powerpoint/2012/main" userId="S-1-5-21-1757981266-1220945662-682003330-70152" providerId="AD"/>
      </p:ext>
    </p:extLst>
  </p:cmAuthor>
  <p:cmAuthor id="3" name="Bóday Pál" initials="BP" lastIdx="6" clrIdx="2">
    <p:extLst>
      <p:ext uri="{19B8F6BF-5375-455C-9EA6-DF929625EA0E}">
        <p15:presenceInfo xmlns:p15="http://schemas.microsoft.com/office/powerpoint/2012/main" userId="Bóday Pál" providerId="None"/>
      </p:ext>
    </p:extLst>
  </p:cmAuthor>
  <p:cmAuthor id="4" name="Kléger Aranka" initials="KA [2]" lastIdx="1" clrIdx="3">
    <p:extLst>
      <p:ext uri="{19B8F6BF-5375-455C-9EA6-DF929625EA0E}">
        <p15:presenceInfo xmlns:p15="http://schemas.microsoft.com/office/powerpoint/2012/main" userId="Kléger Aran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33CC"/>
    <a:srgbClr val="002060"/>
    <a:srgbClr val="3FDF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1013" autoAdjust="0"/>
  </p:normalViewPr>
  <p:slideViewPr>
    <p:cSldViewPr snapToGrid="0">
      <p:cViewPr varScale="1">
        <p:scale>
          <a:sx n="87" d="100"/>
          <a:sy n="87" d="100"/>
        </p:scale>
        <p:origin x="2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E31CA-E8B0-4674-B0EE-198DC710A8FA}" type="datetimeFigureOut">
              <a:rPr lang="hu-HU" smtClean="0"/>
              <a:t>2021.09.29.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0BFA4-00D2-48DF-9696-33D2F6742D58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16989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BFA4-00D2-48DF-9696-33D2F6742D58}" type="slidenum">
              <a:rPr lang="hu-HU" smtClean="0"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6652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BFA4-00D2-48DF-9696-33D2F6742D58}" type="slidenum">
              <a:rPr lang="hu-HU" smtClean="0"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13588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BFA4-00D2-48DF-9696-33D2F6742D58}" type="slidenum">
              <a:rPr lang="hu-HU" smtClean="0"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2208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12EF4-3C67-4A44-B776-E3B0EAE400F2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0151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5B75-A4E4-49B5-8D88-0B32B5B23B28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8391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8890-4830-4AAC-9779-52F9A03917DA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890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24B01-37D9-487D-992A-9F1E6573304E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416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2D8D-B3C0-49FA-91B8-97B98E1DA79F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5141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6EBB3-63C9-41DC-88C5-CCAAD0621F66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739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FB369-5EEC-4926-ACCD-B1D9BFF89D01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43022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96B3-106F-4F54-87CA-E6DD2D3D60CD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9125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E0D-C935-48B8-8F24-4EF377896796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7952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D791-B04B-4F68-B09A-41A2B7D37E06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448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A7CC-00C7-478E-9186-2EACB97136E9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5509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1B67F-EF5F-4105-86D3-4679951838A5}" type="datetime1">
              <a:rPr lang="hu-HU" smtClean="0"/>
              <a:t>2021.09.29.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EC6E1-F1C1-444D-8DA3-0621314F7DF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82849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zövegdoboz 7"/>
          <p:cNvSpPr txBox="1"/>
          <p:nvPr/>
        </p:nvSpPr>
        <p:spPr>
          <a:xfrm>
            <a:off x="9448801" y="6249600"/>
            <a:ext cx="2563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2060"/>
                </a:solidFill>
                <a:latin typeface="Myriad "/>
              </a:rPr>
              <a:t>2021. Szeptember 29.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1600200" y="2430736"/>
            <a:ext cx="1059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accent5">
                    <a:lumMod val="75000"/>
                  </a:schemeClr>
                </a:solidFill>
              </a:rPr>
              <a:t>Nemzeti Fenntartható Fejlődési Célok </a:t>
            </a:r>
            <a:endParaRPr lang="hu-HU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hu-HU" sz="3600" b="1" dirty="0" smtClean="0">
                <a:solidFill>
                  <a:schemeClr val="accent5">
                    <a:lumMod val="75000"/>
                  </a:schemeClr>
                </a:solidFill>
              </a:rPr>
              <a:t>SDG </a:t>
            </a:r>
            <a:r>
              <a:rPr lang="hu-HU" sz="3600" b="1" dirty="0">
                <a:solidFill>
                  <a:schemeClr val="accent5">
                    <a:lumMod val="75000"/>
                  </a:schemeClr>
                </a:solidFill>
              </a:rPr>
              <a:t>indikátorlista kialakítása</a:t>
            </a:r>
            <a:endParaRPr lang="hu-HU" sz="3600" b="1" dirty="0">
              <a:solidFill>
                <a:schemeClr val="accent5">
                  <a:lumMod val="75000"/>
                </a:schemeClr>
              </a:solidFill>
              <a:latin typeface="Myriad 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1600200" y="3658403"/>
            <a:ext cx="1059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i="1" dirty="0" smtClean="0">
                <a:solidFill>
                  <a:srgbClr val="002060"/>
                </a:solidFill>
                <a:latin typeface="Myriad "/>
              </a:rPr>
              <a:t>Bóday Pál, </a:t>
            </a:r>
            <a:r>
              <a:rPr lang="hu-HU" sz="2400" i="1" u="sng" dirty="0" smtClean="0">
                <a:solidFill>
                  <a:schemeClr val="accent1">
                    <a:lumMod val="75000"/>
                  </a:schemeClr>
                </a:solidFill>
                <a:latin typeface="Myriad "/>
              </a:rPr>
              <a:t>pal.boday@ksh.hu</a:t>
            </a:r>
            <a:endParaRPr lang="hu-HU" sz="2400" i="1" u="sng" dirty="0">
              <a:solidFill>
                <a:schemeClr val="accent1">
                  <a:lumMod val="75000"/>
                </a:schemeClr>
              </a:solidFill>
              <a:latin typeface="Myriad 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3978" y="5206599"/>
            <a:ext cx="7978068" cy="47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71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10</a:t>
            </a:fld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1504709" y="2348491"/>
            <a:ext cx="96291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800" b="1" dirty="0" smtClean="0">
                <a:solidFill>
                  <a:schemeClr val="accent5">
                    <a:lumMod val="75000"/>
                  </a:schemeClr>
                </a:solidFill>
              </a:rPr>
              <a:t>Köszönöm a figyelmet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</p:txBody>
      </p:sp>
      <p:sp>
        <p:nvSpPr>
          <p:cNvPr id="4" name="Szövegdoboz 3"/>
          <p:cNvSpPr txBox="1"/>
          <p:nvPr/>
        </p:nvSpPr>
        <p:spPr>
          <a:xfrm>
            <a:off x="4294208" y="4225928"/>
            <a:ext cx="37423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i="1" dirty="0">
                <a:solidFill>
                  <a:srgbClr val="002060"/>
                </a:solidFill>
                <a:latin typeface="Myriad "/>
              </a:rPr>
              <a:t>Bóday Pál, </a:t>
            </a:r>
            <a:r>
              <a:rPr lang="hu-HU" i="1" u="sng" dirty="0">
                <a:solidFill>
                  <a:schemeClr val="accent1">
                    <a:lumMod val="75000"/>
                  </a:schemeClr>
                </a:solidFill>
                <a:latin typeface="Myriad "/>
              </a:rPr>
              <a:t>pal.boday@ksh.hu</a:t>
            </a:r>
          </a:p>
          <a:p>
            <a:r>
              <a:rPr lang="hu-HU" dirty="0"/>
              <a:t>Szakstatisztikák horizontális főosztálya</a:t>
            </a:r>
          </a:p>
          <a:p>
            <a:r>
              <a:rPr lang="hu-HU" dirty="0"/>
              <a:t>főosztályvezető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5342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4913" y="1299990"/>
            <a:ext cx="12117087" cy="4862953"/>
          </a:xfrm>
        </p:spPr>
        <p:txBody>
          <a:bodyPr>
            <a:normAutofit/>
          </a:bodyPr>
          <a:lstStyle/>
          <a:p>
            <a:r>
              <a:rPr lang="hu-HU" dirty="0">
                <a:latin typeface="Myriad "/>
              </a:rPr>
              <a:t>A fenntarthatósággal és annak mérésével a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  <a:latin typeface="Myriad "/>
              </a:rPr>
              <a:t>KSH</a:t>
            </a:r>
            <a:r>
              <a:rPr lang="hu-HU" dirty="0">
                <a:latin typeface="Myriad "/>
              </a:rPr>
              <a:t> már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  <a:latin typeface="Myriad "/>
              </a:rPr>
              <a:t>2004-2005</a:t>
            </a:r>
            <a:r>
              <a:rPr lang="hu-HU" dirty="0">
                <a:latin typeface="Myriad "/>
              </a:rPr>
              <a:t> óta </a:t>
            </a:r>
            <a:r>
              <a:rPr lang="hu-HU" dirty="0" smtClean="0">
                <a:latin typeface="Myriad "/>
              </a:rPr>
              <a:t>foglalkozik. </a:t>
            </a:r>
            <a:endParaRPr lang="hu-HU" dirty="0">
              <a:latin typeface="Myriad "/>
            </a:endParaRPr>
          </a:p>
          <a:p>
            <a:endParaRPr lang="hu-HU" b="1" dirty="0" smtClean="0">
              <a:solidFill>
                <a:schemeClr val="accent1">
                  <a:lumMod val="75000"/>
                </a:schemeClr>
              </a:solidFill>
              <a:latin typeface="Myriad "/>
            </a:endParaRPr>
          </a:p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  <a:latin typeface="Myriad "/>
              </a:rPr>
              <a:t>2015</a:t>
            </a:r>
            <a:r>
              <a:rPr lang="hu-HU" dirty="0" smtClean="0">
                <a:latin typeface="Myriad "/>
              </a:rPr>
              <a:t> </a:t>
            </a:r>
            <a:r>
              <a:rPr lang="hu-HU" b="1" dirty="0" smtClean="0">
                <a:latin typeface="Myriad "/>
              </a:rPr>
              <a:t>Agenda </a:t>
            </a:r>
            <a:r>
              <a:rPr lang="hu-HU" b="1" dirty="0" smtClean="0">
                <a:latin typeface="Myriad "/>
              </a:rPr>
              <a:t>2030 </a:t>
            </a:r>
            <a:r>
              <a:rPr lang="hu-HU" dirty="0">
                <a:latin typeface="Myriad "/>
              </a:rPr>
              <a:t>– ENSZ Fenntartható Fejlődési Keretrendszer </a:t>
            </a:r>
            <a:endParaRPr lang="hu-HU" dirty="0">
              <a:latin typeface="Myriad "/>
            </a:endParaRPr>
          </a:p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  <a:latin typeface="Myriad "/>
              </a:rPr>
              <a:t>17 fenntartható fejlődési cél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  <a:latin typeface="Myriad "/>
              </a:rPr>
              <a:t> </a:t>
            </a:r>
            <a:r>
              <a:rPr lang="hu-HU" dirty="0">
                <a:latin typeface="Myriad "/>
              </a:rPr>
              <a:t>(</a:t>
            </a:r>
            <a:r>
              <a:rPr lang="hu-HU" i="1" dirty="0" err="1">
                <a:latin typeface="Myriad "/>
              </a:rPr>
              <a:t>Sustainable</a:t>
            </a:r>
            <a:r>
              <a:rPr lang="hu-HU" i="1" dirty="0">
                <a:latin typeface="Myriad "/>
              </a:rPr>
              <a:t> </a:t>
            </a:r>
            <a:r>
              <a:rPr lang="hu-HU" i="1" dirty="0" err="1">
                <a:latin typeface="Myriad "/>
              </a:rPr>
              <a:t>Development</a:t>
            </a:r>
            <a:r>
              <a:rPr lang="hu-HU" i="1" dirty="0">
                <a:latin typeface="Myriad "/>
              </a:rPr>
              <a:t> </a:t>
            </a:r>
            <a:r>
              <a:rPr lang="hu-HU" i="1" dirty="0" err="1">
                <a:latin typeface="Myriad "/>
              </a:rPr>
              <a:t>Goals</a:t>
            </a:r>
            <a:r>
              <a:rPr lang="hu-HU" dirty="0">
                <a:latin typeface="Myriad "/>
              </a:rPr>
              <a:t> – </a:t>
            </a:r>
            <a:r>
              <a:rPr lang="hu-HU" dirty="0" err="1">
                <a:latin typeface="Myriad "/>
              </a:rPr>
              <a:t>SDGs</a:t>
            </a:r>
            <a:r>
              <a:rPr lang="hu-HU" dirty="0">
                <a:latin typeface="Myriad "/>
              </a:rPr>
              <a:t>), </a:t>
            </a:r>
          </a:p>
          <a:p>
            <a:pPr lvl="1"/>
            <a:r>
              <a:rPr lang="hu-HU" dirty="0">
                <a:latin typeface="Myriad "/>
              </a:rPr>
              <a:t>169 </a:t>
            </a:r>
            <a:r>
              <a:rPr lang="hu-HU" dirty="0" err="1">
                <a:latin typeface="Myriad "/>
              </a:rPr>
              <a:t>alcél</a:t>
            </a:r>
            <a:r>
              <a:rPr lang="hu-HU" dirty="0">
                <a:latin typeface="Myriad "/>
              </a:rPr>
              <a:t>, 231 globális </a:t>
            </a:r>
            <a:r>
              <a:rPr lang="hu-HU" dirty="0" smtClean="0">
                <a:latin typeface="Myriad "/>
              </a:rPr>
              <a:t>indikátor</a:t>
            </a:r>
          </a:p>
          <a:p>
            <a:pPr marL="457200" lvl="1" indent="0">
              <a:buNone/>
            </a:pPr>
            <a:endParaRPr lang="hu-HU" dirty="0" smtClean="0">
              <a:latin typeface="Myriad "/>
            </a:endParaRPr>
          </a:p>
          <a:p>
            <a:pPr marL="0" indent="0">
              <a:buNone/>
            </a:pPr>
            <a:r>
              <a:rPr lang="hu-HU" sz="2000" dirty="0">
                <a:latin typeface="Myriad "/>
              </a:rPr>
              <a:t>Az </a:t>
            </a:r>
            <a:r>
              <a:rPr lang="hu-HU" sz="2000" b="1" dirty="0" err="1">
                <a:solidFill>
                  <a:schemeClr val="accent2">
                    <a:lumMod val="75000"/>
                  </a:schemeClr>
                </a:solidFill>
                <a:latin typeface="Myriad "/>
              </a:rPr>
              <a:t>SDG-indikátorok</a:t>
            </a:r>
            <a:r>
              <a:rPr lang="hu-HU" sz="2000" dirty="0">
                <a:latin typeface="Myriad "/>
              </a:rPr>
              <a:t> jelentős része a fejlődő országok súlyos problémáira fókuszál, ám szükség van a fejlett országok jelentős előrelépésére is ahhoz, hogy a fenntartható fejlődés megvalósulhasson. </a:t>
            </a:r>
          </a:p>
          <a:p>
            <a:pPr marL="0" indent="0">
              <a:buNone/>
            </a:pPr>
            <a:r>
              <a:rPr lang="hu-HU" sz="2400" dirty="0" smtClean="0">
                <a:latin typeface="Myriad "/>
              </a:rPr>
              <a:t>Ennek </a:t>
            </a:r>
            <a:r>
              <a:rPr lang="hu-HU" sz="2400" dirty="0">
                <a:latin typeface="Myriad "/>
              </a:rPr>
              <a:t>a megoldására ad lehetőséget az </a:t>
            </a:r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Myriad "/>
              </a:rPr>
              <a:t>ország- vagy </a:t>
            </a:r>
            <a:r>
              <a:rPr lang="hu-HU" sz="2400" b="1" dirty="0" err="1">
                <a:solidFill>
                  <a:schemeClr val="accent1">
                    <a:lumMod val="75000"/>
                  </a:schemeClr>
                </a:solidFill>
                <a:latin typeface="Myriad "/>
              </a:rPr>
              <a:t>régióspecifikus</a:t>
            </a:r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Myriad "/>
              </a:rPr>
              <a:t> indikátorkészlet</a:t>
            </a:r>
            <a:r>
              <a:rPr lang="hu-HU" sz="2400" dirty="0">
                <a:latin typeface="Myriad "/>
              </a:rPr>
              <a:t>. </a:t>
            </a:r>
            <a:endParaRPr lang="hu-HU" sz="2400" dirty="0" smtClean="0">
              <a:latin typeface="Myriad "/>
            </a:endParaRPr>
          </a:p>
          <a:p>
            <a:pPr marL="0" indent="0">
              <a:buNone/>
            </a:pPr>
            <a:endParaRPr lang="hu-HU" sz="2400" dirty="0">
              <a:latin typeface="Myriad "/>
            </a:endParaRPr>
          </a:p>
          <a:p>
            <a:pPr marL="0" indent="0">
              <a:buNone/>
            </a:pPr>
            <a:endParaRPr lang="hu-HU" sz="2400" dirty="0">
              <a:latin typeface="Myriad "/>
            </a:endParaRPr>
          </a:p>
          <a:p>
            <a:pPr lvl="1"/>
            <a:endParaRPr lang="hu-HU" dirty="0">
              <a:latin typeface="Myriad "/>
            </a:endParaRPr>
          </a:p>
          <a:p>
            <a:pPr marL="0" indent="0">
              <a:lnSpc>
                <a:spcPct val="120000"/>
              </a:lnSpc>
              <a:buNone/>
            </a:pPr>
            <a:endParaRPr lang="hu-HU" dirty="0" smtClean="0">
              <a:latin typeface="Myriad "/>
            </a:endParaRPr>
          </a:p>
          <a:p>
            <a:pPr marL="0" indent="0">
              <a:lnSpc>
                <a:spcPct val="120000"/>
              </a:lnSpc>
              <a:buNone/>
            </a:pPr>
            <a:endParaRPr lang="hu-HU" sz="3200" dirty="0">
              <a:latin typeface="Myriad "/>
            </a:endParaRP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2</a:t>
            </a:fld>
            <a:endParaRPr lang="hu-HU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13" y="55736"/>
            <a:ext cx="6227033" cy="369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414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4000" y="483810"/>
            <a:ext cx="14203680" cy="2134235"/>
          </a:xfrm>
        </p:spPr>
        <p:txBody>
          <a:bodyPr>
            <a:noAutofit/>
          </a:bodyPr>
          <a:lstStyle/>
          <a:p>
            <a:r>
              <a:rPr lang="hu-HU" sz="2800" b="1" dirty="0" smtClean="0">
                <a:latin typeface="+mn-lt"/>
              </a:rPr>
              <a:t>Mi volt a célunk?  </a:t>
            </a:r>
            <a:r>
              <a:rPr lang="hu-HU" sz="2800" dirty="0" smtClean="0">
                <a:latin typeface="+mn-lt"/>
              </a:rPr>
              <a:t/>
            </a:r>
            <a:br>
              <a:rPr lang="hu-HU" sz="2800" dirty="0" smtClean="0">
                <a:latin typeface="+mn-lt"/>
              </a:rPr>
            </a:br>
            <a:r>
              <a:rPr lang="hu-HU" sz="2800" dirty="0" smtClean="0">
                <a:latin typeface="+mn-lt"/>
              </a:rPr>
              <a:t/>
            </a:r>
            <a:br>
              <a:rPr lang="hu-HU" sz="2800" dirty="0" smtClean="0">
                <a:latin typeface="+mn-lt"/>
              </a:rPr>
            </a:br>
            <a:r>
              <a:rPr lang="hu-HU" sz="2800" dirty="0">
                <a:latin typeface="+mn-lt"/>
              </a:rPr>
              <a:t>S</a:t>
            </a:r>
            <a:r>
              <a:rPr lang="hu-HU" sz="2800" dirty="0" smtClean="0">
                <a:latin typeface="+mn-lt"/>
              </a:rPr>
              <a:t>zakpolitikai </a:t>
            </a:r>
            <a:r>
              <a:rPr lang="hu-HU" sz="2800" dirty="0">
                <a:latin typeface="+mn-lt"/>
              </a:rPr>
              <a:t>stratégiákon, programokon alapuló </a:t>
            </a:r>
            <a:r>
              <a:rPr lang="hu-HU" sz="28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Nemzeti </a:t>
            </a:r>
            <a:r>
              <a:rPr lang="hu-HU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SDG - indikátorrendszer</a:t>
            </a:r>
            <a:r>
              <a:rPr lang="hu-HU" sz="2800" b="1" dirty="0">
                <a:latin typeface="+mn-lt"/>
              </a:rPr>
              <a:t> </a:t>
            </a:r>
            <a:r>
              <a:rPr lang="hu-HU" sz="2800" b="1" dirty="0" smtClean="0">
                <a:latin typeface="+mn-lt"/>
              </a:rPr>
              <a:t/>
            </a:r>
            <a:br>
              <a:rPr lang="hu-HU" sz="2800" b="1" dirty="0" smtClean="0">
                <a:latin typeface="+mn-lt"/>
              </a:rPr>
            </a:br>
            <a:r>
              <a:rPr lang="hu-HU" sz="2800" dirty="0" smtClean="0">
                <a:latin typeface="+mn-lt"/>
              </a:rPr>
              <a:t>kialakítása</a:t>
            </a:r>
            <a:r>
              <a:rPr lang="hu-HU" sz="2800" dirty="0">
                <a:latin typeface="+mn-lt"/>
              </a:rPr>
              <a:t>.</a:t>
            </a:r>
            <a:r>
              <a:rPr lang="hu-HU" sz="3600" dirty="0">
                <a:latin typeface="Myriad "/>
              </a:rPr>
              <a:t/>
            </a:r>
            <a:br>
              <a:rPr lang="hu-HU" sz="3600" dirty="0">
                <a:latin typeface="Myriad "/>
              </a:rPr>
            </a:br>
            <a:endParaRPr lang="hu-HU" sz="36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3</a:t>
            </a:fld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203200" y="2321652"/>
            <a:ext cx="11988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Az </a:t>
            </a:r>
            <a:r>
              <a:rPr lang="hu-HU" sz="2800" b="1" dirty="0" smtClean="0">
                <a:solidFill>
                  <a:schemeClr val="accent2">
                    <a:lumMod val="75000"/>
                  </a:schemeClr>
                </a:solidFill>
              </a:rPr>
              <a:t>indikátorrenszer</a:t>
            </a:r>
            <a:r>
              <a:rPr lang="hu-HU" sz="28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hu-HU" sz="2800" b="1" dirty="0" smtClean="0"/>
              <a:t>mutatóival szemben támasztott elvárások: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sz="1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dirty="0" smtClean="0"/>
              <a:t>Legyenek </a:t>
            </a:r>
            <a:r>
              <a:rPr lang="hu-HU" sz="2800" dirty="0"/>
              <a:t>relevánsak, pontosak és megbízhatóak</a:t>
            </a:r>
            <a:r>
              <a:rPr lang="hu-HU" sz="2800" dirty="0" smtClean="0"/>
              <a:t>.</a:t>
            </a:r>
            <a:r>
              <a:rPr lang="hu-HU" sz="2800" dirty="0"/>
              <a:t>		    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dirty="0" smtClean="0"/>
              <a:t>Legyenek </a:t>
            </a:r>
            <a:r>
              <a:rPr lang="hu-HU" sz="2800" dirty="0"/>
              <a:t>időszerűek, koherensek, összehasonlíthatóak a területek között</a:t>
            </a:r>
            <a:r>
              <a:rPr lang="hu-HU" sz="2800" dirty="0" smtClean="0"/>
              <a:t>.</a:t>
            </a:r>
            <a:endParaRPr lang="hu-H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dirty="0" smtClean="0"/>
              <a:t>Legyen </a:t>
            </a:r>
            <a:r>
              <a:rPr lang="hu-HU" sz="2800" dirty="0"/>
              <a:t>egyszerűen hozzáférhető a felhasználók számára</a:t>
            </a:r>
            <a:r>
              <a:rPr lang="hu-HU" sz="28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dirty="0"/>
              <a:t>Eredmény</a:t>
            </a:r>
            <a:r>
              <a:rPr lang="hu-HU" sz="2800" b="1" dirty="0"/>
              <a:t> </a:t>
            </a:r>
            <a:r>
              <a:rPr lang="hu-HU" sz="2800" dirty="0"/>
              <a:t>indikátor legyen, ne kimenetet mérjen.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dirty="0"/>
              <a:t>Iránya, célértéke meghatározható legyen.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2800" dirty="0" smtClean="0"/>
              <a:t>Létező </a:t>
            </a:r>
            <a:r>
              <a:rPr lang="hu-HU" sz="2800" dirty="0"/>
              <a:t>vagy visszamenőleg előállítható idősorral.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hu-HU" sz="2800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1906"/>
            <a:ext cx="5110480" cy="303593"/>
          </a:xfrm>
          <a:prstGeom prst="rect">
            <a:avLst/>
          </a:prstGeom>
        </p:spPr>
      </p:pic>
      <p:cxnSp>
        <p:nvCxnSpPr>
          <p:cNvPr id="5" name="Egyenes összekötő 4"/>
          <p:cNvCxnSpPr/>
          <p:nvPr/>
        </p:nvCxnSpPr>
        <p:spPr>
          <a:xfrm>
            <a:off x="203200" y="955040"/>
            <a:ext cx="11602720" cy="30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>
            <a:off x="203200" y="2865120"/>
            <a:ext cx="11602720" cy="30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57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4</a:t>
            </a:fld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309880" y="545355"/>
            <a:ext cx="115163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800" dirty="0" smtClean="0"/>
              <a:t>Elsősorban </a:t>
            </a:r>
            <a:r>
              <a:rPr lang="hu-HU" sz="2800" dirty="0"/>
              <a:t>már létező indikátorok használatát </a:t>
            </a:r>
            <a:r>
              <a:rPr lang="hu-HU" sz="2800" dirty="0" smtClean="0"/>
              <a:t>javasoltuk, nem volt cél </a:t>
            </a:r>
            <a:r>
              <a:rPr lang="hu-HU" sz="2800" dirty="0"/>
              <a:t>az </a:t>
            </a:r>
            <a:r>
              <a:rPr lang="hu-HU" sz="2800" dirty="0" smtClean="0"/>
              <a:t>indikátor fejlesztés</a:t>
            </a:r>
            <a:r>
              <a:rPr lang="hu-HU" sz="2800" dirty="0"/>
              <a:t>. </a:t>
            </a:r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1906"/>
            <a:ext cx="5110480" cy="303593"/>
          </a:xfrm>
          <a:prstGeom prst="rect">
            <a:avLst/>
          </a:prstGeom>
        </p:spPr>
      </p:pic>
      <p:sp>
        <p:nvSpPr>
          <p:cNvPr id="10" name="Téglalap 9"/>
          <p:cNvSpPr/>
          <p:nvPr/>
        </p:nvSpPr>
        <p:spPr>
          <a:xfrm>
            <a:off x="309880" y="1765776"/>
            <a:ext cx="1151636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800" dirty="0" smtClean="0"/>
              <a:t>A munka menetének fő mérföldkövei:</a:t>
            </a:r>
          </a:p>
          <a:p>
            <a:endParaRPr lang="hu-HU" sz="1600" dirty="0" smtClean="0"/>
          </a:p>
          <a:p>
            <a:r>
              <a:rPr lang="hu-HU" sz="2800" b="1" dirty="0" smtClean="0">
                <a:solidFill>
                  <a:srgbClr val="002060"/>
                </a:solidFill>
              </a:rPr>
              <a:t>ENSZ </a:t>
            </a:r>
            <a:r>
              <a:rPr lang="hu-HU" sz="2800" b="1" dirty="0">
                <a:solidFill>
                  <a:srgbClr val="002060"/>
                </a:solidFill>
              </a:rPr>
              <a:t>SDG célok és alcélok áttekintése </a:t>
            </a:r>
            <a:r>
              <a:rPr lang="hu-HU" sz="2400" dirty="0" smtClean="0"/>
              <a:t>– a célok iránymutatók, sok </a:t>
            </a:r>
            <a:r>
              <a:rPr lang="hu-HU" sz="2400" dirty="0"/>
              <a:t>esetben az alcélok teszik érthetőbbé a már javasolt indikátorokat, ezek figyelembevétele azonban nem </a:t>
            </a:r>
            <a:r>
              <a:rPr lang="hu-HU" sz="2400" dirty="0" smtClean="0"/>
              <a:t>szükséges</a:t>
            </a:r>
            <a:r>
              <a:rPr lang="hu-HU" sz="2400" dirty="0"/>
              <a:t>, ha van ennél relevánsabb hazai </a:t>
            </a:r>
            <a:r>
              <a:rPr lang="hu-HU" sz="2400" dirty="0" smtClean="0"/>
              <a:t>célkitűzés.</a:t>
            </a:r>
          </a:p>
          <a:p>
            <a:endParaRPr lang="hu-HU" sz="1600" dirty="0"/>
          </a:p>
          <a:p>
            <a:r>
              <a:rPr lang="hu-HU" sz="2800" b="1" dirty="0">
                <a:solidFill>
                  <a:srgbClr val="002060"/>
                </a:solidFill>
              </a:rPr>
              <a:t>A szakterület stratégiai dokumentumainak, programjainak, intézkedéseinek áttekintése </a:t>
            </a:r>
            <a:r>
              <a:rPr lang="hu-HU" sz="2800" dirty="0"/>
              <a:t>-</a:t>
            </a:r>
            <a:r>
              <a:rPr lang="hu-HU" sz="2800" dirty="0" smtClean="0"/>
              <a:t> </a:t>
            </a:r>
            <a:r>
              <a:rPr lang="hu-HU" sz="2400" dirty="0" smtClean="0"/>
              <a:t>Annak </a:t>
            </a:r>
            <a:r>
              <a:rPr lang="hu-HU" sz="2400" dirty="0"/>
              <a:t>vizsgálata, hogy az ezekben megfogalmazott célok hogyan kapcsolódnak az SDG-khez, és ezek milyen meglévő indikátorral mérhetők a legjobban.</a:t>
            </a:r>
          </a:p>
          <a:p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09564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5</a:t>
            </a:fld>
            <a:endParaRPr lang="hu-HU" dirty="0"/>
          </a:p>
        </p:txBody>
      </p:sp>
      <p:sp>
        <p:nvSpPr>
          <p:cNvPr id="2" name="Szövegdoboz 1"/>
          <p:cNvSpPr txBox="1"/>
          <p:nvPr/>
        </p:nvSpPr>
        <p:spPr>
          <a:xfrm>
            <a:off x="172720" y="792481"/>
            <a:ext cx="7366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 smtClean="0">
                <a:solidFill>
                  <a:schemeClr val="accent5">
                    <a:lumMod val="75000"/>
                  </a:schemeClr>
                </a:solidFill>
              </a:rPr>
              <a:t>  Négy </a:t>
            </a:r>
            <a:r>
              <a:rPr lang="hu-HU" sz="4000" b="1" dirty="0">
                <a:solidFill>
                  <a:schemeClr val="accent5">
                    <a:lumMod val="75000"/>
                  </a:schemeClr>
                </a:solidFill>
              </a:rPr>
              <a:t>munkacsoport </a:t>
            </a:r>
            <a:endParaRPr lang="hu-HU" sz="40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hu-HU" sz="4000" dirty="0" smtClean="0"/>
          </a:p>
          <a:p>
            <a:r>
              <a:rPr lang="hu-HU" sz="4000" dirty="0" smtClean="0"/>
              <a:t>	Társadalom</a:t>
            </a:r>
            <a:r>
              <a:rPr lang="hu-HU" sz="4000" dirty="0"/>
              <a:t>, </a:t>
            </a:r>
            <a:endParaRPr lang="hu-HU" sz="4000" dirty="0" smtClean="0"/>
          </a:p>
          <a:p>
            <a:r>
              <a:rPr lang="hu-HU" sz="4000" dirty="0" smtClean="0"/>
              <a:t>	Környezet</a:t>
            </a:r>
            <a:r>
              <a:rPr lang="hu-HU" sz="4000" dirty="0"/>
              <a:t>, </a:t>
            </a:r>
            <a:endParaRPr lang="hu-HU" sz="4000" dirty="0" smtClean="0"/>
          </a:p>
          <a:p>
            <a:r>
              <a:rPr lang="hu-HU" sz="4000" dirty="0" smtClean="0"/>
              <a:t>	Gazdaság</a:t>
            </a:r>
            <a:r>
              <a:rPr lang="hu-HU" sz="4000" dirty="0"/>
              <a:t>, </a:t>
            </a:r>
            <a:endParaRPr lang="hu-HU" sz="4000" dirty="0" smtClean="0"/>
          </a:p>
          <a:p>
            <a:r>
              <a:rPr lang="hu-HU" sz="4000" dirty="0" smtClean="0"/>
              <a:t>	Közigazgatás </a:t>
            </a:r>
            <a:r>
              <a:rPr lang="hu-HU" sz="4000" dirty="0"/>
              <a:t>és biztonság</a:t>
            </a:r>
          </a:p>
          <a:p>
            <a:endParaRPr lang="hu-HU" dirty="0"/>
          </a:p>
        </p:txBody>
      </p:sp>
      <p:sp>
        <p:nvSpPr>
          <p:cNvPr id="3" name="Kanyar jobbra 2"/>
          <p:cNvSpPr/>
          <p:nvPr/>
        </p:nvSpPr>
        <p:spPr>
          <a:xfrm rot="7097342">
            <a:off x="4870561" y="1375110"/>
            <a:ext cx="598212" cy="60289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7414260" y="132080"/>
            <a:ext cx="48158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Belügyminisztérium, </a:t>
            </a:r>
          </a:p>
          <a:p>
            <a:r>
              <a:rPr lang="hu-HU" dirty="0" smtClean="0"/>
              <a:t>Katasztrófavédelem, </a:t>
            </a:r>
          </a:p>
          <a:p>
            <a:r>
              <a:rPr lang="hu-HU" dirty="0" smtClean="0"/>
              <a:t>Terrorelhárítási Központ, </a:t>
            </a:r>
          </a:p>
          <a:p>
            <a:r>
              <a:rPr lang="hu-HU" dirty="0" smtClean="0"/>
              <a:t>Országos Rendőr főkapitányság, Nemzetbiztonsági szolgálat, </a:t>
            </a:r>
          </a:p>
          <a:p>
            <a:r>
              <a:rPr lang="hu-HU" dirty="0" smtClean="0"/>
              <a:t>Emberi Erőforrások Minisztériuma, </a:t>
            </a:r>
          </a:p>
          <a:p>
            <a:r>
              <a:rPr lang="hu-HU" dirty="0" smtClean="0"/>
              <a:t>Agrárminisztérium, </a:t>
            </a:r>
          </a:p>
          <a:p>
            <a:r>
              <a:rPr lang="hu-HU" dirty="0" smtClean="0"/>
              <a:t>Nemzeti Fenntartható Fejlődési Tanács, </a:t>
            </a:r>
          </a:p>
          <a:p>
            <a:r>
              <a:rPr lang="hu-HU" dirty="0" smtClean="0"/>
              <a:t>Alapvető Jogok Biztosának Hivatala, </a:t>
            </a:r>
          </a:p>
          <a:p>
            <a:r>
              <a:rPr lang="hu-HU" dirty="0" smtClean="0"/>
              <a:t>Honvédelmi Minisztérium, </a:t>
            </a:r>
          </a:p>
          <a:p>
            <a:r>
              <a:rPr lang="hu-HU" dirty="0" smtClean="0"/>
              <a:t>Igazságügyi Minisztérium, </a:t>
            </a:r>
          </a:p>
          <a:p>
            <a:r>
              <a:rPr lang="hu-HU" dirty="0" smtClean="0"/>
              <a:t>Innovációs és Technológiai Minisztérium, </a:t>
            </a:r>
          </a:p>
          <a:p>
            <a:r>
              <a:rPr lang="hu-HU" dirty="0" smtClean="0"/>
              <a:t>Külgazdasági és Külügyminisztérium, </a:t>
            </a:r>
          </a:p>
          <a:p>
            <a:r>
              <a:rPr lang="hu-HU" dirty="0" smtClean="0"/>
              <a:t>Miniszterelnökség, </a:t>
            </a:r>
          </a:p>
          <a:p>
            <a:r>
              <a:rPr lang="hu-HU" dirty="0" smtClean="0"/>
              <a:t>Nemzeti </a:t>
            </a:r>
            <a:r>
              <a:rPr lang="hu-HU" dirty="0"/>
              <a:t>Agrárkutatási és Innovációs Központ</a:t>
            </a:r>
          </a:p>
          <a:p>
            <a:r>
              <a:rPr lang="hu-HU" dirty="0" smtClean="0"/>
              <a:t>Magyar Nemzeti Bank, </a:t>
            </a:r>
          </a:p>
          <a:p>
            <a:r>
              <a:rPr lang="hu-HU" dirty="0" smtClean="0"/>
              <a:t>Országos Bírósági Hivatal, </a:t>
            </a:r>
          </a:p>
          <a:p>
            <a:r>
              <a:rPr lang="hu-HU" dirty="0" smtClean="0"/>
              <a:t>Pénzügyminisztérium, </a:t>
            </a:r>
          </a:p>
          <a:p>
            <a:r>
              <a:rPr lang="hu-HU" dirty="0" smtClean="0"/>
              <a:t>Legfőbb Ügyészség, </a:t>
            </a:r>
          </a:p>
          <a:p>
            <a:r>
              <a:rPr lang="hu-HU" dirty="0"/>
              <a:t>Magyar Energetikai és Közmű-szabályozási Hivatal</a:t>
            </a: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1906"/>
            <a:ext cx="5110480" cy="303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2600" y="382904"/>
            <a:ext cx="11109960" cy="472757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sz="3100" b="1" dirty="0" smtClean="0">
                <a:solidFill>
                  <a:schemeClr val="accent2"/>
                </a:solidFill>
              </a:rPr>
              <a:t>2021</a:t>
            </a:r>
            <a:r>
              <a:rPr lang="hu-HU" sz="3100" b="1" dirty="0">
                <a:solidFill>
                  <a:schemeClr val="accent2"/>
                </a:solidFill>
              </a:rPr>
              <a:t>. Február 23. </a:t>
            </a:r>
            <a:r>
              <a:rPr lang="hu-HU" sz="3100" dirty="0"/>
              <a:t/>
            </a:r>
            <a:br>
              <a:rPr lang="hu-HU" sz="3100" dirty="0"/>
            </a:br>
            <a:r>
              <a:rPr lang="hu-HU" sz="3100" dirty="0"/>
              <a:t>Téma bemutatása az együttműködő </a:t>
            </a:r>
            <a:r>
              <a:rPr lang="hu-HU" sz="3100" dirty="0" smtClean="0"/>
              <a:t>intézményeknek, munkacsoportok kialakítása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sz="1300" dirty="0" smtClean="0"/>
              <a:t> </a:t>
            </a:r>
            <a:r>
              <a:rPr lang="hu-HU" sz="1300" b="1" dirty="0" smtClean="0">
                <a:solidFill>
                  <a:schemeClr val="tx2"/>
                </a:solidFill>
              </a:rPr>
              <a:t>	    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sz="3100" b="1" dirty="0" smtClean="0">
                <a:solidFill>
                  <a:schemeClr val="accent2"/>
                </a:solidFill>
              </a:rPr>
              <a:t>2021. Március 02-03.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sz="3100" dirty="0" smtClean="0"/>
              <a:t>Munkacsoport ülések, feladat megbeszélés &gt; a mutatójavaslatok beérkezése &gt;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sz="3100" dirty="0" smtClean="0"/>
              <a:t>*</a:t>
            </a:r>
            <a:r>
              <a:rPr lang="hu-HU" sz="3100" dirty="0"/>
              <a:t>m</a:t>
            </a:r>
            <a:r>
              <a:rPr lang="hu-HU" sz="3100" dirty="0" smtClean="0"/>
              <a:t>utató, *META leírás, *vonatkozó anyagok, *miért tartja fontosnak az adott mutatót</a:t>
            </a:r>
          </a:p>
          <a:p>
            <a:pPr marL="0" indent="0">
              <a:lnSpc>
                <a:spcPct val="150000"/>
              </a:lnSpc>
              <a:buNone/>
            </a:pPr>
            <a:endParaRPr lang="hu-HU" sz="11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sz="3100" b="1" dirty="0" smtClean="0">
                <a:solidFill>
                  <a:schemeClr val="accent2"/>
                </a:solidFill>
              </a:rPr>
              <a:t>2021. Március 23.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sz="3100" dirty="0" smtClean="0"/>
              <a:t>A javaslatok átbeszélése, további finomítás, mások javaslatainak értékelése</a:t>
            </a:r>
          </a:p>
          <a:p>
            <a:pPr marL="0" indent="0">
              <a:lnSpc>
                <a:spcPct val="150000"/>
              </a:lnSpc>
              <a:buNone/>
            </a:pPr>
            <a:endParaRPr lang="hu-HU" b="1" dirty="0">
              <a:solidFill>
                <a:schemeClr val="accent2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6</a:t>
            </a:fld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51906"/>
            <a:ext cx="5110480" cy="303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37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7</a:t>
            </a:fld>
            <a:endParaRPr lang="hu-HU" dirty="0"/>
          </a:p>
        </p:txBody>
      </p:sp>
      <p:sp>
        <p:nvSpPr>
          <p:cNvPr id="5" name="Tartalom helye 2"/>
          <p:cNvSpPr txBox="1">
            <a:spLocks/>
          </p:cNvSpPr>
          <p:nvPr/>
        </p:nvSpPr>
        <p:spPr>
          <a:xfrm>
            <a:off x="492760" y="403224"/>
            <a:ext cx="11109960" cy="5266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u-HU" sz="3400" b="1" dirty="0" smtClean="0">
                <a:solidFill>
                  <a:schemeClr val="accent2"/>
                </a:solidFill>
              </a:rPr>
              <a:t>2021. Április 23. </a:t>
            </a:r>
            <a:r>
              <a:rPr lang="hu-HU" sz="3400" dirty="0" smtClean="0"/>
              <a:t/>
            </a:r>
            <a:br>
              <a:rPr lang="hu-HU" sz="3400" dirty="0" smtClean="0"/>
            </a:br>
            <a:r>
              <a:rPr lang="hu-HU" sz="3400" dirty="0" smtClean="0"/>
              <a:t>Elkészül az intézmények által összeállított végső javaslatcsomag 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u-HU" sz="1300" dirty="0" smtClean="0"/>
              <a:t> </a:t>
            </a:r>
            <a:r>
              <a:rPr lang="hu-HU" sz="1300" b="1" dirty="0" smtClean="0">
                <a:solidFill>
                  <a:schemeClr val="tx2"/>
                </a:solidFill>
              </a:rPr>
              <a:t>	         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u-HU" sz="3400" b="1" dirty="0" smtClean="0">
                <a:solidFill>
                  <a:schemeClr val="accent2"/>
                </a:solidFill>
              </a:rPr>
              <a:t>2021. Május - Augusztus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u-HU" sz="3400" dirty="0" smtClean="0"/>
              <a:t>KSH statisztikusai - akik a fenntartható fejlődés indikátorainak összeállításában is részt vesznek -, kialakítanak egy minden feltételnek eleget tevő LISTÁT. Ezt további finomítások követik a felelős főosztályon (Szakstatisztikák horizontális főosztálya).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hu-HU" sz="1300" dirty="0" smtClean="0"/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u-HU" sz="3400" b="1" dirty="0" smtClean="0">
                <a:solidFill>
                  <a:schemeClr val="accent2"/>
                </a:solidFill>
              </a:rPr>
              <a:t>2021. Szeptember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hu-HU" sz="3400" dirty="0" smtClean="0"/>
              <a:t>A </a:t>
            </a:r>
            <a:r>
              <a:rPr lang="hu-HU" sz="3400" b="1" dirty="0" smtClean="0">
                <a:solidFill>
                  <a:schemeClr val="tx2"/>
                </a:solidFill>
              </a:rPr>
              <a:t>Nemzeti SDG indikátorlista</a:t>
            </a:r>
            <a:r>
              <a:rPr lang="hu-HU" sz="3400" dirty="0" smtClean="0">
                <a:solidFill>
                  <a:schemeClr val="tx2"/>
                </a:solidFill>
              </a:rPr>
              <a:t> </a:t>
            </a:r>
            <a:r>
              <a:rPr lang="hu-HU" sz="3400" dirty="0" smtClean="0"/>
              <a:t>véglegesítése</a:t>
            </a:r>
            <a:endParaRPr lang="hu-HU" sz="3400" dirty="0" smtClean="0"/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hu-HU" b="1" dirty="0">
              <a:solidFill>
                <a:schemeClr val="accent2"/>
              </a:solidFill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51906"/>
            <a:ext cx="5110480" cy="303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202565"/>
            <a:ext cx="10678610" cy="1325563"/>
          </a:xfrm>
        </p:spPr>
        <p:txBody>
          <a:bodyPr>
            <a:normAutofit/>
          </a:bodyPr>
          <a:lstStyle/>
          <a:p>
            <a:r>
              <a:rPr lang="hu-HU" sz="2800" b="1" dirty="0" smtClean="0"/>
              <a:t>Milyen új területek kerültek be a </a:t>
            </a:r>
            <a:r>
              <a:rPr lang="hu-HU" sz="2800" b="1" dirty="0" smtClean="0">
                <a:solidFill>
                  <a:schemeClr val="accent2">
                    <a:lumMod val="75000"/>
                  </a:schemeClr>
                </a:solidFill>
              </a:rPr>
              <a:t>Nemzeti SDG - indikátorrendszerbe</a:t>
            </a:r>
            <a:r>
              <a:rPr lang="hu-HU" sz="2800" b="1" dirty="0" smtClean="0"/>
              <a:t>, amelyek eddig nem szerepeltek a Fenntartható fejlődés indikátorai között?</a:t>
            </a:r>
            <a:endParaRPr lang="hu-HU" sz="28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83651" y="3653943"/>
            <a:ext cx="2616200" cy="483807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chemeClr val="accent3">
                    <a:lumMod val="75000"/>
                  </a:schemeClr>
                </a:solidFill>
              </a:rPr>
              <a:t>szűrővizsgálatok </a:t>
            </a:r>
            <a:endParaRPr lang="hu-H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8</a:t>
            </a:fld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51906"/>
            <a:ext cx="5110480" cy="303593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7645033" y="5243669"/>
            <a:ext cx="422904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3FDFD0"/>
                </a:solidFill>
                <a:latin typeface="Lucida Console" panose="020B0609040504020204" pitchFamily="49" charset="0"/>
              </a:rPr>
              <a:t>Agriculture </a:t>
            </a:r>
            <a:r>
              <a:rPr lang="hu-HU" dirty="0">
                <a:solidFill>
                  <a:srgbClr val="3FDFD0"/>
                </a:solidFill>
                <a:latin typeface="Lucida Console" panose="020B0609040504020204" pitchFamily="49" charset="0"/>
              </a:rPr>
              <a:t>Orientation </a:t>
            </a:r>
            <a:r>
              <a:rPr lang="hu-HU" dirty="0" smtClean="0">
                <a:solidFill>
                  <a:srgbClr val="3FDFD0"/>
                </a:solidFill>
                <a:latin typeface="Lucida Console" panose="020B0609040504020204" pitchFamily="49" charset="0"/>
              </a:rPr>
              <a:t>Index</a:t>
            </a:r>
            <a:endParaRPr lang="hu-HU" dirty="0">
              <a:solidFill>
                <a:srgbClr val="3FDFD0"/>
              </a:solidFill>
              <a:latin typeface="Lucida Console" panose="020B0609040504020204" pitchFamily="49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8102972" y="4547943"/>
            <a:ext cx="3507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PISA és PIAAC felmérés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1350818" y="2294203"/>
            <a:ext cx="198466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 gyermekétkeztetés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5351318" y="2491077"/>
            <a:ext cx="155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002060"/>
                </a:solidFill>
                <a:latin typeface="Bauhaus 93" panose="04030905020B02020C02" pitchFamily="82" charset="0"/>
              </a:rPr>
              <a:t>GINI- index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5237015" y="3958974"/>
            <a:ext cx="2976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>
                <a:solidFill>
                  <a:srgbClr val="00B050"/>
                </a:solidFill>
              </a:rPr>
              <a:t>pedagógusok keresete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7237113" y="3069660"/>
            <a:ext cx="4035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EÜ dolgozók keresetének aránya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3436843" y="3328404"/>
            <a:ext cx="36003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>
                <a:solidFill>
                  <a:schemeClr val="accent5">
                    <a:lumMod val="75000"/>
                  </a:schemeClr>
                </a:solidFill>
              </a:rPr>
              <a:t>Közérdekű adatigénylés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8102972" y="2575301"/>
            <a:ext cx="2919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Áldozatsegítő központok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568655" y="1589670"/>
            <a:ext cx="2722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solidFill>
                  <a:srgbClr val="FF9900"/>
                </a:solidFill>
                <a:latin typeface="Baskerville Old Face" panose="02020602080505020303" pitchFamily="18" charset="0"/>
              </a:rPr>
              <a:t>Rendőrök száma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5376944" y="4925794"/>
            <a:ext cx="2566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>
                <a:solidFill>
                  <a:schemeClr val="accent3">
                    <a:lumMod val="75000"/>
                  </a:schemeClr>
                </a:solidFill>
                <a:latin typeface="GungsuhChe" panose="02030609000101010101" pitchFamily="49" charset="-127"/>
                <a:ea typeface="GungsuhChe" panose="02030609000101010101" pitchFamily="49" charset="-127"/>
              </a:rPr>
              <a:t>Zöld rendszám</a:t>
            </a:r>
            <a:endParaRPr lang="hu-HU" sz="2000" dirty="0">
              <a:solidFill>
                <a:schemeClr val="accent3">
                  <a:lumMod val="75000"/>
                </a:schemeClr>
              </a:solidFill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570222" y="5123696"/>
            <a:ext cx="36726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latin typeface="Gill Sans Ultra Bold" panose="020B0A02020104020203" pitchFamily="34" charset="-18"/>
              </a:rPr>
              <a:t>Körforgásos </a:t>
            </a:r>
            <a:r>
              <a:rPr lang="hu-HU" sz="2000" dirty="0" smtClean="0">
                <a:latin typeface="Gill Sans Ultra Bold" panose="020B0A02020104020203" pitchFamily="34" charset="-18"/>
              </a:rPr>
              <a:t>gazdaság</a:t>
            </a:r>
            <a:endParaRPr lang="hu-HU" sz="2000" dirty="0">
              <a:latin typeface="Gill Sans Ultra Bold" panose="020B0A02020104020203" pitchFamily="34" charset="-18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4088771" y="1582016"/>
            <a:ext cx="2576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Élelmiszer hulladék</a:t>
            </a:r>
          </a:p>
        </p:txBody>
      </p:sp>
      <p:sp>
        <p:nvSpPr>
          <p:cNvPr id="19" name="Szövegdoboz 18"/>
          <p:cNvSpPr txBox="1"/>
          <p:nvPr/>
        </p:nvSpPr>
        <p:spPr>
          <a:xfrm>
            <a:off x="1295852" y="4446057"/>
            <a:ext cx="360680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7030A0"/>
                </a:solidFill>
              </a:rPr>
              <a:t>Épületek energetikai korszerűsítése</a:t>
            </a:r>
          </a:p>
        </p:txBody>
      </p:sp>
      <p:sp>
        <p:nvSpPr>
          <p:cNvPr id="20" name="Szövegdoboz 19"/>
          <p:cNvSpPr txBox="1"/>
          <p:nvPr/>
        </p:nvSpPr>
        <p:spPr>
          <a:xfrm>
            <a:off x="120995" y="2928320"/>
            <a:ext cx="5230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>
                <a:solidFill>
                  <a:srgbClr val="FF33CC"/>
                </a:solidFill>
                <a:latin typeface="Baskerville Old Face" panose="02020602080505020303" pitchFamily="18" charset="0"/>
              </a:rPr>
              <a:t>Megváltozott munkaképességűek foglalkoztatása</a:t>
            </a:r>
          </a:p>
        </p:txBody>
      </p:sp>
      <p:sp>
        <p:nvSpPr>
          <p:cNvPr id="21" name="Szövegdoboz 20"/>
          <p:cNvSpPr txBox="1"/>
          <p:nvPr/>
        </p:nvSpPr>
        <p:spPr>
          <a:xfrm>
            <a:off x="7462815" y="1902176"/>
            <a:ext cx="2068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solidFill>
                  <a:srgbClr val="3FDFD0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Zöld közbeszerzés</a:t>
            </a:r>
          </a:p>
        </p:txBody>
      </p:sp>
      <p:cxnSp>
        <p:nvCxnSpPr>
          <p:cNvPr id="22" name="Egyenes összekötő 21"/>
          <p:cNvCxnSpPr/>
          <p:nvPr/>
        </p:nvCxnSpPr>
        <p:spPr>
          <a:xfrm flipV="1">
            <a:off x="120995" y="1371600"/>
            <a:ext cx="11898285" cy="1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618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9</a:t>
            </a:fld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777" y="1306839"/>
            <a:ext cx="9725383" cy="577746"/>
          </a:xfrm>
          <a:prstGeom prst="rect">
            <a:avLst/>
          </a:prstGeom>
        </p:spPr>
      </p:pic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198145"/>
              </p:ext>
            </p:extLst>
          </p:nvPr>
        </p:nvGraphicFramePr>
        <p:xfrm>
          <a:off x="111763" y="1884585"/>
          <a:ext cx="11582397" cy="3733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117"/>
                <a:gridCol w="528320"/>
                <a:gridCol w="538480"/>
                <a:gridCol w="568960"/>
                <a:gridCol w="568960"/>
                <a:gridCol w="558800"/>
                <a:gridCol w="589280"/>
                <a:gridCol w="599440"/>
                <a:gridCol w="568960"/>
                <a:gridCol w="579120"/>
                <a:gridCol w="589280"/>
                <a:gridCol w="579120"/>
                <a:gridCol w="619760"/>
                <a:gridCol w="579120"/>
                <a:gridCol w="579120"/>
                <a:gridCol w="579120"/>
                <a:gridCol w="579120"/>
                <a:gridCol w="528320"/>
              </a:tblGrid>
              <a:tr h="736695">
                <a:tc>
                  <a:txBody>
                    <a:bodyPr/>
                    <a:lstStyle/>
                    <a:p>
                      <a:r>
                        <a:rPr lang="hu-HU" b="0" dirty="0" smtClean="0">
                          <a:solidFill>
                            <a:schemeClr val="tx1"/>
                          </a:solidFill>
                        </a:rPr>
                        <a:t>Emberi</a:t>
                      </a:r>
                      <a:r>
                        <a:rPr lang="hu-HU" b="0" baseline="0" dirty="0" smtClean="0">
                          <a:solidFill>
                            <a:schemeClr val="tx1"/>
                          </a:solidFill>
                        </a:rPr>
                        <a:t> erőforrás</a:t>
                      </a:r>
                    </a:p>
                    <a:p>
                      <a:endParaRPr lang="hu-HU" sz="8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sz="1200" b="0" baseline="0" dirty="0" smtClean="0">
                          <a:solidFill>
                            <a:schemeClr val="tx1"/>
                          </a:solidFill>
                        </a:rPr>
                        <a:t>Ebből multifunkciós: 3</a:t>
                      </a: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3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10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6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2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2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2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</a:tr>
              <a:tr h="995680">
                <a:tc>
                  <a:txBody>
                    <a:bodyPr/>
                    <a:lstStyle/>
                    <a:p>
                      <a:r>
                        <a:rPr lang="hu-HU" dirty="0" smtClean="0"/>
                        <a:t>Társadalmi erőforrás</a:t>
                      </a:r>
                    </a:p>
                    <a:p>
                      <a:endParaRPr lang="hu-HU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0" baseline="0" dirty="0" smtClean="0">
                          <a:solidFill>
                            <a:schemeClr val="tx1"/>
                          </a:solidFill>
                        </a:rPr>
                        <a:t>Ebből multifunkciós: 5</a:t>
                      </a: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8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1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1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4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2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2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2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3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4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10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</a:tr>
              <a:tr h="1005840">
                <a:tc>
                  <a:txBody>
                    <a:bodyPr/>
                    <a:lstStyle/>
                    <a:p>
                      <a:r>
                        <a:rPr lang="hu-HU" dirty="0" smtClean="0"/>
                        <a:t>Természeti</a:t>
                      </a:r>
                      <a:r>
                        <a:rPr lang="hu-HU" baseline="0" dirty="0" smtClean="0"/>
                        <a:t> erőforrás</a:t>
                      </a:r>
                    </a:p>
                    <a:p>
                      <a:endParaRPr lang="hu-HU" sz="800" baseline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0" baseline="0" dirty="0" smtClean="0">
                          <a:solidFill>
                            <a:schemeClr val="tx1"/>
                          </a:solidFill>
                        </a:rPr>
                        <a:t>Ebből multifunkciós:  16</a:t>
                      </a: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10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7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12</a:t>
                      </a:r>
                    </a:p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1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10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12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10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4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9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1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</a:tr>
              <a:tr h="995680">
                <a:tc>
                  <a:txBody>
                    <a:bodyPr/>
                    <a:lstStyle/>
                    <a:p>
                      <a:r>
                        <a:rPr lang="hu-HU" dirty="0" smtClean="0"/>
                        <a:t>Gazdasági erőforrás</a:t>
                      </a:r>
                    </a:p>
                    <a:p>
                      <a:endParaRPr lang="hu-HU" sz="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0" baseline="0" dirty="0" smtClean="0">
                          <a:solidFill>
                            <a:schemeClr val="tx1"/>
                          </a:solidFill>
                        </a:rPr>
                        <a:t>Ebből multifunkciós: 7</a:t>
                      </a: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2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7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10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7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4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 1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 6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alpha val="17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Szövegdoboz 5"/>
          <p:cNvSpPr txBox="1"/>
          <p:nvPr/>
        </p:nvSpPr>
        <p:spPr>
          <a:xfrm>
            <a:off x="2390417" y="227918"/>
            <a:ext cx="75917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 smtClean="0">
                <a:solidFill>
                  <a:schemeClr val="accent1">
                    <a:lumMod val="75000"/>
                  </a:schemeClr>
                </a:solidFill>
              </a:rPr>
              <a:t>FFI-SDG mátrix</a:t>
            </a:r>
            <a:endParaRPr lang="hu-H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1968777" y="5618480"/>
            <a:ext cx="9725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13      11      </a:t>
            </a:r>
            <a:r>
              <a:rPr lang="hu-HU" dirty="0" err="1" smtClean="0">
                <a:solidFill>
                  <a:schemeClr val="bg1">
                    <a:lumMod val="75000"/>
                  </a:schemeClr>
                </a:solidFill>
              </a:rPr>
              <a:t>11</a:t>
            </a:r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       10      11        9         12      </a:t>
            </a:r>
            <a:r>
              <a:rPr lang="hu-HU" dirty="0" err="1" smtClean="0">
                <a:solidFill>
                  <a:schemeClr val="bg1">
                    <a:lumMod val="75000"/>
                  </a:schemeClr>
                </a:solidFill>
              </a:rPr>
              <a:t>12</a:t>
            </a:r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       10        9       14        13       10       4         9        10       7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1694160" y="2082800"/>
            <a:ext cx="49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23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11694160" y="3029878"/>
            <a:ext cx="49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33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11694160" y="3988902"/>
            <a:ext cx="49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55</a:t>
            </a:r>
            <a:endParaRPr lang="hu-HU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11694160" y="4866437"/>
            <a:ext cx="49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>
                    <a:lumMod val="75000"/>
                  </a:schemeClr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315154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0FDB48AD5866D645BB0EE4F460BF82F1" ma:contentTypeVersion="0" ma:contentTypeDescription="Új dokumentum létrehozása." ma:contentTypeScope="" ma:versionID="8a3f37dd5261c935f772846763d9453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047bb06e0a2f553563b46466d8dd5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81B3D9-2814-4C34-AE69-A758932FB0FE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44168DB-626E-474D-8A13-5A257AFB5B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D007EDF-8C66-46F3-94B1-E30966A6D2A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4750</TotalTime>
  <Words>477</Words>
  <Application>Microsoft Office PowerPoint</Application>
  <PresentationFormat>Szélesvásznú</PresentationFormat>
  <Paragraphs>190</Paragraphs>
  <Slides>10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23" baseType="lpstr">
      <vt:lpstr>GungsuhChe</vt:lpstr>
      <vt:lpstr>Aharoni</vt:lpstr>
      <vt:lpstr>Arabic Typesetting</vt:lpstr>
      <vt:lpstr>Arial</vt:lpstr>
      <vt:lpstr>Baskerville Old Face</vt:lpstr>
      <vt:lpstr>Bauhaus 93</vt:lpstr>
      <vt:lpstr>Calibri</vt:lpstr>
      <vt:lpstr>Calibri Light</vt:lpstr>
      <vt:lpstr>Copperplate Gothic Light</vt:lpstr>
      <vt:lpstr>Gill Sans Ultra Bold</vt:lpstr>
      <vt:lpstr>Lucida Console</vt:lpstr>
      <vt:lpstr>Myriad </vt:lpstr>
      <vt:lpstr>Office-téma</vt:lpstr>
      <vt:lpstr>PowerPoint bemutató</vt:lpstr>
      <vt:lpstr>PowerPoint bemutató</vt:lpstr>
      <vt:lpstr>Mi volt a célunk?    Szakpolitikai stratégiákon, programokon alapuló Nemzeti SDG - indikátorrendszer  kialakítása. </vt:lpstr>
      <vt:lpstr>PowerPoint bemutató</vt:lpstr>
      <vt:lpstr>PowerPoint bemutató</vt:lpstr>
      <vt:lpstr>PowerPoint bemutató</vt:lpstr>
      <vt:lpstr>PowerPoint bemutató</vt:lpstr>
      <vt:lpstr>Milyen új területek kerültek be a Nemzeti SDG - indikátorrendszerbe, amelyek eddig nem szerepeltek a Fenntartható fejlődés indikátorai között?</vt:lpstr>
      <vt:lpstr>PowerPoint bemutató</vt:lpstr>
      <vt:lpstr>PowerPoint bemutató</vt:lpstr>
    </vt:vector>
  </TitlesOfParts>
  <Company>KSH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Simonné Horváth Gabriella</dc:creator>
  <cp:lastModifiedBy>Bóday Pál</cp:lastModifiedBy>
  <cp:revision>157</cp:revision>
  <dcterms:created xsi:type="dcterms:W3CDTF">2017-03-01T09:38:02Z</dcterms:created>
  <dcterms:modified xsi:type="dcterms:W3CDTF">2021-09-29T07:20:22Z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0x0101000FDB48AD5866D645BB0EE4F460BF82F1</vt:lpwstr>
  </property>
</Properties>
</file>