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6" r:id="rId5"/>
    <p:sldId id="259" r:id="rId6"/>
    <p:sldId id="260" r:id="rId7"/>
    <p:sldId id="261" r:id="rId8"/>
    <p:sldId id="262" r:id="rId9"/>
    <p:sldId id="263" r:id="rId10"/>
    <p:sldId id="270" r:id="rId11"/>
    <p:sldId id="265" r:id="rId12"/>
    <p:sldId id="266" r:id="rId13"/>
    <p:sldId id="267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Közepesen sötét stílus 2 – 5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E31CA-E8B0-4674-B0EE-198DC710A8FA}" type="datetimeFigureOut">
              <a:rPr lang="hu-HU" smtClean="0"/>
              <a:t>2018.09.25.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E0BFA4-00D2-48DF-9696-33D2F6742D5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6989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0BFA4-00D2-48DF-9696-33D2F6742D58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652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12EF4-3C67-4A44-B776-E3B0EAE400F2}" type="datetime1">
              <a:rPr lang="hu-HU" smtClean="0"/>
              <a:t>2018.09.25.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1517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5B75-A4E4-49B5-8D88-0B32B5B23B28}" type="datetime1">
              <a:rPr lang="hu-HU" smtClean="0"/>
              <a:t>2018.09.25.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3918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28890-4830-4AAC-9779-52F9A03917DA}" type="datetime1">
              <a:rPr lang="hu-HU" smtClean="0"/>
              <a:t>2018.09.25.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8902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4B01-37D9-487D-992A-9F1E6573304E}" type="datetime1">
              <a:rPr lang="hu-HU" smtClean="0"/>
              <a:t>2018.09.25.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4166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2D8D-B3C0-49FA-91B8-97B98E1DA79F}" type="datetime1">
              <a:rPr lang="hu-HU" smtClean="0"/>
              <a:t>2018.09.25.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1412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6EBB3-63C9-41DC-88C5-CCAAD0621F66}" type="datetime1">
              <a:rPr lang="hu-HU" smtClean="0"/>
              <a:t>2018.09.25.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7396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FB369-5EEC-4926-ACCD-B1D9BFF89D01}" type="datetime1">
              <a:rPr lang="hu-HU" smtClean="0"/>
              <a:t>2018.09.25.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3022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96B3-106F-4F54-87CA-E6DD2D3D60CD}" type="datetime1">
              <a:rPr lang="hu-HU" smtClean="0"/>
              <a:t>2018.09.25.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1253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18E0D-C935-48B8-8F24-4EF377896796}" type="datetime1">
              <a:rPr lang="hu-HU" smtClean="0"/>
              <a:t>2018.09.25.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9528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D791-B04B-4F68-B09A-41A2B7D37E06}" type="datetime1">
              <a:rPr lang="hu-HU" smtClean="0"/>
              <a:t>2018.09.25.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4489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A7CC-00C7-478E-9186-2EACB97136E9}" type="datetime1">
              <a:rPr lang="hu-HU" smtClean="0"/>
              <a:t>2018.09.25.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5094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1B67F-EF5F-4105-86D3-4679951838A5}" type="datetime1">
              <a:rPr lang="hu-HU" smtClean="0"/>
              <a:t>2018.09.25.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2849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>
            <a:off x="9633285" y="6249600"/>
            <a:ext cx="2379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2060"/>
                </a:solidFill>
                <a:latin typeface="Myriad "/>
              </a:rPr>
              <a:t>2018.09.26</a:t>
            </a:r>
            <a:endParaRPr lang="hu-HU" b="1" i="1" dirty="0">
              <a:solidFill>
                <a:srgbClr val="002060"/>
              </a:solidFill>
              <a:latin typeface="Myriad 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1600200" y="2134909"/>
            <a:ext cx="10591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altLang="hu-HU" sz="3000" b="1" dirty="0">
                <a:solidFill>
                  <a:srgbClr val="002060"/>
                </a:solidFill>
                <a:latin typeface="Myriad "/>
              </a:rPr>
              <a:t>Tájékoztatás a 2019. évi </a:t>
            </a:r>
            <a:br>
              <a:rPr lang="hu-HU" altLang="hu-HU" sz="3000" b="1" dirty="0">
                <a:solidFill>
                  <a:srgbClr val="002060"/>
                </a:solidFill>
                <a:latin typeface="Myriad "/>
              </a:rPr>
            </a:br>
            <a:r>
              <a:rPr lang="hu-HU" altLang="hu-HU" sz="3000" b="1" dirty="0">
                <a:solidFill>
                  <a:srgbClr val="002060"/>
                </a:solidFill>
                <a:latin typeface="Myriad "/>
              </a:rPr>
              <a:t>Országos Statisztikai Adatfelvételi Programba tartozó elsődleges és másodlagos adatforrásokról</a:t>
            </a:r>
            <a:endParaRPr lang="hu-HU" sz="3000" b="1" dirty="0">
              <a:solidFill>
                <a:srgbClr val="002060"/>
              </a:solidFill>
              <a:latin typeface="Myriad 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5505450" y="5315714"/>
            <a:ext cx="2781300" cy="46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i="1" dirty="0" smtClean="0">
                <a:solidFill>
                  <a:srgbClr val="002060"/>
                </a:solidFill>
                <a:latin typeface="Myriad "/>
              </a:rPr>
              <a:t>Dr. Nagy Eszter</a:t>
            </a:r>
            <a:endParaRPr lang="hu-HU" sz="2400" b="1" i="1" dirty="0">
              <a:solidFill>
                <a:srgbClr val="002060"/>
              </a:solidFill>
              <a:latin typeface="Myriad "/>
            </a:endParaRP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3994448" y="4040980"/>
            <a:ext cx="6328792" cy="936104"/>
          </a:xfrm>
        </p:spPr>
        <p:txBody>
          <a:bodyPr>
            <a:normAutofit/>
          </a:bodyPr>
          <a:lstStyle/>
          <a:p>
            <a:pPr eaLnBrk="1" hangingPunct="1"/>
            <a:r>
              <a:rPr lang="hu-HU" sz="2000" b="1" dirty="0">
                <a:solidFill>
                  <a:srgbClr val="002060"/>
                </a:solidFill>
                <a:latin typeface="Myriad "/>
              </a:rPr>
              <a:t>az Országos Statisztikai Tanács és a Nemzeti Statisztikai Koordinációs Testület részére</a:t>
            </a:r>
            <a:endParaRPr lang="hu-HU" altLang="hu-HU" sz="2000" b="1" dirty="0">
              <a:solidFill>
                <a:srgbClr val="002060"/>
              </a:solidFill>
              <a:latin typeface="Myriad "/>
            </a:endParaRPr>
          </a:p>
          <a:p>
            <a:pPr eaLnBrk="1" hangingPunct="1"/>
            <a:endParaRPr lang="hu-HU" altLang="hu-HU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713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10</a:t>
            </a:fld>
            <a:endParaRPr lang="hu-HU"/>
          </a:p>
        </p:txBody>
      </p:sp>
      <p:sp>
        <p:nvSpPr>
          <p:cNvPr id="7" name="Dia számának helye 7"/>
          <p:cNvSpPr txBox="1">
            <a:spLocks/>
          </p:cNvSpPr>
          <p:nvPr/>
        </p:nvSpPr>
        <p:spPr>
          <a:xfrm>
            <a:off x="11159067" y="348314"/>
            <a:ext cx="355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DEC6E1-F1C1-444D-8DA3-0621314F7DF1}" type="slidenum">
              <a:rPr lang="hu-HU" sz="1300" b="1" smtClean="0">
                <a:solidFill>
                  <a:schemeClr val="tx1"/>
                </a:solidFill>
              </a:rPr>
              <a:pPr/>
              <a:t>10</a:t>
            </a:fld>
            <a:endParaRPr lang="hu-HU" sz="1300" b="1" dirty="0">
              <a:solidFill>
                <a:schemeClr val="tx1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1039979" y="741078"/>
            <a:ext cx="3619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solidFill>
                  <a:srgbClr val="002060"/>
                </a:solidFill>
              </a:rPr>
              <a:t>KSH OSAP Korm. rendeleten kívüli adatátvételei </a:t>
            </a:r>
            <a:br>
              <a:rPr lang="hu-HU" sz="2000" b="1" dirty="0">
                <a:solidFill>
                  <a:srgbClr val="002060"/>
                </a:solidFill>
              </a:rPr>
            </a:br>
            <a:r>
              <a:rPr lang="hu-HU" sz="2000" b="1" dirty="0">
                <a:solidFill>
                  <a:srgbClr val="002060"/>
                </a:solidFill>
              </a:rPr>
              <a:t>szakstatisztikai területek szerint</a:t>
            </a:r>
            <a:endParaRPr lang="hu-HU" sz="2000" dirty="0">
              <a:solidFill>
                <a:srgbClr val="002060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6210300" y="713439"/>
            <a:ext cx="41433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dirty="0">
                <a:solidFill>
                  <a:srgbClr val="002060"/>
                </a:solidFill>
              </a:rPr>
              <a:t>KSH-n kívüli </a:t>
            </a:r>
            <a:r>
              <a:rPr lang="hu-HU" sz="2000" b="1" dirty="0" err="1">
                <a:solidFill>
                  <a:srgbClr val="002060"/>
                </a:solidFill>
              </a:rPr>
              <a:t>HSSz</a:t>
            </a:r>
            <a:r>
              <a:rPr lang="hu-HU" sz="2000" b="1" dirty="0">
                <a:solidFill>
                  <a:srgbClr val="002060"/>
                </a:solidFill>
              </a:rPr>
              <a:t> tagok OSAP Korm. rendeleten kívüli adatátvételei szakstatisztikai területek szerint</a:t>
            </a:r>
          </a:p>
        </p:txBody>
      </p:sp>
      <p:sp>
        <p:nvSpPr>
          <p:cNvPr id="8" name="Tartalom helye 2"/>
          <p:cNvSpPr>
            <a:spLocks noGrp="1"/>
          </p:cNvSpPr>
          <p:nvPr>
            <p:ph idx="1"/>
          </p:nvPr>
        </p:nvSpPr>
        <p:spPr>
          <a:xfrm>
            <a:off x="1124588" y="1944237"/>
            <a:ext cx="3888432" cy="1008335"/>
          </a:xfrm>
        </p:spPr>
        <p:txBody>
          <a:bodyPr/>
          <a:lstStyle/>
          <a:p>
            <a:pPr marL="0" indent="0">
              <a:buNone/>
            </a:pPr>
            <a:r>
              <a:rPr lang="hu-HU" sz="1800" i="1" dirty="0" smtClean="0">
                <a:solidFill>
                  <a:srgbClr val="002060"/>
                </a:solidFill>
              </a:rPr>
              <a:t>Jelentős területek:</a:t>
            </a:r>
          </a:p>
          <a:p>
            <a:pPr lvl="1"/>
            <a:r>
              <a:rPr lang="hu-HU" sz="1800" i="1" dirty="0" smtClean="0">
                <a:solidFill>
                  <a:srgbClr val="002060"/>
                </a:solidFill>
              </a:rPr>
              <a:t>Általános gazdasági mutatók (44%)</a:t>
            </a: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889" y="3140068"/>
            <a:ext cx="4501829" cy="2792055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167" y="3140068"/>
            <a:ext cx="4266866" cy="2792055"/>
          </a:xfrm>
          <a:prstGeom prst="rect">
            <a:avLst/>
          </a:prstGeom>
        </p:spPr>
      </p:pic>
      <p:sp>
        <p:nvSpPr>
          <p:cNvPr id="11" name="Tartalom helye 2"/>
          <p:cNvSpPr txBox="1">
            <a:spLocks/>
          </p:cNvSpPr>
          <p:nvPr/>
        </p:nvSpPr>
        <p:spPr bwMode="auto">
          <a:xfrm>
            <a:off x="6666384" y="1944237"/>
            <a:ext cx="3888432" cy="789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hu-HU" sz="1800" i="1" dirty="0" smtClean="0">
                <a:solidFill>
                  <a:srgbClr val="002060"/>
                </a:solidFill>
              </a:rPr>
              <a:t>Jelentős területek:</a:t>
            </a:r>
          </a:p>
          <a:p>
            <a:pPr lvl="1"/>
            <a:r>
              <a:rPr lang="hu-HU" sz="1800" i="1" dirty="0" smtClean="0">
                <a:solidFill>
                  <a:srgbClr val="002060"/>
                </a:solidFill>
              </a:rPr>
              <a:t>Környezet (25%)</a:t>
            </a:r>
          </a:p>
        </p:txBody>
      </p:sp>
    </p:spTree>
    <p:extLst>
      <p:ext uri="{BB962C8B-B14F-4D97-AF65-F5344CB8AC3E}">
        <p14:creationId xmlns:p14="http://schemas.microsoft.com/office/powerpoint/2010/main" val="1288462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11</a:t>
            </a:fld>
            <a:endParaRPr lang="hu-HU"/>
          </a:p>
        </p:txBody>
      </p:sp>
      <p:sp>
        <p:nvSpPr>
          <p:cNvPr id="7" name="Dia számának helye 7"/>
          <p:cNvSpPr txBox="1">
            <a:spLocks/>
          </p:cNvSpPr>
          <p:nvPr/>
        </p:nvSpPr>
        <p:spPr>
          <a:xfrm>
            <a:off x="11159067" y="348314"/>
            <a:ext cx="355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DEC6E1-F1C1-444D-8DA3-0621314F7DF1}" type="slidenum">
              <a:rPr lang="hu-HU" sz="1300" b="1" smtClean="0">
                <a:solidFill>
                  <a:schemeClr val="tx1"/>
                </a:solidFill>
              </a:rPr>
              <a:pPr/>
              <a:t>11</a:t>
            </a:fld>
            <a:endParaRPr lang="hu-HU" sz="1300" b="1" dirty="0">
              <a:solidFill>
                <a:schemeClr val="tx1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2304803" y="713439"/>
            <a:ext cx="671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002060"/>
                </a:solidFill>
              </a:rPr>
              <a:t>Adatfelvételekkel kapcsolatos változások III.</a:t>
            </a:r>
            <a:endParaRPr lang="hu-HU" sz="2800" b="1" dirty="0">
              <a:solidFill>
                <a:srgbClr val="002060"/>
              </a:solidFill>
            </a:endParaRP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737294" y="1638325"/>
            <a:ext cx="9521131" cy="3162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u="sng" dirty="0">
                <a:solidFill>
                  <a:srgbClr val="002060"/>
                </a:solidFill>
              </a:rPr>
              <a:t>Új adatátvételek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Tx/>
              <a:buChar char="-"/>
            </a:pPr>
            <a:r>
              <a:rPr lang="hu-HU" sz="2400" dirty="0">
                <a:solidFill>
                  <a:srgbClr val="002060"/>
                </a:solidFill>
              </a:rPr>
              <a:t>KSH: 14 darab 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Tx/>
              <a:buChar char="-"/>
            </a:pPr>
            <a:r>
              <a:rPr lang="hu-HU" sz="2400" dirty="0">
                <a:solidFill>
                  <a:srgbClr val="002060"/>
                </a:solidFill>
              </a:rPr>
              <a:t>Új adatátvételi igényt a </a:t>
            </a:r>
            <a:r>
              <a:rPr lang="hu-HU" sz="2400" dirty="0" err="1">
                <a:solidFill>
                  <a:srgbClr val="002060"/>
                </a:solidFill>
              </a:rPr>
              <a:t>HSSz</a:t>
            </a:r>
            <a:r>
              <a:rPr lang="hu-HU" sz="2400" dirty="0">
                <a:solidFill>
                  <a:srgbClr val="002060"/>
                </a:solidFill>
              </a:rPr>
              <a:t> tagjai nem jeleztek a KSH felé.</a:t>
            </a:r>
          </a:p>
          <a:p>
            <a:pPr marL="0" indent="0">
              <a:buNone/>
            </a:pPr>
            <a:r>
              <a:rPr lang="hu-HU" sz="2400" dirty="0">
                <a:solidFill>
                  <a:srgbClr val="002060"/>
                </a:solidFill>
              </a:rPr>
              <a:t>-   Módosuló adatátvételt a </a:t>
            </a:r>
            <a:r>
              <a:rPr lang="hu-HU" sz="2400" dirty="0" err="1">
                <a:solidFill>
                  <a:srgbClr val="002060"/>
                </a:solidFill>
              </a:rPr>
              <a:t>HSSz</a:t>
            </a:r>
            <a:r>
              <a:rPr lang="hu-HU" sz="2400" b="1" dirty="0">
                <a:solidFill>
                  <a:srgbClr val="002060"/>
                </a:solidFill>
              </a:rPr>
              <a:t> </a:t>
            </a:r>
            <a:r>
              <a:rPr lang="hu-HU" sz="2400" dirty="0">
                <a:solidFill>
                  <a:srgbClr val="002060"/>
                </a:solidFill>
              </a:rPr>
              <a:t>KSH-n kívüli tagjai és a KSH szakfőosztályai a második egyeztetési körben nem jeleztek, azonban adminisztratív jellegű módosítások, pontosítások érkeztek.  </a:t>
            </a:r>
          </a:p>
        </p:txBody>
      </p:sp>
    </p:spTree>
    <p:extLst>
      <p:ext uri="{BB962C8B-B14F-4D97-AF65-F5344CB8AC3E}">
        <p14:creationId xmlns:p14="http://schemas.microsoft.com/office/powerpoint/2010/main" val="1474027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12</a:t>
            </a:fld>
            <a:endParaRPr lang="hu-HU"/>
          </a:p>
        </p:txBody>
      </p:sp>
      <p:sp>
        <p:nvSpPr>
          <p:cNvPr id="7" name="Dia számának helye 7"/>
          <p:cNvSpPr txBox="1">
            <a:spLocks/>
          </p:cNvSpPr>
          <p:nvPr/>
        </p:nvSpPr>
        <p:spPr>
          <a:xfrm>
            <a:off x="11159067" y="348314"/>
            <a:ext cx="355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DEC6E1-F1C1-444D-8DA3-0621314F7DF1}" type="slidenum">
              <a:rPr lang="hu-HU" sz="1300" b="1" smtClean="0">
                <a:solidFill>
                  <a:schemeClr val="tx1"/>
                </a:solidFill>
              </a:rPr>
              <a:pPr/>
              <a:t>12</a:t>
            </a:fld>
            <a:endParaRPr lang="hu-HU" sz="1300" b="1" dirty="0">
              <a:solidFill>
                <a:schemeClr val="tx1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2304803" y="713439"/>
            <a:ext cx="671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002060"/>
                </a:solidFill>
              </a:rPr>
              <a:t>Adatfelvételekkel kapcsolatos változások IV.</a:t>
            </a:r>
            <a:endParaRPr lang="hu-HU" sz="2800" b="1" dirty="0">
              <a:solidFill>
                <a:srgbClr val="002060"/>
              </a:solidFill>
            </a:endParaRP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737294" y="1638325"/>
            <a:ext cx="6168331" cy="2571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u="sng" dirty="0">
                <a:solidFill>
                  <a:srgbClr val="002060"/>
                </a:solidFill>
              </a:rPr>
              <a:t>Szünetelő, megszűnő adatátvételek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hu-HU" sz="2400" b="1" i="1" dirty="0">
                <a:solidFill>
                  <a:srgbClr val="002060"/>
                </a:solidFill>
              </a:rPr>
              <a:t>KSH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u-HU" sz="2400" dirty="0">
                <a:solidFill>
                  <a:srgbClr val="002060"/>
                </a:solidFill>
              </a:rPr>
              <a:t>Megszűnő: 2 darab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hu-HU" sz="2400" dirty="0">
              <a:solidFill>
                <a:srgbClr val="002060"/>
              </a:solidFill>
            </a:endParaRP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hu-HU" sz="2400" b="1" i="1" dirty="0" err="1">
                <a:solidFill>
                  <a:srgbClr val="002060"/>
                </a:solidFill>
              </a:rPr>
              <a:t>HSSz</a:t>
            </a:r>
            <a:r>
              <a:rPr lang="hu-HU" sz="2400" b="1" i="1" dirty="0">
                <a:solidFill>
                  <a:srgbClr val="002060"/>
                </a:solidFill>
              </a:rPr>
              <a:t> KSH-n kívüli tagjai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u-HU" sz="2400" dirty="0">
                <a:solidFill>
                  <a:srgbClr val="002060"/>
                </a:solidFill>
              </a:rPr>
              <a:t>Megszűnő: PM (1db)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737294" y="4285853"/>
            <a:ext cx="884485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u="sng" dirty="0">
                <a:solidFill>
                  <a:srgbClr val="002060"/>
                </a:solidFill>
                <a:latin typeface="+mn-lt"/>
              </a:rPr>
              <a:t>Népmozgalmi adatfelvételek</a:t>
            </a:r>
          </a:p>
          <a:p>
            <a:pPr>
              <a:spcBef>
                <a:spcPts val="1200"/>
              </a:spcBef>
            </a:pPr>
            <a:r>
              <a:rPr lang="hu-HU" sz="2000" dirty="0">
                <a:solidFill>
                  <a:srgbClr val="002060"/>
                </a:solidFill>
                <a:latin typeface="+mn-lt"/>
              </a:rPr>
              <a:t>- </a:t>
            </a:r>
            <a:r>
              <a:rPr lang="hu-HU" sz="2000" dirty="0">
                <a:solidFill>
                  <a:srgbClr val="002060"/>
                </a:solidFill>
              </a:rPr>
              <a:t>Az </a:t>
            </a:r>
            <a:r>
              <a:rPr lang="hu-HU" sz="2000" dirty="0" err="1">
                <a:solidFill>
                  <a:srgbClr val="002060"/>
                </a:solidFill>
              </a:rPr>
              <a:t>Stt</a:t>
            </a:r>
            <a:r>
              <a:rPr lang="hu-HU" sz="2000" dirty="0">
                <a:solidFill>
                  <a:srgbClr val="002060"/>
                </a:solidFill>
              </a:rPr>
              <a:t>. 28. § és 30. § szerint elrendelésre kerülő népmozgalmi adatfelvételek esetén változás nem történt a tavalyi évhez képest (17 db adatfelvétel). </a:t>
            </a:r>
          </a:p>
        </p:txBody>
      </p:sp>
    </p:spTree>
    <p:extLst>
      <p:ext uri="{BB962C8B-B14F-4D97-AF65-F5344CB8AC3E}">
        <p14:creationId xmlns:p14="http://schemas.microsoft.com/office/powerpoint/2010/main" val="3509895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9843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4800" b="1" dirty="0" smtClean="0">
                <a:solidFill>
                  <a:srgbClr val="002060"/>
                </a:solidFill>
              </a:rPr>
              <a:t>Köszönöm a figyelmet!</a:t>
            </a:r>
            <a:endParaRPr lang="hu-HU" sz="4800" b="1" dirty="0">
              <a:solidFill>
                <a:srgbClr val="00206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9011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2</a:t>
            </a:fld>
            <a:endParaRPr lang="hu-HU"/>
          </a:p>
        </p:txBody>
      </p:sp>
      <p:sp>
        <p:nvSpPr>
          <p:cNvPr id="7" name="Dia számának helye 7"/>
          <p:cNvSpPr txBox="1">
            <a:spLocks/>
          </p:cNvSpPr>
          <p:nvPr/>
        </p:nvSpPr>
        <p:spPr>
          <a:xfrm>
            <a:off x="11159067" y="348314"/>
            <a:ext cx="355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DEC6E1-F1C1-444D-8DA3-0621314F7DF1}" type="slidenum">
              <a:rPr lang="hu-HU" sz="1300" b="1" smtClean="0">
                <a:solidFill>
                  <a:schemeClr val="tx1"/>
                </a:solidFill>
              </a:rPr>
              <a:pPr/>
              <a:t>2</a:t>
            </a:fld>
            <a:endParaRPr lang="hu-HU" sz="1300" b="1" dirty="0">
              <a:solidFill>
                <a:schemeClr val="tx1"/>
              </a:solidFill>
            </a:endParaRPr>
          </a:p>
        </p:txBody>
      </p:sp>
      <p:sp>
        <p:nvSpPr>
          <p:cNvPr id="8" name="Cím 5"/>
          <p:cNvSpPr>
            <a:spLocks noGrp="1"/>
          </p:cNvSpPr>
          <p:nvPr>
            <p:ph type="title"/>
          </p:nvPr>
        </p:nvSpPr>
        <p:spPr>
          <a:xfrm>
            <a:off x="3502224" y="987398"/>
            <a:ext cx="5184576" cy="481612"/>
          </a:xfrm>
        </p:spPr>
        <p:txBody>
          <a:bodyPr/>
          <a:lstStyle/>
          <a:p>
            <a:r>
              <a:rPr lang="hu-HU" altLang="hu-HU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Felülvizsgálati </a:t>
            </a:r>
            <a:r>
              <a:rPr lang="hu-HU" altLang="hu-HU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szempontok</a:t>
            </a:r>
            <a:endParaRPr lang="hu-HU" sz="2400" dirty="0">
              <a:solidFill>
                <a:srgbClr val="002060"/>
              </a:solidFill>
            </a:endParaRPr>
          </a:p>
        </p:txBody>
      </p:sp>
      <p:sp>
        <p:nvSpPr>
          <p:cNvPr id="10" name="Tartalom helye 2"/>
          <p:cNvSpPr>
            <a:spLocks noGrp="1"/>
          </p:cNvSpPr>
          <p:nvPr>
            <p:ph idx="1"/>
          </p:nvPr>
        </p:nvSpPr>
        <p:spPr>
          <a:xfrm>
            <a:off x="1493937" y="1682899"/>
            <a:ext cx="8229600" cy="3898751"/>
          </a:xfrm>
        </p:spPr>
        <p:txBody>
          <a:bodyPr/>
          <a:lstStyle/>
          <a:p>
            <a:pPr lvl="0">
              <a:spcBef>
                <a:spcPts val="1800"/>
              </a:spcBef>
            </a:pPr>
            <a:r>
              <a:rPr lang="hu-HU" sz="2000" dirty="0">
                <a:solidFill>
                  <a:srgbClr val="002060"/>
                </a:solidFill>
              </a:rPr>
              <a:t>Az adatfelvételek párhuzamosságának kiküszöbölése;</a:t>
            </a:r>
          </a:p>
          <a:p>
            <a:pPr lvl="0">
              <a:spcBef>
                <a:spcPts val="1800"/>
              </a:spcBef>
            </a:pPr>
            <a:r>
              <a:rPr lang="hu-HU" sz="2000" dirty="0">
                <a:solidFill>
                  <a:srgbClr val="002060"/>
                </a:solidFill>
              </a:rPr>
              <a:t>Az adatgyűjtések beérkezési határidőinek, gyakoriságának felülvizsgálata;</a:t>
            </a:r>
          </a:p>
          <a:p>
            <a:pPr lvl="0">
              <a:spcBef>
                <a:spcPts val="1800"/>
              </a:spcBef>
            </a:pPr>
            <a:r>
              <a:rPr lang="hu-HU" sz="2000" dirty="0">
                <a:solidFill>
                  <a:srgbClr val="002060"/>
                </a:solidFill>
              </a:rPr>
              <a:t>A kérdőíveken bekért adatmennyiség, az adatkörök racionalizálása;</a:t>
            </a:r>
          </a:p>
          <a:p>
            <a:pPr>
              <a:spcBef>
                <a:spcPts val="1800"/>
              </a:spcBef>
            </a:pPr>
            <a:r>
              <a:rPr lang="hu-HU" sz="2000" dirty="0">
                <a:solidFill>
                  <a:srgbClr val="002060"/>
                </a:solidFill>
              </a:rPr>
              <a:t>Az adminisztratív forrásból származó adatok további feltérképezése, felhasználása, ezáltal adatgyűjtések kiváltása vagy adatátvétellé minősítése;</a:t>
            </a:r>
          </a:p>
          <a:p>
            <a:pPr>
              <a:spcBef>
                <a:spcPts val="1800"/>
              </a:spcBef>
            </a:pPr>
            <a:r>
              <a:rPr lang="hu-HU" sz="2000" dirty="0">
                <a:solidFill>
                  <a:srgbClr val="002060"/>
                </a:solidFill>
              </a:rPr>
              <a:t>Elektronikus rendszerben történő adatbegyűjtés, mely jelentős mértékben meggyorsítja a kötelezettségek nyomon követését, teljesítését, korrekcióját, és a szervezetek közötti kommunikációt.</a:t>
            </a:r>
          </a:p>
          <a:p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3849200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3</a:t>
            </a:fld>
            <a:endParaRPr lang="hu-HU"/>
          </a:p>
        </p:txBody>
      </p:sp>
      <p:sp>
        <p:nvSpPr>
          <p:cNvPr id="7" name="Dia számának helye 7"/>
          <p:cNvSpPr txBox="1">
            <a:spLocks/>
          </p:cNvSpPr>
          <p:nvPr/>
        </p:nvSpPr>
        <p:spPr>
          <a:xfrm>
            <a:off x="11159067" y="348314"/>
            <a:ext cx="355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DEC6E1-F1C1-444D-8DA3-0621314F7DF1}" type="slidenum">
              <a:rPr lang="hu-HU" sz="1300" b="1" smtClean="0">
                <a:solidFill>
                  <a:schemeClr val="tx1"/>
                </a:solidFill>
              </a:rPr>
              <a:pPr/>
              <a:t>3</a:t>
            </a:fld>
            <a:endParaRPr lang="hu-HU" sz="1300" b="1" dirty="0">
              <a:solidFill>
                <a:schemeClr val="tx1"/>
              </a:solidFill>
            </a:endParaRP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1481163" y="1412776"/>
            <a:ext cx="7805712" cy="774154"/>
          </a:xfrm>
        </p:spPr>
        <p:txBody>
          <a:bodyPr>
            <a:normAutofit fontScale="90000"/>
          </a:bodyPr>
          <a:lstStyle/>
          <a:p>
            <a:r>
              <a:rPr lang="hu-HU" altLang="hu-HU" sz="3600" b="1" dirty="0">
                <a:solidFill>
                  <a:srgbClr val="002060"/>
                </a:solidFill>
                <a:latin typeface="Calibri" panose="020F0502020204030204" pitchFamily="34" charset="0"/>
              </a:rPr>
              <a:t>Kormányrendeleti tartalom és változásai</a:t>
            </a:r>
            <a:r>
              <a:rPr lang="hu-HU" altLang="hu-HU" b="1" dirty="0">
                <a:latin typeface="Calibri" panose="020F0502020204030204" pitchFamily="34" charset="0"/>
              </a:rPr>
              <a:t/>
            </a:r>
            <a:br>
              <a:rPr lang="hu-HU" altLang="hu-HU" b="1" dirty="0">
                <a:latin typeface="Calibri" panose="020F0502020204030204" pitchFamily="34" charset="0"/>
              </a:rPr>
            </a:b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591368" y="1662687"/>
            <a:ext cx="10762431" cy="187220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hu-HU" sz="2200" b="1" dirty="0" smtClean="0">
                <a:solidFill>
                  <a:srgbClr val="002060"/>
                </a:solidFill>
              </a:rPr>
              <a:t>Az OSAP Korm. rendelet 2019. évre tervezett adatgyűjtéseinek száma: 231 db, a statisztikai célú adatátvételek száma: 8 db</a:t>
            </a:r>
            <a:r>
              <a:rPr lang="hu-HU" sz="3900" b="1" dirty="0" smtClean="0">
                <a:solidFill>
                  <a:srgbClr val="002060"/>
                </a:solidFill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hu-HU" sz="2200" dirty="0" smtClean="0">
                <a:solidFill>
                  <a:srgbClr val="002060"/>
                </a:solidFill>
              </a:rPr>
              <a:t>A </a:t>
            </a:r>
            <a:r>
              <a:rPr lang="hu-HU" sz="2200" dirty="0" err="1" smtClean="0">
                <a:solidFill>
                  <a:srgbClr val="002060"/>
                </a:solidFill>
              </a:rPr>
              <a:t>Stt</a:t>
            </a:r>
            <a:r>
              <a:rPr lang="hu-HU" sz="2200" dirty="0" smtClean="0">
                <a:solidFill>
                  <a:srgbClr val="002060"/>
                </a:solidFill>
              </a:rPr>
              <a:t>. felhatalmazása alapján az OSAP Korm. rendeletben a statisztikai célú adatátvételek száma csökkent </a:t>
            </a:r>
            <a:r>
              <a:rPr lang="hu-HU" sz="2200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 adminisztratív adatátvételek</a:t>
            </a:r>
          </a:p>
          <a:p>
            <a:pPr marL="0" indent="0">
              <a:spcBef>
                <a:spcPts val="1200"/>
              </a:spcBef>
              <a:buNone/>
            </a:pPr>
            <a:endParaRPr lang="hu-HU" sz="1600" dirty="0" smtClean="0">
              <a:sym typeface="Wingdings" panose="05000000000000000000" pitchFamily="2" charset="2"/>
            </a:endParaRPr>
          </a:p>
          <a:p>
            <a:endParaRPr lang="hu-HU" sz="16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3592910" y="3678947"/>
            <a:ext cx="3582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hu-HU" sz="2400" b="1" dirty="0">
                <a:solidFill>
                  <a:srgbClr val="002060"/>
                </a:solidFill>
              </a:rPr>
              <a:t>Adatfelvételek 2018-2019</a:t>
            </a:r>
          </a:p>
        </p:txBody>
      </p:sp>
      <p:graphicFrame>
        <p:nvGraphicFramePr>
          <p:cNvPr id="9" name="Tábláza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473450"/>
              </p:ext>
            </p:extLst>
          </p:nvPr>
        </p:nvGraphicFramePr>
        <p:xfrm>
          <a:off x="3475807" y="4272842"/>
          <a:ext cx="3816424" cy="17957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6361"/>
                <a:gridCol w="979603"/>
                <a:gridCol w="980460"/>
              </a:tblGrid>
              <a:tr h="8640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tx1"/>
                          </a:solidFill>
                          <a:effectLst/>
                        </a:rPr>
                        <a:t>OSAP Korm. rendelet tartalma</a:t>
                      </a: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9FC9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solidFill>
                            <a:schemeClr val="tx1"/>
                          </a:solidFill>
                          <a:effectLst/>
                        </a:rPr>
                        <a:t>2018. év</a:t>
                      </a: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9FC9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solidFill>
                            <a:schemeClr val="tx1"/>
                          </a:solidFill>
                          <a:effectLst/>
                        </a:rPr>
                        <a:t>2019. év (terv)</a:t>
                      </a: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9FC9EB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tx1"/>
                          </a:solidFill>
                          <a:effectLst/>
                        </a:rPr>
                        <a:t>Adatgyűjtés (db)</a:t>
                      </a: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9FC9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solidFill>
                            <a:schemeClr val="tx1"/>
                          </a:solidFill>
                          <a:effectLst/>
                        </a:rPr>
                        <a:t>256</a:t>
                      </a: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solidFill>
                            <a:schemeClr val="tx1"/>
                          </a:solidFill>
                          <a:effectLst/>
                        </a:rPr>
                        <a:t>231</a:t>
                      </a: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76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tx1"/>
                          </a:solidFill>
                          <a:effectLst/>
                        </a:rPr>
                        <a:t>Adatátvétel (db)</a:t>
                      </a: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9FC9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3180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4</a:t>
            </a:fld>
            <a:endParaRPr lang="hu-HU"/>
          </a:p>
        </p:txBody>
      </p:sp>
      <p:sp>
        <p:nvSpPr>
          <p:cNvPr id="7" name="Dia számának helye 7"/>
          <p:cNvSpPr txBox="1">
            <a:spLocks/>
          </p:cNvSpPr>
          <p:nvPr/>
        </p:nvSpPr>
        <p:spPr>
          <a:xfrm>
            <a:off x="11159067" y="348314"/>
            <a:ext cx="355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DEC6E1-F1C1-444D-8DA3-0621314F7DF1}" type="slidenum">
              <a:rPr lang="hu-HU" sz="1300" b="1" smtClean="0">
                <a:solidFill>
                  <a:schemeClr val="tx1"/>
                </a:solidFill>
              </a:rPr>
              <a:pPr/>
              <a:t>4</a:t>
            </a:fld>
            <a:endParaRPr lang="hu-HU" sz="1300" b="1" dirty="0">
              <a:solidFill>
                <a:schemeClr val="tx1"/>
              </a:solidFill>
            </a:endParaRPr>
          </a:p>
        </p:txBody>
      </p:sp>
      <p:sp>
        <p:nvSpPr>
          <p:cNvPr id="5" name="Tartalom helye 2"/>
          <p:cNvSpPr>
            <a:spLocks noGrp="1"/>
          </p:cNvSpPr>
          <p:nvPr>
            <p:ph idx="1"/>
          </p:nvPr>
        </p:nvSpPr>
        <p:spPr>
          <a:xfrm>
            <a:off x="542925" y="713439"/>
            <a:ext cx="10220326" cy="4544361"/>
          </a:xfrm>
        </p:spPr>
        <p:txBody>
          <a:bodyPr>
            <a:normAutofit/>
          </a:bodyPr>
          <a:lstStyle/>
          <a:p>
            <a:pPr marL="0" indent="0">
              <a:spcBef>
                <a:spcPts val="2400"/>
              </a:spcBef>
              <a:spcAft>
                <a:spcPts val="1800"/>
              </a:spcAft>
              <a:buNone/>
            </a:pPr>
            <a:r>
              <a:rPr lang="hu-HU" sz="2000" dirty="0">
                <a:solidFill>
                  <a:srgbClr val="002060"/>
                </a:solidFill>
                <a:sym typeface="Wingdings" panose="05000000000000000000" pitchFamily="2" charset="2"/>
              </a:rPr>
              <a:t>Az OSAP Korm. Rendeletben </a:t>
            </a:r>
            <a:r>
              <a:rPr lang="hu-HU" sz="2000" dirty="0" smtClean="0">
                <a:solidFill>
                  <a:srgbClr val="002060"/>
                </a:solidFill>
                <a:sym typeface="Wingdings" panose="05000000000000000000" pitchFamily="2" charset="2"/>
              </a:rPr>
              <a:t>elrendelt </a:t>
            </a:r>
            <a:r>
              <a:rPr lang="hu-HU" sz="2000" dirty="0">
                <a:solidFill>
                  <a:srgbClr val="002060"/>
                </a:solidFill>
                <a:sym typeface="Wingdings" panose="05000000000000000000" pitchFamily="2" charset="2"/>
              </a:rPr>
              <a:t>adatfelvételek az alábbi</a:t>
            </a:r>
            <a:r>
              <a:rPr lang="hu-HU" sz="2000" dirty="0">
                <a:solidFill>
                  <a:srgbClr val="002060"/>
                </a:solidFill>
              </a:rPr>
              <a:t> hét fő </a:t>
            </a:r>
            <a:r>
              <a:rPr lang="hu-HU" sz="2000" dirty="0" smtClean="0">
                <a:solidFill>
                  <a:srgbClr val="002060"/>
                </a:solidFill>
              </a:rPr>
              <a:t>szakstatisztikai területet </a:t>
            </a:r>
            <a:r>
              <a:rPr lang="hu-HU" sz="2000" dirty="0">
                <a:solidFill>
                  <a:srgbClr val="002060"/>
                </a:solidFill>
              </a:rPr>
              <a:t>fedik le:</a:t>
            </a:r>
          </a:p>
          <a:p>
            <a:pPr marL="742950" lvl="2" indent="-34290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hu-HU" b="1" dirty="0" smtClean="0">
                <a:solidFill>
                  <a:srgbClr val="002060"/>
                </a:solidFill>
              </a:rPr>
              <a:t>Társadalom</a:t>
            </a:r>
            <a:r>
              <a:rPr lang="hu-HU" dirty="0" smtClean="0">
                <a:solidFill>
                  <a:srgbClr val="002060"/>
                </a:solidFill>
              </a:rPr>
              <a:t> (jövedelmi viszonyok, életkörülmények, fogyasztás, oktatás, sport…)</a:t>
            </a:r>
            <a:endParaRPr lang="hu-HU" dirty="0">
              <a:solidFill>
                <a:srgbClr val="002060"/>
              </a:solidFill>
            </a:endParaRPr>
          </a:p>
          <a:p>
            <a:pPr marL="742950" lvl="2" indent="-34290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hu-HU" b="1" dirty="0" smtClean="0">
                <a:solidFill>
                  <a:srgbClr val="002060"/>
                </a:solidFill>
              </a:rPr>
              <a:t>Szociális- és egészségügy</a:t>
            </a:r>
            <a:endParaRPr lang="hu-HU" dirty="0">
              <a:solidFill>
                <a:srgbClr val="002060"/>
              </a:solidFill>
            </a:endParaRPr>
          </a:p>
          <a:p>
            <a:pPr marL="742950" lvl="2" indent="-34290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hu-HU" b="1" dirty="0">
                <a:solidFill>
                  <a:srgbClr val="002060"/>
                </a:solidFill>
              </a:rPr>
              <a:t>Gazdasági </a:t>
            </a:r>
            <a:r>
              <a:rPr lang="hu-HU" b="1" dirty="0" smtClean="0">
                <a:solidFill>
                  <a:srgbClr val="002060"/>
                </a:solidFill>
              </a:rPr>
              <a:t>ágazatok </a:t>
            </a:r>
            <a:r>
              <a:rPr lang="hu-HU" dirty="0" smtClean="0">
                <a:solidFill>
                  <a:srgbClr val="002060"/>
                </a:solidFill>
              </a:rPr>
              <a:t>(mezőgazdaság, ipari területek, kereskedelem, K+F, turizmus, kommunikáció, innováció…)</a:t>
            </a:r>
            <a:endParaRPr lang="hu-HU" dirty="0">
              <a:solidFill>
                <a:srgbClr val="002060"/>
              </a:solidFill>
            </a:endParaRPr>
          </a:p>
          <a:p>
            <a:pPr marL="742950" lvl="2" indent="-34290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hu-HU" b="1" dirty="0">
                <a:solidFill>
                  <a:srgbClr val="002060"/>
                </a:solidFill>
              </a:rPr>
              <a:t>Általános gazdasági </a:t>
            </a:r>
            <a:r>
              <a:rPr lang="hu-HU" b="1" dirty="0" smtClean="0">
                <a:solidFill>
                  <a:srgbClr val="002060"/>
                </a:solidFill>
              </a:rPr>
              <a:t>mutatók </a:t>
            </a:r>
            <a:r>
              <a:rPr lang="hu-HU" dirty="0" smtClean="0">
                <a:solidFill>
                  <a:srgbClr val="002060"/>
                </a:solidFill>
              </a:rPr>
              <a:t>(nemzeti számlák, GDP, beruházások, pénzügyek, árak, energiagazdálkodás…)</a:t>
            </a:r>
            <a:endParaRPr lang="hu-HU" b="1" dirty="0">
              <a:solidFill>
                <a:srgbClr val="002060"/>
              </a:solidFill>
            </a:endParaRPr>
          </a:p>
          <a:p>
            <a:pPr marL="742950" lvl="2" indent="-34290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hu-HU" b="1" dirty="0" smtClean="0">
                <a:solidFill>
                  <a:srgbClr val="002060"/>
                </a:solidFill>
              </a:rPr>
              <a:t>Környezet </a:t>
            </a:r>
            <a:r>
              <a:rPr lang="hu-HU" dirty="0" smtClean="0">
                <a:solidFill>
                  <a:srgbClr val="002060"/>
                </a:solidFill>
              </a:rPr>
              <a:t>(levegő, víz, környezetvédelem, hulladékgazdálkodás…)</a:t>
            </a:r>
            <a:endParaRPr lang="hu-HU" dirty="0">
              <a:solidFill>
                <a:srgbClr val="002060"/>
              </a:solidFill>
            </a:endParaRPr>
          </a:p>
          <a:p>
            <a:pPr marL="742950" lvl="2" indent="-34290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hu-HU" b="1" dirty="0" smtClean="0">
                <a:solidFill>
                  <a:srgbClr val="002060"/>
                </a:solidFill>
              </a:rPr>
              <a:t>Regiszterek </a:t>
            </a:r>
            <a:r>
              <a:rPr lang="hu-HU" dirty="0" smtClean="0">
                <a:solidFill>
                  <a:srgbClr val="002060"/>
                </a:solidFill>
              </a:rPr>
              <a:t>(nyilvántartások minden területről)</a:t>
            </a:r>
            <a:endParaRPr lang="hu-HU" b="1" dirty="0" smtClean="0">
              <a:solidFill>
                <a:srgbClr val="002060"/>
              </a:solidFill>
            </a:endParaRPr>
          </a:p>
          <a:p>
            <a:pPr marL="742950" lvl="2" indent="-34290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hu-HU" b="1" dirty="0" smtClean="0">
                <a:solidFill>
                  <a:srgbClr val="002060"/>
                </a:solidFill>
              </a:rPr>
              <a:t>Népesség, népmozgalom</a:t>
            </a:r>
            <a:endParaRPr lang="hu-H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94460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5</a:t>
            </a:fld>
            <a:endParaRPr lang="hu-HU"/>
          </a:p>
        </p:txBody>
      </p:sp>
      <p:sp>
        <p:nvSpPr>
          <p:cNvPr id="7" name="Dia számának helye 7"/>
          <p:cNvSpPr txBox="1">
            <a:spLocks/>
          </p:cNvSpPr>
          <p:nvPr/>
        </p:nvSpPr>
        <p:spPr>
          <a:xfrm>
            <a:off x="11159067" y="348314"/>
            <a:ext cx="355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DEC6E1-F1C1-444D-8DA3-0621314F7DF1}" type="slidenum">
              <a:rPr lang="hu-HU" sz="1300" b="1" smtClean="0">
                <a:solidFill>
                  <a:schemeClr val="tx1"/>
                </a:solidFill>
              </a:rPr>
              <a:pPr/>
              <a:t>5</a:t>
            </a:fld>
            <a:endParaRPr lang="hu-HU" sz="1300" b="1" dirty="0">
              <a:solidFill>
                <a:schemeClr val="tx1"/>
              </a:solidFill>
            </a:endParaRPr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832960" y="1319610"/>
            <a:ext cx="3843815" cy="444599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200" b="1" dirty="0">
                <a:solidFill>
                  <a:srgbClr val="002060"/>
                </a:solidFill>
              </a:rPr>
              <a:t>KSH adatfelvételei SZAKSTATISZTIKAI TERÜLETEK szerint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8" name="Tartalom helye 2"/>
          <p:cNvSpPr>
            <a:spLocks noGrp="1"/>
          </p:cNvSpPr>
          <p:nvPr>
            <p:ph idx="1"/>
          </p:nvPr>
        </p:nvSpPr>
        <p:spPr>
          <a:xfrm>
            <a:off x="939601" y="1640384"/>
            <a:ext cx="4232474" cy="1296367"/>
          </a:xfrm>
        </p:spPr>
        <p:txBody>
          <a:bodyPr/>
          <a:lstStyle/>
          <a:p>
            <a:pPr marL="0" indent="0">
              <a:buNone/>
            </a:pPr>
            <a:r>
              <a:rPr lang="hu-HU" sz="1800" i="1" dirty="0" smtClean="0">
                <a:solidFill>
                  <a:srgbClr val="002060"/>
                </a:solidFill>
              </a:rPr>
              <a:t>Jelentős területek:</a:t>
            </a:r>
          </a:p>
          <a:p>
            <a:pPr lvl="1"/>
            <a:r>
              <a:rPr lang="hu-HU" sz="1800" i="1" dirty="0" smtClean="0">
                <a:solidFill>
                  <a:srgbClr val="002060"/>
                </a:solidFill>
              </a:rPr>
              <a:t>Gazdasági </a:t>
            </a:r>
            <a:r>
              <a:rPr lang="hu-HU" sz="1800" i="1" dirty="0" smtClean="0">
                <a:solidFill>
                  <a:srgbClr val="002060"/>
                </a:solidFill>
              </a:rPr>
              <a:t>ágazatok </a:t>
            </a:r>
            <a:r>
              <a:rPr lang="hu-HU" sz="1800" i="1" dirty="0" smtClean="0">
                <a:solidFill>
                  <a:srgbClr val="002060"/>
                </a:solidFill>
              </a:rPr>
              <a:t>(38%)</a:t>
            </a:r>
          </a:p>
          <a:p>
            <a:pPr lvl="1"/>
            <a:r>
              <a:rPr lang="hu-HU" sz="1800" i="1" dirty="0" smtClean="0">
                <a:solidFill>
                  <a:srgbClr val="002060"/>
                </a:solidFill>
              </a:rPr>
              <a:t>Általános gazdasági mutatók (27%)</a:t>
            </a:r>
            <a:endParaRPr lang="hu-HU" sz="1800" i="1" dirty="0">
              <a:solidFill>
                <a:srgbClr val="002060"/>
              </a:solidFill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590" y="2936751"/>
            <a:ext cx="4369183" cy="2818867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6460632" y="932498"/>
            <a:ext cx="4045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KSH-n kívüli </a:t>
            </a:r>
            <a:r>
              <a:rPr lang="hu-HU" sz="2000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HSSz</a:t>
            </a:r>
            <a:r>
              <a:rPr lang="hu-HU" sz="20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tagok adatfelvételei szakstatisztikai területek szerint</a:t>
            </a:r>
          </a:p>
        </p:txBody>
      </p:sp>
      <p:sp>
        <p:nvSpPr>
          <p:cNvPr id="11" name="Tartalom helye 2"/>
          <p:cNvSpPr txBox="1">
            <a:spLocks/>
          </p:cNvSpPr>
          <p:nvPr/>
        </p:nvSpPr>
        <p:spPr bwMode="auto">
          <a:xfrm>
            <a:off x="6460632" y="1640384"/>
            <a:ext cx="3888432" cy="129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hu-HU" sz="1800" i="1" dirty="0" smtClean="0">
                <a:solidFill>
                  <a:srgbClr val="002060"/>
                </a:solidFill>
              </a:rPr>
              <a:t>Jelentős területek:</a:t>
            </a:r>
          </a:p>
          <a:p>
            <a:pPr lvl="1"/>
            <a:r>
              <a:rPr lang="hu-HU" sz="1800" i="1" smtClean="0">
                <a:solidFill>
                  <a:srgbClr val="002060"/>
                </a:solidFill>
              </a:rPr>
              <a:t>Gazdasági </a:t>
            </a:r>
            <a:r>
              <a:rPr lang="hu-HU" sz="1800" i="1" smtClean="0">
                <a:solidFill>
                  <a:srgbClr val="002060"/>
                </a:solidFill>
              </a:rPr>
              <a:t>ágazatok </a:t>
            </a:r>
            <a:r>
              <a:rPr lang="hu-HU" sz="1800" i="1" dirty="0" smtClean="0">
                <a:solidFill>
                  <a:srgbClr val="002060"/>
                </a:solidFill>
              </a:rPr>
              <a:t>(35%)</a:t>
            </a:r>
          </a:p>
          <a:p>
            <a:pPr lvl="1"/>
            <a:r>
              <a:rPr lang="hu-HU" sz="1800" i="1" dirty="0" smtClean="0">
                <a:solidFill>
                  <a:srgbClr val="002060"/>
                </a:solidFill>
              </a:rPr>
              <a:t>Társadalom (32%)</a:t>
            </a:r>
            <a:endParaRPr lang="hu-HU" sz="1800" i="1" dirty="0">
              <a:solidFill>
                <a:srgbClr val="002060"/>
              </a:solidFill>
            </a:endParaRP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2698" y="2936751"/>
            <a:ext cx="4361309" cy="284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08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6</a:t>
            </a:fld>
            <a:endParaRPr lang="hu-HU"/>
          </a:p>
        </p:txBody>
      </p:sp>
      <p:sp>
        <p:nvSpPr>
          <p:cNvPr id="7" name="Dia számának helye 7"/>
          <p:cNvSpPr txBox="1">
            <a:spLocks/>
          </p:cNvSpPr>
          <p:nvPr/>
        </p:nvSpPr>
        <p:spPr>
          <a:xfrm>
            <a:off x="11159067" y="348314"/>
            <a:ext cx="355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DEC6E1-F1C1-444D-8DA3-0621314F7DF1}" type="slidenum">
              <a:rPr lang="hu-HU" sz="1300" b="1" smtClean="0">
                <a:solidFill>
                  <a:schemeClr val="tx1"/>
                </a:solidFill>
              </a:rPr>
              <a:pPr/>
              <a:t>6</a:t>
            </a:fld>
            <a:endParaRPr lang="hu-HU" sz="1300" b="1" dirty="0">
              <a:solidFill>
                <a:schemeClr val="tx1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2304803" y="713439"/>
            <a:ext cx="6542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002060"/>
                </a:solidFill>
              </a:rPr>
              <a:t>Adatfelvételekkel kapcsolatos változások I.</a:t>
            </a:r>
            <a:endParaRPr lang="hu-HU" sz="2800" b="1" dirty="0">
              <a:solidFill>
                <a:srgbClr val="002060"/>
              </a:solidFill>
            </a:endParaRP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737294" y="1638325"/>
            <a:ext cx="8595667" cy="3705200"/>
          </a:xfrm>
        </p:spPr>
        <p:txBody>
          <a:bodyPr/>
          <a:lstStyle/>
          <a:p>
            <a:pPr marL="0" indent="0">
              <a:buNone/>
            </a:pPr>
            <a:r>
              <a:rPr lang="hu-HU" u="sng" dirty="0">
                <a:solidFill>
                  <a:srgbClr val="002060"/>
                </a:solidFill>
              </a:rPr>
              <a:t>Új illetve újra elrendelésre kerülő </a:t>
            </a:r>
            <a:r>
              <a:rPr lang="hu-HU" u="sng" dirty="0" smtClean="0">
                <a:solidFill>
                  <a:srgbClr val="002060"/>
                </a:solidFill>
              </a:rPr>
              <a:t>adatfelvételek</a:t>
            </a:r>
            <a:endParaRPr lang="hu-HU" u="sng" dirty="0">
              <a:solidFill>
                <a:srgbClr val="002060"/>
              </a:solidFill>
            </a:endParaRPr>
          </a:p>
          <a:p>
            <a:pPr>
              <a:spcBef>
                <a:spcPts val="1200"/>
              </a:spcBef>
              <a:spcAft>
                <a:spcPts val="0"/>
              </a:spcAft>
              <a:buFontTx/>
              <a:buChar char="-"/>
            </a:pPr>
            <a:r>
              <a:rPr lang="hu-HU" sz="2000" dirty="0" smtClean="0">
                <a:solidFill>
                  <a:srgbClr val="002060"/>
                </a:solidFill>
              </a:rPr>
              <a:t>KSH: 2 db önkéntes adatgyűjtés újraindul, EU-s jogszabályi kötelezettség alapján; 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u-HU" sz="2000" dirty="0" smtClean="0">
                <a:solidFill>
                  <a:srgbClr val="002060"/>
                </a:solidFill>
              </a:rPr>
              <a:t>KSH:„Lakbérfelvétel” 2018. őszén, hazai adatigény alapján</a:t>
            </a:r>
          </a:p>
          <a:p>
            <a:pPr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hu-HU" sz="2000" dirty="0" smtClean="0">
                <a:solidFill>
                  <a:srgbClr val="002060"/>
                </a:solidFill>
                <a:sym typeface="Wingdings" panose="05000000000000000000" pitchFamily="2" charset="2"/>
              </a:rPr>
              <a:t>OBH</a:t>
            </a:r>
            <a:r>
              <a:rPr lang="hu-HU" sz="2000" dirty="0">
                <a:solidFill>
                  <a:srgbClr val="002060"/>
                </a:solidFill>
                <a:sym typeface="Wingdings" panose="05000000000000000000" pitchFamily="2" charset="2"/>
              </a:rPr>
              <a:t>: egy korábbi adatgyűjtés ketté </a:t>
            </a:r>
            <a:r>
              <a:rPr lang="hu-HU" sz="2000" dirty="0" smtClean="0">
                <a:solidFill>
                  <a:srgbClr val="002060"/>
                </a:solidFill>
                <a:sym typeface="Wingdings" panose="05000000000000000000" pitchFamily="2" charset="2"/>
              </a:rPr>
              <a:t>válik</a:t>
            </a:r>
            <a:r>
              <a:rPr lang="hu-HU" sz="20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hu-HU" sz="2000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 1 Módosított, 1 Új</a:t>
            </a:r>
            <a:endParaRPr lang="hu-HU" sz="2000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hu-HU" sz="2000" u="sng" dirty="0" smtClean="0">
                <a:solidFill>
                  <a:srgbClr val="002060"/>
                </a:solidFill>
              </a:rPr>
              <a:t>További információk, minisztériumi változások miatt</a:t>
            </a:r>
            <a:endParaRPr lang="hu-HU" sz="2000" u="sng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u-HU" sz="2000" dirty="0" smtClean="0">
                <a:solidFill>
                  <a:srgbClr val="002060"/>
                </a:solidFill>
              </a:rPr>
              <a:t>- </a:t>
            </a:r>
            <a:r>
              <a:rPr lang="hu-HU" sz="2000" dirty="0" err="1" smtClean="0">
                <a:solidFill>
                  <a:srgbClr val="002060"/>
                </a:solidFill>
              </a:rPr>
              <a:t>PM-ből</a:t>
            </a:r>
            <a:r>
              <a:rPr lang="hu-HU" sz="2000" dirty="0" smtClean="0">
                <a:solidFill>
                  <a:srgbClr val="002060"/>
                </a:solidFill>
              </a:rPr>
              <a:t> 4 adatgyűjtés </a:t>
            </a:r>
            <a:r>
              <a:rPr lang="hu-HU" sz="2000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 KSH fejezetébe</a:t>
            </a:r>
          </a:p>
          <a:p>
            <a:pPr marL="0" indent="0">
              <a:buNone/>
            </a:pPr>
            <a:r>
              <a:rPr lang="hu-HU" sz="2000" dirty="0" smtClean="0">
                <a:solidFill>
                  <a:srgbClr val="002060"/>
                </a:solidFill>
              </a:rPr>
              <a:t>- </a:t>
            </a:r>
            <a:r>
              <a:rPr lang="hu-HU" sz="2000" dirty="0" err="1" smtClean="0">
                <a:solidFill>
                  <a:srgbClr val="002060"/>
                </a:solidFill>
              </a:rPr>
              <a:t>ITM-ből</a:t>
            </a:r>
            <a:r>
              <a:rPr lang="hu-HU" sz="2000" dirty="0" smtClean="0">
                <a:solidFill>
                  <a:srgbClr val="002060"/>
                </a:solidFill>
              </a:rPr>
              <a:t>: 2 adatgyűjtés </a:t>
            </a:r>
            <a:r>
              <a:rPr lang="hu-HU" sz="2000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 KSH fejezetébe </a:t>
            </a:r>
          </a:p>
          <a:p>
            <a:pPr marL="0" indent="0">
              <a:buNone/>
            </a:pPr>
            <a:r>
              <a:rPr lang="hu-HU" sz="2000" dirty="0" smtClean="0">
                <a:solidFill>
                  <a:srgbClr val="002060"/>
                </a:solidFill>
              </a:rPr>
              <a:t>- </a:t>
            </a:r>
            <a:r>
              <a:rPr lang="hu-HU" sz="2000" dirty="0" err="1" smtClean="0">
                <a:solidFill>
                  <a:srgbClr val="002060"/>
                </a:solidFill>
              </a:rPr>
              <a:t>PM-ből</a:t>
            </a:r>
            <a:r>
              <a:rPr lang="hu-HU" sz="2000" dirty="0" smtClean="0">
                <a:solidFill>
                  <a:srgbClr val="002060"/>
                </a:solidFill>
              </a:rPr>
              <a:t> 1 </a:t>
            </a:r>
            <a:r>
              <a:rPr lang="hu-HU" sz="2000" dirty="0">
                <a:solidFill>
                  <a:srgbClr val="002060"/>
                </a:solidFill>
              </a:rPr>
              <a:t>adatgyűjtés </a:t>
            </a:r>
            <a:r>
              <a:rPr lang="hu-HU" sz="2000" dirty="0">
                <a:solidFill>
                  <a:srgbClr val="002060"/>
                </a:solidFill>
                <a:sym typeface="Wingdings" panose="05000000000000000000" pitchFamily="2" charset="2"/>
              </a:rPr>
              <a:t> </a:t>
            </a:r>
            <a:r>
              <a:rPr lang="hu-HU" sz="2000" dirty="0" smtClean="0">
                <a:solidFill>
                  <a:srgbClr val="002060"/>
                </a:solidFill>
                <a:sym typeface="Wingdings" panose="05000000000000000000" pitchFamily="2" charset="2"/>
              </a:rPr>
              <a:t>ITM fejezetébe</a:t>
            </a:r>
            <a:endParaRPr lang="hu-HU" sz="20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43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7</a:t>
            </a:fld>
            <a:endParaRPr lang="hu-HU"/>
          </a:p>
        </p:txBody>
      </p:sp>
      <p:sp>
        <p:nvSpPr>
          <p:cNvPr id="7" name="Dia számának helye 7"/>
          <p:cNvSpPr txBox="1">
            <a:spLocks/>
          </p:cNvSpPr>
          <p:nvPr/>
        </p:nvSpPr>
        <p:spPr>
          <a:xfrm>
            <a:off x="11159067" y="348314"/>
            <a:ext cx="355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DEC6E1-F1C1-444D-8DA3-0621314F7DF1}" type="slidenum">
              <a:rPr lang="hu-HU" sz="1300" b="1" smtClean="0">
                <a:solidFill>
                  <a:schemeClr val="tx1"/>
                </a:solidFill>
              </a:rPr>
              <a:pPr/>
              <a:t>7</a:t>
            </a:fld>
            <a:endParaRPr lang="hu-HU" sz="1300" b="1" dirty="0">
              <a:solidFill>
                <a:schemeClr val="tx1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2304803" y="713439"/>
            <a:ext cx="6639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002060"/>
                </a:solidFill>
              </a:rPr>
              <a:t>Adatfelvételekkel kapcsolatos változások II.</a:t>
            </a:r>
            <a:endParaRPr lang="hu-HU" sz="2800" b="1" dirty="0">
              <a:solidFill>
                <a:srgbClr val="002060"/>
              </a:solidFill>
            </a:endParaRP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737294" y="1638325"/>
            <a:ext cx="8595667" cy="3705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u="sng" dirty="0">
                <a:solidFill>
                  <a:srgbClr val="002060"/>
                </a:solidFill>
              </a:rPr>
              <a:t>Szünetelő, megszűnő adatfelvételek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hu-HU" sz="2400" b="1" i="1" dirty="0">
                <a:solidFill>
                  <a:srgbClr val="002060"/>
                </a:solidFill>
              </a:rPr>
              <a:t>KSH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u-HU" sz="2400" dirty="0">
                <a:solidFill>
                  <a:srgbClr val="002060"/>
                </a:solidFill>
              </a:rPr>
              <a:t>Szünetelő: 6 darab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u-HU" sz="2400" dirty="0">
                <a:solidFill>
                  <a:srgbClr val="002060"/>
                </a:solidFill>
              </a:rPr>
              <a:t>Beolvadással megszűnő: 3 </a:t>
            </a:r>
            <a:r>
              <a:rPr lang="hu-HU" sz="2400" dirty="0" smtClean="0">
                <a:solidFill>
                  <a:srgbClr val="002060"/>
                </a:solidFill>
              </a:rPr>
              <a:t>darab</a:t>
            </a:r>
            <a:endParaRPr lang="hu-HU" sz="2400" dirty="0">
              <a:solidFill>
                <a:srgbClr val="002060"/>
              </a:solidFill>
            </a:endParaRP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hu-HU" sz="2400" b="1" i="1" dirty="0" err="1">
                <a:solidFill>
                  <a:srgbClr val="002060"/>
                </a:solidFill>
              </a:rPr>
              <a:t>HSSz</a:t>
            </a:r>
            <a:r>
              <a:rPr lang="hu-HU" sz="2400" b="1" i="1" dirty="0">
                <a:solidFill>
                  <a:srgbClr val="002060"/>
                </a:solidFill>
              </a:rPr>
              <a:t> KSH-n kívüli tagjai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u-HU" sz="2400" dirty="0">
                <a:solidFill>
                  <a:srgbClr val="002060"/>
                </a:solidFill>
              </a:rPr>
              <a:t>Szünetelő: MEKH (1 db)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u-HU" sz="2400" dirty="0">
                <a:solidFill>
                  <a:srgbClr val="002060"/>
                </a:solidFill>
              </a:rPr>
              <a:t>Beolvadással megszűnő: AM, OBH (1-1 db)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u-HU" sz="2400" dirty="0" smtClean="0">
                <a:solidFill>
                  <a:srgbClr val="002060"/>
                </a:solidFill>
              </a:rPr>
              <a:t>Megszűnő: BM (5 db), ITM (2 db), AKI (1 db)</a:t>
            </a:r>
            <a:endParaRPr lang="hu-HU" sz="2400" strike="sngStrik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962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8</a:t>
            </a:fld>
            <a:endParaRPr lang="hu-HU"/>
          </a:p>
        </p:txBody>
      </p:sp>
      <p:sp>
        <p:nvSpPr>
          <p:cNvPr id="7" name="Dia számának helye 7"/>
          <p:cNvSpPr txBox="1">
            <a:spLocks/>
          </p:cNvSpPr>
          <p:nvPr/>
        </p:nvSpPr>
        <p:spPr>
          <a:xfrm>
            <a:off x="11159067" y="348314"/>
            <a:ext cx="355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DEC6E1-F1C1-444D-8DA3-0621314F7DF1}" type="slidenum">
              <a:rPr lang="hu-HU" sz="1300" b="1" smtClean="0">
                <a:solidFill>
                  <a:schemeClr val="tx1"/>
                </a:solidFill>
              </a:rPr>
              <a:pPr/>
              <a:t>8</a:t>
            </a:fld>
            <a:endParaRPr lang="hu-HU" sz="1300" b="1" dirty="0">
              <a:solidFill>
                <a:schemeClr val="tx1"/>
              </a:solidFill>
            </a:endParaRP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1845220" y="371333"/>
            <a:ext cx="8013155" cy="684212"/>
          </a:xfrm>
        </p:spPr>
        <p:txBody>
          <a:bodyPr>
            <a:normAutofit/>
          </a:bodyPr>
          <a:lstStyle/>
          <a:p>
            <a:r>
              <a:rPr lang="hu-HU" sz="2000" b="1" dirty="0">
                <a:solidFill>
                  <a:srgbClr val="002060"/>
                </a:solidFill>
              </a:rPr>
              <a:t> Statisztikai adatgyűjtések száma szervenként, részletes bontásban 2018, 2019</a:t>
            </a:r>
            <a:endParaRPr lang="hu-HU" sz="2000" dirty="0">
              <a:solidFill>
                <a:srgbClr val="002060"/>
              </a:solidFill>
            </a:endParaRPr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707193"/>
              </p:ext>
            </p:extLst>
          </p:nvPr>
        </p:nvGraphicFramePr>
        <p:xfrm>
          <a:off x="2547664" y="997320"/>
          <a:ext cx="6608266" cy="5075149"/>
        </p:xfrm>
        <a:graphic>
          <a:graphicData uri="http://schemas.openxmlformats.org/drawingml/2006/table">
            <a:tbl>
              <a:tblPr firstRow="1" firstCol="1" bandRow="1"/>
              <a:tblGrid>
                <a:gridCol w="1737682"/>
                <a:gridCol w="608823"/>
                <a:gridCol w="608823"/>
                <a:gridCol w="608823"/>
                <a:gridCol w="608823"/>
                <a:gridCol w="608823"/>
                <a:gridCol w="608823"/>
                <a:gridCol w="608823"/>
                <a:gridCol w="608823"/>
              </a:tblGrid>
              <a:tr h="209283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Szerv neve</a:t>
                      </a:r>
                      <a:endParaRPr lang="hu-H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Statisztikai adatgyűjtések száma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9954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Összesen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Az adatgyűjtések jellege szerint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19977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változatlan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módosított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új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19977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rgbClr val="002060"/>
                          </a:solidFill>
                          <a:effectLst/>
                          <a:highlight>
                            <a:srgbClr val="D3D3D3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hu-H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b="1">
                          <a:solidFill>
                            <a:srgbClr val="002060"/>
                          </a:solidFill>
                          <a:effectLst/>
                          <a:highlight>
                            <a:srgbClr val="D3D3D3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b="1">
                          <a:solidFill>
                            <a:srgbClr val="002060"/>
                          </a:solidFill>
                          <a:effectLst/>
                          <a:highlight>
                            <a:srgbClr val="D3D3D3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b="1">
                          <a:solidFill>
                            <a:srgbClr val="002060"/>
                          </a:solidFill>
                          <a:effectLst/>
                          <a:highlight>
                            <a:srgbClr val="D3D3D3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9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Központi Statisztikai Hivatal</a:t>
                      </a:r>
                      <a:endParaRPr lang="hu-H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136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128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2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Agrárminisztérium 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2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Belügyminisztérium 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0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Emberi Erőforrások Minisztériuma 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2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Igazságügyi Minisztérium 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4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Innovációs és Technológiai Minisztérium 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u-H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Miniszterelnökség 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2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Pénzügyminisztérium 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0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Agrárgazdasági Kutató Intézet 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2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Legfőbb Ügyészség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3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Magyar Energetikai és Közmű-szabályozási Hivatal 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2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Országos Bírósági Hivatal 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2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 i n d ö s s z e s e n: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256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b="1" u="sng">
                          <a:solidFill>
                            <a:srgbClr val="002060"/>
                          </a:solidFill>
                          <a:effectLst/>
                          <a:highlight>
                            <a:srgbClr val="D3D3D3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231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b="1" u="sng">
                          <a:solidFill>
                            <a:srgbClr val="002060"/>
                          </a:solidFill>
                          <a:effectLst/>
                          <a:highlight>
                            <a:srgbClr val="D3D3D3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191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b="1" u="sng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hu-HU" sz="1100" b="1" u="sng">
                          <a:solidFill>
                            <a:srgbClr val="002060"/>
                          </a:solidFill>
                          <a:effectLst/>
                          <a:highlight>
                            <a:srgbClr val="D3D3D3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hu-H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b="1" u="sng" dirty="0">
                          <a:solidFill>
                            <a:srgbClr val="002060"/>
                          </a:solidFill>
                          <a:effectLst/>
                          <a:highlight>
                            <a:srgbClr val="D3D3D3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hu-H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4984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9</a:t>
            </a:fld>
            <a:endParaRPr lang="hu-HU"/>
          </a:p>
        </p:txBody>
      </p:sp>
      <p:sp>
        <p:nvSpPr>
          <p:cNvPr id="7" name="Dia számának helye 7"/>
          <p:cNvSpPr txBox="1">
            <a:spLocks/>
          </p:cNvSpPr>
          <p:nvPr/>
        </p:nvSpPr>
        <p:spPr>
          <a:xfrm>
            <a:off x="11159067" y="348314"/>
            <a:ext cx="355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DEC6E1-F1C1-444D-8DA3-0621314F7DF1}" type="slidenum">
              <a:rPr lang="hu-HU" sz="1300" b="1" smtClean="0">
                <a:solidFill>
                  <a:schemeClr val="tx1"/>
                </a:solidFill>
              </a:rPr>
              <a:pPr/>
              <a:t>9</a:t>
            </a:fld>
            <a:endParaRPr lang="hu-HU" sz="1300" b="1" dirty="0">
              <a:solidFill>
                <a:schemeClr val="tx1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09800" y="713439"/>
            <a:ext cx="7591425" cy="720725"/>
          </a:xfrm>
        </p:spPr>
        <p:txBody>
          <a:bodyPr>
            <a:normAutofit/>
          </a:bodyPr>
          <a:lstStyle/>
          <a:p>
            <a:r>
              <a:rPr lang="hu-HU" altLang="hu-HU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Kormányrendeleten kívüli tartalom és változásai</a:t>
            </a:r>
            <a:endParaRPr lang="hu-HU" sz="2800" dirty="0">
              <a:solidFill>
                <a:srgbClr val="002060"/>
              </a:solidFill>
            </a:endParaRPr>
          </a:p>
        </p:txBody>
      </p:sp>
      <p:sp>
        <p:nvSpPr>
          <p:cNvPr id="8" name="Tartalom helye 2"/>
          <p:cNvSpPr>
            <a:spLocks noGrp="1"/>
          </p:cNvSpPr>
          <p:nvPr>
            <p:ph idx="1"/>
          </p:nvPr>
        </p:nvSpPr>
        <p:spPr>
          <a:xfrm>
            <a:off x="550564" y="1590286"/>
            <a:ext cx="10079335" cy="771914"/>
          </a:xfrm>
        </p:spPr>
        <p:txBody>
          <a:bodyPr/>
          <a:lstStyle/>
          <a:p>
            <a:r>
              <a:rPr lang="hu-HU" sz="1800" b="1" dirty="0" smtClean="0">
                <a:solidFill>
                  <a:srgbClr val="002060"/>
                </a:solidFill>
              </a:rPr>
              <a:t>Az OSAP Korm. rendeleten kívüli 2019. évre tervezett adatátvételeinek száma: 244 db, ebből a </a:t>
            </a:r>
            <a:r>
              <a:rPr lang="hu-HU" sz="1800" b="1" dirty="0" err="1" smtClean="0">
                <a:solidFill>
                  <a:srgbClr val="002060"/>
                </a:solidFill>
              </a:rPr>
              <a:t>HSSz</a:t>
            </a:r>
            <a:r>
              <a:rPr lang="hu-HU" sz="1800" b="1" dirty="0" smtClean="0">
                <a:solidFill>
                  <a:srgbClr val="002060"/>
                </a:solidFill>
              </a:rPr>
              <a:t> szerveinek elrendelésébe tartozik 32 db, a KSH elrendelésébe tartozik 212 db.  </a:t>
            </a:r>
          </a:p>
          <a:p>
            <a:endParaRPr lang="hu-HU" dirty="0"/>
          </a:p>
        </p:txBody>
      </p:sp>
      <p:graphicFrame>
        <p:nvGraphicFramePr>
          <p:cNvPr id="9" name="Tábláza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30376"/>
              </p:ext>
            </p:extLst>
          </p:nvPr>
        </p:nvGraphicFramePr>
        <p:xfrm>
          <a:off x="3539504" y="2518322"/>
          <a:ext cx="4932015" cy="3034285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859845"/>
                <a:gridCol w="1634241"/>
                <a:gridCol w="1437929"/>
              </a:tblGrid>
              <a:tr h="3331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 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2018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2019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331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KSH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201</a:t>
                      </a:r>
                      <a:endParaRPr lang="hu-H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212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319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• Ebből új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17</a:t>
                      </a:r>
                      <a:endParaRPr lang="hu-H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14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6841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HSSz KSH-n kívüli tagjai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29</a:t>
                      </a:r>
                      <a:endParaRPr lang="hu-H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32</a:t>
                      </a:r>
                      <a:endParaRPr lang="hu-H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319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• Ebből új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4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0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6841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Népmozgalmi adatfelvételek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17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17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31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Megszűnő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2</a:t>
                      </a:r>
                      <a:endParaRPr lang="hu-H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2</a:t>
                      </a:r>
                      <a:endParaRPr lang="hu-H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7836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0FDB48AD5866D645BB0EE4F460BF82F1" ma:contentTypeVersion="0" ma:contentTypeDescription="Új dokumentum létrehozása." ma:contentTypeScope="" ma:versionID="8a3f37dd5261c935f772846763d9453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047bb06e0a2f553563b46466d8dd5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D007EDF-8C66-46F3-94B1-E30966A6D2A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44168DB-626E-474D-8A13-5A257AFB5B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B81B3D9-2814-4C34-AE69-A758932FB0FE}">
  <ds:schemaRefs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831</Words>
  <Application>Microsoft Office PowerPoint</Application>
  <PresentationFormat>Szélesvásznú</PresentationFormat>
  <Paragraphs>258</Paragraphs>
  <Slides>13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Myriad </vt:lpstr>
      <vt:lpstr>Times New Roman</vt:lpstr>
      <vt:lpstr>Wingdings</vt:lpstr>
      <vt:lpstr>Office-téma</vt:lpstr>
      <vt:lpstr>PowerPoint bemutató</vt:lpstr>
      <vt:lpstr>Felülvizsgálati szempontok</vt:lpstr>
      <vt:lpstr>Kormányrendeleti tartalom és változásai  </vt:lpstr>
      <vt:lpstr>PowerPoint bemutató</vt:lpstr>
      <vt:lpstr>KSH adatfelvételei SZAKSTATISZTIKAI TERÜLETEK szerint </vt:lpstr>
      <vt:lpstr>PowerPoint bemutató</vt:lpstr>
      <vt:lpstr>PowerPoint bemutató</vt:lpstr>
      <vt:lpstr> Statisztikai adatgyűjtések száma szervenként, részletes bontásban 2018, 2019</vt:lpstr>
      <vt:lpstr>Kormányrendeleten kívüli tartalom és változásai</vt:lpstr>
      <vt:lpstr>PowerPoint bemutató</vt:lpstr>
      <vt:lpstr>PowerPoint bemutató</vt:lpstr>
      <vt:lpstr>PowerPoint bemutató</vt:lpstr>
      <vt:lpstr>Köszönöm a figyelmet!</vt:lpstr>
    </vt:vector>
  </TitlesOfParts>
  <Company>KSH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Simonné Horváth Gabriella</dc:creator>
  <cp:lastModifiedBy>Nagy Eszter dr.</cp:lastModifiedBy>
  <cp:revision>26</cp:revision>
  <dcterms:created xsi:type="dcterms:W3CDTF">2017-03-01T09:38:02Z</dcterms:created>
  <dcterms:modified xsi:type="dcterms:W3CDTF">2018-09-25T17:30:28Z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0x0101000FDB48AD5866D645BB0EE4F460BF82F1</vt:lpwstr>
  </property>
</Properties>
</file>