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1.xml" ContentType="application/vnd.openxmlformats-officedocument.drawingml.chartshapes+xml"/>
  <Override PartName="/ppt/charts/chartEx1.xml" ContentType="application/vnd.ms-office.chartex+xml"/>
  <Override PartName="/ppt/charts/style7.xml" ContentType="application/vnd.ms-office.chartstyle+xml"/>
  <Override PartName="/ppt/charts/colors7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306" r:id="rId2"/>
    <p:sldId id="391" r:id="rId3"/>
    <p:sldId id="271" r:id="rId4"/>
    <p:sldId id="394" r:id="rId5"/>
    <p:sldId id="384" r:id="rId6"/>
    <p:sldId id="273" r:id="rId7"/>
    <p:sldId id="387" r:id="rId8"/>
    <p:sldId id="318" r:id="rId9"/>
    <p:sldId id="389" r:id="rId10"/>
    <p:sldId id="335" r:id="rId11"/>
    <p:sldId id="386" r:id="rId12"/>
    <p:sldId id="392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sányi Zoltán" initials="CZ" lastIdx="2" clrIdx="0">
    <p:extLst>
      <p:ext uri="{19B8F6BF-5375-455C-9EA6-DF929625EA0E}">
        <p15:presenceInfo xmlns:p15="http://schemas.microsoft.com/office/powerpoint/2012/main" userId="Csányi Zoltán" providerId="None"/>
      </p:ext>
    </p:extLst>
  </p:cmAuthor>
  <p:cmAuthor id="2" name="TE" initials="TB" lastIdx="11" clrIdx="1">
    <p:extLst>
      <p:ext uri="{19B8F6BF-5375-455C-9EA6-DF929625EA0E}">
        <p15:presenceInfo xmlns:p15="http://schemas.microsoft.com/office/powerpoint/2012/main" userId="TE" providerId="None"/>
      </p:ext>
    </p:extLst>
  </p:cmAuthor>
  <p:cmAuthor id="3" name="Tóth Péter" initials="TP" lastIdx="14" clrIdx="2">
    <p:extLst>
      <p:ext uri="{19B8F6BF-5375-455C-9EA6-DF929625EA0E}">
        <p15:presenceInfo xmlns:p15="http://schemas.microsoft.com/office/powerpoint/2012/main" userId="Tóth Pét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33"/>
    <a:srgbClr val="127040"/>
    <a:srgbClr val="E2F0D9"/>
    <a:srgbClr val="FFFFFF"/>
    <a:srgbClr val="1A69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jumbo\csoportmunka\Agazatstat\03_Projektek_hazai\2023%20IFS\T&#225;j&#233;koztat&#225;s\El&#337;zetes%20adatok\11.&#225;br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jumbo\csoportmunka\Agazatstat\03_Projektek_hazai\2023%20IFS\T&#225;j&#233;koztat&#225;s\El&#337;zetes%20adatok\El&#337;zetes_20230915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jumbo\csoportmunka\Agazatstat\03_Projektek_hazai\2023%20IFS\T&#225;j&#233;koztat&#225;s\El&#337;zetes%20adatok\El&#337;zetes_20230915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jumbo\csoportmunka\Agazatstat\03_Projektek_hazai\2023%20IFS\T&#225;j&#233;koztat&#225;s\El&#337;zetes%20adatok\3.&#225;bra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jumbo\csoportmunka\Agazatstat\03_Projektek_hazai\2023%20IFS\T&#225;j&#233;koztat&#225;s\El&#337;zetes%20adatok\4.&#225;bra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jumbo\csoportmunka\Agazatstat\03_Projektek_hazai\2023%20IFS\T&#225;j&#233;koztat&#225;s\El&#337;zetes%20adatok\El&#337;zetes_20230915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1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7.xml"/><Relationship Id="rId2" Type="http://schemas.microsoft.com/office/2011/relationships/chartStyle" Target="style7.xml"/><Relationship Id="rId1" Type="http://schemas.openxmlformats.org/officeDocument/2006/relationships/oleObject" Target="file:///Q:\Agazatstat\03_Projektek_hazai\2023%20IFS\T&#225;j&#233;koztat&#225;s\El&#337;zetes%20adatok\11.&#225;br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Munka1!$B$7:$B$10</c:f>
              <c:numCache>
                <c:formatCode>General</c:formatCode>
                <c:ptCount val="4"/>
                <c:pt idx="0">
                  <c:v>2013</c:v>
                </c:pt>
                <c:pt idx="1">
                  <c:v>2016</c:v>
                </c:pt>
                <c:pt idx="2">
                  <c:v>2020</c:v>
                </c:pt>
                <c:pt idx="3">
                  <c:v>2023</c:v>
                </c:pt>
              </c:numCache>
            </c:numRef>
          </c:cat>
          <c:val>
            <c:numRef>
              <c:f>Munka1!$C$7:$C$10</c:f>
              <c:numCache>
                <c:formatCode>General</c:formatCode>
                <c:ptCount val="4"/>
                <c:pt idx="0">
                  <c:v>2.1</c:v>
                </c:pt>
                <c:pt idx="1">
                  <c:v>15</c:v>
                </c:pt>
                <c:pt idx="2">
                  <c:v>23.2</c:v>
                </c:pt>
                <c:pt idx="3">
                  <c:v>25.4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B39-4A81-A0DF-F5DBAA6B9A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67869871"/>
        <c:axId val="1363817375"/>
      </c:lineChart>
      <c:catAx>
        <c:axId val="14678698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363817375"/>
        <c:crosses val="autoZero"/>
        <c:auto val="1"/>
        <c:lblAlgn val="ctr"/>
        <c:lblOffset val="100"/>
        <c:noMultiLvlLbl val="0"/>
      </c:catAx>
      <c:valAx>
        <c:axId val="13638173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4678698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636563914727862"/>
          <c:y val="6.97783428958446E-2"/>
          <c:w val="0.77471338105673992"/>
          <c:h val="0.763802031972080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Gazdaság!$A$4</c:f>
              <c:strCache>
                <c:ptCount val="1"/>
                <c:pt idx="0">
                  <c:v>Összesen 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F1F-442D-98FC-F8F6BEB3E185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F1F-442D-98FC-F8F6BEB3E185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F1F-442D-98FC-F8F6BEB3E185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F1F-442D-98FC-F8F6BEB3E185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Myriad "/>
                      <a:ea typeface="+mn-ea"/>
                      <a:cs typeface="+mn-cs"/>
                    </a:defRPr>
                  </a:pPr>
                  <a:endParaRPr lang="hu-H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F1F-442D-98FC-F8F6BEB3E18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Myriad 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Gazdaság!$B$3:$F$3</c:f>
              <c:numCache>
                <c:formatCode>General</c:formatCode>
                <c:ptCount val="5"/>
                <c:pt idx="0">
                  <c:v>2010</c:v>
                </c:pt>
                <c:pt idx="1">
                  <c:v>2013</c:v>
                </c:pt>
                <c:pt idx="2">
                  <c:v>2016</c:v>
                </c:pt>
                <c:pt idx="3">
                  <c:v>2020</c:v>
                </c:pt>
                <c:pt idx="4">
                  <c:v>2023</c:v>
                </c:pt>
              </c:numCache>
            </c:numRef>
          </c:cat>
          <c:val>
            <c:numRef>
              <c:f>Gazdaság!$B$4:$F$4</c:f>
              <c:numCache>
                <c:formatCode>0</c:formatCode>
                <c:ptCount val="5"/>
                <c:pt idx="0">
                  <c:v>351</c:v>
                </c:pt>
                <c:pt idx="1">
                  <c:v>297</c:v>
                </c:pt>
                <c:pt idx="2">
                  <c:v>274</c:v>
                </c:pt>
                <c:pt idx="3">
                  <c:v>241</c:v>
                </c:pt>
                <c:pt idx="4">
                  <c:v>196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F1F-442D-98FC-F8F6BEB3E1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2962032"/>
        <c:axId val="312959952"/>
      </c:barChart>
      <c:catAx>
        <c:axId val="312962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Myriad "/>
                <a:ea typeface="+mn-ea"/>
                <a:cs typeface="+mn-cs"/>
              </a:defRPr>
            </a:pPr>
            <a:endParaRPr lang="hu-HU"/>
          </a:p>
        </c:txPr>
        <c:crossAx val="312959952"/>
        <c:crosses val="autoZero"/>
        <c:auto val="1"/>
        <c:lblAlgn val="ctr"/>
        <c:lblOffset val="100"/>
        <c:noMultiLvlLbl val="0"/>
      </c:catAx>
      <c:valAx>
        <c:axId val="312959952"/>
        <c:scaling>
          <c:orientation val="minMax"/>
          <c:max val="4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Myriad "/>
                    <a:ea typeface="+mn-ea"/>
                    <a:cs typeface="+mn-cs"/>
                  </a:defRPr>
                </a:pPr>
                <a:r>
                  <a:rPr lang="hu-HU" sz="1200" dirty="0"/>
                  <a:t>Ezer darab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Myriad "/>
                  <a:ea typeface="+mn-ea"/>
                  <a:cs typeface="+mn-cs"/>
                </a:defRPr>
              </a:pPr>
              <a:endParaRPr lang="hu-HU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Myriad "/>
                <a:ea typeface="+mn-ea"/>
                <a:cs typeface="+mn-cs"/>
              </a:defRPr>
            </a:pPr>
            <a:endParaRPr lang="hu-HU"/>
          </a:p>
        </c:txPr>
        <c:crossAx val="312962032"/>
        <c:crosses val="autoZero"/>
        <c:crossBetween val="between"/>
        <c:majorUnit val="100"/>
        <c:minorUnit val="5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2200">
          <a:solidFill>
            <a:schemeClr val="tx1"/>
          </a:solidFill>
          <a:latin typeface="Myriad "/>
        </a:defRPr>
      </a:pPr>
      <a:endParaRPr lang="hu-H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Tevékenység!$B$3</c:f>
              <c:strCache>
                <c:ptCount val="1"/>
                <c:pt idx="0">
                  <c:v>Állattartó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Tevékenység!$A$4:$A$8</c:f>
              <c:numCache>
                <c:formatCode>General</c:formatCode>
                <c:ptCount val="5"/>
                <c:pt idx="0">
                  <c:v>2010</c:v>
                </c:pt>
                <c:pt idx="1">
                  <c:v>2013</c:v>
                </c:pt>
                <c:pt idx="2">
                  <c:v>2016</c:v>
                </c:pt>
                <c:pt idx="3">
                  <c:v>2020</c:v>
                </c:pt>
                <c:pt idx="4">
                  <c:v>2023</c:v>
                </c:pt>
              </c:numCache>
            </c:numRef>
          </c:cat>
          <c:val>
            <c:numRef>
              <c:f>Tevékenység!$B$4:$B$8</c:f>
              <c:numCache>
                <c:formatCode>0%</c:formatCode>
                <c:ptCount val="5"/>
                <c:pt idx="0">
                  <c:v>0.44946418692718759</c:v>
                </c:pt>
                <c:pt idx="1">
                  <c:v>0.3947013133928361</c:v>
                </c:pt>
                <c:pt idx="2">
                  <c:v>0.35401282673684747</c:v>
                </c:pt>
                <c:pt idx="3">
                  <c:v>0.23052505788333708</c:v>
                </c:pt>
                <c:pt idx="4">
                  <c:v>0.14330897819266036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F9-4A3C-8B90-D3F5811B7DB1}"/>
            </c:ext>
          </c:extLst>
        </c:ser>
        <c:ser>
          <c:idx val="1"/>
          <c:order val="1"/>
          <c:tx>
            <c:strRef>
              <c:f>Tevékenység!$C$3</c:f>
              <c:strCache>
                <c:ptCount val="1"/>
                <c:pt idx="0">
                  <c:v>Növénytermesztő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Tevékenység!$A$4:$A$8</c:f>
              <c:numCache>
                <c:formatCode>General</c:formatCode>
                <c:ptCount val="5"/>
                <c:pt idx="0">
                  <c:v>2010</c:v>
                </c:pt>
                <c:pt idx="1">
                  <c:v>2013</c:v>
                </c:pt>
                <c:pt idx="2">
                  <c:v>2016</c:v>
                </c:pt>
                <c:pt idx="3">
                  <c:v>2020</c:v>
                </c:pt>
                <c:pt idx="4">
                  <c:v>2023</c:v>
                </c:pt>
              </c:numCache>
            </c:numRef>
          </c:cat>
          <c:val>
            <c:numRef>
              <c:f>Tevékenység!$C$4:$C$8</c:f>
              <c:numCache>
                <c:formatCode>0%</c:formatCode>
                <c:ptCount val="5"/>
                <c:pt idx="0">
                  <c:v>0.39958994188467045</c:v>
                </c:pt>
                <c:pt idx="1">
                  <c:v>0.45577189184457456</c:v>
                </c:pt>
                <c:pt idx="2">
                  <c:v>0.52045014034946835</c:v>
                </c:pt>
                <c:pt idx="3">
                  <c:v>0.63114413988265661</c:v>
                </c:pt>
                <c:pt idx="4">
                  <c:v>0.72613381321806925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F9-4A3C-8B90-D3F5811B7DB1}"/>
            </c:ext>
          </c:extLst>
        </c:ser>
        <c:ser>
          <c:idx val="2"/>
          <c:order val="2"/>
          <c:tx>
            <c:strRef>
              <c:f>Tevékenység!$D$3</c:f>
              <c:strCache>
                <c:ptCount val="1"/>
                <c:pt idx="0">
                  <c:v>Vegyes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Tevékenység!$A$4:$A$8</c:f>
              <c:numCache>
                <c:formatCode>General</c:formatCode>
                <c:ptCount val="5"/>
                <c:pt idx="0">
                  <c:v>2010</c:v>
                </c:pt>
                <c:pt idx="1">
                  <c:v>2013</c:v>
                </c:pt>
                <c:pt idx="2">
                  <c:v>2016</c:v>
                </c:pt>
                <c:pt idx="3">
                  <c:v>2020</c:v>
                </c:pt>
                <c:pt idx="4">
                  <c:v>2023</c:v>
                </c:pt>
              </c:numCache>
            </c:numRef>
          </c:cat>
          <c:val>
            <c:numRef>
              <c:f>Tevékenység!$D$4:$D$8</c:f>
              <c:numCache>
                <c:formatCode>0%</c:formatCode>
                <c:ptCount val="5"/>
                <c:pt idx="0">
                  <c:v>0.12954186413902052</c:v>
                </c:pt>
                <c:pt idx="1">
                  <c:v>0.1287636734597683</c:v>
                </c:pt>
                <c:pt idx="2">
                  <c:v>0.10988140561178862</c:v>
                </c:pt>
                <c:pt idx="3" formatCode="0.0%">
                  <c:v>8.2908025659538101E-2</c:v>
                </c:pt>
                <c:pt idx="4" formatCode="0.0%">
                  <c:v>7.8487125220168805E-2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EF9-4A3C-8B90-D3F5811B7DB1}"/>
            </c:ext>
          </c:extLst>
        </c:ser>
        <c:ser>
          <c:idx val="3"/>
          <c:order val="3"/>
          <c:tx>
            <c:strRef>
              <c:f>Tevékenység!$E$3</c:f>
              <c:strCache>
                <c:ptCount val="1"/>
                <c:pt idx="0">
                  <c:v>Nem besorolható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numRef>
              <c:f>Tevékenység!$A$4:$A$8</c:f>
              <c:numCache>
                <c:formatCode>General</c:formatCode>
                <c:ptCount val="5"/>
                <c:pt idx="0">
                  <c:v>2010</c:v>
                </c:pt>
                <c:pt idx="1">
                  <c:v>2013</c:v>
                </c:pt>
                <c:pt idx="2">
                  <c:v>2016</c:v>
                </c:pt>
                <c:pt idx="3">
                  <c:v>2020</c:v>
                </c:pt>
                <c:pt idx="4">
                  <c:v>2023</c:v>
                </c:pt>
              </c:numCache>
            </c:numRef>
          </c:cat>
          <c:val>
            <c:numRef>
              <c:f>Tevékenység!$E$4:$E$8</c:f>
              <c:numCache>
                <c:formatCode>0%</c:formatCode>
                <c:ptCount val="5"/>
                <c:pt idx="0">
                  <c:v>2.1404007049121425E-2</c:v>
                </c:pt>
                <c:pt idx="1">
                  <c:v>2.0763121302821052E-2</c:v>
                </c:pt>
                <c:pt idx="2">
                  <c:v>1.5659277483127038E-2</c:v>
                </c:pt>
                <c:pt idx="3" formatCode="0.0%">
                  <c:v>5.5422776574468265E-2</c:v>
                </c:pt>
                <c:pt idx="4" formatCode="0.0%">
                  <c:v>5.20700833691016E-2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EF9-4A3C-8B90-D3F5811B7D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23943503"/>
        <c:axId val="1264277839"/>
      </c:barChart>
      <c:catAx>
        <c:axId val="22394350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Myriad "/>
                <a:ea typeface="+mn-ea"/>
                <a:cs typeface="+mn-cs"/>
              </a:defRPr>
            </a:pPr>
            <a:endParaRPr lang="hu-HU"/>
          </a:p>
        </c:txPr>
        <c:crossAx val="1264277839"/>
        <c:crosses val="autoZero"/>
        <c:auto val="1"/>
        <c:lblAlgn val="ctr"/>
        <c:lblOffset val="100"/>
        <c:noMultiLvlLbl val="0"/>
      </c:catAx>
      <c:valAx>
        <c:axId val="1264277839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Myriad "/>
                <a:ea typeface="+mn-ea"/>
                <a:cs typeface="+mn-cs"/>
              </a:defRPr>
            </a:pPr>
            <a:endParaRPr lang="hu-HU"/>
          </a:p>
        </c:txPr>
        <c:crossAx val="2239435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/>
              </a:solidFill>
              <a:latin typeface="Myriad 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200">
          <a:solidFill>
            <a:schemeClr val="tx1"/>
          </a:solidFill>
          <a:latin typeface="Myriad "/>
        </a:defRPr>
      </a:pPr>
      <a:endParaRPr lang="hu-H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03582162825484"/>
          <c:y val="4.0622742638795069E-2"/>
          <c:w val="0.6576403453701406"/>
          <c:h val="0.7789636001903889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Életkor!$B$3</c:f>
              <c:strCache>
                <c:ptCount val="1"/>
                <c:pt idx="0">
                  <c:v>14–24 éves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numRef>
              <c:f>Életkor!$A$4:$A$8</c:f>
              <c:numCache>
                <c:formatCode>General</c:formatCode>
                <c:ptCount val="5"/>
                <c:pt idx="0">
                  <c:v>2010</c:v>
                </c:pt>
                <c:pt idx="1">
                  <c:v>2013</c:v>
                </c:pt>
                <c:pt idx="2">
                  <c:v>2016</c:v>
                </c:pt>
                <c:pt idx="3">
                  <c:v>2020</c:v>
                </c:pt>
                <c:pt idx="4">
                  <c:v>2023</c:v>
                </c:pt>
              </c:numCache>
            </c:numRef>
          </c:cat>
          <c:val>
            <c:numRef>
              <c:f>Életkor!$B$4:$B$8</c:f>
              <c:numCache>
                <c:formatCode>0.0%</c:formatCode>
                <c:ptCount val="5"/>
                <c:pt idx="0">
                  <c:v>5.7858686787459861E-3</c:v>
                </c:pt>
                <c:pt idx="1">
                  <c:v>5.5423255596961677E-3</c:v>
                </c:pt>
                <c:pt idx="2">
                  <c:v>5.3910393155484557E-3</c:v>
                </c:pt>
                <c:pt idx="3">
                  <c:v>4.0456095800034857E-3</c:v>
                </c:pt>
                <c:pt idx="4">
                  <c:v>4.2006285149165882E-3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23-4BDD-9542-8EEA1CA44E36}"/>
            </c:ext>
          </c:extLst>
        </c:ser>
        <c:ser>
          <c:idx val="1"/>
          <c:order val="1"/>
          <c:tx>
            <c:strRef>
              <c:f>Életkor!$C$3</c:f>
              <c:strCache>
                <c:ptCount val="1"/>
                <c:pt idx="0">
                  <c:v>25–34 éves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Életkor!$A$4:$A$8</c:f>
              <c:numCache>
                <c:formatCode>General</c:formatCode>
                <c:ptCount val="5"/>
                <c:pt idx="0">
                  <c:v>2010</c:v>
                </c:pt>
                <c:pt idx="1">
                  <c:v>2013</c:v>
                </c:pt>
                <c:pt idx="2">
                  <c:v>2016</c:v>
                </c:pt>
                <c:pt idx="3">
                  <c:v>2020</c:v>
                </c:pt>
                <c:pt idx="4">
                  <c:v>2023</c:v>
                </c:pt>
              </c:numCache>
            </c:numRef>
          </c:cat>
          <c:val>
            <c:numRef>
              <c:f>Életkor!$C$4:$C$8</c:f>
              <c:numCache>
                <c:formatCode>0.0%</c:formatCode>
                <c:ptCount val="5"/>
                <c:pt idx="0">
                  <c:v>5.8468926263680485E-2</c:v>
                </c:pt>
                <c:pt idx="1">
                  <c:v>5.0769991599312746E-2</c:v>
                </c:pt>
                <c:pt idx="2">
                  <c:v>5.3099825787499194E-2</c:v>
                </c:pt>
                <c:pt idx="3">
                  <c:v>4.4522452095833227E-2</c:v>
                </c:pt>
                <c:pt idx="4">
                  <c:v>4.5072510719432718E-2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223-4BDD-9542-8EEA1CA44E36}"/>
            </c:ext>
          </c:extLst>
        </c:ser>
        <c:ser>
          <c:idx val="2"/>
          <c:order val="2"/>
          <c:tx>
            <c:strRef>
              <c:f>Életkor!$D$3</c:f>
              <c:strCache>
                <c:ptCount val="1"/>
                <c:pt idx="0">
                  <c:v>35–44 éves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Életkor!$A$4:$A$8</c:f>
              <c:numCache>
                <c:formatCode>General</c:formatCode>
                <c:ptCount val="5"/>
                <c:pt idx="0">
                  <c:v>2010</c:v>
                </c:pt>
                <c:pt idx="1">
                  <c:v>2013</c:v>
                </c:pt>
                <c:pt idx="2">
                  <c:v>2016</c:v>
                </c:pt>
                <c:pt idx="3">
                  <c:v>2020</c:v>
                </c:pt>
                <c:pt idx="4">
                  <c:v>2023</c:v>
                </c:pt>
              </c:numCache>
            </c:numRef>
          </c:cat>
          <c:val>
            <c:numRef>
              <c:f>Életkor!$D$4:$D$8</c:f>
              <c:numCache>
                <c:formatCode>0.0%</c:formatCode>
                <c:ptCount val="5"/>
                <c:pt idx="0">
                  <c:v>0.14326940076764705</c:v>
                </c:pt>
                <c:pt idx="1">
                  <c:v>0.14640813904314204</c:v>
                </c:pt>
                <c:pt idx="2">
                  <c:v>0.15448481398628272</c:v>
                </c:pt>
                <c:pt idx="3">
                  <c:v>0.13841378909718591</c:v>
                </c:pt>
                <c:pt idx="4">
                  <c:v>0.12805011726103163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223-4BDD-9542-8EEA1CA44E36}"/>
            </c:ext>
          </c:extLst>
        </c:ser>
        <c:ser>
          <c:idx val="3"/>
          <c:order val="3"/>
          <c:tx>
            <c:strRef>
              <c:f>Életkor!$E$3</c:f>
              <c:strCache>
                <c:ptCount val="1"/>
                <c:pt idx="0">
                  <c:v>45–54 éves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Életkor!$A$4:$A$8</c:f>
              <c:numCache>
                <c:formatCode>General</c:formatCode>
                <c:ptCount val="5"/>
                <c:pt idx="0">
                  <c:v>2010</c:v>
                </c:pt>
                <c:pt idx="1">
                  <c:v>2013</c:v>
                </c:pt>
                <c:pt idx="2">
                  <c:v>2016</c:v>
                </c:pt>
                <c:pt idx="3">
                  <c:v>2020</c:v>
                </c:pt>
                <c:pt idx="4">
                  <c:v>2023</c:v>
                </c:pt>
              </c:numCache>
            </c:numRef>
          </c:cat>
          <c:val>
            <c:numRef>
              <c:f>Életkor!$E$4:$E$8</c:f>
              <c:numCache>
                <c:formatCode>0.0%</c:formatCode>
                <c:ptCount val="5"/>
                <c:pt idx="0">
                  <c:v>0.22209580189459396</c:v>
                </c:pt>
                <c:pt idx="1">
                  <c:v>0.20278443337197721</c:v>
                </c:pt>
                <c:pt idx="2">
                  <c:v>0.20946698711378117</c:v>
                </c:pt>
                <c:pt idx="3">
                  <c:v>0.21473265782026704</c:v>
                </c:pt>
                <c:pt idx="4">
                  <c:v>0.22622146521317871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223-4BDD-9542-8EEA1CA44E36}"/>
            </c:ext>
          </c:extLst>
        </c:ser>
        <c:ser>
          <c:idx val="4"/>
          <c:order val="4"/>
          <c:tx>
            <c:strRef>
              <c:f>Életkor!$F$3</c:f>
              <c:strCache>
                <c:ptCount val="1"/>
                <c:pt idx="0">
                  <c:v>55–64 éves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Életkor!$A$4:$A$8</c:f>
              <c:numCache>
                <c:formatCode>General</c:formatCode>
                <c:ptCount val="5"/>
                <c:pt idx="0">
                  <c:v>2010</c:v>
                </c:pt>
                <c:pt idx="1">
                  <c:v>2013</c:v>
                </c:pt>
                <c:pt idx="2">
                  <c:v>2016</c:v>
                </c:pt>
                <c:pt idx="3">
                  <c:v>2020</c:v>
                </c:pt>
                <c:pt idx="4">
                  <c:v>2023</c:v>
                </c:pt>
              </c:numCache>
            </c:numRef>
          </c:cat>
          <c:val>
            <c:numRef>
              <c:f>Életkor!$F$4:$F$8</c:f>
              <c:numCache>
                <c:formatCode>0.0%</c:formatCode>
                <c:ptCount val="5"/>
                <c:pt idx="0">
                  <c:v>0.29239881145881452</c:v>
                </c:pt>
                <c:pt idx="1">
                  <c:v>0.30657231769316035</c:v>
                </c:pt>
                <c:pt idx="2">
                  <c:v>0.28529495327595028</c:v>
                </c:pt>
                <c:pt idx="3">
                  <c:v>0.24811827287740351</c:v>
                </c:pt>
                <c:pt idx="4">
                  <c:v>0.22768453068354391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223-4BDD-9542-8EEA1CA44E36}"/>
            </c:ext>
          </c:extLst>
        </c:ser>
        <c:ser>
          <c:idx val="5"/>
          <c:order val="5"/>
          <c:tx>
            <c:strRef>
              <c:f>Életkor!$G$3</c:f>
              <c:strCache>
                <c:ptCount val="1"/>
                <c:pt idx="0">
                  <c:v>65 éves és annál idősebb</c:v>
                </c:pt>
              </c:strCache>
            </c:strRef>
          </c:tx>
          <c:spPr>
            <a:solidFill>
              <a:srgbClr val="127040"/>
            </a:solidFill>
            <a:ln>
              <a:noFill/>
            </a:ln>
            <a:effectLst/>
          </c:spPr>
          <c:invertIfNegative val="0"/>
          <c:cat>
            <c:numRef>
              <c:f>Életkor!$A$4:$A$8</c:f>
              <c:numCache>
                <c:formatCode>General</c:formatCode>
                <c:ptCount val="5"/>
                <c:pt idx="0">
                  <c:v>2010</c:v>
                </c:pt>
                <c:pt idx="1">
                  <c:v>2013</c:v>
                </c:pt>
                <c:pt idx="2">
                  <c:v>2016</c:v>
                </c:pt>
                <c:pt idx="3">
                  <c:v>2020</c:v>
                </c:pt>
                <c:pt idx="4">
                  <c:v>2023</c:v>
                </c:pt>
              </c:numCache>
            </c:numRef>
          </c:cat>
          <c:val>
            <c:numRef>
              <c:f>Életkor!$G$4:$G$8</c:f>
              <c:numCache>
                <c:formatCode>0.0%</c:formatCode>
                <c:ptCount val="5"/>
                <c:pt idx="0">
                  <c:v>0.27798119093651796</c:v>
                </c:pt>
                <c:pt idx="1">
                  <c:v>0.28792279273271149</c:v>
                </c:pt>
                <c:pt idx="2">
                  <c:v>0.29226238088595607</c:v>
                </c:pt>
                <c:pt idx="3">
                  <c:v>0.35016721852930682</c:v>
                </c:pt>
                <c:pt idx="4">
                  <c:v>0.36877074760789658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223-4BDD-9542-8EEA1CA44E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overlap val="100"/>
        <c:axId val="1562948912"/>
        <c:axId val="1886289840"/>
      </c:barChart>
      <c:catAx>
        <c:axId val="1562948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Myriad "/>
                <a:ea typeface="+mn-ea"/>
                <a:cs typeface="+mn-cs"/>
              </a:defRPr>
            </a:pPr>
            <a:endParaRPr lang="hu-HU"/>
          </a:p>
        </c:txPr>
        <c:crossAx val="1886289840"/>
        <c:crosses val="autoZero"/>
        <c:auto val="1"/>
        <c:lblAlgn val="ctr"/>
        <c:lblOffset val="100"/>
        <c:noMultiLvlLbl val="0"/>
      </c:catAx>
      <c:valAx>
        <c:axId val="188628984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2">
                  <a:lumMod val="90000"/>
                </a:schemeClr>
              </a:solidFill>
              <a:round/>
            </a:ln>
            <a:effectLst/>
          </c:spPr>
        </c:min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Myriad "/>
                <a:ea typeface="+mn-ea"/>
                <a:cs typeface="+mn-cs"/>
              </a:defRPr>
            </a:pPr>
            <a:endParaRPr lang="hu-HU"/>
          </a:p>
        </c:txPr>
        <c:crossAx val="1562948912"/>
        <c:crosses val="autoZero"/>
        <c:crossBetween val="between"/>
        <c:majorUnit val="0.1"/>
        <c:minorUnit val="0.1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7129806403237966"/>
          <c:y val="4.1955699761861379E-2"/>
          <c:w val="0.2287019185385914"/>
          <c:h val="0.804197755433593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/>
              </a:solidFill>
              <a:latin typeface="Myriad 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tx1"/>
          </a:solidFill>
          <a:latin typeface="Myriad "/>
        </a:defRPr>
      </a:pPr>
      <a:endParaRPr lang="hu-H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83158312670865"/>
          <c:y val="3.589219597807005E-2"/>
          <c:w val="0.84050094830982836"/>
          <c:h val="0.6782625442335963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Végzettség!$B$3</c:f>
              <c:strCache>
                <c:ptCount val="1"/>
                <c:pt idx="0">
                  <c:v>Mezőgazdasági képzettség nélkül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D11-45AC-9B6C-8D50821AB615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D11-45AC-9B6C-8D50821AB61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Myriad 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Végzettség!$A$4:$A$8</c:f>
              <c:numCache>
                <c:formatCode>General</c:formatCode>
                <c:ptCount val="5"/>
                <c:pt idx="0">
                  <c:v>2010</c:v>
                </c:pt>
                <c:pt idx="1">
                  <c:v>2013</c:v>
                </c:pt>
                <c:pt idx="2">
                  <c:v>2016</c:v>
                </c:pt>
                <c:pt idx="3">
                  <c:v>2020</c:v>
                </c:pt>
                <c:pt idx="4">
                  <c:v>2023</c:v>
                </c:pt>
              </c:numCache>
            </c:numRef>
          </c:cat>
          <c:val>
            <c:numRef>
              <c:f>Végzettség!$B$4:$B$8</c:f>
              <c:numCache>
                <c:formatCode>0.0%</c:formatCode>
                <c:ptCount val="5"/>
                <c:pt idx="0">
                  <c:v>0.80240217633069277</c:v>
                </c:pt>
                <c:pt idx="1">
                  <c:v>0.75729664246184558</c:v>
                </c:pt>
                <c:pt idx="2">
                  <c:v>0.71814972479159012</c:v>
                </c:pt>
                <c:pt idx="3">
                  <c:v>0.61218994033244534</c:v>
                </c:pt>
                <c:pt idx="4">
                  <c:v>0.54867565241587979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D11-45AC-9B6C-8D50821AB615}"/>
            </c:ext>
          </c:extLst>
        </c:ser>
        <c:ser>
          <c:idx val="1"/>
          <c:order val="1"/>
          <c:tx>
            <c:strRef>
              <c:f>Végzettség!$C$3</c:f>
              <c:strCache>
                <c:ptCount val="1"/>
                <c:pt idx="0">
                  <c:v>Legfeljebb középfokú mezőgazdasági képzettség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numRef>
              <c:f>Végzettség!$A$4:$A$8</c:f>
              <c:numCache>
                <c:formatCode>General</c:formatCode>
                <c:ptCount val="5"/>
                <c:pt idx="0">
                  <c:v>2010</c:v>
                </c:pt>
                <c:pt idx="1">
                  <c:v>2013</c:v>
                </c:pt>
                <c:pt idx="2">
                  <c:v>2016</c:v>
                </c:pt>
                <c:pt idx="3">
                  <c:v>2020</c:v>
                </c:pt>
                <c:pt idx="4">
                  <c:v>2023</c:v>
                </c:pt>
              </c:numCache>
            </c:numRef>
          </c:cat>
          <c:val>
            <c:numRef>
              <c:f>Végzettség!$C$4:$C$8</c:f>
              <c:numCache>
                <c:formatCode>0.0%</c:formatCode>
                <c:ptCount val="5"/>
                <c:pt idx="0">
                  <c:v>0.14997062866072397</c:v>
                </c:pt>
                <c:pt idx="1">
                  <c:v>0.19213599414641772</c:v>
                </c:pt>
                <c:pt idx="2">
                  <c:v>0.21910789588216051</c:v>
                </c:pt>
                <c:pt idx="3">
                  <c:v>0.29631704301209116</c:v>
                </c:pt>
                <c:pt idx="4">
                  <c:v>0.34181407370730527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D11-45AC-9B6C-8D50821AB615}"/>
            </c:ext>
          </c:extLst>
        </c:ser>
        <c:ser>
          <c:idx val="2"/>
          <c:order val="2"/>
          <c:tx>
            <c:strRef>
              <c:f>Végzettség!$D$3</c:f>
              <c:strCache>
                <c:ptCount val="1"/>
                <c:pt idx="0">
                  <c:v>Felsőfokú mezőgazdasági képzettség</c:v>
                </c:pt>
              </c:strCache>
            </c:strRef>
          </c:tx>
          <c:spPr>
            <a:solidFill>
              <a:srgbClr val="127040"/>
            </a:solidFill>
            <a:ln>
              <a:noFill/>
            </a:ln>
            <a:effectLst/>
          </c:spPr>
          <c:invertIfNegative val="0"/>
          <c:cat>
            <c:numRef>
              <c:f>Végzettség!$A$4:$A$8</c:f>
              <c:numCache>
                <c:formatCode>General</c:formatCode>
                <c:ptCount val="5"/>
                <c:pt idx="0">
                  <c:v>2010</c:v>
                </c:pt>
                <c:pt idx="1">
                  <c:v>2013</c:v>
                </c:pt>
                <c:pt idx="2">
                  <c:v>2016</c:v>
                </c:pt>
                <c:pt idx="3">
                  <c:v>2020</c:v>
                </c:pt>
                <c:pt idx="4">
                  <c:v>2023</c:v>
                </c:pt>
              </c:numCache>
            </c:numRef>
          </c:cat>
          <c:val>
            <c:numRef>
              <c:f>Végzettség!$D$4:$D$8</c:f>
              <c:numCache>
                <c:formatCode>0.0%</c:formatCode>
                <c:ptCount val="5"/>
                <c:pt idx="0">
                  <c:v>4.7627195008583277E-2</c:v>
                </c:pt>
                <c:pt idx="1">
                  <c:v>5.0567363391736654E-2</c:v>
                </c:pt>
                <c:pt idx="2">
                  <c:v>6.2742379326249431E-2</c:v>
                </c:pt>
                <c:pt idx="3">
                  <c:v>9.1493016655463444E-2</c:v>
                </c:pt>
                <c:pt idx="4">
                  <c:v>0.10951027387681503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D11-45AC-9B6C-8D50821AB6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29886736"/>
        <c:axId val="1834698176"/>
        <c:extLst>
          <c:ext xmlns:c15="http://schemas.microsoft.com/office/drawing/2012/chart" uri="{02D57815-91ED-43cb-92C2-25804820EDAC}">
            <c15:filteredBarSeries>
              <c15:ser>
                <c:idx val="3"/>
                <c:order val="3"/>
                <c:tx>
                  <c:strRef>
                    <c:extLst>
                      <c:ext uri="{02D57815-91ED-43cb-92C2-25804820EDAC}">
                        <c15:formulaRef>
                          <c15:sqref>Végzettség!$E$3</c15:sqref>
                        </c15:formulaRef>
                      </c:ext>
                    </c:extLst>
                    <c:strCache>
                      <c:ptCount val="1"/>
                      <c:pt idx="0">
                        <c:v>Összesen</c:v>
                      </c:pt>
                    </c:strCache>
                  </c:strRef>
                </c:tx>
                <c:spPr>
                  <a:solidFill>
                    <a:schemeClr val="accent1">
                      <a:shade val="76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Végzettség!$A$4:$A$8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2010</c:v>
                      </c:pt>
                      <c:pt idx="1">
                        <c:v>2013</c:v>
                      </c:pt>
                      <c:pt idx="2">
                        <c:v>2016</c:v>
                      </c:pt>
                      <c:pt idx="3">
                        <c:v>2020</c:v>
                      </c:pt>
                      <c:pt idx="4">
                        <c:v>2023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Végzettség!$E$4:$E$8</c15:sqref>
                        </c15:formulaRef>
                      </c:ext>
                    </c:extLst>
                    <c:numCache>
                      <c:formatCode>0.0%</c:formatCode>
                      <c:ptCount val="5"/>
                      <c:pt idx="0">
                        <c:v>1</c:v>
                      </c:pt>
                      <c:pt idx="1">
                        <c:v>1</c:v>
                      </c:pt>
                      <c:pt idx="2">
                        <c:v>1</c:v>
                      </c:pt>
                      <c:pt idx="3">
                        <c:v>1</c:v>
                      </c:pt>
                      <c:pt idx="4">
                        <c:v>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5-1D11-45AC-9B6C-8D50821AB615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Végzettség!$F$3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1">
                      <a:shade val="53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Végzettség!$A$4:$A$8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2010</c:v>
                      </c:pt>
                      <c:pt idx="1">
                        <c:v>2013</c:v>
                      </c:pt>
                      <c:pt idx="2">
                        <c:v>2016</c:v>
                      </c:pt>
                      <c:pt idx="3">
                        <c:v>2020</c:v>
                      </c:pt>
                      <c:pt idx="4">
                        <c:v>2023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Végzettség!$F$4:$F$8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1D11-45AC-9B6C-8D50821AB615}"/>
                  </c:ext>
                </c:extLst>
              </c15:ser>
            </c15:filteredBarSeries>
          </c:ext>
        </c:extLst>
      </c:barChart>
      <c:catAx>
        <c:axId val="16298867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Myriad "/>
                <a:ea typeface="+mn-ea"/>
                <a:cs typeface="+mn-cs"/>
              </a:defRPr>
            </a:pPr>
            <a:endParaRPr lang="hu-HU"/>
          </a:p>
        </c:txPr>
        <c:crossAx val="1834698176"/>
        <c:crosses val="autoZero"/>
        <c:auto val="1"/>
        <c:lblAlgn val="ctr"/>
        <c:lblOffset val="100"/>
        <c:noMultiLvlLbl val="0"/>
      </c:catAx>
      <c:valAx>
        <c:axId val="1834698176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2">
                  <a:lumMod val="90000"/>
                </a:schemeClr>
              </a:solidFill>
              <a:round/>
            </a:ln>
            <a:effectLst/>
          </c:spPr>
        </c:min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Myriad "/>
                <a:ea typeface="+mn-ea"/>
                <a:cs typeface="+mn-cs"/>
              </a:defRPr>
            </a:pPr>
            <a:endParaRPr lang="hu-HU"/>
          </a:p>
        </c:txPr>
        <c:crossAx val="1629886736"/>
        <c:crosses val="autoZero"/>
        <c:crossBetween val="between"/>
        <c:minorUnit val="0.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9342006332507582E-2"/>
          <c:y val="0.83952864751074452"/>
          <c:w val="0.96554281798251085"/>
          <c:h val="0.1463067354933242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/>
              </a:solidFill>
              <a:latin typeface="Myriad 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tx1"/>
          </a:solidFill>
          <a:latin typeface="Myriad "/>
        </a:defRPr>
      </a:pPr>
      <a:endParaRPr lang="hu-H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27526228502411"/>
          <c:y val="9.3308632623774118E-2"/>
          <c:w val="0.85016864523733693"/>
          <c:h val="0.7890148684585411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Gyümölcs2!$A$20</c:f>
              <c:strCache>
                <c:ptCount val="1"/>
                <c:pt idx="0">
                  <c:v>5 évesnél fiatalabb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Myriad 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Gyümölcs2!$B$19:$E$19</c:f>
              <c:strCache>
                <c:ptCount val="4"/>
                <c:pt idx="0">
                  <c:v>Kajszibarack</c:v>
                </c:pt>
                <c:pt idx="1">
                  <c:v>Őszibarack</c:v>
                </c:pt>
                <c:pt idx="2">
                  <c:v>Körte</c:v>
                </c:pt>
                <c:pt idx="3">
                  <c:v>Alma</c:v>
                </c:pt>
              </c:strCache>
            </c:strRef>
          </c:cat>
          <c:val>
            <c:numRef>
              <c:f>Gyümölcs2!$B$20:$E$20</c:f>
              <c:numCache>
                <c:formatCode>0%</c:formatCode>
                <c:ptCount val="4"/>
                <c:pt idx="0">
                  <c:v>0.16485743157824889</c:v>
                </c:pt>
                <c:pt idx="1">
                  <c:v>0.11338383405183136</c:v>
                </c:pt>
                <c:pt idx="2">
                  <c:v>9.2744785339451921E-2</c:v>
                </c:pt>
                <c:pt idx="3">
                  <c:v>9.4201950579869104E-2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F2-4A89-97BD-CFDED50E89D1}"/>
            </c:ext>
          </c:extLst>
        </c:ser>
        <c:ser>
          <c:idx val="1"/>
          <c:order val="1"/>
          <c:tx>
            <c:strRef>
              <c:f>Gyümölcs2!$A$21</c:f>
              <c:strCache>
                <c:ptCount val="1"/>
                <c:pt idx="0">
                  <c:v>5-14 éves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Myriad 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Gyümölcs2!$B$19:$E$19</c:f>
              <c:strCache>
                <c:ptCount val="4"/>
                <c:pt idx="0">
                  <c:v>Kajszibarack</c:v>
                </c:pt>
                <c:pt idx="1">
                  <c:v>Őszibarack</c:v>
                </c:pt>
                <c:pt idx="2">
                  <c:v>Körte</c:v>
                </c:pt>
                <c:pt idx="3">
                  <c:v>Alma</c:v>
                </c:pt>
              </c:strCache>
            </c:strRef>
          </c:cat>
          <c:val>
            <c:numRef>
              <c:f>Gyümölcs2!$B$21:$E$21</c:f>
              <c:numCache>
                <c:formatCode>0%</c:formatCode>
                <c:ptCount val="4"/>
                <c:pt idx="0">
                  <c:v>0.54069491088912502</c:v>
                </c:pt>
                <c:pt idx="1">
                  <c:v>0.43993209293070001</c:v>
                </c:pt>
                <c:pt idx="2">
                  <c:v>0.33149842349356595</c:v>
                </c:pt>
                <c:pt idx="3">
                  <c:v>0.3748358604710546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5F2-4A89-97BD-CFDED50E89D1}"/>
            </c:ext>
          </c:extLst>
        </c:ser>
        <c:ser>
          <c:idx val="2"/>
          <c:order val="2"/>
          <c:tx>
            <c:strRef>
              <c:f>Gyümölcs2!$A$22</c:f>
              <c:strCache>
                <c:ptCount val="1"/>
                <c:pt idx="0">
                  <c:v>15 éves és idősebb</c:v>
                </c:pt>
              </c:strCache>
            </c:strRef>
          </c:tx>
          <c:spPr>
            <a:solidFill>
              <a:srgbClr val="547627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2.6341057321225953E-2"/>
                  <c:y val="-9.465308646298319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5F2-4A89-97BD-CFDED50E89D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Myriad 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Gyümölcs2!$B$19:$E$19</c:f>
              <c:strCache>
                <c:ptCount val="4"/>
                <c:pt idx="0">
                  <c:v>Kajszibarack</c:v>
                </c:pt>
                <c:pt idx="1">
                  <c:v>Őszibarack</c:v>
                </c:pt>
                <c:pt idx="2">
                  <c:v>Körte</c:v>
                </c:pt>
                <c:pt idx="3">
                  <c:v>Alma</c:v>
                </c:pt>
              </c:strCache>
            </c:strRef>
          </c:cat>
          <c:val>
            <c:numRef>
              <c:f>Gyümölcs2!$B$22:$E$22</c:f>
              <c:numCache>
                <c:formatCode>0%</c:formatCode>
                <c:ptCount val="4"/>
                <c:pt idx="0">
                  <c:v>0.29444765753262608</c:v>
                </c:pt>
                <c:pt idx="1">
                  <c:v>0.44668403013059904</c:v>
                </c:pt>
                <c:pt idx="2">
                  <c:v>0.5757567911669822</c:v>
                </c:pt>
                <c:pt idx="3">
                  <c:v>0.53096218894907621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5F2-4A89-97BD-CFDED50E89D1}"/>
            </c:ext>
          </c:extLst>
        </c:ser>
        <c:ser>
          <c:idx val="3"/>
          <c:order val="3"/>
          <c:tx>
            <c:strRef>
              <c:f>Gyümölcs2!$A$23</c:f>
              <c:strCache>
                <c:ptCount val="1"/>
                <c:pt idx="0">
                  <c:v>5 évesnél fiatalabb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32%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5F2-4A89-97BD-CFDED50E89D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5F2-4A89-97BD-CFDED50E89D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5F2-4A89-97BD-CFDED50E89D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5F2-4A89-97BD-CFDED50E89D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Myriad 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Gyümölcs2!$B$19:$E$19</c:f>
              <c:strCache>
                <c:ptCount val="4"/>
                <c:pt idx="0">
                  <c:v>Kajszibarack</c:v>
                </c:pt>
                <c:pt idx="1">
                  <c:v>Őszibarack</c:v>
                </c:pt>
                <c:pt idx="2">
                  <c:v>Körte</c:v>
                </c:pt>
                <c:pt idx="3">
                  <c:v>Alma</c:v>
                </c:pt>
              </c:strCache>
            </c:strRef>
          </c:cat>
          <c:val>
            <c:numRef>
              <c:f>Gyümölcs2!$B$23:$E$23</c:f>
              <c:numCache>
                <c:formatCode>0%</c:formatCode>
                <c:ptCount val="4"/>
                <c:pt idx="0">
                  <c:v>-0.32469697972000477</c:v>
                </c:pt>
                <c:pt idx="1">
                  <c:v>-0.1616244503695155</c:v>
                </c:pt>
                <c:pt idx="2">
                  <c:v>-8.5946020867006354E-2</c:v>
                </c:pt>
                <c:pt idx="3">
                  <c:v>-0.16847374911730392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5F2-4A89-97BD-CFDED50E89D1}"/>
            </c:ext>
          </c:extLst>
        </c:ser>
        <c:ser>
          <c:idx val="4"/>
          <c:order val="4"/>
          <c:tx>
            <c:strRef>
              <c:f>Gyümölcs2!$A$24</c:f>
              <c:strCache>
                <c:ptCount val="1"/>
                <c:pt idx="0">
                  <c:v>5-14 éves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30%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5F2-4A89-97BD-CFDED50E89D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45%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5F2-4A89-97BD-CFDED50E89D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48%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5F2-4A89-97BD-CFDED50E89D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33%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5F2-4A89-97BD-CFDED50E89D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Myriad 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Gyümölcs2!$B$19:$E$19</c:f>
              <c:strCache>
                <c:ptCount val="4"/>
                <c:pt idx="0">
                  <c:v>Kajszibarack</c:v>
                </c:pt>
                <c:pt idx="1">
                  <c:v>Őszibarack</c:v>
                </c:pt>
                <c:pt idx="2">
                  <c:v>Körte</c:v>
                </c:pt>
                <c:pt idx="3">
                  <c:v>Alma</c:v>
                </c:pt>
              </c:strCache>
            </c:strRef>
          </c:cat>
          <c:val>
            <c:numRef>
              <c:f>Gyümölcs2!$B$24:$E$24</c:f>
              <c:numCache>
                <c:formatCode>0%</c:formatCode>
                <c:ptCount val="4"/>
                <c:pt idx="0">
                  <c:v>-0.30433915733406414</c:v>
                </c:pt>
                <c:pt idx="1">
                  <c:v>-0.44646201259291823</c:v>
                </c:pt>
                <c:pt idx="2">
                  <c:v>-0.48285606912311463</c:v>
                </c:pt>
                <c:pt idx="3">
                  <c:v>-0.32858308861418528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95F2-4A89-97BD-CFDED50E89D1}"/>
            </c:ext>
          </c:extLst>
        </c:ser>
        <c:ser>
          <c:idx val="5"/>
          <c:order val="5"/>
          <c:tx>
            <c:strRef>
              <c:f>Gyümölcs2!$A$25</c:f>
              <c:strCache>
                <c:ptCount val="1"/>
                <c:pt idx="0">
                  <c:v>15 éves és idősebb</c:v>
                </c:pt>
              </c:strCache>
            </c:strRef>
          </c:tx>
          <c:spPr>
            <a:solidFill>
              <a:srgbClr val="547627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37%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5F2-4A89-97BD-CFDED50E89D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39%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5F2-4A89-97BD-CFDED50E89D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43%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95F2-4A89-97BD-CFDED50E89D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50%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95F2-4A89-97BD-CFDED50E89D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Myriad 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Gyümölcs2!$B$19:$E$19</c:f>
              <c:strCache>
                <c:ptCount val="4"/>
                <c:pt idx="0">
                  <c:v>Kajszibarack</c:v>
                </c:pt>
                <c:pt idx="1">
                  <c:v>Őszibarack</c:v>
                </c:pt>
                <c:pt idx="2">
                  <c:v>Körte</c:v>
                </c:pt>
                <c:pt idx="3">
                  <c:v>Alma</c:v>
                </c:pt>
              </c:strCache>
            </c:strRef>
          </c:cat>
          <c:val>
            <c:numRef>
              <c:f>Gyümölcs2!$B$25:$E$25</c:f>
              <c:numCache>
                <c:formatCode>0%</c:formatCode>
                <c:ptCount val="4"/>
                <c:pt idx="0">
                  <c:v>-0.37096386294593114</c:v>
                </c:pt>
                <c:pt idx="1">
                  <c:v>-0.39191353703756632</c:v>
                </c:pt>
                <c:pt idx="2">
                  <c:v>-0.43119791000987906</c:v>
                </c:pt>
                <c:pt idx="3">
                  <c:v>-0.50294316226851088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95F2-4A89-97BD-CFDED50E89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733734911"/>
        <c:axId val="788695231"/>
      </c:barChart>
      <c:catAx>
        <c:axId val="73373491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Myriad "/>
                <a:ea typeface="+mn-ea"/>
                <a:cs typeface="+mn-cs"/>
              </a:defRPr>
            </a:pPr>
            <a:endParaRPr lang="hu-HU"/>
          </a:p>
        </c:txPr>
        <c:crossAx val="788695231"/>
        <c:crosses val="autoZero"/>
        <c:auto val="1"/>
        <c:lblAlgn val="ctr"/>
        <c:lblOffset val="100"/>
        <c:noMultiLvlLbl val="0"/>
      </c:catAx>
      <c:valAx>
        <c:axId val="788695231"/>
        <c:scaling>
          <c:orientation val="minMax"/>
          <c:max val="1"/>
          <c:min val="-1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7337349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10820871208749333"/>
          <c:y val="0.9080342349767927"/>
          <c:w val="0.89179128791250661"/>
          <c:h val="9.06588635421580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Myriad 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200">
          <a:solidFill>
            <a:schemeClr val="tx1"/>
          </a:solidFill>
          <a:latin typeface="Myriad "/>
        </a:defRPr>
      </a:pPr>
      <a:endParaRPr lang="hu-HU"/>
    </a:p>
  </c:txPr>
  <c:externalData r:id="rId3">
    <c:autoUpdate val="0"/>
  </c:externalData>
  <c:userShapes r:id="rId4"/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 dir="row">'Birtokméret 2'!$B$3:$F$3</cx:f>
        <cx:lvl ptCount="5">
          <cx:pt idx="0">Mezőgazdasági terület</cx:pt>
          <cx:pt idx="1">Szántó</cx:pt>
          <cx:pt idx="2">Gyep</cx:pt>
          <cx:pt idx="3">Gyümölcsös</cx:pt>
          <cx:pt idx="4">Szőlő</cx:pt>
        </cx:lvl>
      </cx:strDim>
      <cx:numDim type="val">
        <cx:f dir="row">'Birtokméret 2'!$B$4:$F$4</cx:f>
        <cx:lvl ptCount="5" formatCode="_-* # ##0,0\ _F_t_-;\-* # ##0,0\ _F_t_-;_-* &quot;-&quot;??\ _F_t_-;_-@_-">
          <cx:pt idx="0">14</cx:pt>
          <cx:pt idx="1">18</cx:pt>
          <cx:pt idx="2">12.5</cx:pt>
          <cx:pt idx="3">1.6000000000000001</cx:pt>
          <cx:pt idx="4">0.80000000000000004</cx:pt>
        </cx:lvl>
      </cx:numDim>
    </cx:data>
    <cx:data id="1">
      <cx:strDim type="cat">
        <cx:f dir="row">'Birtokméret 2'!$B$3:$F$3</cx:f>
        <cx:lvl ptCount="5">
          <cx:pt idx="0">Mezőgazdasági terület</cx:pt>
          <cx:pt idx="1">Szántó</cx:pt>
          <cx:pt idx="2">Gyep</cx:pt>
          <cx:pt idx="3">Gyümölcsös</cx:pt>
          <cx:pt idx="4">Szőlő</cx:pt>
        </cx:lvl>
      </cx:strDim>
      <cx:numDim type="val">
        <cx:f dir="row">'Birtokméret 2'!$B$5:$F$5</cx:f>
        <cx:lvl ptCount="5" formatCode="_-* # ##0,0\ _F_t_-;\-* # ##0,0\ _F_t_-;_-* &quot;-&quot;??\ _F_t_-;_-@_-">
          <cx:pt idx="0">16.5</cx:pt>
          <cx:pt idx="1">20.300000000000001</cx:pt>
          <cx:pt idx="2">13.6</cx:pt>
          <cx:pt idx="3">1.8999999999999999</cx:pt>
          <cx:pt idx="4">1</cx:pt>
        </cx:lvl>
      </cx:numDim>
    </cx:data>
    <cx:data id="2">
      <cx:strDim type="cat">
        <cx:f dir="row">'Birtokméret 2'!$B$3:$F$3</cx:f>
        <cx:lvl ptCount="5">
          <cx:pt idx="0">Mezőgazdasági terület</cx:pt>
          <cx:pt idx="1">Szántó</cx:pt>
          <cx:pt idx="2">Gyep</cx:pt>
          <cx:pt idx="3">Gyümölcsös</cx:pt>
          <cx:pt idx="4">Szőlő</cx:pt>
        </cx:lvl>
      </cx:strDim>
      <cx:numDim type="val">
        <cx:f dir="row">'Birtokméret 2'!$B$6:$F$6</cx:f>
        <cx:lvl ptCount="5" formatCode="_-* # ##0,0\ _F_t_-;\-* # ##0,0\ _F_t_-;_-* &quot;-&quot;??\ _F_t_-;_-@_-">
          <cx:pt idx="0">19.5</cx:pt>
          <cx:pt idx="1">22.600000000000001</cx:pt>
          <cx:pt idx="2">14.699999999999999</cx:pt>
          <cx:pt idx="3">2.2000000000000002</cx:pt>
          <cx:pt idx="4">1.3999999999999999</cx:pt>
        </cx:lvl>
      </cx:numDim>
    </cx:data>
    <cx:data id="3">
      <cx:strDim type="cat">
        <cx:f dir="row">'Birtokméret 2'!$B$3:$F$3</cx:f>
        <cx:lvl ptCount="5">
          <cx:pt idx="0">Mezőgazdasági terület</cx:pt>
          <cx:pt idx="1">Szántó</cx:pt>
          <cx:pt idx="2">Gyep</cx:pt>
          <cx:pt idx="3">Gyümölcsös</cx:pt>
          <cx:pt idx="4">Szőlő</cx:pt>
        </cx:lvl>
      </cx:strDim>
      <cx:numDim type="val">
        <cx:f dir="row">'Birtokméret 2'!$B$7:$F$7</cx:f>
        <cx:lvl ptCount="5" formatCode="_-* # ##0,0\ _F_t_-;\-* # ##0,0\ _F_t_-;_-* &quot;-&quot;??\ _F_t_-;_-@_-">
          <cx:pt idx="0">22.800000000000001</cx:pt>
          <cx:pt idx="1">25.800000000000001</cx:pt>
          <cx:pt idx="2">14.699999999999999</cx:pt>
          <cx:pt idx="3">2.7000000000000002</cx:pt>
          <cx:pt idx="4">1.8</cx:pt>
        </cx:lvl>
      </cx:numDim>
    </cx:data>
    <cx:data id="4">
      <cx:strDim type="cat">
        <cx:f dir="row">'Birtokméret 2'!$B$3:$F$3</cx:f>
        <cx:lvl ptCount="5">
          <cx:pt idx="0">Mezőgazdasági terület</cx:pt>
          <cx:pt idx="1">Szántó</cx:pt>
          <cx:pt idx="2">Gyep</cx:pt>
          <cx:pt idx="3">Gyümölcsös</cx:pt>
          <cx:pt idx="4">Szőlő</cx:pt>
        </cx:lvl>
      </cx:strDim>
      <cx:numDim type="val">
        <cx:f dir="row">'Birtokméret 2'!$B$8:$F$8</cx:f>
        <cx:lvl ptCount="5" formatCode="_-* # ##0,0\ _F_t_-;\-* # ##0,0\ _F_t_-;_-* &quot;-&quot;??\ _F_t_-;_-@_-">
          <cx:pt idx="0">28.129100000000001</cx:pt>
          <cx:pt idx="1">29.800000000000001</cx:pt>
          <cx:pt idx="2">14.7148</cx:pt>
          <cx:pt idx="3">3.4194</cx:pt>
          <cx:pt idx="4">2.2551999999999999</cx:pt>
        </cx:lvl>
      </cx:numDim>
    </cx:data>
  </cx:chartData>
  <cx:chart>
    <cx:plotArea>
      <cx:plotAreaRegion>
        <cx:series layoutId="boxWhisker" uniqueId="{86272B3B-E1A3-4EB1-8E52-27CBA0A956A5}">
          <cx:tx>
            <cx:txData>
              <cx:f>'Birtokméret 2'!$A$4</cx:f>
              <cx:v>2010</cx:v>
            </cx:txData>
          </cx:tx>
          <cx:dataId val="0"/>
          <cx:layoutPr>
            <cx:visibility meanLine="0" meanMarker="1" nonoutliers="0" outliers="1"/>
            <cx:statistics quartileMethod="exclusive"/>
          </cx:layoutPr>
        </cx:series>
        <cx:series layoutId="boxWhisker" uniqueId="{F7DEEFED-E9B2-4559-84AF-BA8D37546E6B}">
          <cx:tx>
            <cx:txData>
              <cx:f>'Birtokméret 2'!$A$5</cx:f>
              <cx:v>2013</cx:v>
            </cx:txData>
          </cx:tx>
          <cx:dataId val="1"/>
          <cx:layoutPr>
            <cx:visibility meanLine="0" meanMarker="1" nonoutliers="0" outliers="1"/>
            <cx:statistics quartileMethod="exclusive"/>
          </cx:layoutPr>
        </cx:series>
        <cx:series layoutId="boxWhisker" uniqueId="{E8F83BF7-7A84-49DF-A818-D7F2BC9D8CA4}">
          <cx:tx>
            <cx:txData>
              <cx:f>'Birtokméret 2'!$A$6</cx:f>
              <cx:v>2016</cx:v>
            </cx:txData>
          </cx:tx>
          <cx:dataId val="2"/>
          <cx:layoutPr>
            <cx:visibility meanLine="0" meanMarker="1" nonoutliers="0" outliers="1"/>
            <cx:statistics quartileMethod="exclusive"/>
          </cx:layoutPr>
        </cx:series>
        <cx:series layoutId="boxWhisker" uniqueId="{DA7A180B-EC56-4F77-A33E-9271197FFADD}">
          <cx:tx>
            <cx:txData>
              <cx:f>'Birtokméret 2'!$A$7</cx:f>
              <cx:v>2020</cx:v>
            </cx:txData>
          </cx:tx>
          <cx:dataId val="3"/>
          <cx:layoutPr>
            <cx:visibility meanLine="0" meanMarker="1" nonoutliers="0" outliers="1"/>
            <cx:statistics quartileMethod="exclusive"/>
          </cx:layoutPr>
        </cx:series>
        <cx:series layoutId="boxWhisker" uniqueId="{CEC7872D-EED2-4C3E-B0B1-7BFEF4169886}">
          <cx:tx>
            <cx:txData>
              <cx:f>'Birtokméret 2'!$A$8</cx:f>
              <cx:v>2023</cx:v>
            </cx:txData>
          </cx:tx>
          <cx:dataId val="4"/>
          <cx:layoutPr>
            <cx:visibility meanLine="0" meanMarker="1" nonoutliers="0" outliers="1"/>
            <cx:statistics quartileMethod="exclusive"/>
          </cx:layoutPr>
        </cx:series>
      </cx:plotAreaRegion>
      <cx:axis id="0">
        <cx:catScaling gapWidth="1"/>
        <cx:tickLabels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 sz="800"/>
            </a:pPr>
            <a:endParaRPr lang="hu-HU" sz="800" b="0" i="0" u="none" strike="noStrike" baseline="0">
              <a:solidFill>
                <a:sysClr val="windowText" lastClr="000000">
                  <a:lumMod val="65000"/>
                  <a:lumOff val="35000"/>
                </a:sysClr>
              </a:solidFill>
              <a:latin typeface="Calibri" panose="020F0502020204030204"/>
            </a:endParaRPr>
          </a:p>
        </cx:txPr>
      </cx:axis>
      <cx:axis id="1">
        <cx:valScaling/>
        <cx:majorGridlines/>
        <cx:tickLabels/>
        <cx:numFmt formatCode="# ##0" sourceLinked="0"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 sz="1000"/>
            </a:pPr>
            <a:endParaRPr lang="en-US" sz="1000" b="0" i="0" u="none" strike="noStrike" baseline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/>
            </a:endParaRPr>
          </a:p>
        </cx:txPr>
      </cx:axis>
    </cx:plotArea>
    <cx:legend pos="b" align="ctr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 sz="1000"/>
          </a:pPr>
          <a:endParaRPr lang="en-US" sz="1000" b="0" i="0" u="none" strike="noStrike" baseline="0">
            <a:solidFill>
              <a:prstClr val="black">
                <a:lumMod val="65000"/>
                <a:lumOff val="35000"/>
              </a:prstClr>
            </a:solidFill>
            <a:latin typeface="Calibri" panose="020F0502020204030204"/>
          </a:endParaRPr>
        </a:p>
      </cx:txPr>
    </cx:legend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4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EDCA34-3555-4CD5-B4AA-B5197CE434F5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hu-HU"/>
        </a:p>
      </dgm:t>
    </dgm:pt>
    <dgm:pt modelId="{9472E689-A4F3-476C-9BA4-269B4AC8889C}">
      <dgm:prSet custT="1"/>
      <dgm:spPr/>
      <dgm:t>
        <a:bodyPr/>
        <a:lstStyle/>
        <a:p>
          <a:pPr>
            <a:lnSpc>
              <a:spcPct val="100000"/>
            </a:lnSpc>
            <a:spcAft>
              <a:spcPts val="1000"/>
            </a:spcAft>
          </a:pPr>
          <a:r>
            <a:rPr lang="hu-HU" sz="1900" dirty="0" err="1">
              <a:solidFill>
                <a:srgbClr val="1A693C"/>
              </a:solidFill>
              <a:latin typeface="Myriad "/>
            </a:rPr>
            <a:t>Validálás</a:t>
          </a:r>
          <a:r>
            <a:rPr lang="hu-HU" sz="1900" dirty="0">
              <a:solidFill>
                <a:srgbClr val="1A693C"/>
              </a:solidFill>
              <a:latin typeface="Myriad "/>
            </a:rPr>
            <a:t> folytatódik</a:t>
          </a:r>
        </a:p>
      </dgm:t>
    </dgm:pt>
    <dgm:pt modelId="{A02568FD-535A-4707-83BE-D466737C0AFB}" type="parTrans" cxnId="{D71119F2-D55E-47F5-A390-CC0C150C7A33}">
      <dgm:prSet/>
      <dgm:spPr/>
      <dgm:t>
        <a:bodyPr/>
        <a:lstStyle/>
        <a:p>
          <a:endParaRPr lang="hu-HU" sz="1900">
            <a:solidFill>
              <a:schemeClr val="tx1"/>
            </a:solidFill>
            <a:latin typeface="Myriad "/>
          </a:endParaRPr>
        </a:p>
      </dgm:t>
    </dgm:pt>
    <dgm:pt modelId="{046B08ED-106F-4990-A014-F4C876014DE5}" type="sibTrans" cxnId="{D71119F2-D55E-47F5-A390-CC0C150C7A33}">
      <dgm:prSet/>
      <dgm:spPr/>
      <dgm:t>
        <a:bodyPr/>
        <a:lstStyle/>
        <a:p>
          <a:endParaRPr lang="hu-HU" sz="1900">
            <a:solidFill>
              <a:schemeClr val="tx1"/>
            </a:solidFill>
            <a:latin typeface="Myriad "/>
          </a:endParaRPr>
        </a:p>
      </dgm:t>
    </dgm:pt>
    <dgm:pt modelId="{E79DCA7D-E9CF-4C85-AB15-69FB901D588E}">
      <dgm:prSet custT="1"/>
      <dgm:spPr/>
      <dgm:t>
        <a:bodyPr/>
        <a:lstStyle/>
        <a:p>
          <a:pPr>
            <a:lnSpc>
              <a:spcPct val="100000"/>
            </a:lnSpc>
            <a:spcAft>
              <a:spcPts val="1000"/>
            </a:spcAft>
          </a:pPr>
          <a:r>
            <a:rPr lang="hu-HU" sz="1900" dirty="0">
              <a:solidFill>
                <a:srgbClr val="1A693C"/>
              </a:solidFill>
              <a:latin typeface="Myriad "/>
            </a:rPr>
            <a:t>SO </a:t>
          </a:r>
          <a:r>
            <a:rPr lang="hu-HU" sz="1900" dirty="0" err="1">
              <a:solidFill>
                <a:srgbClr val="1A693C"/>
              </a:solidFill>
              <a:latin typeface="Myriad "/>
            </a:rPr>
            <a:t>Quality</a:t>
          </a:r>
          <a:r>
            <a:rPr lang="hu-HU" sz="1900" dirty="0">
              <a:solidFill>
                <a:srgbClr val="1A693C"/>
              </a:solidFill>
              <a:latin typeface="Myriad "/>
            </a:rPr>
            <a:t> riport</a:t>
          </a:r>
        </a:p>
      </dgm:t>
    </dgm:pt>
    <dgm:pt modelId="{7B2A7158-A917-460E-903F-FC87783D09E5}" type="parTrans" cxnId="{8E2CAE53-94BA-4200-B117-8E071D4067DB}">
      <dgm:prSet/>
      <dgm:spPr/>
      <dgm:t>
        <a:bodyPr/>
        <a:lstStyle/>
        <a:p>
          <a:endParaRPr lang="hu-HU" sz="1900">
            <a:solidFill>
              <a:schemeClr val="tx1"/>
            </a:solidFill>
            <a:latin typeface="Myriad "/>
          </a:endParaRPr>
        </a:p>
      </dgm:t>
    </dgm:pt>
    <dgm:pt modelId="{45D2E9F3-AA31-4B37-B621-18023DC5F593}" type="sibTrans" cxnId="{8E2CAE53-94BA-4200-B117-8E071D4067DB}">
      <dgm:prSet/>
      <dgm:spPr/>
      <dgm:t>
        <a:bodyPr/>
        <a:lstStyle/>
        <a:p>
          <a:endParaRPr lang="hu-HU" sz="1900">
            <a:solidFill>
              <a:schemeClr val="tx1"/>
            </a:solidFill>
            <a:latin typeface="Myriad "/>
          </a:endParaRPr>
        </a:p>
      </dgm:t>
    </dgm:pt>
    <dgm:pt modelId="{78588B0C-B32C-4D99-8FF6-0613460318C0}">
      <dgm:prSet custT="1"/>
      <dgm:spPr/>
      <dgm:t>
        <a:bodyPr/>
        <a:lstStyle/>
        <a:p>
          <a:r>
            <a:rPr lang="hu-HU" sz="1900" dirty="0">
              <a:solidFill>
                <a:srgbClr val="1A693C"/>
              </a:solidFill>
              <a:latin typeface="Myriad "/>
            </a:rPr>
            <a:t>2023</a:t>
          </a:r>
        </a:p>
      </dgm:t>
    </dgm:pt>
    <dgm:pt modelId="{6907227B-BB85-4816-9E2E-D0293D921017}" type="parTrans" cxnId="{57316A62-3870-42A0-9FF9-9EDB747A1B9C}">
      <dgm:prSet/>
      <dgm:spPr/>
      <dgm:t>
        <a:bodyPr/>
        <a:lstStyle/>
        <a:p>
          <a:endParaRPr lang="hu-HU" sz="1900">
            <a:solidFill>
              <a:schemeClr val="tx1"/>
            </a:solidFill>
            <a:latin typeface="Myriad "/>
          </a:endParaRPr>
        </a:p>
      </dgm:t>
    </dgm:pt>
    <dgm:pt modelId="{3955BA8B-9FF5-4130-8C07-BE189B26687B}" type="sibTrans" cxnId="{57316A62-3870-42A0-9FF9-9EDB747A1B9C}">
      <dgm:prSet/>
      <dgm:spPr/>
      <dgm:t>
        <a:bodyPr/>
        <a:lstStyle/>
        <a:p>
          <a:endParaRPr lang="hu-HU" sz="1900">
            <a:solidFill>
              <a:schemeClr val="tx1"/>
            </a:solidFill>
            <a:latin typeface="Myriad "/>
          </a:endParaRPr>
        </a:p>
      </dgm:t>
    </dgm:pt>
    <dgm:pt modelId="{20638375-3C21-4619-846D-F21716222AD4}">
      <dgm:prSet custT="1"/>
      <dgm:spPr/>
      <dgm:t>
        <a:bodyPr/>
        <a:lstStyle/>
        <a:p>
          <a:pPr>
            <a:lnSpc>
              <a:spcPct val="100000"/>
            </a:lnSpc>
            <a:spcAft>
              <a:spcPts val="1000"/>
            </a:spcAft>
          </a:pPr>
          <a:r>
            <a:rPr lang="hu-HU" sz="1900" dirty="0">
              <a:solidFill>
                <a:srgbClr val="1A693C"/>
              </a:solidFill>
              <a:latin typeface="Myriad "/>
            </a:rPr>
            <a:t>Standard termelési érték koefficiens (SO)</a:t>
          </a:r>
        </a:p>
      </dgm:t>
    </dgm:pt>
    <dgm:pt modelId="{E8710723-470D-493E-AA99-1E081CB6DE30}" type="parTrans" cxnId="{F0273C88-281D-4198-B5CA-2D060A305A1A}">
      <dgm:prSet/>
      <dgm:spPr/>
      <dgm:t>
        <a:bodyPr/>
        <a:lstStyle/>
        <a:p>
          <a:endParaRPr lang="hu-HU" sz="1900">
            <a:solidFill>
              <a:schemeClr val="tx1"/>
            </a:solidFill>
            <a:latin typeface="Myriad "/>
          </a:endParaRPr>
        </a:p>
      </dgm:t>
    </dgm:pt>
    <dgm:pt modelId="{65865918-7634-47A1-AC00-FEF979044136}" type="sibTrans" cxnId="{F0273C88-281D-4198-B5CA-2D060A305A1A}">
      <dgm:prSet/>
      <dgm:spPr/>
      <dgm:t>
        <a:bodyPr/>
        <a:lstStyle/>
        <a:p>
          <a:endParaRPr lang="hu-HU" sz="1900">
            <a:solidFill>
              <a:schemeClr val="tx1"/>
            </a:solidFill>
            <a:latin typeface="Myriad "/>
          </a:endParaRPr>
        </a:p>
      </dgm:t>
    </dgm:pt>
    <dgm:pt modelId="{2E0A63FE-F144-4FB7-A251-5639C3108656}" type="pres">
      <dgm:prSet presAssocID="{C4EDCA34-3555-4CD5-B4AA-B5197CE434F5}" presName="Name0" presStyleCnt="0">
        <dgm:presLayoutVars>
          <dgm:dir/>
          <dgm:animLvl val="lvl"/>
          <dgm:resizeHandles val="exact"/>
        </dgm:presLayoutVars>
      </dgm:prSet>
      <dgm:spPr/>
    </dgm:pt>
    <dgm:pt modelId="{B1F27245-9253-4686-9458-07C525F99B4B}" type="pres">
      <dgm:prSet presAssocID="{78588B0C-B32C-4D99-8FF6-0613460318C0}" presName="linNode" presStyleCnt="0"/>
      <dgm:spPr/>
    </dgm:pt>
    <dgm:pt modelId="{F752BE1B-E17C-42DB-A77F-54C7CA4E7393}" type="pres">
      <dgm:prSet presAssocID="{78588B0C-B32C-4D99-8FF6-0613460318C0}" presName="parentText" presStyleLbl="node1" presStyleIdx="0" presStyleCnt="1" custScaleX="86852" custScaleY="43925">
        <dgm:presLayoutVars>
          <dgm:chMax val="1"/>
          <dgm:bulletEnabled val="1"/>
        </dgm:presLayoutVars>
      </dgm:prSet>
      <dgm:spPr/>
    </dgm:pt>
    <dgm:pt modelId="{73CD20EC-4023-4889-A220-E61D3D45AAFB}" type="pres">
      <dgm:prSet presAssocID="{78588B0C-B32C-4D99-8FF6-0613460318C0}" presName="descendantText" presStyleLbl="alignAccFollowNode1" presStyleIdx="0" presStyleCnt="1" custScaleX="118096" custScaleY="104883">
        <dgm:presLayoutVars>
          <dgm:bulletEnabled val="1"/>
        </dgm:presLayoutVars>
      </dgm:prSet>
      <dgm:spPr/>
    </dgm:pt>
  </dgm:ptLst>
  <dgm:cxnLst>
    <dgm:cxn modelId="{08DBAD0C-4D89-43F6-BAE9-BBBF391181AD}" type="presOf" srcId="{78588B0C-B32C-4D99-8FF6-0613460318C0}" destId="{F752BE1B-E17C-42DB-A77F-54C7CA4E7393}" srcOrd="0" destOrd="0" presId="urn:microsoft.com/office/officeart/2005/8/layout/vList5"/>
    <dgm:cxn modelId="{57316A62-3870-42A0-9FF9-9EDB747A1B9C}" srcId="{C4EDCA34-3555-4CD5-B4AA-B5197CE434F5}" destId="{78588B0C-B32C-4D99-8FF6-0613460318C0}" srcOrd="0" destOrd="0" parTransId="{6907227B-BB85-4816-9E2E-D0293D921017}" sibTransId="{3955BA8B-9FF5-4130-8C07-BE189B26687B}"/>
    <dgm:cxn modelId="{F668C371-9289-478A-BDCF-D02282D32450}" type="presOf" srcId="{C4EDCA34-3555-4CD5-B4AA-B5197CE434F5}" destId="{2E0A63FE-F144-4FB7-A251-5639C3108656}" srcOrd="0" destOrd="0" presId="urn:microsoft.com/office/officeart/2005/8/layout/vList5"/>
    <dgm:cxn modelId="{8E2CAE53-94BA-4200-B117-8E071D4067DB}" srcId="{78588B0C-B32C-4D99-8FF6-0613460318C0}" destId="{E79DCA7D-E9CF-4C85-AB15-69FB901D588E}" srcOrd="2" destOrd="0" parTransId="{7B2A7158-A917-460E-903F-FC87783D09E5}" sibTransId="{45D2E9F3-AA31-4B37-B621-18023DC5F593}"/>
    <dgm:cxn modelId="{F0273C88-281D-4198-B5CA-2D060A305A1A}" srcId="{78588B0C-B32C-4D99-8FF6-0613460318C0}" destId="{20638375-3C21-4619-846D-F21716222AD4}" srcOrd="1" destOrd="0" parTransId="{E8710723-470D-493E-AA99-1E081CB6DE30}" sibTransId="{65865918-7634-47A1-AC00-FEF979044136}"/>
    <dgm:cxn modelId="{66816A9D-8CCA-4C79-BA5C-9B0118B7C8F7}" type="presOf" srcId="{20638375-3C21-4619-846D-F21716222AD4}" destId="{73CD20EC-4023-4889-A220-E61D3D45AAFB}" srcOrd="0" destOrd="1" presId="urn:microsoft.com/office/officeart/2005/8/layout/vList5"/>
    <dgm:cxn modelId="{872A3DB2-38A3-45C5-8639-164019B56ADE}" type="presOf" srcId="{E79DCA7D-E9CF-4C85-AB15-69FB901D588E}" destId="{73CD20EC-4023-4889-A220-E61D3D45AAFB}" srcOrd="0" destOrd="2" presId="urn:microsoft.com/office/officeart/2005/8/layout/vList5"/>
    <dgm:cxn modelId="{CBA6AECF-A22C-4F8B-876C-A7BEA5A0E3FD}" type="presOf" srcId="{9472E689-A4F3-476C-9BA4-269B4AC8889C}" destId="{73CD20EC-4023-4889-A220-E61D3D45AAFB}" srcOrd="0" destOrd="0" presId="urn:microsoft.com/office/officeart/2005/8/layout/vList5"/>
    <dgm:cxn modelId="{D71119F2-D55E-47F5-A390-CC0C150C7A33}" srcId="{78588B0C-B32C-4D99-8FF6-0613460318C0}" destId="{9472E689-A4F3-476C-9BA4-269B4AC8889C}" srcOrd="0" destOrd="0" parTransId="{A02568FD-535A-4707-83BE-D466737C0AFB}" sibTransId="{046B08ED-106F-4990-A014-F4C876014DE5}"/>
    <dgm:cxn modelId="{F5F42EAF-FC11-4C21-9854-476D7A8E63BC}" type="presParOf" srcId="{2E0A63FE-F144-4FB7-A251-5639C3108656}" destId="{B1F27245-9253-4686-9458-07C525F99B4B}" srcOrd="0" destOrd="0" presId="urn:microsoft.com/office/officeart/2005/8/layout/vList5"/>
    <dgm:cxn modelId="{296DBB9E-EBC6-4CC8-A231-2571CE6224ED}" type="presParOf" srcId="{B1F27245-9253-4686-9458-07C525F99B4B}" destId="{F752BE1B-E17C-42DB-A77F-54C7CA4E7393}" srcOrd="0" destOrd="0" presId="urn:microsoft.com/office/officeart/2005/8/layout/vList5"/>
    <dgm:cxn modelId="{C8325196-2C12-4412-96BD-F3D2CC7CE51C}" type="presParOf" srcId="{B1F27245-9253-4686-9458-07C525F99B4B}" destId="{73CD20EC-4023-4889-A220-E61D3D45AAF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EDCA34-3555-4CD5-B4AA-B5197CE434F5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hu-HU"/>
        </a:p>
      </dgm:t>
    </dgm:pt>
    <dgm:pt modelId="{CD228344-C871-4474-A645-C782B78726F2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hu-HU" sz="1900" dirty="0">
              <a:solidFill>
                <a:schemeClr val="bg1"/>
              </a:solidFill>
              <a:latin typeface="Myriad "/>
            </a:rPr>
            <a:t>2024</a:t>
          </a:r>
        </a:p>
      </dgm:t>
    </dgm:pt>
    <dgm:pt modelId="{4F2938A1-75FC-4B33-A7FB-1F5136C8920D}" type="parTrans" cxnId="{C2F1E600-B5DF-41D0-8E75-8ACE1BFD7C52}">
      <dgm:prSet/>
      <dgm:spPr/>
      <dgm:t>
        <a:bodyPr/>
        <a:lstStyle/>
        <a:p>
          <a:endParaRPr lang="hu-HU" sz="1900">
            <a:solidFill>
              <a:schemeClr val="tx1"/>
            </a:solidFill>
            <a:latin typeface="Myriad "/>
          </a:endParaRPr>
        </a:p>
      </dgm:t>
    </dgm:pt>
    <dgm:pt modelId="{15F5FD6E-4104-499C-94F2-AA8687F8684C}" type="sibTrans" cxnId="{C2F1E600-B5DF-41D0-8E75-8ACE1BFD7C52}">
      <dgm:prSet/>
      <dgm:spPr/>
      <dgm:t>
        <a:bodyPr/>
        <a:lstStyle/>
        <a:p>
          <a:endParaRPr lang="hu-HU" sz="1900">
            <a:solidFill>
              <a:schemeClr val="tx1"/>
            </a:solidFill>
            <a:latin typeface="Myriad "/>
          </a:endParaRPr>
        </a:p>
      </dgm:t>
    </dgm:pt>
    <dgm:pt modelId="{3A6D3A25-AE92-4C8C-9D75-FA22ACD07F27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1000"/>
            </a:spcAft>
          </a:pPr>
          <a:r>
            <a:rPr lang="hu-HU" sz="1900" dirty="0" err="1">
              <a:solidFill>
                <a:schemeClr val="accent1">
                  <a:lumMod val="50000"/>
                </a:schemeClr>
              </a:solidFill>
              <a:latin typeface="Myriad "/>
            </a:rPr>
            <a:t>Admin</a:t>
          </a:r>
          <a:r>
            <a:rPr lang="hu-HU" sz="1900" dirty="0">
              <a:solidFill>
                <a:schemeClr val="accent1">
                  <a:lumMod val="50000"/>
                </a:schemeClr>
              </a:solidFill>
              <a:latin typeface="Myriad "/>
            </a:rPr>
            <a:t> adatok</a:t>
          </a:r>
        </a:p>
      </dgm:t>
    </dgm:pt>
    <dgm:pt modelId="{EDD132B7-6750-4AC6-8506-C6EC5497E179}" type="parTrans" cxnId="{2343723E-6A42-4F2E-BC32-831CA2A87F0C}">
      <dgm:prSet/>
      <dgm:spPr/>
      <dgm:t>
        <a:bodyPr/>
        <a:lstStyle/>
        <a:p>
          <a:endParaRPr lang="hu-HU" sz="1900">
            <a:solidFill>
              <a:schemeClr val="tx1"/>
            </a:solidFill>
            <a:latin typeface="Myriad "/>
          </a:endParaRPr>
        </a:p>
      </dgm:t>
    </dgm:pt>
    <dgm:pt modelId="{223888B8-FDE5-4991-86B4-7BEB6D04211F}" type="sibTrans" cxnId="{2343723E-6A42-4F2E-BC32-831CA2A87F0C}">
      <dgm:prSet/>
      <dgm:spPr/>
      <dgm:t>
        <a:bodyPr/>
        <a:lstStyle/>
        <a:p>
          <a:endParaRPr lang="hu-HU" sz="1900">
            <a:solidFill>
              <a:schemeClr val="tx1"/>
            </a:solidFill>
            <a:latin typeface="Myriad "/>
          </a:endParaRPr>
        </a:p>
      </dgm:t>
    </dgm:pt>
    <dgm:pt modelId="{5515F70F-05AB-44A1-854D-D9249E2A9565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1000"/>
            </a:spcAft>
          </a:pPr>
          <a:r>
            <a:rPr lang="hu-HU" sz="1900" dirty="0">
              <a:solidFill>
                <a:schemeClr val="accent1">
                  <a:lumMod val="50000"/>
                </a:schemeClr>
              </a:solidFill>
              <a:latin typeface="Myriad "/>
            </a:rPr>
            <a:t>Végleges adatok</a:t>
          </a:r>
        </a:p>
      </dgm:t>
    </dgm:pt>
    <dgm:pt modelId="{B719CB52-D9A0-44E8-8FE0-31876D42854D}" type="parTrans" cxnId="{F93B26F4-AACB-4756-8197-BF1C5FA242D4}">
      <dgm:prSet/>
      <dgm:spPr/>
      <dgm:t>
        <a:bodyPr/>
        <a:lstStyle/>
        <a:p>
          <a:endParaRPr lang="hu-HU" sz="1900">
            <a:solidFill>
              <a:schemeClr val="tx1"/>
            </a:solidFill>
            <a:latin typeface="Myriad "/>
          </a:endParaRPr>
        </a:p>
      </dgm:t>
    </dgm:pt>
    <dgm:pt modelId="{E007CD59-DACE-4467-BE6F-842C0518E5CD}" type="sibTrans" cxnId="{F93B26F4-AACB-4756-8197-BF1C5FA242D4}">
      <dgm:prSet/>
      <dgm:spPr/>
      <dgm:t>
        <a:bodyPr/>
        <a:lstStyle/>
        <a:p>
          <a:endParaRPr lang="hu-HU" sz="1900">
            <a:solidFill>
              <a:schemeClr val="tx1"/>
            </a:solidFill>
            <a:latin typeface="Myriad "/>
          </a:endParaRPr>
        </a:p>
      </dgm:t>
    </dgm:pt>
    <dgm:pt modelId="{48CF758A-B533-43C9-A78A-CE6E87862068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1000"/>
            </a:spcAft>
          </a:pPr>
          <a:r>
            <a:rPr lang="hu-HU" sz="1900" dirty="0">
              <a:solidFill>
                <a:schemeClr val="accent1">
                  <a:lumMod val="50000"/>
                </a:schemeClr>
              </a:solidFill>
              <a:latin typeface="Myriad "/>
            </a:rPr>
            <a:t>Eurofarm</a:t>
          </a:r>
        </a:p>
      </dgm:t>
    </dgm:pt>
    <dgm:pt modelId="{787F8976-B067-462A-9F4C-A5D0D493BA88}" type="parTrans" cxnId="{9645DA7E-A210-42C6-AEAB-46F9DCDA5D46}">
      <dgm:prSet/>
      <dgm:spPr/>
      <dgm:t>
        <a:bodyPr/>
        <a:lstStyle/>
        <a:p>
          <a:endParaRPr lang="hu-HU" sz="1900">
            <a:solidFill>
              <a:schemeClr val="tx1"/>
            </a:solidFill>
            <a:latin typeface="Myriad "/>
          </a:endParaRPr>
        </a:p>
      </dgm:t>
    </dgm:pt>
    <dgm:pt modelId="{8EEB9164-C2DE-4A86-BD62-EA6D3EF7CB12}" type="sibTrans" cxnId="{9645DA7E-A210-42C6-AEAB-46F9DCDA5D46}">
      <dgm:prSet/>
      <dgm:spPr/>
      <dgm:t>
        <a:bodyPr/>
        <a:lstStyle/>
        <a:p>
          <a:endParaRPr lang="hu-HU" sz="1900">
            <a:solidFill>
              <a:schemeClr val="tx1"/>
            </a:solidFill>
            <a:latin typeface="Myriad "/>
          </a:endParaRPr>
        </a:p>
      </dgm:t>
    </dgm:pt>
    <dgm:pt modelId="{F1BA1766-7DAC-4BF5-85DF-66D69C6F938B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1000"/>
            </a:spcAft>
          </a:pPr>
          <a:r>
            <a:rPr lang="hu-HU" sz="1900" dirty="0">
              <a:solidFill>
                <a:schemeClr val="accent1">
                  <a:lumMod val="50000"/>
                </a:schemeClr>
              </a:solidFill>
              <a:latin typeface="Myriad "/>
            </a:rPr>
            <a:t>Biogazdálkodás</a:t>
          </a:r>
        </a:p>
      </dgm:t>
    </dgm:pt>
    <dgm:pt modelId="{62B20778-7A95-4E9A-96CC-93D80C56B5F9}" type="parTrans" cxnId="{A5C013B6-18A3-4519-B0CF-157CC04153CA}">
      <dgm:prSet/>
      <dgm:spPr/>
      <dgm:t>
        <a:bodyPr/>
        <a:lstStyle/>
        <a:p>
          <a:endParaRPr lang="hu-HU"/>
        </a:p>
      </dgm:t>
    </dgm:pt>
    <dgm:pt modelId="{CA155D85-5ADC-4302-840B-C9E10D72FE5D}" type="sibTrans" cxnId="{A5C013B6-18A3-4519-B0CF-157CC04153CA}">
      <dgm:prSet/>
      <dgm:spPr/>
      <dgm:t>
        <a:bodyPr/>
        <a:lstStyle/>
        <a:p>
          <a:endParaRPr lang="hu-HU"/>
        </a:p>
      </dgm:t>
    </dgm:pt>
    <dgm:pt modelId="{E4EF908C-8233-4723-A745-E72A83B90073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1000"/>
            </a:spcAft>
          </a:pPr>
          <a:r>
            <a:rPr lang="hu-HU" sz="1900" dirty="0">
              <a:solidFill>
                <a:schemeClr val="accent1">
                  <a:lumMod val="50000"/>
                </a:schemeClr>
              </a:solidFill>
              <a:latin typeface="Myriad "/>
            </a:rPr>
            <a:t>Vidékfejlesztés</a:t>
          </a:r>
        </a:p>
      </dgm:t>
    </dgm:pt>
    <dgm:pt modelId="{758E8B99-8F7B-4ACD-8F20-B60979446A54}" type="parTrans" cxnId="{AE5AC1C8-C65A-4DB0-9BA4-3E4EF743CDE6}">
      <dgm:prSet/>
      <dgm:spPr/>
      <dgm:t>
        <a:bodyPr/>
        <a:lstStyle/>
        <a:p>
          <a:endParaRPr lang="hu-HU"/>
        </a:p>
      </dgm:t>
    </dgm:pt>
    <dgm:pt modelId="{AB031E63-D7ED-49FC-BB26-60DED7E485AA}" type="sibTrans" cxnId="{AE5AC1C8-C65A-4DB0-9BA4-3E4EF743CDE6}">
      <dgm:prSet/>
      <dgm:spPr/>
      <dgm:t>
        <a:bodyPr/>
        <a:lstStyle/>
        <a:p>
          <a:endParaRPr lang="hu-HU"/>
        </a:p>
      </dgm:t>
    </dgm:pt>
    <dgm:pt modelId="{59EA2753-9CFF-4DA8-83DD-EE3EB0347AFB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1000"/>
            </a:spcAft>
          </a:pPr>
          <a:r>
            <a:rPr lang="hu-HU" sz="1900">
              <a:solidFill>
                <a:schemeClr val="accent1">
                  <a:lumMod val="50000"/>
                </a:schemeClr>
              </a:solidFill>
              <a:latin typeface="Myriad "/>
            </a:rPr>
            <a:t>Minőségi borszőlő</a:t>
          </a:r>
          <a:endParaRPr lang="hu-HU" sz="1900" dirty="0">
            <a:solidFill>
              <a:schemeClr val="accent1">
                <a:lumMod val="50000"/>
              </a:schemeClr>
            </a:solidFill>
            <a:latin typeface="Myriad "/>
          </a:endParaRPr>
        </a:p>
      </dgm:t>
    </dgm:pt>
    <dgm:pt modelId="{EBC00FFC-4DE1-4CA0-9176-AEB5D67C5332}" type="parTrans" cxnId="{DF77A613-1938-4FF4-A99D-E4C46D2DE7C0}">
      <dgm:prSet/>
      <dgm:spPr/>
      <dgm:t>
        <a:bodyPr/>
        <a:lstStyle/>
        <a:p>
          <a:endParaRPr lang="hu-HU"/>
        </a:p>
      </dgm:t>
    </dgm:pt>
    <dgm:pt modelId="{12BA05E8-D85F-4AE8-B453-E83985B89FBE}" type="sibTrans" cxnId="{DF77A613-1938-4FF4-A99D-E4C46D2DE7C0}">
      <dgm:prSet/>
      <dgm:spPr/>
      <dgm:t>
        <a:bodyPr/>
        <a:lstStyle/>
        <a:p>
          <a:endParaRPr lang="hu-HU"/>
        </a:p>
      </dgm:t>
    </dgm:pt>
    <dgm:pt modelId="{F72C5B7E-BDA4-407D-A838-45E72E966C6A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1000"/>
            </a:spcAft>
          </a:pPr>
          <a:r>
            <a:rPr lang="hu-HU" sz="1900" dirty="0">
              <a:solidFill>
                <a:schemeClr val="accent1">
                  <a:lumMod val="50000"/>
                </a:schemeClr>
              </a:solidFill>
              <a:latin typeface="Myriad "/>
            </a:rPr>
            <a:t>Minőségi riport</a:t>
          </a:r>
        </a:p>
      </dgm:t>
    </dgm:pt>
    <dgm:pt modelId="{23FF32D6-7DD7-4EF0-97B7-779768ACE1FA}" type="parTrans" cxnId="{FA7939CE-51A8-4FD6-B53C-71348155FF25}">
      <dgm:prSet/>
      <dgm:spPr/>
      <dgm:t>
        <a:bodyPr/>
        <a:lstStyle/>
        <a:p>
          <a:endParaRPr lang="hu-HU"/>
        </a:p>
      </dgm:t>
    </dgm:pt>
    <dgm:pt modelId="{7CD27E98-CD3E-47F5-B8DF-C880E4316604}" type="sibTrans" cxnId="{FA7939CE-51A8-4FD6-B53C-71348155FF25}">
      <dgm:prSet/>
      <dgm:spPr/>
      <dgm:t>
        <a:bodyPr/>
        <a:lstStyle/>
        <a:p>
          <a:endParaRPr lang="hu-HU"/>
        </a:p>
      </dgm:t>
    </dgm:pt>
    <dgm:pt modelId="{2E0A63FE-F144-4FB7-A251-5639C3108656}" type="pres">
      <dgm:prSet presAssocID="{C4EDCA34-3555-4CD5-B4AA-B5197CE434F5}" presName="Name0" presStyleCnt="0">
        <dgm:presLayoutVars>
          <dgm:dir/>
          <dgm:animLvl val="lvl"/>
          <dgm:resizeHandles val="exact"/>
        </dgm:presLayoutVars>
      </dgm:prSet>
      <dgm:spPr/>
    </dgm:pt>
    <dgm:pt modelId="{57311E6F-6453-43AC-93A5-7B4965742119}" type="pres">
      <dgm:prSet presAssocID="{CD228344-C871-4474-A645-C782B78726F2}" presName="linNode" presStyleCnt="0"/>
      <dgm:spPr/>
    </dgm:pt>
    <dgm:pt modelId="{5136F9F8-1499-43C6-9BD8-7BAAD2BC2138}" type="pres">
      <dgm:prSet presAssocID="{CD228344-C871-4474-A645-C782B78726F2}" presName="parentText" presStyleLbl="node1" presStyleIdx="0" presStyleCnt="1" custScaleX="295423" custLinFactNeighborX="-1521" custLinFactNeighborY="-1240">
        <dgm:presLayoutVars>
          <dgm:chMax val="1"/>
          <dgm:bulletEnabled val="1"/>
        </dgm:presLayoutVars>
      </dgm:prSet>
      <dgm:spPr/>
    </dgm:pt>
    <dgm:pt modelId="{98E1342D-2155-4C18-B033-B8C21FF21625}" type="pres">
      <dgm:prSet presAssocID="{CD228344-C871-4474-A645-C782B78726F2}" presName="descendantText" presStyleLbl="alignAccFollowNode1" presStyleIdx="0" presStyleCnt="1" custScaleX="399041" custScaleY="113892" custLinFactNeighborX="137" custLinFactNeighborY="122">
        <dgm:presLayoutVars>
          <dgm:bulletEnabled val="1"/>
        </dgm:presLayoutVars>
      </dgm:prSet>
      <dgm:spPr/>
    </dgm:pt>
  </dgm:ptLst>
  <dgm:cxnLst>
    <dgm:cxn modelId="{C2F1E600-B5DF-41D0-8E75-8ACE1BFD7C52}" srcId="{C4EDCA34-3555-4CD5-B4AA-B5197CE434F5}" destId="{CD228344-C871-4474-A645-C782B78726F2}" srcOrd="0" destOrd="0" parTransId="{4F2938A1-75FC-4B33-A7FB-1F5136C8920D}" sibTransId="{15F5FD6E-4104-499C-94F2-AA8687F8684C}"/>
    <dgm:cxn modelId="{DF77A613-1938-4FF4-A99D-E4C46D2DE7C0}" srcId="{3A6D3A25-AE92-4C8C-9D75-FA22ACD07F27}" destId="{59EA2753-9CFF-4DA8-83DD-EE3EB0347AFB}" srcOrd="2" destOrd="0" parTransId="{EBC00FFC-4DE1-4CA0-9176-AEB5D67C5332}" sibTransId="{12BA05E8-D85F-4AE8-B453-E83985B89FBE}"/>
    <dgm:cxn modelId="{1955B820-E5FA-469D-BD29-C4C0736C48CD}" type="presOf" srcId="{F72C5B7E-BDA4-407D-A838-45E72E966C6A}" destId="{98E1342D-2155-4C18-B033-B8C21FF21625}" srcOrd="0" destOrd="6" presId="urn:microsoft.com/office/officeart/2005/8/layout/vList5"/>
    <dgm:cxn modelId="{2343723E-6A42-4F2E-BC32-831CA2A87F0C}" srcId="{CD228344-C871-4474-A645-C782B78726F2}" destId="{3A6D3A25-AE92-4C8C-9D75-FA22ACD07F27}" srcOrd="0" destOrd="0" parTransId="{EDD132B7-6750-4AC6-8506-C6EC5497E179}" sibTransId="{223888B8-FDE5-4991-86B4-7BEB6D04211F}"/>
    <dgm:cxn modelId="{F5BCF345-DC1B-42D1-AF29-FF1E5AE88EFB}" type="presOf" srcId="{E4EF908C-8233-4723-A745-E72A83B90073}" destId="{98E1342D-2155-4C18-B033-B8C21FF21625}" srcOrd="0" destOrd="2" presId="urn:microsoft.com/office/officeart/2005/8/layout/vList5"/>
    <dgm:cxn modelId="{F668C371-9289-478A-BDCF-D02282D32450}" type="presOf" srcId="{C4EDCA34-3555-4CD5-B4AA-B5197CE434F5}" destId="{2E0A63FE-F144-4FB7-A251-5639C3108656}" srcOrd="0" destOrd="0" presId="urn:microsoft.com/office/officeart/2005/8/layout/vList5"/>
    <dgm:cxn modelId="{4AB9A574-A264-44D6-80B0-535E189247AE}" type="presOf" srcId="{F1BA1766-7DAC-4BF5-85DF-66D69C6F938B}" destId="{98E1342D-2155-4C18-B033-B8C21FF21625}" srcOrd="0" destOrd="1" presId="urn:microsoft.com/office/officeart/2005/8/layout/vList5"/>
    <dgm:cxn modelId="{9645DA7E-A210-42C6-AEAB-46F9DCDA5D46}" srcId="{CD228344-C871-4474-A645-C782B78726F2}" destId="{48CF758A-B533-43C9-A78A-CE6E87862068}" srcOrd="2" destOrd="0" parTransId="{787F8976-B067-462A-9F4C-A5D0D493BA88}" sibTransId="{8EEB9164-C2DE-4A86-BD62-EA6D3EF7CB12}"/>
    <dgm:cxn modelId="{3AC2D285-03EE-4C01-87E0-3A27B7E16790}" type="presOf" srcId="{59EA2753-9CFF-4DA8-83DD-EE3EB0347AFB}" destId="{98E1342D-2155-4C18-B033-B8C21FF21625}" srcOrd="0" destOrd="3" presId="urn:microsoft.com/office/officeart/2005/8/layout/vList5"/>
    <dgm:cxn modelId="{A5C013B6-18A3-4519-B0CF-157CC04153CA}" srcId="{3A6D3A25-AE92-4C8C-9D75-FA22ACD07F27}" destId="{F1BA1766-7DAC-4BF5-85DF-66D69C6F938B}" srcOrd="0" destOrd="0" parTransId="{62B20778-7A95-4E9A-96CC-93D80C56B5F9}" sibTransId="{CA155D85-5ADC-4302-840B-C9E10D72FE5D}"/>
    <dgm:cxn modelId="{8AEAA8BF-9D97-43ED-9C97-D47C813E2AC9}" type="presOf" srcId="{48CF758A-B533-43C9-A78A-CE6E87862068}" destId="{98E1342D-2155-4C18-B033-B8C21FF21625}" srcOrd="0" destOrd="5" presId="urn:microsoft.com/office/officeart/2005/8/layout/vList5"/>
    <dgm:cxn modelId="{AE5AC1C8-C65A-4DB0-9BA4-3E4EF743CDE6}" srcId="{3A6D3A25-AE92-4C8C-9D75-FA22ACD07F27}" destId="{E4EF908C-8233-4723-A745-E72A83B90073}" srcOrd="1" destOrd="0" parTransId="{758E8B99-8F7B-4ACD-8F20-B60979446A54}" sibTransId="{AB031E63-D7ED-49FC-BB26-60DED7E485AA}"/>
    <dgm:cxn modelId="{FA7939CE-51A8-4FD6-B53C-71348155FF25}" srcId="{CD228344-C871-4474-A645-C782B78726F2}" destId="{F72C5B7E-BDA4-407D-A838-45E72E966C6A}" srcOrd="3" destOrd="0" parTransId="{23FF32D6-7DD7-4EF0-97B7-779768ACE1FA}" sibTransId="{7CD27E98-CD3E-47F5-B8DF-C880E4316604}"/>
    <dgm:cxn modelId="{C8F1B3F0-AB11-4891-AC03-02F07D262495}" type="presOf" srcId="{CD228344-C871-4474-A645-C782B78726F2}" destId="{5136F9F8-1499-43C6-9BD8-7BAAD2BC2138}" srcOrd="0" destOrd="0" presId="urn:microsoft.com/office/officeart/2005/8/layout/vList5"/>
    <dgm:cxn modelId="{51273FF1-695E-4ADC-8879-1B0B658E0A41}" type="presOf" srcId="{5515F70F-05AB-44A1-854D-D9249E2A9565}" destId="{98E1342D-2155-4C18-B033-B8C21FF21625}" srcOrd="0" destOrd="4" presId="urn:microsoft.com/office/officeart/2005/8/layout/vList5"/>
    <dgm:cxn modelId="{F93B26F4-AACB-4756-8197-BF1C5FA242D4}" srcId="{CD228344-C871-4474-A645-C782B78726F2}" destId="{5515F70F-05AB-44A1-854D-D9249E2A9565}" srcOrd="1" destOrd="0" parTransId="{B719CB52-D9A0-44E8-8FE0-31876D42854D}" sibTransId="{E007CD59-DACE-4467-BE6F-842C0518E5CD}"/>
    <dgm:cxn modelId="{65F6C1F4-8B62-4011-A0F8-265E8E8F54D8}" type="presOf" srcId="{3A6D3A25-AE92-4C8C-9D75-FA22ACD07F27}" destId="{98E1342D-2155-4C18-B033-B8C21FF21625}" srcOrd="0" destOrd="0" presId="urn:microsoft.com/office/officeart/2005/8/layout/vList5"/>
    <dgm:cxn modelId="{DD85D200-7CF2-4001-925A-002893E5ED88}" type="presParOf" srcId="{2E0A63FE-F144-4FB7-A251-5639C3108656}" destId="{57311E6F-6453-43AC-93A5-7B4965742119}" srcOrd="0" destOrd="0" presId="urn:microsoft.com/office/officeart/2005/8/layout/vList5"/>
    <dgm:cxn modelId="{E78834C5-D967-40D8-99A7-BA844F0ABF16}" type="presParOf" srcId="{57311E6F-6453-43AC-93A5-7B4965742119}" destId="{5136F9F8-1499-43C6-9BD8-7BAAD2BC2138}" srcOrd="0" destOrd="0" presId="urn:microsoft.com/office/officeart/2005/8/layout/vList5"/>
    <dgm:cxn modelId="{0D3B6AF7-46E0-4B81-A4BC-7407457063B6}" type="presParOf" srcId="{57311E6F-6453-43AC-93A5-7B4965742119}" destId="{98E1342D-2155-4C18-B033-B8C21FF2162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CD20EC-4023-4889-A220-E61D3D45AAFB}">
      <dsp:nvSpPr>
        <dsp:cNvPr id="0" name=""/>
        <dsp:cNvSpPr/>
      </dsp:nvSpPr>
      <dsp:spPr>
        <a:xfrm rot="5400000">
          <a:off x="2614006" y="-836755"/>
          <a:ext cx="1837127" cy="3865146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44550">
            <a:lnSpc>
              <a:spcPct val="100000"/>
            </a:lnSpc>
            <a:spcBef>
              <a:spcPct val="0"/>
            </a:spcBef>
            <a:spcAft>
              <a:spcPts val="1000"/>
            </a:spcAft>
            <a:buChar char="•"/>
          </a:pPr>
          <a:r>
            <a:rPr lang="hu-HU" sz="1900" kern="1200" dirty="0" err="1">
              <a:solidFill>
                <a:srgbClr val="1A693C"/>
              </a:solidFill>
              <a:latin typeface="Myriad "/>
            </a:rPr>
            <a:t>Validálás</a:t>
          </a:r>
          <a:r>
            <a:rPr lang="hu-HU" sz="1900" kern="1200" dirty="0">
              <a:solidFill>
                <a:srgbClr val="1A693C"/>
              </a:solidFill>
              <a:latin typeface="Myriad "/>
            </a:rPr>
            <a:t> folytatódik</a:t>
          </a:r>
        </a:p>
        <a:p>
          <a:pPr marL="171450" lvl="1" indent="-171450" algn="l" defTabSz="844550">
            <a:lnSpc>
              <a:spcPct val="100000"/>
            </a:lnSpc>
            <a:spcBef>
              <a:spcPct val="0"/>
            </a:spcBef>
            <a:spcAft>
              <a:spcPts val="1000"/>
            </a:spcAft>
            <a:buChar char="•"/>
          </a:pPr>
          <a:r>
            <a:rPr lang="hu-HU" sz="1900" kern="1200" dirty="0">
              <a:solidFill>
                <a:srgbClr val="1A693C"/>
              </a:solidFill>
              <a:latin typeface="Myriad "/>
            </a:rPr>
            <a:t>Standard termelési érték koefficiens (SO)</a:t>
          </a:r>
        </a:p>
        <a:p>
          <a:pPr marL="171450" lvl="1" indent="-171450" algn="l" defTabSz="844550">
            <a:lnSpc>
              <a:spcPct val="100000"/>
            </a:lnSpc>
            <a:spcBef>
              <a:spcPct val="0"/>
            </a:spcBef>
            <a:spcAft>
              <a:spcPts val="1000"/>
            </a:spcAft>
            <a:buChar char="•"/>
          </a:pPr>
          <a:r>
            <a:rPr lang="hu-HU" sz="1900" kern="1200" dirty="0">
              <a:solidFill>
                <a:srgbClr val="1A693C"/>
              </a:solidFill>
              <a:latin typeface="Myriad "/>
            </a:rPr>
            <a:t>SO </a:t>
          </a:r>
          <a:r>
            <a:rPr lang="hu-HU" sz="1900" kern="1200" dirty="0" err="1">
              <a:solidFill>
                <a:srgbClr val="1A693C"/>
              </a:solidFill>
              <a:latin typeface="Myriad "/>
            </a:rPr>
            <a:t>Quality</a:t>
          </a:r>
          <a:r>
            <a:rPr lang="hu-HU" sz="1900" kern="1200" dirty="0">
              <a:solidFill>
                <a:srgbClr val="1A693C"/>
              </a:solidFill>
              <a:latin typeface="Myriad "/>
            </a:rPr>
            <a:t> riport</a:t>
          </a:r>
        </a:p>
      </dsp:txBody>
      <dsp:txXfrm rot="-5400000">
        <a:off x="1599997" y="266935"/>
        <a:ext cx="3775465" cy="1657765"/>
      </dsp:txXfrm>
    </dsp:sp>
    <dsp:sp modelId="{F752BE1B-E17C-42DB-A77F-54C7CA4E7393}">
      <dsp:nvSpPr>
        <dsp:cNvPr id="0" name=""/>
        <dsp:cNvSpPr/>
      </dsp:nvSpPr>
      <dsp:spPr>
        <a:xfrm>
          <a:off x="1053" y="614950"/>
          <a:ext cx="1598943" cy="96173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900" kern="1200" dirty="0">
              <a:solidFill>
                <a:srgbClr val="1A693C"/>
              </a:solidFill>
              <a:latin typeface="Myriad "/>
            </a:rPr>
            <a:t>2023</a:t>
          </a:r>
        </a:p>
      </dsp:txBody>
      <dsp:txXfrm>
        <a:off x="48001" y="661898"/>
        <a:ext cx="1505047" cy="8678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E1342D-2155-4C18-B033-B8C21FF21625}">
      <dsp:nvSpPr>
        <dsp:cNvPr id="0" name=""/>
        <dsp:cNvSpPr/>
      </dsp:nvSpPr>
      <dsp:spPr>
        <a:xfrm rot="5400000">
          <a:off x="1994349" y="-230785"/>
          <a:ext cx="3085626" cy="3858061"/>
        </a:xfrm>
        <a:prstGeom prst="round2Same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44550">
            <a:lnSpc>
              <a:spcPct val="100000"/>
            </a:lnSpc>
            <a:spcBef>
              <a:spcPct val="0"/>
            </a:spcBef>
            <a:spcAft>
              <a:spcPts val="1000"/>
            </a:spcAft>
            <a:buChar char="•"/>
          </a:pPr>
          <a:r>
            <a:rPr lang="hu-HU" sz="1900" kern="1200" dirty="0" err="1">
              <a:solidFill>
                <a:schemeClr val="accent1">
                  <a:lumMod val="50000"/>
                </a:schemeClr>
              </a:solidFill>
              <a:latin typeface="Myriad "/>
            </a:rPr>
            <a:t>Admin</a:t>
          </a:r>
          <a:r>
            <a:rPr lang="hu-HU" sz="1900" kern="1200" dirty="0">
              <a:solidFill>
                <a:schemeClr val="accent1">
                  <a:lumMod val="50000"/>
                </a:schemeClr>
              </a:solidFill>
              <a:latin typeface="Myriad "/>
            </a:rPr>
            <a:t> adatok</a:t>
          </a:r>
        </a:p>
        <a:p>
          <a:pPr marL="342900" lvl="2" indent="-171450" algn="l" defTabSz="844550">
            <a:lnSpc>
              <a:spcPct val="100000"/>
            </a:lnSpc>
            <a:spcBef>
              <a:spcPct val="0"/>
            </a:spcBef>
            <a:spcAft>
              <a:spcPts val="1000"/>
            </a:spcAft>
            <a:buChar char="•"/>
          </a:pPr>
          <a:r>
            <a:rPr lang="hu-HU" sz="1900" kern="1200" dirty="0">
              <a:solidFill>
                <a:schemeClr val="accent1">
                  <a:lumMod val="50000"/>
                </a:schemeClr>
              </a:solidFill>
              <a:latin typeface="Myriad "/>
            </a:rPr>
            <a:t>Biogazdálkodás</a:t>
          </a:r>
        </a:p>
        <a:p>
          <a:pPr marL="342900" lvl="2" indent="-171450" algn="l" defTabSz="844550">
            <a:lnSpc>
              <a:spcPct val="100000"/>
            </a:lnSpc>
            <a:spcBef>
              <a:spcPct val="0"/>
            </a:spcBef>
            <a:spcAft>
              <a:spcPts val="1000"/>
            </a:spcAft>
            <a:buChar char="•"/>
          </a:pPr>
          <a:r>
            <a:rPr lang="hu-HU" sz="1900" kern="1200" dirty="0">
              <a:solidFill>
                <a:schemeClr val="accent1">
                  <a:lumMod val="50000"/>
                </a:schemeClr>
              </a:solidFill>
              <a:latin typeface="Myriad "/>
            </a:rPr>
            <a:t>Vidékfejlesztés</a:t>
          </a:r>
        </a:p>
        <a:p>
          <a:pPr marL="342900" lvl="2" indent="-171450" algn="l" defTabSz="844550">
            <a:lnSpc>
              <a:spcPct val="100000"/>
            </a:lnSpc>
            <a:spcBef>
              <a:spcPct val="0"/>
            </a:spcBef>
            <a:spcAft>
              <a:spcPts val="1000"/>
            </a:spcAft>
            <a:buChar char="•"/>
          </a:pPr>
          <a:r>
            <a:rPr lang="hu-HU" sz="1900" kern="1200">
              <a:solidFill>
                <a:schemeClr val="accent1">
                  <a:lumMod val="50000"/>
                </a:schemeClr>
              </a:solidFill>
              <a:latin typeface="Myriad "/>
            </a:rPr>
            <a:t>Minőségi borszőlő</a:t>
          </a:r>
          <a:endParaRPr lang="hu-HU" sz="1900" kern="1200" dirty="0">
            <a:solidFill>
              <a:schemeClr val="accent1">
                <a:lumMod val="50000"/>
              </a:schemeClr>
            </a:solidFill>
            <a:latin typeface="Myriad "/>
          </a:endParaRPr>
        </a:p>
        <a:p>
          <a:pPr marL="171450" lvl="1" indent="-171450" algn="l" defTabSz="844550">
            <a:lnSpc>
              <a:spcPct val="100000"/>
            </a:lnSpc>
            <a:spcBef>
              <a:spcPct val="0"/>
            </a:spcBef>
            <a:spcAft>
              <a:spcPts val="1000"/>
            </a:spcAft>
            <a:buChar char="•"/>
          </a:pPr>
          <a:r>
            <a:rPr lang="hu-HU" sz="1900" kern="1200" dirty="0">
              <a:solidFill>
                <a:schemeClr val="accent1">
                  <a:lumMod val="50000"/>
                </a:schemeClr>
              </a:solidFill>
              <a:latin typeface="Myriad "/>
            </a:rPr>
            <a:t>Végleges adatok</a:t>
          </a:r>
        </a:p>
        <a:p>
          <a:pPr marL="171450" lvl="1" indent="-171450" algn="l" defTabSz="844550">
            <a:lnSpc>
              <a:spcPct val="100000"/>
            </a:lnSpc>
            <a:spcBef>
              <a:spcPct val="0"/>
            </a:spcBef>
            <a:spcAft>
              <a:spcPts val="1000"/>
            </a:spcAft>
            <a:buChar char="•"/>
          </a:pPr>
          <a:r>
            <a:rPr lang="hu-HU" sz="1900" kern="1200" dirty="0">
              <a:solidFill>
                <a:schemeClr val="accent1">
                  <a:lumMod val="50000"/>
                </a:schemeClr>
              </a:solidFill>
              <a:latin typeface="Myriad "/>
            </a:rPr>
            <a:t>Eurofarm</a:t>
          </a:r>
        </a:p>
        <a:p>
          <a:pPr marL="171450" lvl="1" indent="-171450" algn="l" defTabSz="844550">
            <a:lnSpc>
              <a:spcPct val="100000"/>
            </a:lnSpc>
            <a:spcBef>
              <a:spcPct val="0"/>
            </a:spcBef>
            <a:spcAft>
              <a:spcPts val="1000"/>
            </a:spcAft>
            <a:buChar char="•"/>
          </a:pPr>
          <a:r>
            <a:rPr lang="hu-HU" sz="1900" kern="1200" dirty="0">
              <a:solidFill>
                <a:schemeClr val="accent1">
                  <a:lumMod val="50000"/>
                </a:schemeClr>
              </a:solidFill>
              <a:latin typeface="Myriad "/>
            </a:rPr>
            <a:t>Minőségi riport</a:t>
          </a:r>
        </a:p>
      </dsp:txBody>
      <dsp:txXfrm rot="-5400000">
        <a:off x="1608132" y="306060"/>
        <a:ext cx="3707433" cy="2784370"/>
      </dsp:txXfrm>
    </dsp:sp>
    <dsp:sp modelId="{5136F9F8-1499-43C6-9BD8-7BAAD2BC2138}">
      <dsp:nvSpPr>
        <dsp:cNvPr id="0" name=""/>
        <dsp:cNvSpPr/>
      </dsp:nvSpPr>
      <dsp:spPr>
        <a:xfrm>
          <a:off x="0" y="0"/>
          <a:ext cx="1606639" cy="3386570"/>
        </a:xfrm>
        <a:prstGeom prst="round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900" kern="1200" dirty="0">
              <a:solidFill>
                <a:schemeClr val="bg1"/>
              </a:solidFill>
              <a:latin typeface="Myriad "/>
            </a:rPr>
            <a:t>2024</a:t>
          </a:r>
        </a:p>
      </dsp:txBody>
      <dsp:txXfrm>
        <a:off x="78430" y="78430"/>
        <a:ext cx="1449779" cy="32297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0.61139</cdr:x>
      <cdr:y>0.09111</cdr:y>
    </cdr:from>
    <cdr:to>
      <cdr:x>0.61139</cdr:x>
      <cdr:y>0.88187</cdr:y>
    </cdr:to>
    <cdr:cxnSp macro="">
      <cdr:nvCxnSpPr>
        <cdr:cNvPr id="10" name="Egyenes összekötő 9">
          <a:extLst xmlns:a="http://schemas.openxmlformats.org/drawingml/2006/main">
            <a:ext uri="{FF2B5EF4-FFF2-40B4-BE49-F238E27FC236}">
              <a16:creationId xmlns:a16="http://schemas.microsoft.com/office/drawing/2014/main" id="{135D63A2-CDEB-4367-A383-21C1AC582342}"/>
            </a:ext>
          </a:extLst>
        </cdr:cNvPr>
        <cdr:cNvCxnSpPr/>
      </cdr:nvCxnSpPr>
      <cdr:spPr>
        <a:xfrm xmlns:a="http://schemas.openxmlformats.org/drawingml/2006/main">
          <a:off x="2464968" y="190344"/>
          <a:ext cx="0" cy="1652031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chemeClr val="tx1"/>
          </a:solidFill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7E31CA-E8B0-4674-B0EE-198DC710A8FA}" type="datetimeFigureOut">
              <a:rPr lang="hu-HU" smtClean="0"/>
              <a:t>2023.11.24.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E0BFA4-00D2-48DF-9696-33D2F6742D5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16989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E0BFA4-00D2-48DF-9696-33D2F6742D58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3284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9405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12EF4-3C67-4A44-B776-E3B0EAE400F2}" type="datetime1">
              <a:rPr lang="hu-HU" smtClean="0"/>
              <a:t>2023.11.24.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69045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25B75-A4E4-49B5-8D88-0B32B5B23B28}" type="datetime1">
              <a:rPr lang="hu-HU" smtClean="0"/>
              <a:t>2023.11.24.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25569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28890-4830-4AAC-9779-52F9A03917DA}" type="datetime1">
              <a:rPr lang="hu-HU" smtClean="0"/>
              <a:t>2023.11.24.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39712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24B01-37D9-487D-992A-9F1E6573304E}" type="datetime1">
              <a:rPr lang="hu-HU" smtClean="0"/>
              <a:t>2023.11.24.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97765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72D8D-B3C0-49FA-91B8-97B98E1DA79F}" type="datetime1">
              <a:rPr lang="hu-HU" smtClean="0"/>
              <a:t>2023.11.24.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73220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6EBB3-63C9-41DC-88C5-CCAAD0621F66}" type="datetime1">
              <a:rPr lang="hu-HU" smtClean="0"/>
              <a:t>2023.11.24.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89955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FB369-5EEC-4926-ACCD-B1D9BFF89D01}" type="datetime1">
              <a:rPr lang="hu-HU" smtClean="0"/>
              <a:t>2023.11.24.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74360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96B3-106F-4F54-87CA-E6DD2D3D60CD}" type="datetime1">
              <a:rPr lang="hu-HU" smtClean="0"/>
              <a:t>2023.11.24.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70429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18E0D-C935-48B8-8F24-4EF377896796}" type="datetime1">
              <a:rPr lang="hu-HU" smtClean="0"/>
              <a:t>2023.11.24.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6223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D791-B04B-4F68-B09A-41A2B7D37E06}" type="datetime1">
              <a:rPr lang="hu-HU" smtClean="0"/>
              <a:t>2023.11.24.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27526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A7CC-00C7-478E-9186-2EACB97136E9}" type="datetime1">
              <a:rPr lang="hu-HU" smtClean="0"/>
              <a:t>2023.11.24.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4495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1B67F-EF5F-4105-86D3-4679951838A5}" type="datetime1">
              <a:rPr lang="hu-HU" smtClean="0"/>
              <a:t>2023.11.24.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09949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Layout" Target="../diagrams/layout2.xml"/><Relationship Id="rId3" Type="http://schemas.openxmlformats.org/officeDocument/2006/relationships/image" Target="../media/image13.png"/><Relationship Id="rId7" Type="http://schemas.openxmlformats.org/officeDocument/2006/relationships/diagramQuickStyle" Target="../diagrams/quickStyle1.xml"/><Relationship Id="rId12" Type="http://schemas.openxmlformats.org/officeDocument/2006/relationships/diagramData" Target="../diagrams/data2.xml"/><Relationship Id="rId2" Type="http://schemas.openxmlformats.org/officeDocument/2006/relationships/image" Target="../media/image3.png"/><Relationship Id="rId16" Type="http://schemas.microsoft.com/office/2007/relationships/diagramDrawing" Target="../diagrams/drawing2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16.svg"/><Relationship Id="rId5" Type="http://schemas.openxmlformats.org/officeDocument/2006/relationships/diagramData" Target="../diagrams/data1.xml"/><Relationship Id="rId15" Type="http://schemas.openxmlformats.org/officeDocument/2006/relationships/diagramColors" Target="../diagrams/colors2.xml"/><Relationship Id="rId10" Type="http://schemas.openxmlformats.org/officeDocument/2006/relationships/image" Target="../media/image15.png"/><Relationship Id="rId4" Type="http://schemas.openxmlformats.org/officeDocument/2006/relationships/image" Target="../media/image14.svg"/><Relationship Id="rId9" Type="http://schemas.microsoft.com/office/2007/relationships/diagramDrawing" Target="../diagrams/drawing1.xml"/><Relationship Id="rId1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sh.hu/agrarcenzusok_agrarium_2023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chart" Target="../charts/chart3.xml"/><Relationship Id="rId7" Type="http://schemas.microsoft.com/office/2014/relationships/chartEx" Target="../charts/chartEx1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10" Type="http://schemas.openxmlformats.org/officeDocument/2006/relationships/image" Target="../media/image3.png"/><Relationship Id="rId4" Type="http://schemas.openxmlformats.org/officeDocument/2006/relationships/chart" Target="../charts/chart4.xml"/><Relationship Id="rId9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3">
            <a:extLst>
              <a:ext uri="{FF2B5EF4-FFF2-40B4-BE49-F238E27FC236}">
                <a16:creationId xmlns:a16="http://schemas.microsoft.com/office/drawing/2014/main" id="{FDE69A68-6D62-4A31-9427-9934B63A24AD}"/>
              </a:ext>
            </a:extLst>
          </p:cNvPr>
          <p:cNvSpPr/>
          <p:nvPr/>
        </p:nvSpPr>
        <p:spPr>
          <a:xfrm>
            <a:off x="1216325" y="1518249"/>
            <a:ext cx="3985403" cy="4149306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6E492FA2-99F5-4C4A-ABD0-3D7BDF7F17E2}"/>
              </a:ext>
            </a:extLst>
          </p:cNvPr>
          <p:cNvSpPr txBox="1"/>
          <p:nvPr/>
        </p:nvSpPr>
        <p:spPr>
          <a:xfrm>
            <a:off x="345352" y="5506353"/>
            <a:ext cx="44668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Országos Statisztikai Tanács (OST) és a Nemzeti Statisztikai Koordinációs Testület (NSKT) együttes ülése</a:t>
            </a:r>
          </a:p>
          <a:p>
            <a:r>
              <a:rPr lang="hu-HU" dirty="0"/>
              <a:t>2023. november 30.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B4BEBDD7-243E-4CE2-82B5-57889D40776F}"/>
              </a:ext>
            </a:extLst>
          </p:cNvPr>
          <p:cNvSpPr txBox="1"/>
          <p:nvPr/>
        </p:nvSpPr>
        <p:spPr>
          <a:xfrm>
            <a:off x="155479" y="2840202"/>
            <a:ext cx="11079162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4800" b="1" dirty="0">
                <a:latin typeface="+mj-lt"/>
                <a:cs typeface="+mn-cs"/>
              </a:rPr>
              <a:t>Gazdaságszerkezeti Összeírás</a:t>
            </a:r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23A487E4-443C-4C18-B5E0-81AE6368AD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8018" y="3569099"/>
            <a:ext cx="1798631" cy="1424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749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>
            <a:extLst>
              <a:ext uri="{FF2B5EF4-FFF2-40B4-BE49-F238E27FC236}">
                <a16:creationId xmlns:a16="http://schemas.microsoft.com/office/drawing/2014/main" id="{9CFD89F7-EC3C-449A-A8A9-C946164ED8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6374" y="6323837"/>
            <a:ext cx="1571626" cy="335344"/>
          </a:xfrm>
          <a:prstGeom prst="rect">
            <a:avLst/>
          </a:prstGeom>
        </p:spPr>
      </p:pic>
      <p:pic>
        <p:nvPicPr>
          <p:cNvPr id="10" name="Ábra 9">
            <a:extLst>
              <a:ext uri="{FF2B5EF4-FFF2-40B4-BE49-F238E27FC236}">
                <a16:creationId xmlns:a16="http://schemas.microsoft.com/office/drawing/2014/main" id="{BD7038E3-58BD-476E-9D57-D152C6F83E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8150" y="6331002"/>
            <a:ext cx="800100" cy="328179"/>
          </a:xfrm>
          <a:prstGeom prst="rect">
            <a:avLst/>
          </a:prstGeom>
        </p:spPr>
      </p:pic>
      <p:sp>
        <p:nvSpPr>
          <p:cNvPr id="13" name="Szövegdoboz 6">
            <a:extLst>
              <a:ext uri="{FF2B5EF4-FFF2-40B4-BE49-F238E27FC236}">
                <a16:creationId xmlns:a16="http://schemas.microsoft.com/office/drawing/2014/main" id="{B05637AE-B49C-4AC3-A25C-596D05A94AE6}"/>
              </a:ext>
            </a:extLst>
          </p:cNvPr>
          <p:cNvSpPr txBox="1"/>
          <p:nvPr/>
        </p:nvSpPr>
        <p:spPr>
          <a:xfrm>
            <a:off x="92352" y="107987"/>
            <a:ext cx="12007296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spcBef>
                <a:spcPct val="0"/>
              </a:spcBef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/>
              <a:t>Folytatás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F4B97C72-6371-451E-AD7B-FFA0F7DF16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5577084"/>
              </p:ext>
            </p:extLst>
          </p:nvPr>
        </p:nvGraphicFramePr>
        <p:xfrm>
          <a:off x="385142" y="591373"/>
          <a:ext cx="5466196" cy="2191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pSp>
        <p:nvGrpSpPr>
          <p:cNvPr id="12" name="Csoportba foglalás 11">
            <a:extLst>
              <a:ext uri="{FF2B5EF4-FFF2-40B4-BE49-F238E27FC236}">
                <a16:creationId xmlns:a16="http://schemas.microsoft.com/office/drawing/2014/main" id="{4EC9DFA9-7FD0-4456-B47E-BA14E6A6B6BC}"/>
              </a:ext>
            </a:extLst>
          </p:cNvPr>
          <p:cNvGrpSpPr/>
          <p:nvPr/>
        </p:nvGrpSpPr>
        <p:grpSpPr>
          <a:xfrm>
            <a:off x="7870989" y="2144270"/>
            <a:ext cx="3620860" cy="975027"/>
            <a:chOff x="1599690" y="1272"/>
            <a:chExt cx="3865146" cy="1834877"/>
          </a:xfrm>
        </p:grpSpPr>
        <p:sp>
          <p:nvSpPr>
            <p:cNvPr id="18" name="Téglalap: felső két sarkán lekerekítve 17">
              <a:extLst>
                <a:ext uri="{FF2B5EF4-FFF2-40B4-BE49-F238E27FC236}">
                  <a16:creationId xmlns:a16="http://schemas.microsoft.com/office/drawing/2014/main" id="{998230BF-76CC-4261-A297-626D62C2C8F9}"/>
                </a:ext>
              </a:extLst>
            </p:cNvPr>
            <p:cNvSpPr/>
            <p:nvPr/>
          </p:nvSpPr>
          <p:spPr>
            <a:xfrm rot="5400000">
              <a:off x="2614824" y="-1013862"/>
              <a:ext cx="1834877" cy="3865146"/>
            </a:xfrm>
            <a:prstGeom prst="round2SameRect">
              <a:avLst/>
            </a:prstGeom>
          </p:spPr>
          <p:style>
            <a:lnRef idx="2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Téglalap: felső két sarkán lekerekítve 4">
              <a:extLst>
                <a:ext uri="{FF2B5EF4-FFF2-40B4-BE49-F238E27FC236}">
                  <a16:creationId xmlns:a16="http://schemas.microsoft.com/office/drawing/2014/main" id="{E7E17D32-A2E7-4B83-8F0F-885598D8E5EA}"/>
                </a:ext>
              </a:extLst>
            </p:cNvPr>
            <p:cNvSpPr txBox="1"/>
            <p:nvPr/>
          </p:nvSpPr>
          <p:spPr>
            <a:xfrm>
              <a:off x="1599690" y="90843"/>
              <a:ext cx="3775575" cy="16557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171450" lvl="1" indent="-171450" algn="l" defTabSz="844550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har char="•"/>
              </a:pPr>
              <a:r>
                <a:rPr lang="hu-HU" sz="1900" kern="1200" dirty="0">
                  <a:solidFill>
                    <a:srgbClr val="1A693C"/>
                  </a:solidFill>
                  <a:latin typeface="Myriad "/>
                </a:rPr>
                <a:t>Agrárium 2026 előkészítése</a:t>
              </a:r>
            </a:p>
          </p:txBody>
        </p:sp>
      </p:grpSp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7B61E99D-EA1E-4894-8BBF-0ED3709BD161}"/>
              </a:ext>
            </a:extLst>
          </p:cNvPr>
          <p:cNvGrpSpPr/>
          <p:nvPr/>
        </p:nvGrpSpPr>
        <p:grpSpPr>
          <a:xfrm>
            <a:off x="6272046" y="1911252"/>
            <a:ext cx="1598943" cy="1441064"/>
            <a:chOff x="747" y="198177"/>
            <a:chExt cx="1598943" cy="1441064"/>
          </a:xfrm>
        </p:grpSpPr>
        <p:sp>
          <p:nvSpPr>
            <p:cNvPr id="15" name="Téglalap: lekerekített 14">
              <a:extLst>
                <a:ext uri="{FF2B5EF4-FFF2-40B4-BE49-F238E27FC236}">
                  <a16:creationId xmlns:a16="http://schemas.microsoft.com/office/drawing/2014/main" id="{213CFE01-0A98-4C3D-AA4B-C3816445FFA9}"/>
                </a:ext>
              </a:extLst>
            </p:cNvPr>
            <p:cNvSpPr/>
            <p:nvPr/>
          </p:nvSpPr>
          <p:spPr>
            <a:xfrm>
              <a:off x="747" y="198177"/>
              <a:ext cx="1598943" cy="1441064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Téglalap: lekerekített 6">
              <a:extLst>
                <a:ext uri="{FF2B5EF4-FFF2-40B4-BE49-F238E27FC236}">
                  <a16:creationId xmlns:a16="http://schemas.microsoft.com/office/drawing/2014/main" id="{56FA99DC-F0FF-4432-AB02-307B049B8859}"/>
                </a:ext>
              </a:extLst>
            </p:cNvPr>
            <p:cNvSpPr txBox="1"/>
            <p:nvPr/>
          </p:nvSpPr>
          <p:spPr>
            <a:xfrm>
              <a:off x="71094" y="268524"/>
              <a:ext cx="1458249" cy="130037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36195" rIns="72390" bIns="36195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u-HU" sz="1900" kern="1200" dirty="0">
                  <a:solidFill>
                    <a:srgbClr val="1A693C"/>
                  </a:solidFill>
                  <a:latin typeface="Myriad "/>
                </a:rPr>
                <a:t>2024-2025</a:t>
              </a:r>
            </a:p>
          </p:txBody>
        </p:sp>
      </p:grpSp>
      <p:grpSp>
        <p:nvGrpSpPr>
          <p:cNvPr id="19" name="Csoportba foglalás 18">
            <a:extLst>
              <a:ext uri="{FF2B5EF4-FFF2-40B4-BE49-F238E27FC236}">
                <a16:creationId xmlns:a16="http://schemas.microsoft.com/office/drawing/2014/main" id="{F7B03630-47BE-43C5-B4B0-86C4D3F26BB9}"/>
              </a:ext>
            </a:extLst>
          </p:cNvPr>
          <p:cNvGrpSpPr/>
          <p:nvPr/>
        </p:nvGrpSpPr>
        <p:grpSpPr>
          <a:xfrm>
            <a:off x="7870989" y="4163706"/>
            <a:ext cx="3620860" cy="975027"/>
            <a:chOff x="1599690" y="1272"/>
            <a:chExt cx="3865146" cy="1834877"/>
          </a:xfrm>
        </p:grpSpPr>
        <p:sp>
          <p:nvSpPr>
            <p:cNvPr id="21" name="Téglalap: felső két sarkán lekerekítve 20">
              <a:extLst>
                <a:ext uri="{FF2B5EF4-FFF2-40B4-BE49-F238E27FC236}">
                  <a16:creationId xmlns:a16="http://schemas.microsoft.com/office/drawing/2014/main" id="{1D72960C-0497-4C24-B2EB-9A0439057D9D}"/>
                </a:ext>
              </a:extLst>
            </p:cNvPr>
            <p:cNvSpPr/>
            <p:nvPr/>
          </p:nvSpPr>
          <p:spPr>
            <a:xfrm rot="5400000">
              <a:off x="2614824" y="-1013862"/>
              <a:ext cx="1834877" cy="3865146"/>
            </a:xfrm>
            <a:prstGeom prst="round2SameRect">
              <a:avLst/>
            </a:prstGeom>
          </p:spPr>
          <p:style>
            <a:lnRef idx="2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Téglalap: felső két sarkán lekerekítve 4">
              <a:extLst>
                <a:ext uri="{FF2B5EF4-FFF2-40B4-BE49-F238E27FC236}">
                  <a16:creationId xmlns:a16="http://schemas.microsoft.com/office/drawing/2014/main" id="{3D3565A8-CB90-4ABD-B394-FF642D51682A}"/>
                </a:ext>
              </a:extLst>
            </p:cNvPr>
            <p:cNvSpPr txBox="1"/>
            <p:nvPr/>
          </p:nvSpPr>
          <p:spPr>
            <a:xfrm>
              <a:off x="1599690" y="90843"/>
              <a:ext cx="3775575" cy="16557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171450" lvl="1" indent="-171450" algn="l" defTabSz="844550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har char="•"/>
              </a:pPr>
              <a:r>
                <a:rPr lang="hu-HU" sz="1900" kern="1200" dirty="0">
                  <a:solidFill>
                    <a:srgbClr val="1A693C"/>
                  </a:solidFill>
                  <a:latin typeface="Myriad "/>
                </a:rPr>
                <a:t>2030. évi Agrárcenzus </a:t>
              </a:r>
            </a:p>
            <a:p>
              <a:pPr marL="0" lvl="1" algn="l" defTabSz="844550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</a:pPr>
              <a:r>
                <a:rPr lang="hu-HU" sz="1900" kern="1200" dirty="0">
                  <a:solidFill>
                    <a:srgbClr val="1A693C"/>
                  </a:solidFill>
                  <a:latin typeface="Myriad "/>
                </a:rPr>
                <a:t>(2030-2039 közötti időszak)</a:t>
              </a:r>
            </a:p>
          </p:txBody>
        </p:sp>
      </p:grpSp>
      <p:grpSp>
        <p:nvGrpSpPr>
          <p:cNvPr id="23" name="Csoportba foglalás 22">
            <a:extLst>
              <a:ext uri="{FF2B5EF4-FFF2-40B4-BE49-F238E27FC236}">
                <a16:creationId xmlns:a16="http://schemas.microsoft.com/office/drawing/2014/main" id="{DAC7D990-0F49-4A04-96B2-BDD68ADF52C8}"/>
              </a:ext>
            </a:extLst>
          </p:cNvPr>
          <p:cNvGrpSpPr/>
          <p:nvPr/>
        </p:nvGrpSpPr>
        <p:grpSpPr>
          <a:xfrm>
            <a:off x="6272046" y="3930688"/>
            <a:ext cx="1598943" cy="1441064"/>
            <a:chOff x="747" y="198177"/>
            <a:chExt cx="1598943" cy="1441064"/>
          </a:xfrm>
        </p:grpSpPr>
        <p:sp>
          <p:nvSpPr>
            <p:cNvPr id="24" name="Téglalap: lekerekített 23">
              <a:extLst>
                <a:ext uri="{FF2B5EF4-FFF2-40B4-BE49-F238E27FC236}">
                  <a16:creationId xmlns:a16="http://schemas.microsoft.com/office/drawing/2014/main" id="{BC27B636-D521-47FD-9ED5-9C112AC5443B}"/>
                </a:ext>
              </a:extLst>
            </p:cNvPr>
            <p:cNvSpPr/>
            <p:nvPr/>
          </p:nvSpPr>
          <p:spPr>
            <a:xfrm>
              <a:off x="747" y="198177"/>
              <a:ext cx="1598943" cy="1441064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Téglalap: lekerekített 6">
              <a:extLst>
                <a:ext uri="{FF2B5EF4-FFF2-40B4-BE49-F238E27FC236}">
                  <a16:creationId xmlns:a16="http://schemas.microsoft.com/office/drawing/2014/main" id="{E0B1CB49-A321-47DF-AD69-2BD56A480BEC}"/>
                </a:ext>
              </a:extLst>
            </p:cNvPr>
            <p:cNvSpPr txBox="1"/>
            <p:nvPr/>
          </p:nvSpPr>
          <p:spPr>
            <a:xfrm>
              <a:off x="71094" y="268524"/>
              <a:ext cx="1458249" cy="130037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36195" rIns="72390" bIns="36195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u-HU" sz="1900" dirty="0">
                  <a:solidFill>
                    <a:srgbClr val="1A693C"/>
                  </a:solidFill>
                  <a:latin typeface="Myriad "/>
                </a:rPr>
                <a:t>2024-2029</a:t>
              </a:r>
              <a:endParaRPr lang="hu-HU" sz="1900" kern="1200" dirty="0">
                <a:solidFill>
                  <a:srgbClr val="1A693C"/>
                </a:solidFill>
                <a:latin typeface="Myriad "/>
              </a:endParaRPr>
            </a:p>
          </p:txBody>
        </p:sp>
      </p:grpSp>
      <p:pic>
        <p:nvPicPr>
          <p:cNvPr id="26" name="Ábra 25">
            <a:extLst>
              <a:ext uri="{FF2B5EF4-FFF2-40B4-BE49-F238E27FC236}">
                <a16:creationId xmlns:a16="http://schemas.microsoft.com/office/drawing/2014/main" id="{64583E2A-2E4E-4CF1-BB72-FA179FAF978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831160" y="5977935"/>
            <a:ext cx="1257300" cy="1072216"/>
          </a:xfrm>
          <a:prstGeom prst="rect">
            <a:avLst/>
          </a:prstGeom>
        </p:spPr>
      </p:pic>
      <p:graphicFrame>
        <p:nvGraphicFramePr>
          <p:cNvPr id="27" name="Diagram 26">
            <a:extLst>
              <a:ext uri="{FF2B5EF4-FFF2-40B4-BE49-F238E27FC236}">
                <a16:creationId xmlns:a16="http://schemas.microsoft.com/office/drawing/2014/main" id="{FD336C8E-F5F7-4EE8-A1FB-CE0DDCE234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8730659"/>
              </p:ext>
            </p:extLst>
          </p:nvPr>
        </p:nvGraphicFramePr>
        <p:xfrm>
          <a:off x="354239" y="2769777"/>
          <a:ext cx="5466196" cy="33898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3074471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Graphic spid="27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DACAA9F-A07C-4E9E-8B7F-BA86DD53A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/>
          <a:lstStyle/>
          <a:p>
            <a:r>
              <a:rPr lang="hu-HU" dirty="0"/>
              <a:t>2026. évi Gazdaságszerkezeti Összeírás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C6035E8F-207E-4676-8259-C5374EE6B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11</a:t>
            </a:fld>
            <a:endParaRPr lang="hu-HU" dirty="0"/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68B94899-2F4A-420C-AE13-A9711D03FEE1}"/>
              </a:ext>
            </a:extLst>
          </p:cNvPr>
          <p:cNvSpPr txBox="1">
            <a:spLocks/>
          </p:cNvSpPr>
          <p:nvPr/>
        </p:nvSpPr>
        <p:spPr>
          <a:xfrm>
            <a:off x="405222" y="1287625"/>
            <a:ext cx="5690778" cy="25099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u="sng" dirty="0"/>
              <a:t>Alapmutatók</a:t>
            </a:r>
          </a:p>
          <a:p>
            <a:r>
              <a:rPr lang="hu-HU" dirty="0">
                <a:solidFill>
                  <a:srgbClr val="00B050"/>
                </a:solidFill>
              </a:rPr>
              <a:t>Földhasználat (csak alapkérdések)</a:t>
            </a:r>
            <a:endParaRPr lang="en-GB" dirty="0">
              <a:solidFill>
                <a:srgbClr val="00B050"/>
              </a:solidFill>
            </a:endParaRPr>
          </a:p>
          <a:p>
            <a:r>
              <a:rPr lang="hu-HU" dirty="0">
                <a:solidFill>
                  <a:srgbClr val="00B050"/>
                </a:solidFill>
              </a:rPr>
              <a:t>Állatállomány</a:t>
            </a:r>
            <a:endParaRPr lang="en-GB" dirty="0">
              <a:solidFill>
                <a:srgbClr val="00B050"/>
              </a:solidFill>
            </a:endParaRPr>
          </a:p>
          <a:p>
            <a:r>
              <a:rPr lang="hu-HU" dirty="0">
                <a:solidFill>
                  <a:srgbClr val="00B050"/>
                </a:solidFill>
              </a:rPr>
              <a:t>Munkaerő </a:t>
            </a:r>
            <a:r>
              <a:rPr lang="hu-HU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(+generációváltás)</a:t>
            </a:r>
          </a:p>
          <a:p>
            <a:r>
              <a:rPr lang="hu-HU" dirty="0">
                <a:solidFill>
                  <a:srgbClr val="00B050"/>
                </a:solidFill>
              </a:rPr>
              <a:t>Egyéb jövedelemszerző tevékenység</a:t>
            </a:r>
            <a:endParaRPr lang="en-GB" dirty="0">
              <a:solidFill>
                <a:srgbClr val="00B05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7" name="Tartalom helye 7">
            <a:extLst>
              <a:ext uri="{FF2B5EF4-FFF2-40B4-BE49-F238E27FC236}">
                <a16:creationId xmlns:a16="http://schemas.microsoft.com/office/drawing/2014/main" id="{10627E12-AD56-4980-99F9-53AEB106E82F}"/>
              </a:ext>
            </a:extLst>
          </p:cNvPr>
          <p:cNvSpPr txBox="1">
            <a:spLocks/>
          </p:cNvSpPr>
          <p:nvPr/>
        </p:nvSpPr>
        <p:spPr>
          <a:xfrm>
            <a:off x="6497216" y="1913074"/>
            <a:ext cx="5690778" cy="267765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u="sng" dirty="0"/>
              <a:t>Modulmutatók</a:t>
            </a:r>
          </a:p>
          <a:p>
            <a:r>
              <a:rPr lang="hu-HU" dirty="0">
                <a:solidFill>
                  <a:schemeClr val="accent2">
                    <a:lumMod val="75000"/>
                  </a:schemeClr>
                </a:solidFill>
              </a:rPr>
              <a:t>Állattartás épületei</a:t>
            </a:r>
          </a:p>
          <a:p>
            <a:r>
              <a:rPr lang="hu-HU" dirty="0">
                <a:solidFill>
                  <a:schemeClr val="accent2">
                    <a:lumMod val="75000"/>
                  </a:schemeClr>
                </a:solidFill>
              </a:rPr>
              <a:t>Trágyakezelés</a:t>
            </a:r>
            <a:endParaRPr lang="en-GB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hu-HU" dirty="0">
                <a:solidFill>
                  <a:srgbClr val="00B050"/>
                </a:solidFill>
              </a:rPr>
              <a:t>Munkaerő (plusz kérdések)</a:t>
            </a:r>
            <a:endParaRPr lang="en-GB" dirty="0">
              <a:solidFill>
                <a:srgbClr val="00B050"/>
              </a:solidFill>
            </a:endParaRPr>
          </a:p>
          <a:p>
            <a:r>
              <a:rPr lang="hu-HU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Agrárdigitalizáció</a:t>
            </a:r>
            <a:endParaRPr lang="en-GB" i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71E73CA3-4D84-47CC-A569-99B4EAD87387}"/>
              </a:ext>
            </a:extLst>
          </p:cNvPr>
          <p:cNvSpPr txBox="1"/>
          <p:nvPr/>
        </p:nvSpPr>
        <p:spPr>
          <a:xfrm>
            <a:off x="333032" y="3933309"/>
            <a:ext cx="583515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u="sng" dirty="0"/>
              <a:t>Adminisztratív forrásból:</a:t>
            </a:r>
            <a:endParaRPr lang="en-US" sz="2800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srgbClr val="00B050"/>
                </a:solidFill>
              </a:rPr>
              <a:t>Földhasználat (</a:t>
            </a:r>
            <a:r>
              <a:rPr lang="hu-HU" sz="2800" dirty="0" err="1">
                <a:solidFill>
                  <a:srgbClr val="00B050"/>
                </a:solidFill>
              </a:rPr>
              <a:t>növényenként</a:t>
            </a:r>
            <a:r>
              <a:rPr lang="hu-HU" sz="2800" dirty="0">
                <a:solidFill>
                  <a:srgbClr val="00B050"/>
                </a:solidFill>
              </a:rPr>
              <a:t>)</a:t>
            </a:r>
            <a:endParaRPr lang="en-GB" sz="2800" dirty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srgbClr val="00B050"/>
                </a:solidFill>
              </a:rPr>
              <a:t>Szőlő ültetvények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srgbClr val="00B050"/>
                </a:solidFill>
              </a:rPr>
              <a:t>Vidékfejlesztés</a:t>
            </a:r>
            <a:endParaRPr lang="en-US" sz="2800" dirty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srgbClr val="00B050"/>
                </a:solidFill>
              </a:rPr>
              <a:t>Biogazdálkodás</a:t>
            </a:r>
            <a:endParaRPr lang="en-US" sz="2800" dirty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srgbClr val="00B050"/>
                </a:solidFill>
              </a:rPr>
              <a:t>Minőségi borszőlő</a:t>
            </a:r>
            <a:endParaRPr lang="en-US" sz="2800" dirty="0">
              <a:solidFill>
                <a:srgbClr val="00B050"/>
              </a:solidFill>
            </a:endParaRPr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1CC3C7D4-ACA4-4C4C-BE1A-1F696D90B4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3624" y="236051"/>
            <a:ext cx="1868260" cy="398638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A43249FA-B8AA-4E7B-9470-C08D9439FB51}"/>
              </a:ext>
            </a:extLst>
          </p:cNvPr>
          <p:cNvSpPr txBox="1"/>
          <p:nvPr/>
        </p:nvSpPr>
        <p:spPr>
          <a:xfrm>
            <a:off x="5999582" y="5380357"/>
            <a:ext cx="53542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Az adminisztratív forrásból származó adatok aránya közel 50%-</a:t>
            </a:r>
            <a:r>
              <a:rPr lang="hu-HU" sz="2400" dirty="0" err="1"/>
              <a:t>ra</a:t>
            </a:r>
            <a:r>
              <a:rPr lang="hu-HU" sz="2400" dirty="0"/>
              <a:t> emelkedhet.</a:t>
            </a:r>
          </a:p>
        </p:txBody>
      </p:sp>
    </p:spTree>
    <p:extLst>
      <p:ext uri="{BB962C8B-B14F-4D97-AF65-F5344CB8AC3E}">
        <p14:creationId xmlns:p14="http://schemas.microsoft.com/office/powerpoint/2010/main" val="676799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>
            <a:extLst>
              <a:ext uri="{FF2B5EF4-FFF2-40B4-BE49-F238E27FC236}">
                <a16:creationId xmlns:a16="http://schemas.microsoft.com/office/drawing/2014/main" id="{5CBEBA27-08AD-4043-9E6C-83642E262064}"/>
              </a:ext>
            </a:extLst>
          </p:cNvPr>
          <p:cNvSpPr txBox="1"/>
          <p:nvPr/>
        </p:nvSpPr>
        <p:spPr>
          <a:xfrm>
            <a:off x="2969630" y="4385387"/>
            <a:ext cx="5165323" cy="741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rgbClr val="95C11F"/>
                </a:solidFill>
                <a:latin typeface="Myriad 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További információ:</a:t>
            </a:r>
          </a:p>
          <a:p>
            <a:pPr>
              <a:lnSpc>
                <a:spcPct val="150000"/>
              </a:lnSpc>
            </a:pPr>
            <a:r>
              <a:rPr lang="hu-HU" b="1" dirty="0">
                <a:solidFill>
                  <a:srgbClr val="006633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https://www.ksh.hu/agrarcenzusok_agrarium_2023</a:t>
            </a:r>
            <a:endParaRPr lang="hu-HU" b="1" dirty="0">
              <a:solidFill>
                <a:srgbClr val="006633"/>
              </a:solidFill>
            </a:endParaRPr>
          </a:p>
        </p:txBody>
      </p:sp>
      <p:pic>
        <p:nvPicPr>
          <p:cNvPr id="10" name="Ábra 9">
            <a:extLst>
              <a:ext uri="{FF2B5EF4-FFF2-40B4-BE49-F238E27FC236}">
                <a16:creationId xmlns:a16="http://schemas.microsoft.com/office/drawing/2014/main" id="{F47C2F96-F8A8-4A5B-9EAE-69F7036E3A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8540" y="355600"/>
            <a:ext cx="2191090" cy="1868541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1DB653BB-8E0C-4189-9315-D89C24FDA6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383" y="3989806"/>
            <a:ext cx="1948871" cy="2512594"/>
          </a:xfrm>
          <a:prstGeom prst="rect">
            <a:avLst/>
          </a:prstGeom>
        </p:spPr>
      </p:pic>
      <p:sp>
        <p:nvSpPr>
          <p:cNvPr id="9" name="Szövegdoboz 8">
            <a:extLst>
              <a:ext uri="{FF2B5EF4-FFF2-40B4-BE49-F238E27FC236}">
                <a16:creationId xmlns:a16="http://schemas.microsoft.com/office/drawing/2014/main" id="{1CF596E5-50A1-4671-8EBA-0A4CB86E2008}"/>
              </a:ext>
            </a:extLst>
          </p:cNvPr>
          <p:cNvSpPr txBox="1"/>
          <p:nvPr/>
        </p:nvSpPr>
        <p:spPr>
          <a:xfrm>
            <a:off x="778540" y="2724539"/>
            <a:ext cx="68725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b="1" dirty="0">
                <a:latin typeface="+mj-lt"/>
              </a:rPr>
              <a:t>Köszönöm a figyelmüket!  </a:t>
            </a:r>
          </a:p>
        </p:txBody>
      </p:sp>
    </p:spTree>
    <p:extLst>
      <p:ext uri="{BB962C8B-B14F-4D97-AF65-F5344CB8AC3E}">
        <p14:creationId xmlns:p14="http://schemas.microsoft.com/office/powerpoint/2010/main" val="2400894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075D6D0-0950-4D9A-8007-54615ED1C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hu-HU" dirty="0"/>
              <a:t>Agrárstatisztikai adatgyűjtések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09D8EAFD-35BD-4D2C-9710-19765202B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C4E972-C9C7-4B22-9952-A6091CF80B63}" type="slidenum">
              <a:rPr lang="hu-HU" smtClean="0"/>
              <a:pPr>
                <a:defRPr/>
              </a:pPr>
              <a:t>2</a:t>
            </a:fld>
            <a:endParaRPr lang="hu-HU"/>
          </a:p>
        </p:txBody>
      </p:sp>
      <p:graphicFrame>
        <p:nvGraphicFramePr>
          <p:cNvPr id="13" name="Táblázat 12">
            <a:extLst>
              <a:ext uri="{FF2B5EF4-FFF2-40B4-BE49-F238E27FC236}">
                <a16:creationId xmlns:a16="http://schemas.microsoft.com/office/drawing/2014/main" id="{10156FF1-B61C-46E5-93CB-9F2F6DA7FB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6891267"/>
              </p:ext>
            </p:extLst>
          </p:nvPr>
        </p:nvGraphicFramePr>
        <p:xfrm>
          <a:off x="270297" y="973339"/>
          <a:ext cx="6866824" cy="862965"/>
        </p:xfrm>
        <a:graphic>
          <a:graphicData uri="http://schemas.openxmlformats.org/drawingml/2006/table">
            <a:tbl>
              <a:tblPr/>
              <a:tblGrid>
                <a:gridCol w="6866824">
                  <a:extLst>
                    <a:ext uri="{9D8B030D-6E8A-4147-A177-3AD203B41FA5}">
                      <a16:colId xmlns:a16="http://schemas.microsoft.com/office/drawing/2014/main" val="3735764442"/>
                    </a:ext>
                  </a:extLst>
                </a:gridCol>
              </a:tblGrid>
              <a:tr h="738774">
                <a:tc>
                  <a:txBody>
                    <a:bodyPr/>
                    <a:lstStyle/>
                    <a:p>
                      <a:pPr algn="l" fontAlgn="b"/>
                      <a:r>
                        <a:rPr lang="hu-H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Tízévente agrárcenzusok – </a:t>
                      </a:r>
                    </a:p>
                    <a:p>
                      <a:pPr algn="l" fontAlgn="b"/>
                      <a:r>
                        <a:rPr lang="hu-H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teljes körű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8958576"/>
                  </a:ext>
                </a:extLst>
              </a:tr>
            </a:tbl>
          </a:graphicData>
        </a:graphic>
      </p:graphicFrame>
      <p:graphicFrame>
        <p:nvGraphicFramePr>
          <p:cNvPr id="5" name="Táblázat 4">
            <a:extLst>
              <a:ext uri="{FF2B5EF4-FFF2-40B4-BE49-F238E27FC236}">
                <a16:creationId xmlns:a16="http://schemas.microsoft.com/office/drawing/2014/main" id="{37DB5BC8-DA46-43EB-BC19-47C4BC3503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7425648"/>
              </p:ext>
            </p:extLst>
          </p:nvPr>
        </p:nvGraphicFramePr>
        <p:xfrm>
          <a:off x="8211378" y="733375"/>
          <a:ext cx="3429000" cy="3429000"/>
        </p:xfrm>
        <a:graphic>
          <a:graphicData uri="http://schemas.openxmlformats.org/drawingml/2006/table">
            <a:tbl>
              <a:tblPr/>
              <a:tblGrid>
                <a:gridCol w="342900">
                  <a:extLst>
                    <a:ext uri="{9D8B030D-6E8A-4147-A177-3AD203B41FA5}">
                      <a16:colId xmlns:a16="http://schemas.microsoft.com/office/drawing/2014/main" val="1949287118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1870687496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3150788911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1100543332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2577586013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531238372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1109842170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3370481125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3662179674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1964027163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616282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006583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08274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290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224678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04997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635756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411926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249713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1957104"/>
                  </a:ext>
                </a:extLst>
              </a:tr>
            </a:tbl>
          </a:graphicData>
        </a:graphic>
      </p:graphicFrame>
      <p:graphicFrame>
        <p:nvGraphicFramePr>
          <p:cNvPr id="9" name="Táblázat 8">
            <a:extLst>
              <a:ext uri="{FF2B5EF4-FFF2-40B4-BE49-F238E27FC236}">
                <a16:creationId xmlns:a16="http://schemas.microsoft.com/office/drawing/2014/main" id="{4058C961-382F-4C2A-9F70-F8F31502D3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7839319"/>
              </p:ext>
            </p:extLst>
          </p:nvPr>
        </p:nvGraphicFramePr>
        <p:xfrm>
          <a:off x="8216344" y="732107"/>
          <a:ext cx="3429000" cy="3429000"/>
        </p:xfrm>
        <a:graphic>
          <a:graphicData uri="http://schemas.openxmlformats.org/drawingml/2006/table">
            <a:tbl>
              <a:tblPr/>
              <a:tblGrid>
                <a:gridCol w="342900">
                  <a:extLst>
                    <a:ext uri="{9D8B030D-6E8A-4147-A177-3AD203B41FA5}">
                      <a16:colId xmlns:a16="http://schemas.microsoft.com/office/drawing/2014/main" val="2099118929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2090481302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3172289770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3197335719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2540301525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2604297318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291659270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2295025898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2130463414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3887567438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2586583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608824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131172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00684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8104273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877471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748788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630875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3750575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3197997"/>
                  </a:ext>
                </a:extLst>
              </a:tr>
            </a:tbl>
          </a:graphicData>
        </a:graphic>
      </p:graphicFrame>
      <p:graphicFrame>
        <p:nvGraphicFramePr>
          <p:cNvPr id="12" name="Táblázat 11">
            <a:extLst>
              <a:ext uri="{FF2B5EF4-FFF2-40B4-BE49-F238E27FC236}">
                <a16:creationId xmlns:a16="http://schemas.microsoft.com/office/drawing/2014/main" id="{00CC6B47-7B0F-4217-8DCA-40AA3FDE44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8567858"/>
              </p:ext>
            </p:extLst>
          </p:nvPr>
        </p:nvGraphicFramePr>
        <p:xfrm>
          <a:off x="8211380" y="736561"/>
          <a:ext cx="3429000" cy="3429000"/>
        </p:xfrm>
        <a:graphic>
          <a:graphicData uri="http://schemas.openxmlformats.org/drawingml/2006/table">
            <a:tbl>
              <a:tblPr/>
              <a:tblGrid>
                <a:gridCol w="342900">
                  <a:extLst>
                    <a:ext uri="{9D8B030D-6E8A-4147-A177-3AD203B41FA5}">
                      <a16:colId xmlns:a16="http://schemas.microsoft.com/office/drawing/2014/main" val="3885093834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4289137117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84760169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190844845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853789736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2882221933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598473860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4121103456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1164394770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196866335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0194543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530915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4542409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64231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546739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1779795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5500738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9173249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61023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4829422"/>
                  </a:ext>
                </a:extLst>
              </a:tr>
            </a:tbl>
          </a:graphicData>
        </a:graphic>
      </p:graphicFrame>
      <p:sp>
        <p:nvSpPr>
          <p:cNvPr id="14" name="Szövegdoboz 13">
            <a:extLst>
              <a:ext uri="{FF2B5EF4-FFF2-40B4-BE49-F238E27FC236}">
                <a16:creationId xmlns:a16="http://schemas.microsoft.com/office/drawing/2014/main" id="{6F653C4C-8462-4559-AEF8-B7BE40676C38}"/>
              </a:ext>
            </a:extLst>
          </p:cNvPr>
          <p:cNvSpPr txBox="1"/>
          <p:nvPr/>
        </p:nvSpPr>
        <p:spPr>
          <a:xfrm>
            <a:off x="512139" y="3670287"/>
            <a:ext cx="66211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highlight>
                  <a:srgbClr val="00FFFF"/>
                </a:highlight>
              </a:rPr>
              <a:t>+ Szervezeti adatgyűjtések témakörönként, különböző gyakorisággal, teljes körűen</a:t>
            </a:r>
          </a:p>
        </p:txBody>
      </p:sp>
      <p:sp>
        <p:nvSpPr>
          <p:cNvPr id="3" name="Téglalap 2">
            <a:extLst>
              <a:ext uri="{FF2B5EF4-FFF2-40B4-BE49-F238E27FC236}">
                <a16:creationId xmlns:a16="http://schemas.microsoft.com/office/drawing/2014/main" id="{531AD294-F113-4912-8555-5E2CCAF4B6DB}"/>
              </a:ext>
            </a:extLst>
          </p:cNvPr>
          <p:cNvSpPr/>
          <p:nvPr/>
        </p:nvSpPr>
        <p:spPr>
          <a:xfrm>
            <a:off x="389566" y="4744219"/>
            <a:ext cx="11669912" cy="2077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None/>
            </a:pPr>
            <a:r>
              <a:rPr lang="hu-HU" sz="2400" u="sng" dirty="0"/>
              <a:t>Gazdaságszerkezeti összeírás:</a:t>
            </a:r>
            <a:r>
              <a:rPr lang="hu-HU" sz="2400" dirty="0"/>
              <a:t> </a:t>
            </a:r>
            <a:r>
              <a:rPr lang="hu-HU" sz="2000" dirty="0"/>
              <a:t>teljes körű agrárcenzusok között elvégzett mezőgazdasági összeírás, amely</a:t>
            </a:r>
          </a:p>
          <a:p>
            <a:pPr marL="790575" indent="-342900">
              <a:spcAft>
                <a:spcPts val="600"/>
              </a:spcAft>
              <a:buClr>
                <a:schemeClr val="tx1"/>
              </a:buClr>
              <a:buSzPct val="75000"/>
              <a:buFontTx/>
              <a:buChar char="●"/>
            </a:pPr>
            <a:r>
              <a:rPr lang="hu-HU" sz="2000" dirty="0"/>
              <a:t>részletes, pontos és hiteles képet ad a gazdaságok szerkezetéről,</a:t>
            </a:r>
          </a:p>
          <a:p>
            <a:pPr marL="790575" indent="-342900">
              <a:spcAft>
                <a:spcPts val="600"/>
              </a:spcAft>
              <a:buClr>
                <a:schemeClr val="tx1"/>
              </a:buClr>
              <a:buSzPct val="75000"/>
              <a:buFontTx/>
              <a:buChar char="●"/>
            </a:pPr>
            <a:r>
              <a:rPr lang="hu-HU" sz="2000" dirty="0"/>
              <a:t>segíti a gazdálkodók döntéseit,</a:t>
            </a:r>
          </a:p>
          <a:p>
            <a:pPr marL="790575" indent="-342900">
              <a:spcAft>
                <a:spcPts val="600"/>
              </a:spcAft>
              <a:buClr>
                <a:schemeClr val="tx1"/>
              </a:buClr>
              <a:buSzPct val="75000"/>
              <a:buFontTx/>
              <a:buChar char="●"/>
            </a:pPr>
            <a:r>
              <a:rPr lang="hu-HU" sz="2000" dirty="0"/>
              <a:t>megalapozza az agrárpolitikai és gazdasági döntéseket,</a:t>
            </a:r>
          </a:p>
          <a:p>
            <a:pPr marL="790575" indent="-342900">
              <a:spcAft>
                <a:spcPts val="600"/>
              </a:spcAft>
              <a:buClr>
                <a:schemeClr val="tx1"/>
              </a:buClr>
              <a:buSzPct val="75000"/>
              <a:buFontTx/>
              <a:buChar char="●"/>
            </a:pPr>
            <a:r>
              <a:rPr lang="hu-HU" sz="2000" dirty="0"/>
              <a:t>európai szinten összehasonlítható.</a:t>
            </a:r>
          </a:p>
        </p:txBody>
      </p:sp>
      <p:graphicFrame>
        <p:nvGraphicFramePr>
          <p:cNvPr id="10" name="Táblázat 9">
            <a:extLst>
              <a:ext uri="{FF2B5EF4-FFF2-40B4-BE49-F238E27FC236}">
                <a16:creationId xmlns:a16="http://schemas.microsoft.com/office/drawing/2014/main" id="{561280BE-8CBF-443B-85BE-E9348F9F85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3294656"/>
              </p:ext>
            </p:extLst>
          </p:nvPr>
        </p:nvGraphicFramePr>
        <p:xfrm>
          <a:off x="266428" y="1830418"/>
          <a:ext cx="6866823" cy="862965"/>
        </p:xfrm>
        <a:graphic>
          <a:graphicData uri="http://schemas.openxmlformats.org/drawingml/2006/table">
            <a:tbl>
              <a:tblPr/>
              <a:tblGrid>
                <a:gridCol w="6866823">
                  <a:extLst>
                    <a:ext uri="{9D8B030D-6E8A-4147-A177-3AD203B41FA5}">
                      <a16:colId xmlns:a16="http://schemas.microsoft.com/office/drawing/2014/main" val="373576444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hu-H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 6-ra végződő évek: szerkezeti összeírások - nagymintás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9515244"/>
                  </a:ext>
                </a:extLst>
              </a:tr>
            </a:tbl>
          </a:graphicData>
        </a:graphic>
      </p:graphicFrame>
      <p:graphicFrame>
        <p:nvGraphicFramePr>
          <p:cNvPr id="11" name="Táblázat 10">
            <a:extLst>
              <a:ext uri="{FF2B5EF4-FFF2-40B4-BE49-F238E27FC236}">
                <a16:creationId xmlns:a16="http://schemas.microsoft.com/office/drawing/2014/main" id="{13ED2ED2-CB2F-4ACA-A9E9-839B80DCE0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9868556"/>
              </p:ext>
            </p:extLst>
          </p:nvPr>
        </p:nvGraphicFramePr>
        <p:xfrm>
          <a:off x="266428" y="2687497"/>
          <a:ext cx="6866824" cy="862965"/>
        </p:xfrm>
        <a:graphic>
          <a:graphicData uri="http://schemas.openxmlformats.org/drawingml/2006/table">
            <a:tbl>
              <a:tblPr/>
              <a:tblGrid>
                <a:gridCol w="6866824">
                  <a:extLst>
                    <a:ext uri="{9D8B030D-6E8A-4147-A177-3AD203B41FA5}">
                      <a16:colId xmlns:a16="http://schemas.microsoft.com/office/drawing/2014/main" val="373576444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hu-H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Évente kétszeri (június, december) összeírás - minta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68927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7737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0E496C7-1532-4E4B-939D-699C30710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7331"/>
          </a:xfrm>
        </p:spPr>
        <p:txBody>
          <a:bodyPr/>
          <a:lstStyle/>
          <a:p>
            <a:r>
              <a:rPr lang="hu-HU" dirty="0"/>
              <a:t>Előzmények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0F54756-2C1E-4518-9A79-8CA60754A7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752156"/>
            <a:ext cx="10143744" cy="4604194"/>
          </a:xfrm>
        </p:spPr>
        <p:txBody>
          <a:bodyPr/>
          <a:lstStyle/>
          <a:p>
            <a:r>
              <a:rPr lang="hu-HU" dirty="0"/>
              <a:t>2022. december 8.: OST-NSKT együttes ülése 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/>
              <a:t>Hátra volt még a kezdésig:</a:t>
            </a:r>
          </a:p>
          <a:p>
            <a:r>
              <a:rPr lang="hu-HU" dirty="0"/>
              <a:t>Kérdőív véglegesítése</a:t>
            </a:r>
          </a:p>
          <a:p>
            <a:r>
              <a:rPr lang="hu-HU" dirty="0"/>
              <a:t>Informatikai előkészítés (Elektra, Maja felület)</a:t>
            </a:r>
          </a:p>
          <a:p>
            <a:r>
              <a:rPr lang="hu-HU" dirty="0"/>
              <a:t>Mezőregiszter fejlesztése</a:t>
            </a:r>
          </a:p>
          <a:p>
            <a:r>
              <a:rPr lang="hu-HU" dirty="0"/>
              <a:t>Adatszolgáltatói kör véglegesítése</a:t>
            </a:r>
          </a:p>
          <a:p>
            <a:r>
              <a:rPr lang="hu-HU" dirty="0"/>
              <a:t>Kommunikációs kampány indítása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31D85F54-2452-4417-9EDC-05F47C78A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C4E972-C9C7-4B22-9952-A6091CF80B63}" type="slidenum">
              <a:rPr lang="hu-HU" smtClean="0"/>
              <a:pPr>
                <a:defRPr/>
              </a:pPr>
              <a:t>3</a:t>
            </a:fld>
            <a:endParaRPr lang="hu-HU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1CD6769B-5201-45F0-9674-D68B70EF32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2734" y="0"/>
            <a:ext cx="986665" cy="807689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66D4D4BE-3BE8-4AA4-BDFB-4285DFD346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592" y="811743"/>
            <a:ext cx="1708653" cy="364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404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40F54756-2C1E-4518-9A79-8CA60754A7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299" y="1464240"/>
            <a:ext cx="11614099" cy="4604194"/>
          </a:xfrm>
        </p:spPr>
        <p:txBody>
          <a:bodyPr>
            <a:normAutofit/>
          </a:bodyPr>
          <a:lstStyle/>
          <a:p>
            <a:r>
              <a:rPr lang="hu-HU" dirty="0"/>
              <a:t>KSH 12 szervezeti egysége, több mint 100 munkatárs vett részt</a:t>
            </a:r>
          </a:p>
          <a:p>
            <a:r>
              <a:rPr lang="hu-HU" dirty="0"/>
              <a:t>2018-ban megkezdett fejlesztések folytatódtak</a:t>
            </a:r>
          </a:p>
          <a:p>
            <a:r>
              <a:rPr lang="hu-HU" dirty="0"/>
              <a:t>Adatszolgáltatói </a:t>
            </a:r>
            <a:r>
              <a:rPr lang="hu-HU" dirty="0" err="1"/>
              <a:t>terhek</a:t>
            </a:r>
            <a:r>
              <a:rPr lang="hu-HU" dirty="0"/>
              <a:t> csökkentése (2016: 600 ezer cím -&gt; 2023: 70 ezer cím)</a:t>
            </a:r>
          </a:p>
          <a:p>
            <a:r>
              <a:rPr lang="hu-HU" dirty="0"/>
              <a:t>Költséghatékony végrehajtás</a:t>
            </a:r>
          </a:p>
          <a:p>
            <a:r>
              <a:rPr lang="hu-HU" dirty="0"/>
              <a:t>Online kitöltési lehetőség mindenkinek</a:t>
            </a:r>
          </a:p>
          <a:p>
            <a:r>
              <a:rPr lang="hu-HU" dirty="0"/>
              <a:t>Minőségi monitoring</a:t>
            </a:r>
          </a:p>
          <a:p>
            <a:r>
              <a:rPr lang="hu-HU" dirty="0"/>
              <a:t>Piacra kerülési idő csökkentése</a:t>
            </a:r>
          </a:p>
          <a:p>
            <a:r>
              <a:rPr lang="hu-HU" dirty="0" err="1"/>
              <a:t>Admin</a:t>
            </a:r>
            <a:r>
              <a:rPr lang="hu-HU" dirty="0"/>
              <a:t> források átvétele ÉS </a:t>
            </a:r>
            <a:r>
              <a:rPr lang="hu-HU" dirty="0" err="1"/>
              <a:t>validálása</a:t>
            </a:r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31D85F54-2452-4417-9EDC-05F47C78A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C4E972-C9C7-4B22-9952-A6091CF80B63}" type="slidenum">
              <a:rPr lang="hu-HU" smtClean="0"/>
              <a:pPr>
                <a:defRPr/>
              </a:pPr>
              <a:t>4</a:t>
            </a:fld>
            <a:endParaRPr lang="hu-HU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1CD6769B-5201-45F0-9674-D68B70EF32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2734" y="0"/>
            <a:ext cx="986665" cy="807689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66D4D4BE-3BE8-4AA4-BDFB-4285DFD346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592" y="811743"/>
            <a:ext cx="1708653" cy="364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909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DACAA9F-A07C-4E9E-8B7F-BA86DD53A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2023. évi Gazdaságszerkezeti Összeírás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C6035E8F-207E-4676-8259-C5374EE6B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5</a:t>
            </a:fld>
            <a:endParaRPr lang="hu-HU"/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68B94899-2F4A-420C-AE13-A9711D03FEE1}"/>
              </a:ext>
            </a:extLst>
          </p:cNvPr>
          <p:cNvSpPr txBox="1">
            <a:spLocks/>
          </p:cNvSpPr>
          <p:nvPr/>
        </p:nvSpPr>
        <p:spPr>
          <a:xfrm>
            <a:off x="405222" y="1442853"/>
            <a:ext cx="5690778" cy="27280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u="sng" dirty="0"/>
              <a:t>Alapmutatók</a:t>
            </a:r>
          </a:p>
          <a:p>
            <a:r>
              <a:rPr lang="hu-HU" dirty="0">
                <a:solidFill>
                  <a:srgbClr val="00B050"/>
                </a:solidFill>
              </a:rPr>
              <a:t>Földhasználat</a:t>
            </a:r>
            <a:endParaRPr lang="en-GB" dirty="0">
              <a:solidFill>
                <a:srgbClr val="00B050"/>
              </a:solidFill>
            </a:endParaRPr>
          </a:p>
          <a:p>
            <a:r>
              <a:rPr lang="hu-HU" dirty="0">
                <a:solidFill>
                  <a:srgbClr val="00B050"/>
                </a:solidFill>
              </a:rPr>
              <a:t>Állatállomány</a:t>
            </a:r>
            <a:endParaRPr lang="en-GB" dirty="0">
              <a:solidFill>
                <a:srgbClr val="00B050"/>
              </a:solidFill>
            </a:endParaRPr>
          </a:p>
          <a:p>
            <a:r>
              <a:rPr lang="hu-HU" dirty="0">
                <a:solidFill>
                  <a:srgbClr val="00B050"/>
                </a:solidFill>
              </a:rPr>
              <a:t>Munkaerő </a:t>
            </a:r>
            <a:r>
              <a:rPr lang="hu-HU" i="1" dirty="0">
                <a:solidFill>
                  <a:srgbClr val="00B050"/>
                </a:solidFill>
              </a:rPr>
              <a:t>(+generációváltás)</a:t>
            </a:r>
          </a:p>
          <a:p>
            <a:r>
              <a:rPr lang="hu-HU" dirty="0">
                <a:solidFill>
                  <a:srgbClr val="00B050"/>
                </a:solidFill>
              </a:rPr>
              <a:t>Egyéb jövedelemszerző tevékenység</a:t>
            </a:r>
            <a:endParaRPr lang="en-GB" dirty="0">
              <a:solidFill>
                <a:srgbClr val="00B05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7" name="Tartalom helye 7">
            <a:extLst>
              <a:ext uri="{FF2B5EF4-FFF2-40B4-BE49-F238E27FC236}">
                <a16:creationId xmlns:a16="http://schemas.microsoft.com/office/drawing/2014/main" id="{10627E12-AD56-4980-99F9-53AEB106E82F}"/>
              </a:ext>
            </a:extLst>
          </p:cNvPr>
          <p:cNvSpPr txBox="1">
            <a:spLocks/>
          </p:cNvSpPr>
          <p:nvPr/>
        </p:nvSpPr>
        <p:spPr>
          <a:xfrm>
            <a:off x="6497216" y="1913073"/>
            <a:ext cx="5690778" cy="36856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u="sng" dirty="0"/>
              <a:t>Modulmutatók</a:t>
            </a:r>
          </a:p>
          <a:p>
            <a:r>
              <a:rPr lang="hu-HU" dirty="0">
                <a:solidFill>
                  <a:schemeClr val="accent2">
                    <a:lumMod val="75000"/>
                  </a:schemeClr>
                </a:solidFill>
              </a:rPr>
              <a:t>Öntözés</a:t>
            </a:r>
            <a:endParaRPr lang="en-GB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hu-HU" dirty="0">
                <a:solidFill>
                  <a:schemeClr val="accent2">
                    <a:lumMod val="75000"/>
                  </a:schemeClr>
                </a:solidFill>
              </a:rPr>
              <a:t>Talajművelési módszerek</a:t>
            </a:r>
          </a:p>
          <a:p>
            <a:r>
              <a:rPr lang="hu-HU" dirty="0">
                <a:solidFill>
                  <a:schemeClr val="accent2">
                    <a:lumMod val="75000"/>
                  </a:schemeClr>
                </a:solidFill>
              </a:rPr>
              <a:t>Gépek, berendezések</a:t>
            </a:r>
          </a:p>
          <a:p>
            <a:r>
              <a:rPr lang="hu-HU" dirty="0">
                <a:solidFill>
                  <a:schemeClr val="accent2">
                    <a:lumMod val="75000"/>
                  </a:schemeClr>
                </a:solidFill>
              </a:rPr>
              <a:t>Gyümölcsös ültetvények</a:t>
            </a:r>
            <a:endParaRPr lang="en-GB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hu-HU" dirty="0">
                <a:solidFill>
                  <a:srgbClr val="00B050"/>
                </a:solidFill>
              </a:rPr>
              <a:t>Munkaerő (plusz kérdések)</a:t>
            </a:r>
            <a:endParaRPr lang="en-GB" dirty="0">
              <a:solidFill>
                <a:srgbClr val="00B050"/>
              </a:solidFill>
            </a:endParaRPr>
          </a:p>
          <a:p>
            <a:r>
              <a:rPr lang="hu-HU" i="1" dirty="0">
                <a:solidFill>
                  <a:srgbClr val="00B050"/>
                </a:solidFill>
              </a:rPr>
              <a:t>Agrárdigitalizáció</a:t>
            </a:r>
            <a:endParaRPr lang="en-GB" i="1" dirty="0">
              <a:solidFill>
                <a:srgbClr val="00B050"/>
              </a:solidFill>
            </a:endParaRP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71E73CA3-4D84-47CC-A569-99B4EAD87387}"/>
              </a:ext>
            </a:extLst>
          </p:cNvPr>
          <p:cNvSpPr txBox="1"/>
          <p:nvPr/>
        </p:nvSpPr>
        <p:spPr>
          <a:xfrm>
            <a:off x="405222" y="4334525"/>
            <a:ext cx="583515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u="sng" dirty="0"/>
              <a:t>Adminisztratív forrásból:</a:t>
            </a:r>
            <a:endParaRPr lang="en-US" sz="2800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srgbClr val="00B050"/>
                </a:solidFill>
              </a:rPr>
              <a:t>Vidékfejlesztés</a:t>
            </a:r>
            <a:endParaRPr lang="en-US" sz="2800" dirty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srgbClr val="00B050"/>
                </a:solidFill>
              </a:rPr>
              <a:t>Biogazdálkodás</a:t>
            </a:r>
            <a:endParaRPr lang="en-US" sz="2800" dirty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srgbClr val="00B050"/>
                </a:solidFill>
              </a:rPr>
              <a:t>Minőségi borszőlő</a:t>
            </a:r>
            <a:endParaRPr lang="en-US" sz="2800" dirty="0">
              <a:solidFill>
                <a:srgbClr val="00B050"/>
              </a:solidFill>
            </a:endParaRP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CBC8E9B0-E458-4719-B59E-1172363A6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6232" y="0"/>
            <a:ext cx="986665" cy="807689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4C37155B-25E8-459E-81A7-03048A9402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090" y="852266"/>
            <a:ext cx="1708653" cy="364582"/>
          </a:xfrm>
          <a:prstGeom prst="rect">
            <a:avLst/>
          </a:prstGeom>
        </p:spPr>
      </p:pic>
      <p:sp>
        <p:nvSpPr>
          <p:cNvPr id="9" name="Szövegdoboz 8">
            <a:extLst>
              <a:ext uri="{FF2B5EF4-FFF2-40B4-BE49-F238E27FC236}">
                <a16:creationId xmlns:a16="http://schemas.microsoft.com/office/drawing/2014/main" id="{6213BFC6-5A0D-4E6D-ABB9-9A1D72CEB78B}"/>
              </a:ext>
            </a:extLst>
          </p:cNvPr>
          <p:cNvSpPr txBox="1"/>
          <p:nvPr/>
        </p:nvSpPr>
        <p:spPr>
          <a:xfrm>
            <a:off x="5257460" y="5762273"/>
            <a:ext cx="53542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Az adminisztratív forrásból származó adatok aránya 12,4%</a:t>
            </a:r>
          </a:p>
        </p:txBody>
      </p:sp>
    </p:spTree>
    <p:extLst>
      <p:ext uri="{BB962C8B-B14F-4D97-AF65-F5344CB8AC3E}">
        <p14:creationId xmlns:p14="http://schemas.microsoft.com/office/powerpoint/2010/main" val="182155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014099" y="4032251"/>
            <a:ext cx="3437468" cy="1811866"/>
          </a:xfrm>
          <a:noFill/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endParaRPr lang="hu-HU" sz="1800" dirty="0">
              <a:solidFill>
                <a:srgbClr val="004D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Szövegdoboz 16">
            <a:extLst>
              <a:ext uri="{FF2B5EF4-FFF2-40B4-BE49-F238E27FC236}">
                <a16:creationId xmlns:a16="http://schemas.microsoft.com/office/drawing/2014/main" id="{7C61E659-4229-4664-9FEA-1675D599EB14}"/>
              </a:ext>
            </a:extLst>
          </p:cNvPr>
          <p:cNvSpPr txBox="1"/>
          <p:nvPr/>
        </p:nvSpPr>
        <p:spPr>
          <a:xfrm>
            <a:off x="2449932" y="111682"/>
            <a:ext cx="7162058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hu-HU" sz="4400" dirty="0">
                <a:latin typeface="+mj-lt"/>
                <a:ea typeface="+mj-ea"/>
                <a:cs typeface="+mj-cs"/>
              </a:rPr>
              <a:t>Agrárium, 2023</a:t>
            </a:r>
          </a:p>
        </p:txBody>
      </p:sp>
      <p:graphicFrame>
        <p:nvGraphicFramePr>
          <p:cNvPr id="13" name="Táblázat 12">
            <a:extLst>
              <a:ext uri="{FF2B5EF4-FFF2-40B4-BE49-F238E27FC236}">
                <a16:creationId xmlns:a16="http://schemas.microsoft.com/office/drawing/2014/main" id="{6D119914-0EA6-4309-9EB4-0217F8D26A5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7078" y="1252282"/>
          <a:ext cx="11737110" cy="46948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7422">
                  <a:extLst>
                    <a:ext uri="{9D8B030D-6E8A-4147-A177-3AD203B41FA5}">
                      <a16:colId xmlns:a16="http://schemas.microsoft.com/office/drawing/2014/main" val="2202082503"/>
                    </a:ext>
                  </a:extLst>
                </a:gridCol>
                <a:gridCol w="2347422">
                  <a:extLst>
                    <a:ext uri="{9D8B030D-6E8A-4147-A177-3AD203B41FA5}">
                      <a16:colId xmlns:a16="http://schemas.microsoft.com/office/drawing/2014/main" val="2681642354"/>
                    </a:ext>
                  </a:extLst>
                </a:gridCol>
                <a:gridCol w="1506048">
                  <a:extLst>
                    <a:ext uri="{9D8B030D-6E8A-4147-A177-3AD203B41FA5}">
                      <a16:colId xmlns:a16="http://schemas.microsoft.com/office/drawing/2014/main" val="3899135175"/>
                    </a:ext>
                  </a:extLst>
                </a:gridCol>
                <a:gridCol w="2088108">
                  <a:extLst>
                    <a:ext uri="{9D8B030D-6E8A-4147-A177-3AD203B41FA5}">
                      <a16:colId xmlns:a16="http://schemas.microsoft.com/office/drawing/2014/main" val="1249345302"/>
                    </a:ext>
                  </a:extLst>
                </a:gridCol>
                <a:gridCol w="3448110">
                  <a:extLst>
                    <a:ext uri="{9D8B030D-6E8A-4147-A177-3AD203B41FA5}">
                      <a16:colId xmlns:a16="http://schemas.microsoft.com/office/drawing/2014/main" val="39520910"/>
                    </a:ext>
                  </a:extLst>
                </a:gridCol>
              </a:tblGrid>
              <a:tr h="1128735">
                <a:tc rowSpan="3"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Egyéni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gazdaságok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hu-HU" sz="2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Önkitöltés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hu-HU" sz="2400" b="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hu-HU" sz="2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Május 15-31.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hu-HU" sz="2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70 000 érintett</a:t>
                      </a:r>
                    </a:p>
                    <a:p>
                      <a:pPr marL="0" algn="l" defTabSz="914400" rtl="0" eaLnBrk="1" latinLnBrk="0" hangingPunct="1"/>
                      <a:r>
                        <a:rPr lang="hu-HU" sz="2400" b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Online arány: </a:t>
                      </a:r>
                    </a:p>
                    <a:p>
                      <a:pPr marL="0" algn="l" defTabSz="914400" rtl="0" eaLnBrk="1" latinLnBrk="0" hangingPunct="1"/>
                      <a:r>
                        <a:rPr lang="hu-HU" sz="2400" b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25,4 % !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3684358"/>
                  </a:ext>
                </a:extLst>
              </a:tr>
              <a:tr h="1128735"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400" dirty="0"/>
                        <a:t>Összeírós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/>
                        <a:t>Június 1. – </a:t>
                      </a:r>
                    </a:p>
                    <a:p>
                      <a:pPr algn="ctr"/>
                      <a:r>
                        <a:rPr lang="hu-HU" sz="2400" dirty="0"/>
                        <a:t>július 15.</a:t>
                      </a:r>
                    </a:p>
                    <a:p>
                      <a:pPr algn="ctr"/>
                      <a:r>
                        <a:rPr lang="hu-HU" sz="2000" dirty="0"/>
                        <a:t>(520 összeíró)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/>
                        <a:t>520 összeíró</a:t>
                      </a:r>
                    </a:p>
                    <a:p>
                      <a:pPr algn="ctr"/>
                      <a:r>
                        <a:rPr lang="hu-HU" sz="2400" dirty="0"/>
                        <a:t>Megtagadás: 0,26%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4092589"/>
                  </a:ext>
                </a:extLst>
              </a:tr>
              <a:tr h="1160358"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dirty="0"/>
                        <a:t>Kiemelt egyéni gazdaságok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400" dirty="0"/>
                        <a:t>Önkitöltés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dirty="0"/>
                        <a:t>Május 15. – június 15.</a:t>
                      </a:r>
                    </a:p>
                    <a:p>
                      <a:pPr algn="ctr"/>
                      <a:endParaRPr lang="hu-H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dirty="0"/>
                        <a:t>4 400 gazdaság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595919"/>
                  </a:ext>
                </a:extLst>
              </a:tr>
              <a:tr h="1160358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dirty="0"/>
                        <a:t>Gazdasági szervezetek</a:t>
                      </a:r>
                    </a:p>
                    <a:p>
                      <a:pPr algn="ctr"/>
                      <a:endParaRPr lang="hu-H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400" dirty="0"/>
                        <a:t>Önkitöltés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dirty="0"/>
                        <a:t>Május 15. – június 15.</a:t>
                      </a:r>
                    </a:p>
                    <a:p>
                      <a:pPr algn="ctr"/>
                      <a:endParaRPr lang="hu-H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dirty="0"/>
                        <a:t>17 ezer szervezet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5799759"/>
                  </a:ext>
                </a:extLst>
              </a:tr>
            </a:tbl>
          </a:graphicData>
        </a:graphic>
      </p:graphicFrame>
      <p:pic>
        <p:nvPicPr>
          <p:cNvPr id="20" name="Kép 19">
            <a:extLst>
              <a:ext uri="{FF2B5EF4-FFF2-40B4-BE49-F238E27FC236}">
                <a16:creationId xmlns:a16="http://schemas.microsoft.com/office/drawing/2014/main" id="{8E5C432A-3F58-49ED-AAF1-7A18C5E334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78" y="2107724"/>
            <a:ext cx="2502347" cy="1828991"/>
          </a:xfrm>
          <a:prstGeom prst="rect">
            <a:avLst/>
          </a:prstGeom>
        </p:spPr>
      </p:pic>
      <p:pic>
        <p:nvPicPr>
          <p:cNvPr id="21" name="Kép 20">
            <a:extLst>
              <a:ext uri="{FF2B5EF4-FFF2-40B4-BE49-F238E27FC236}">
                <a16:creationId xmlns:a16="http://schemas.microsoft.com/office/drawing/2014/main" id="{E46589AA-8F5B-4BEB-A3AE-EACBC56CB4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02" y="4846614"/>
            <a:ext cx="1963763" cy="1104617"/>
          </a:xfrm>
          <a:prstGeom prst="rect">
            <a:avLst/>
          </a:prstGeom>
        </p:spPr>
      </p:pic>
      <p:pic>
        <p:nvPicPr>
          <p:cNvPr id="22" name="Kép 21">
            <a:extLst>
              <a:ext uri="{FF2B5EF4-FFF2-40B4-BE49-F238E27FC236}">
                <a16:creationId xmlns:a16="http://schemas.microsoft.com/office/drawing/2014/main" id="{A17EA169-8C46-4717-9471-387F664B69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1677" y="0"/>
            <a:ext cx="986665" cy="807689"/>
          </a:xfrm>
          <a:prstGeom prst="rect">
            <a:avLst/>
          </a:prstGeom>
        </p:spPr>
      </p:pic>
      <p:pic>
        <p:nvPicPr>
          <p:cNvPr id="23" name="Kép 22">
            <a:extLst>
              <a:ext uri="{FF2B5EF4-FFF2-40B4-BE49-F238E27FC236}">
                <a16:creationId xmlns:a16="http://schemas.microsoft.com/office/drawing/2014/main" id="{0FF326A5-D9A7-498B-B7DA-9D165FC3A3E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344" y="1665026"/>
            <a:ext cx="1245419" cy="700548"/>
          </a:xfrm>
          <a:prstGeom prst="rect">
            <a:avLst/>
          </a:prstGeom>
        </p:spPr>
      </p:pic>
      <p:pic>
        <p:nvPicPr>
          <p:cNvPr id="24" name="Kép 23">
            <a:extLst>
              <a:ext uri="{FF2B5EF4-FFF2-40B4-BE49-F238E27FC236}">
                <a16:creationId xmlns:a16="http://schemas.microsoft.com/office/drawing/2014/main" id="{A08E4D03-D8D9-4009-B6BE-BBDD684FC22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132" y="3964011"/>
            <a:ext cx="1245419" cy="700548"/>
          </a:xfrm>
          <a:prstGeom prst="rect">
            <a:avLst/>
          </a:prstGeom>
        </p:spPr>
      </p:pic>
      <p:pic>
        <p:nvPicPr>
          <p:cNvPr id="25" name="Kép 24">
            <a:extLst>
              <a:ext uri="{FF2B5EF4-FFF2-40B4-BE49-F238E27FC236}">
                <a16:creationId xmlns:a16="http://schemas.microsoft.com/office/drawing/2014/main" id="{D381D9CA-CF5B-4594-AB63-47FF10D2CD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343" y="5160091"/>
            <a:ext cx="1245419" cy="700548"/>
          </a:xfrm>
          <a:prstGeom prst="rect">
            <a:avLst/>
          </a:prstGeom>
        </p:spPr>
      </p:pic>
      <p:pic>
        <p:nvPicPr>
          <p:cNvPr id="3074" name="Kép 13" descr="image002">
            <a:extLst>
              <a:ext uri="{FF2B5EF4-FFF2-40B4-BE49-F238E27FC236}">
                <a16:creationId xmlns:a16="http://schemas.microsoft.com/office/drawing/2014/main" id="{8AFEAF03-69D1-438E-90B6-75F2F205C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226" y="2674859"/>
            <a:ext cx="107632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Kép 13">
            <a:extLst>
              <a:ext uri="{FF2B5EF4-FFF2-40B4-BE49-F238E27FC236}">
                <a16:creationId xmlns:a16="http://schemas.microsoft.com/office/drawing/2014/main" id="{094E38D7-94F8-4F29-9ABE-8E392E0E7F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49932" y="2081769"/>
            <a:ext cx="2320199" cy="1402045"/>
          </a:xfrm>
          <a:prstGeom prst="rect">
            <a:avLst/>
          </a:prstGeom>
        </p:spPr>
      </p:pic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6BE98920-FD4F-423D-A689-925D3216C859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0105535" y="1545995"/>
          <a:ext cx="1708654" cy="9833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15" name="Kép 14">
            <a:extLst>
              <a:ext uri="{FF2B5EF4-FFF2-40B4-BE49-F238E27FC236}">
                <a16:creationId xmlns:a16="http://schemas.microsoft.com/office/drawing/2014/main" id="{2BF419F6-8AEF-4725-92B3-54292AA2265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5535" y="852266"/>
            <a:ext cx="1708653" cy="364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67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FC9C55AD-D7FE-4680-ACB5-922E5D072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7</a:t>
            </a:fld>
            <a:endParaRPr lang="hu-HU"/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18A7E724-A766-4ACC-ADFA-3C2161F507A8}"/>
              </a:ext>
            </a:extLst>
          </p:cNvPr>
          <p:cNvSpPr txBox="1"/>
          <p:nvPr/>
        </p:nvSpPr>
        <p:spPr>
          <a:xfrm>
            <a:off x="2449932" y="111682"/>
            <a:ext cx="7162058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hu-HU" sz="4400" dirty="0">
                <a:latin typeface="+mj-lt"/>
                <a:ea typeface="+mj-ea"/>
                <a:cs typeface="+mj-cs"/>
              </a:rPr>
              <a:t>Előzetes adatok: 2023.09.14.</a:t>
            </a:r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2A4F263E-7758-445C-A435-B8FF66DBAE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1677" y="0"/>
            <a:ext cx="986665" cy="807689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ADA44A12-55D4-48F4-8891-422475F3BE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5535" y="811743"/>
            <a:ext cx="1708653" cy="364582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2218743F-EFF6-4F20-BC4B-05B8B0D74C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6885" y="3429000"/>
            <a:ext cx="4055115" cy="3036917"/>
          </a:xfrm>
          <a:prstGeom prst="rect">
            <a:avLst/>
          </a:prstGeom>
        </p:spPr>
      </p:pic>
      <p:sp>
        <p:nvSpPr>
          <p:cNvPr id="12" name="Téglalap 11">
            <a:extLst>
              <a:ext uri="{FF2B5EF4-FFF2-40B4-BE49-F238E27FC236}">
                <a16:creationId xmlns:a16="http://schemas.microsoft.com/office/drawing/2014/main" id="{ABEE54E4-99BC-4D49-A7B2-EC1625DF20C2}"/>
              </a:ext>
            </a:extLst>
          </p:cNvPr>
          <p:cNvSpPr/>
          <p:nvPr/>
        </p:nvSpPr>
        <p:spPr>
          <a:xfrm>
            <a:off x="143178" y="5933345"/>
            <a:ext cx="8000696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hu-HU" sz="2400" dirty="0"/>
              <a:t>Adatszolgáltatóink a kérdőíven jelezhették, ha az adatok, az elemzés  megjelenéséről tájékoztató e-mailt szeretnének kapni.</a:t>
            </a:r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A3BDC0CC-E651-4630-AD3A-AEA1601909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7857" y="2034968"/>
            <a:ext cx="4229028" cy="2971657"/>
          </a:xfrm>
          <a:prstGeom prst="rect">
            <a:avLst/>
          </a:prstGeom>
        </p:spPr>
      </p:pic>
      <p:pic>
        <p:nvPicPr>
          <p:cNvPr id="14" name="Kép 13">
            <a:extLst>
              <a:ext uri="{FF2B5EF4-FFF2-40B4-BE49-F238E27FC236}">
                <a16:creationId xmlns:a16="http://schemas.microsoft.com/office/drawing/2014/main" id="{BB65A593-64F1-43C5-9026-2FC24C1781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178" y="924655"/>
            <a:ext cx="3764679" cy="283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678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21">
            <a:extLst>
              <a:ext uri="{FF2B5EF4-FFF2-40B4-BE49-F238E27FC236}">
                <a16:creationId xmlns:a16="http://schemas.microsoft.com/office/drawing/2014/main" id="{3F4F65A1-36DF-40DD-AF22-0027CDFAE5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7725898"/>
              </p:ext>
            </p:extLst>
          </p:nvPr>
        </p:nvGraphicFramePr>
        <p:xfrm>
          <a:off x="264824" y="813412"/>
          <a:ext cx="3123834" cy="2549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Diagram 24">
            <a:extLst>
              <a:ext uri="{FF2B5EF4-FFF2-40B4-BE49-F238E27FC236}">
                <a16:creationId xmlns:a16="http://schemas.microsoft.com/office/drawing/2014/main" id="{1FE404BE-BFE4-4E82-855B-EF8FAA4F54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5175177"/>
              </p:ext>
            </p:extLst>
          </p:nvPr>
        </p:nvGraphicFramePr>
        <p:xfrm>
          <a:off x="264824" y="4098902"/>
          <a:ext cx="3123834" cy="2705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Szövegdoboz 12">
            <a:extLst>
              <a:ext uri="{FF2B5EF4-FFF2-40B4-BE49-F238E27FC236}">
                <a16:creationId xmlns:a16="http://schemas.microsoft.com/office/drawing/2014/main" id="{E6DE4DE1-D695-4168-928D-28E3458804D4}"/>
              </a:ext>
            </a:extLst>
          </p:cNvPr>
          <p:cNvSpPr txBox="1"/>
          <p:nvPr/>
        </p:nvSpPr>
        <p:spPr>
          <a:xfrm>
            <a:off x="2449932" y="111682"/>
            <a:ext cx="7162058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hu-HU" sz="4400" dirty="0">
                <a:latin typeface="+mj-lt"/>
                <a:ea typeface="+mj-ea"/>
                <a:cs typeface="+mj-cs"/>
              </a:rPr>
              <a:t>Néhány fontosabb adat</a:t>
            </a: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AB3560DC-5AFC-4B54-91E7-7DEA891BFE6B}"/>
              </a:ext>
            </a:extLst>
          </p:cNvPr>
          <p:cNvSpPr txBox="1"/>
          <p:nvPr/>
        </p:nvSpPr>
        <p:spPr>
          <a:xfrm>
            <a:off x="264824" y="3557968"/>
            <a:ext cx="337005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dirty="0"/>
              <a:t>Gazdaságok száma, tevékenysége</a:t>
            </a:r>
          </a:p>
        </p:txBody>
      </p:sp>
      <p:graphicFrame>
        <p:nvGraphicFramePr>
          <p:cNvPr id="15" name="Diagram 10">
            <a:extLst>
              <a:ext uri="{FF2B5EF4-FFF2-40B4-BE49-F238E27FC236}">
                <a16:creationId xmlns:a16="http://schemas.microsoft.com/office/drawing/2014/main" id="{18A0159F-735C-4302-9EBB-0C7FF1A17F0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7081470"/>
              </p:ext>
            </p:extLst>
          </p:nvPr>
        </p:nvGraphicFramePr>
        <p:xfrm>
          <a:off x="3701604" y="902824"/>
          <a:ext cx="4122881" cy="2444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Szövegdoboz 16">
            <a:extLst>
              <a:ext uri="{FF2B5EF4-FFF2-40B4-BE49-F238E27FC236}">
                <a16:creationId xmlns:a16="http://schemas.microsoft.com/office/drawing/2014/main" id="{9E9A8C2E-FED2-437E-9F47-556B096AE4ED}"/>
              </a:ext>
            </a:extLst>
          </p:cNvPr>
          <p:cNvSpPr txBox="1"/>
          <p:nvPr/>
        </p:nvSpPr>
        <p:spPr>
          <a:xfrm>
            <a:off x="3970652" y="3566108"/>
            <a:ext cx="358761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dirty="0"/>
              <a:t>Gazdaságirányítók kora, végzettsége</a:t>
            </a:r>
          </a:p>
        </p:txBody>
      </p:sp>
      <p:graphicFrame>
        <p:nvGraphicFramePr>
          <p:cNvPr id="18" name="Diagram 11">
            <a:extLst>
              <a:ext uri="{FF2B5EF4-FFF2-40B4-BE49-F238E27FC236}">
                <a16:creationId xmlns:a16="http://schemas.microsoft.com/office/drawing/2014/main" id="{78AA3127-7232-4041-9A8F-22D5FBD85C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6023212"/>
              </p:ext>
            </p:extLst>
          </p:nvPr>
        </p:nvGraphicFramePr>
        <p:xfrm>
          <a:off x="3816958" y="4234527"/>
          <a:ext cx="4122881" cy="2606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9" name="Diagram 10">
            <a:extLst>
              <a:ext uri="{FF2B5EF4-FFF2-40B4-BE49-F238E27FC236}">
                <a16:creationId xmlns:a16="http://schemas.microsoft.com/office/drawing/2014/main" id="{E62EAEF6-4B3E-4B3B-8B3C-65E5F00816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4579773"/>
              </p:ext>
            </p:extLst>
          </p:nvPr>
        </p:nvGraphicFramePr>
        <p:xfrm>
          <a:off x="8062195" y="4234528"/>
          <a:ext cx="4031744" cy="2570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0" name="Szövegdoboz 1">
            <a:extLst>
              <a:ext uri="{FF2B5EF4-FFF2-40B4-BE49-F238E27FC236}">
                <a16:creationId xmlns:a16="http://schemas.microsoft.com/office/drawing/2014/main" id="{3DF1C08D-59B4-4C76-9C9D-A36D405F7E5D}"/>
              </a:ext>
            </a:extLst>
          </p:cNvPr>
          <p:cNvSpPr txBox="1"/>
          <p:nvPr/>
        </p:nvSpPr>
        <p:spPr>
          <a:xfrm>
            <a:off x="8901701" y="4234526"/>
            <a:ext cx="947264" cy="2791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1200" b="1" dirty="0">
                <a:solidFill>
                  <a:srgbClr val="006633"/>
                </a:solidFill>
                <a:latin typeface="Myriad "/>
              </a:rPr>
              <a:t>2017</a:t>
            </a:r>
          </a:p>
        </p:txBody>
      </p:sp>
      <p:sp>
        <p:nvSpPr>
          <p:cNvPr id="21" name="Szövegdoboz 1">
            <a:extLst>
              <a:ext uri="{FF2B5EF4-FFF2-40B4-BE49-F238E27FC236}">
                <a16:creationId xmlns:a16="http://schemas.microsoft.com/office/drawing/2014/main" id="{3DF1C08D-59B4-4C76-9C9D-A36D405F7E5D}"/>
              </a:ext>
            </a:extLst>
          </p:cNvPr>
          <p:cNvSpPr txBox="1"/>
          <p:nvPr/>
        </p:nvSpPr>
        <p:spPr>
          <a:xfrm>
            <a:off x="11223281" y="4234525"/>
            <a:ext cx="947264" cy="2791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1200" b="1" dirty="0">
                <a:solidFill>
                  <a:srgbClr val="006633"/>
                </a:solidFill>
                <a:latin typeface="Myriad "/>
              </a:rPr>
              <a:t>2023</a:t>
            </a:r>
          </a:p>
        </p:txBody>
      </p:sp>
      <mc:AlternateContent xmlns:mc="http://schemas.openxmlformats.org/markup-compatibility/2006">
        <mc:Choice xmlns:cx1="http://schemas.microsoft.com/office/drawing/2015/9/8/chartex" Requires="cx1">
          <p:graphicFrame>
            <p:nvGraphicFramePr>
              <p:cNvPr id="22" name="Diagram 5">
                <a:extLst>
                  <a:ext uri="{FF2B5EF4-FFF2-40B4-BE49-F238E27FC236}">
                    <a16:creationId xmlns:a16="http://schemas.microsoft.com/office/drawing/2014/main" id="{739C7781-6746-4966-B75B-095ACEB9AA42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4177622974"/>
                  </p:ext>
                </p:extLst>
              </p:nvPr>
            </p:nvGraphicFramePr>
            <p:xfrm>
              <a:off x="7848702" y="911004"/>
              <a:ext cx="4122882" cy="2436351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7"/>
              </a:graphicData>
            </a:graphic>
          </p:graphicFrame>
        </mc:Choice>
        <mc:Fallback>
          <p:pic>
            <p:nvPicPr>
              <p:cNvPr id="22" name="Diagram 5">
                <a:extLst>
                  <a:ext uri="{FF2B5EF4-FFF2-40B4-BE49-F238E27FC236}">
                    <a16:creationId xmlns:a16="http://schemas.microsoft.com/office/drawing/2014/main" id="{739C7781-6746-4966-B75B-095ACEB9AA4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848702" y="911004"/>
                <a:ext cx="4122882" cy="2436351"/>
              </a:xfrm>
              <a:prstGeom prst="rect">
                <a:avLst/>
              </a:prstGeom>
            </p:spPr>
          </p:pic>
        </mc:Fallback>
      </mc:AlternateContent>
      <p:sp>
        <p:nvSpPr>
          <p:cNvPr id="23" name="Szövegdoboz 22">
            <a:extLst>
              <a:ext uri="{FF2B5EF4-FFF2-40B4-BE49-F238E27FC236}">
                <a16:creationId xmlns:a16="http://schemas.microsoft.com/office/drawing/2014/main" id="{EA18E06B-D05B-41DB-8BA6-A8B264A9B975}"/>
              </a:ext>
            </a:extLst>
          </p:cNvPr>
          <p:cNvSpPr txBox="1"/>
          <p:nvPr/>
        </p:nvSpPr>
        <p:spPr>
          <a:xfrm>
            <a:off x="7939839" y="3443797"/>
            <a:ext cx="157137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dirty="0"/>
              <a:t>Birtokméretek</a:t>
            </a:r>
          </a:p>
        </p:txBody>
      </p:sp>
      <p:sp>
        <p:nvSpPr>
          <p:cNvPr id="24" name="Szövegdoboz 23">
            <a:extLst>
              <a:ext uri="{FF2B5EF4-FFF2-40B4-BE49-F238E27FC236}">
                <a16:creationId xmlns:a16="http://schemas.microsoft.com/office/drawing/2014/main" id="{72BCBBDC-B18C-4D49-BA03-9D94EE549E4D}"/>
              </a:ext>
            </a:extLst>
          </p:cNvPr>
          <p:cNvSpPr txBox="1"/>
          <p:nvPr/>
        </p:nvSpPr>
        <p:spPr>
          <a:xfrm>
            <a:off x="9798737" y="4064736"/>
            <a:ext cx="157137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dirty="0"/>
              <a:t>Gyümölcsös</a:t>
            </a:r>
          </a:p>
        </p:txBody>
      </p:sp>
      <p:pic>
        <p:nvPicPr>
          <p:cNvPr id="25" name="Kép 24">
            <a:extLst>
              <a:ext uri="{FF2B5EF4-FFF2-40B4-BE49-F238E27FC236}">
                <a16:creationId xmlns:a16="http://schemas.microsoft.com/office/drawing/2014/main" id="{32EAF4C1-8513-46D4-A429-1E66AEE619D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22737" y="13252"/>
            <a:ext cx="986665" cy="807689"/>
          </a:xfrm>
          <a:prstGeom prst="rect">
            <a:avLst/>
          </a:prstGeom>
        </p:spPr>
      </p:pic>
      <p:pic>
        <p:nvPicPr>
          <p:cNvPr id="26" name="Kép 25">
            <a:extLst>
              <a:ext uri="{FF2B5EF4-FFF2-40B4-BE49-F238E27FC236}">
                <a16:creationId xmlns:a16="http://schemas.microsoft.com/office/drawing/2014/main" id="{4578E2C1-E800-417B-B9B0-D51375A0831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595" y="824995"/>
            <a:ext cx="1708653" cy="364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764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Graphic spid="12" grpId="0">
        <p:bldAsOne/>
      </p:bldGraphic>
      <p:bldP spid="2" grpId="0" animBg="1"/>
      <p:bldGraphic spid="15" grpId="0">
        <p:bldAsOne/>
      </p:bldGraphic>
      <p:bldP spid="17" grpId="0" animBg="1"/>
      <p:bldGraphic spid="18" grpId="0">
        <p:bldAsOne/>
      </p:bldGraphic>
      <p:bldGraphic spid="19" grpId="0">
        <p:bldAsOne/>
      </p:bldGraphic>
      <p:bldP spid="20" grpId="0"/>
      <p:bldP spid="21" grpId="0"/>
      <p:bldP spid="23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zövegdoboz 12">
            <a:extLst>
              <a:ext uri="{FF2B5EF4-FFF2-40B4-BE49-F238E27FC236}">
                <a16:creationId xmlns:a16="http://schemas.microsoft.com/office/drawing/2014/main" id="{E6DE4DE1-D695-4168-928D-28E3458804D4}"/>
              </a:ext>
            </a:extLst>
          </p:cNvPr>
          <p:cNvSpPr txBox="1"/>
          <p:nvPr/>
        </p:nvSpPr>
        <p:spPr>
          <a:xfrm>
            <a:off x="2449932" y="111682"/>
            <a:ext cx="7162058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hu-HU" sz="4400" dirty="0">
                <a:latin typeface="+mj-lt"/>
                <a:ea typeface="+mj-ea"/>
                <a:cs typeface="+mj-cs"/>
              </a:rPr>
              <a:t>Még néhány aktualitás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FF4B1B3B-EF91-4F23-8854-0E104C763780}"/>
              </a:ext>
            </a:extLst>
          </p:cNvPr>
          <p:cNvSpPr txBox="1"/>
          <p:nvPr/>
        </p:nvSpPr>
        <p:spPr>
          <a:xfrm>
            <a:off x="636104" y="1179443"/>
            <a:ext cx="1029693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hu-HU" sz="2800" dirty="0"/>
              <a:t>Nőtt az öntözhető terület nagysága</a:t>
            </a:r>
          </a:p>
          <a:p>
            <a:pPr marL="285750" indent="-285750">
              <a:buFontTx/>
              <a:buChar char="-"/>
            </a:pPr>
            <a:r>
              <a:rPr lang="hu-HU" sz="2800" dirty="0"/>
              <a:t>2023. június 1-jén a szarvasmarha-, sertés-, és juhállomány kevesebb, a baromfiállomány több volt, mint egy évvel korábban.</a:t>
            </a:r>
          </a:p>
          <a:p>
            <a:pPr marL="285750" indent="-285750">
              <a:buFontTx/>
              <a:buChar char="-"/>
            </a:pPr>
            <a:r>
              <a:rPr lang="hu-HU" sz="2800" dirty="0"/>
              <a:t>Eltérő képet mutat az egyes állatállományok megoszlása az irányító legmagasabb mezőgazdasági végzettsége szerint</a:t>
            </a:r>
          </a:p>
          <a:p>
            <a:pPr marL="285750" indent="-285750">
              <a:buFontTx/>
              <a:buChar char="-"/>
            </a:pPr>
            <a:r>
              <a:rPr lang="hu-HU" sz="2800" dirty="0"/>
              <a:t>Gazdaságok gépellátottsága javuló képet mutat (nagyobb teljesítményű gépek, növekvő gépállomány)</a:t>
            </a:r>
          </a:p>
          <a:p>
            <a:pPr marL="285750" indent="-285750">
              <a:buFontTx/>
              <a:buChar char="-"/>
            </a:pPr>
            <a:r>
              <a:rPr lang="hu-HU" sz="2800" dirty="0"/>
              <a:t>Fejlődő agrárdigitalizáció</a:t>
            </a:r>
          </a:p>
          <a:p>
            <a:pPr marL="285750" indent="-285750">
              <a:buFontTx/>
              <a:buChar char="-"/>
            </a:pPr>
            <a:endParaRPr lang="hu-HU" sz="2800" dirty="0"/>
          </a:p>
          <a:p>
            <a:pPr marL="285750" indent="-285750">
              <a:buFontTx/>
              <a:buChar char="-"/>
            </a:pPr>
            <a:endParaRPr lang="hu-HU" dirty="0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1F24C0CE-3500-411C-80CF-C58BDA45B5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2737" y="13252"/>
            <a:ext cx="986665" cy="807689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1FC4DF20-F9A0-4864-8725-DB757708AA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595" y="824995"/>
            <a:ext cx="1708653" cy="364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670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1963</TotalTime>
  <Words>840</Words>
  <Application>Microsoft Office PowerPoint</Application>
  <PresentationFormat>Szélesvásznú</PresentationFormat>
  <Paragraphs>454</Paragraphs>
  <Slides>12</Slides>
  <Notes>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Myriad </vt:lpstr>
      <vt:lpstr>Office Theme</vt:lpstr>
      <vt:lpstr>PowerPoint-bemutató</vt:lpstr>
      <vt:lpstr>Agrárstatisztikai adatgyűjtések</vt:lpstr>
      <vt:lpstr>Előzmények</vt:lpstr>
      <vt:lpstr>PowerPoint-bemutató</vt:lpstr>
      <vt:lpstr>2023. évi Gazdaságszerkezeti Összeírás</vt:lpstr>
      <vt:lpstr>PowerPoint-bemutató</vt:lpstr>
      <vt:lpstr>PowerPoint-bemutató</vt:lpstr>
      <vt:lpstr>PowerPoint-bemutató</vt:lpstr>
      <vt:lpstr>PowerPoint-bemutató</vt:lpstr>
      <vt:lpstr>PowerPoint-bemutató</vt:lpstr>
      <vt:lpstr>2026. évi Gazdaságszerkezeti Összeírás</vt:lpstr>
      <vt:lpstr>PowerPoint-bemutató</vt:lpstr>
    </vt:vector>
  </TitlesOfParts>
  <Company>KSH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Simonné Horváth Gabriella</dc:creator>
  <cp:lastModifiedBy>Tóth Péter</cp:lastModifiedBy>
  <cp:revision>88</cp:revision>
  <dcterms:created xsi:type="dcterms:W3CDTF">2017-03-01T09:38:02Z</dcterms:created>
  <dcterms:modified xsi:type="dcterms:W3CDTF">2023-11-24T09:03:25Z</dcterms:modified>
</cp:coreProperties>
</file>