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2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6.xml" ContentType="application/vnd.openxmlformats-officedocument.themeOverr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4.xml" ContentType="application/vnd.openxmlformats-officedocument.drawingml.chartshapes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18"/>
  </p:notesMasterIdLst>
  <p:sldIdLst>
    <p:sldId id="272" r:id="rId6"/>
    <p:sldId id="373" r:id="rId7"/>
    <p:sldId id="357" r:id="rId8"/>
    <p:sldId id="368" r:id="rId9"/>
    <p:sldId id="360" r:id="rId10"/>
    <p:sldId id="362" r:id="rId11"/>
    <p:sldId id="361" r:id="rId12"/>
    <p:sldId id="372" r:id="rId13"/>
    <p:sldId id="363" r:id="rId14"/>
    <p:sldId id="364" r:id="rId15"/>
    <p:sldId id="370" r:id="rId16"/>
    <p:sldId id="280" r:id="rId1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002060"/>
    <a:srgbClr val="06183D"/>
    <a:srgbClr val="D5AC36"/>
    <a:srgbClr val="03519B"/>
    <a:srgbClr val="BD8907"/>
    <a:srgbClr val="00C6FF"/>
    <a:srgbClr val="FBCC34"/>
    <a:srgbClr val="D0CECE"/>
    <a:srgbClr val="617C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0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nr05440\AppData\Local\Microsoft\Windows\INetCache\Content.Outlook\UDRW9KT6\Rolandnak%20(00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kshfs01\ExtraHomeFolders\lt3612\_Szerkesztoseg\E-mail\2025\Sajt&#243;k&#246;zlem&#233;ny\SILC\sajt&#243;%20prezi%20&#225;br&#225;k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r05440\AppData\Local\Microsoft\Windows\INetCache\Content.Outlook\UDRW9KT6\Rolandnak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ajat\REVIZI&#211;%202025\SAJT&#211;T&#193;J&#201;KOZTAT&#211;\&#193;BR&#193;K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ajat\REVIZI&#211;%202025\SAJT&#211;T&#193;J&#201;KOZTAT&#211;\&#193;BR&#193;K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 dirty="0"/>
              <a:t>A szegénység vagy társadalmi </a:t>
            </a:r>
            <a:r>
              <a:rPr lang="hu-HU" dirty="0" err="1"/>
              <a:t>kirekesztődés</a:t>
            </a:r>
            <a:r>
              <a:rPr lang="hu-HU" dirty="0"/>
              <a:t> kockázatának kitettek aránya 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0511369247160937"/>
          <c:y val="0.20504562239893712"/>
          <c:w val="0.85229598773900395"/>
          <c:h val="0.59882143764287532"/>
        </c:manualLayout>
      </c:layout>
      <c:areaChart>
        <c:grouping val="stacked"/>
        <c:varyColors val="0"/>
        <c:ser>
          <c:idx val="1"/>
          <c:order val="2"/>
          <c:tx>
            <c:v>mintavételi hiba rejtett alsó</c:v>
          </c:tx>
          <c:spPr>
            <a:noFill/>
            <a:ln>
              <a:noFill/>
            </a:ln>
            <a:effectLst/>
          </c:spPr>
          <c:cat>
            <c:numRef>
              <c:f>AROPE_együtt!$A$5:$A$10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AROPE_együtt!$N$5:$N$10</c:f>
              <c:numCache>
                <c:formatCode>0.0</c:formatCode>
                <c:ptCount val="6"/>
                <c:pt idx="0">
                  <c:v>19.700000000000003</c:v>
                </c:pt>
                <c:pt idx="1">
                  <c:v>18.299999999999997</c:v>
                </c:pt>
                <c:pt idx="2">
                  <c:v>18.5</c:v>
                </c:pt>
                <c:pt idx="3">
                  <c:v>17.75</c:v>
                </c:pt>
                <c:pt idx="4">
                  <c:v>18.600000000000001</c:v>
                </c:pt>
                <c:pt idx="5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09-4C67-8837-DCA77A8624F2}"/>
            </c:ext>
          </c:extLst>
        </c:ser>
        <c:ser>
          <c:idx val="2"/>
          <c:order val="3"/>
          <c:tx>
            <c:v>mintavételi hiba</c:v>
          </c:tx>
          <c:spPr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accent2">
                  <a:lumMod val="20000"/>
                  <a:lumOff val="80000"/>
                </a:schemeClr>
              </a:solidFill>
            </a:ln>
          </c:spPr>
          <c:cat>
            <c:numRef>
              <c:f>AROPE_együtt!$A$5:$A$10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AROPE_együtt!$M$5:$M$10</c:f>
              <c:numCache>
                <c:formatCode>0.0</c:formatCode>
                <c:ptCount val="6"/>
                <c:pt idx="0">
                  <c:v>1.3999999999999986</c:v>
                </c:pt>
                <c:pt idx="1">
                  <c:v>1.0999999999999996</c:v>
                </c:pt>
                <c:pt idx="2">
                  <c:v>1.0999999999999996</c:v>
                </c:pt>
                <c:pt idx="3">
                  <c:v>0.95000000000000107</c:v>
                </c:pt>
                <c:pt idx="4">
                  <c:v>1.0999999999999996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09-4C67-8837-DCA77A8624F2}"/>
            </c:ext>
          </c:extLst>
        </c:ser>
        <c:ser>
          <c:idx val="3"/>
          <c:order val="4"/>
          <c:tx>
            <c:v>mintavételi hiba</c:v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  <a:effectLst/>
          </c:spPr>
          <c:val>
            <c:numRef>
              <c:f>AROPE_együtt!$M$5:$M$10</c:f>
              <c:numCache>
                <c:formatCode>0.0</c:formatCode>
                <c:ptCount val="6"/>
                <c:pt idx="0">
                  <c:v>1.3999999999999986</c:v>
                </c:pt>
                <c:pt idx="1">
                  <c:v>1.0999999999999996</c:v>
                </c:pt>
                <c:pt idx="2">
                  <c:v>1.0999999999999996</c:v>
                </c:pt>
                <c:pt idx="3">
                  <c:v>0.95000000000000107</c:v>
                </c:pt>
                <c:pt idx="4">
                  <c:v>1.0999999999999996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09-4C67-8837-DCA77A862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7906111"/>
        <c:axId val="423994831"/>
      </c:areaChart>
      <c:lineChart>
        <c:grouping val="standard"/>
        <c:varyColors val="0"/>
        <c:ser>
          <c:idx val="0"/>
          <c:order val="0"/>
          <c:tx>
            <c:v>Revízió után</c:v>
          </c:tx>
          <c:spPr>
            <a:ln w="25400">
              <a:solidFill>
                <a:schemeClr val="tx2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AROPE_együtt!$A$5:$A$10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AROPE_együtt!$E$5:$E$10</c:f>
              <c:numCache>
                <c:formatCode>0.0</c:formatCode>
                <c:ptCount val="6"/>
                <c:pt idx="0">
                  <c:v>21.1</c:v>
                </c:pt>
                <c:pt idx="1">
                  <c:v>19.399999999999999</c:v>
                </c:pt>
                <c:pt idx="2">
                  <c:v>19.600000000000001</c:v>
                </c:pt>
                <c:pt idx="3">
                  <c:v>18.7</c:v>
                </c:pt>
                <c:pt idx="4">
                  <c:v>19.7</c:v>
                </c:pt>
                <c:pt idx="5">
                  <c:v>19.3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209-4C67-8837-DCA77A8624F2}"/>
            </c:ext>
          </c:extLst>
        </c:ser>
        <c:ser>
          <c:idx val="7"/>
          <c:order val="1"/>
          <c:tx>
            <c:v>Revízió előtt</c:v>
          </c:tx>
          <c:spPr>
            <a:ln w="25400">
              <a:solidFill>
                <a:srgbClr val="00B0F0"/>
              </a:solidFill>
              <a:prstDash val="solid"/>
            </a:ln>
          </c:spPr>
          <c:marker>
            <c:symbol val="none"/>
          </c:marker>
          <c:cat>
            <c:numRef>
              <c:f>AROPE_együtt!$A$5:$A$10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AROPE_együtt!$B$5:$B$10</c:f>
              <c:numCache>
                <c:formatCode>0.0</c:formatCode>
                <c:ptCount val="6"/>
                <c:pt idx="0">
                  <c:v>20</c:v>
                </c:pt>
                <c:pt idx="1">
                  <c:v>19.399999999999999</c:v>
                </c:pt>
                <c:pt idx="2">
                  <c:v>19.399999999999999</c:v>
                </c:pt>
                <c:pt idx="3">
                  <c:v>18.399999999999999</c:v>
                </c:pt>
                <c:pt idx="4">
                  <c:v>19.7</c:v>
                </c:pt>
                <c:pt idx="5">
                  <c:v>20.2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209-4C67-8837-DCA77A862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7906111"/>
        <c:axId val="423994831"/>
      </c:lineChart>
      <c:catAx>
        <c:axId val="5779061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hu-HU"/>
          </a:p>
        </c:txPr>
        <c:crossAx val="423994831"/>
        <c:crosses val="autoZero"/>
        <c:auto val="1"/>
        <c:lblAlgn val="ctr"/>
        <c:lblOffset val="100"/>
        <c:noMultiLvlLbl val="0"/>
      </c:catAx>
      <c:valAx>
        <c:axId val="423994831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hu-HU"/>
          </a:p>
        </c:txPr>
        <c:crossAx val="577906111"/>
        <c:crosses val="autoZero"/>
        <c:crossBetween val="between"/>
      </c:valAx>
      <c:spPr>
        <a:noFill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overlay val="0"/>
    </c:legend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rgbClr val="002060"/>
          </a:solidFill>
        </a:defRPr>
      </a:pPr>
      <a:endParaRPr lang="hu-H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/>
            </a:pPr>
            <a:r>
              <a:rPr lang="hu-HU" b="1"/>
              <a:t>A revízió </a:t>
            </a:r>
            <a:r>
              <a:rPr lang="hu-HU" b="1" dirty="0"/>
              <a:t>hatása 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0511369247160937"/>
          <c:y val="0.20504562239893712"/>
          <c:w val="0.85229598773900395"/>
          <c:h val="0.59882143764287532"/>
        </c:manualLayout>
      </c:layout>
      <c:barChart>
        <c:barDir val="col"/>
        <c:grouping val="clustered"/>
        <c:varyColors val="0"/>
        <c:ser>
          <c:idx val="0"/>
          <c:order val="0"/>
          <c:tx>
            <c:v>Változás (revízió után, revízió előtt)</c:v>
          </c:tx>
          <c:spPr>
            <a:solidFill>
              <a:srgbClr val="002060"/>
            </a:solidFill>
            <a:ln w="25400">
              <a:noFill/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'5 dia'!$A$5:$A$10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'5 dia'!$D$5:$D$10</c:f>
              <c:numCache>
                <c:formatCode>0.0</c:formatCode>
                <c:ptCount val="6"/>
                <c:pt idx="0">
                  <c:v>1.1000000000000014</c:v>
                </c:pt>
                <c:pt idx="1">
                  <c:v>0</c:v>
                </c:pt>
                <c:pt idx="2">
                  <c:v>0.20000000000000284</c:v>
                </c:pt>
                <c:pt idx="3">
                  <c:v>0.40000000000000213</c:v>
                </c:pt>
                <c:pt idx="4">
                  <c:v>0</c:v>
                </c:pt>
                <c:pt idx="5">
                  <c:v>-0.89999999999999858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C1-40BC-B4CC-7B2685FAE3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7"/>
        <c:overlap val="-92"/>
        <c:axId val="577906111"/>
        <c:axId val="423994831"/>
      </c:barChart>
      <c:catAx>
        <c:axId val="5779061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hu-HU"/>
          </a:p>
        </c:txPr>
        <c:crossAx val="423994831"/>
        <c:crosses val="autoZero"/>
        <c:auto val="1"/>
        <c:lblAlgn val="ctr"/>
        <c:lblOffset val="100"/>
        <c:noMultiLvlLbl val="0"/>
      </c:catAx>
      <c:valAx>
        <c:axId val="423994831"/>
        <c:scaling>
          <c:orientation val="minMax"/>
          <c:min val="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hu-HU"/>
                  <a:t>Százalékpont</a:t>
                </a:r>
              </a:p>
            </c:rich>
          </c:tx>
          <c:layout>
            <c:manualLayout>
              <c:xMode val="edge"/>
              <c:yMode val="edge"/>
              <c:x val="2.9607995498512903E-2"/>
              <c:y val="9.7440154577890431E-2"/>
            </c:manualLayout>
          </c:layout>
          <c:overlay val="0"/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hu-HU"/>
          </a:p>
        </c:txPr>
        <c:crossAx val="577906111"/>
        <c:crosses val="autoZero"/>
        <c:crossBetween val="between"/>
      </c:valAx>
      <c:spPr>
        <a:noFill/>
      </c:spPr>
    </c:plotArea>
    <c:legend>
      <c:legendPos val="b"/>
      <c:layout>
        <c:manualLayout>
          <c:xMode val="edge"/>
          <c:yMode val="edge"/>
          <c:x val="0.23133772410572168"/>
          <c:y val="0.91457359127449922"/>
          <c:w val="0.58816473974665684"/>
          <c:h val="6.608716617916717E-2"/>
        </c:manualLayout>
      </c:layout>
      <c:overlay val="0"/>
    </c:legend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sz="1200" b="0">
          <a:solidFill>
            <a:srgbClr val="002060"/>
          </a:solidFill>
        </a:defRPr>
      </a:pPr>
      <a:endParaRPr lang="hu-H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>
        <c:manualLayout>
          <c:layoutTarget val="inner"/>
          <c:xMode val="edge"/>
          <c:yMode val="edge"/>
          <c:x val="7.4836148198866456E-2"/>
          <c:y val="8.7558060203225013E-2"/>
          <c:w val="0.90410877290781133"/>
          <c:h val="0.82571533651003759"/>
        </c:manualLayout>
      </c:layout>
      <c:lineChart>
        <c:grouping val="standard"/>
        <c:varyColors val="0"/>
        <c:ser>
          <c:idx val="0"/>
          <c:order val="0"/>
          <c:tx>
            <c:strRef>
              <c:f>'fő indikátorok idősor'!$A$3</c:f>
              <c:strCache>
                <c:ptCount val="1"/>
                <c:pt idx="0">
                  <c:v>Szegénység vagy társadalmi kirekesztődés (előtte)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2060"/>
              </a:solidFill>
              <a:ln w="9525">
                <a:solidFill>
                  <a:srgbClr val="002060"/>
                </a:solidFill>
              </a:ln>
              <a:effectLst/>
            </c:spPr>
          </c:marker>
          <c:dPt>
            <c:idx val="1"/>
            <c:marker>
              <c:symbol val="circle"/>
              <c:size val="5"/>
              <c:spPr>
                <a:solidFill>
                  <a:srgbClr val="002060"/>
                </a:solidFill>
                <a:ln w="9525">
                  <a:solidFill>
                    <a:srgbClr val="00206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3B5B-4898-98E6-B1E7182F05C1}"/>
              </c:ext>
            </c:extLst>
          </c:dPt>
          <c:cat>
            <c:numRef>
              <c:f>'fő indikátorok idősor'!$B$2:$G$2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'fő indikátorok idősor'!$B$3:$G$3</c:f>
              <c:numCache>
                <c:formatCode>#\ ##0.0</c:formatCode>
                <c:ptCount val="6"/>
                <c:pt idx="0">
                  <c:v>20</c:v>
                </c:pt>
                <c:pt idx="1">
                  <c:v>19.399999999999999</c:v>
                </c:pt>
                <c:pt idx="2">
                  <c:v>19.399999999999999</c:v>
                </c:pt>
                <c:pt idx="3">
                  <c:v>18.399999999999999</c:v>
                </c:pt>
                <c:pt idx="4" formatCode="General">
                  <c:v>19.7</c:v>
                </c:pt>
                <c:pt idx="5">
                  <c:v>20.2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B5B-4898-98E6-B1E7182F05C1}"/>
            </c:ext>
          </c:extLst>
        </c:ser>
        <c:ser>
          <c:idx val="1"/>
          <c:order val="1"/>
          <c:tx>
            <c:strRef>
              <c:f>'fő indikátorok idősor'!$A$4</c:f>
              <c:strCache>
                <c:ptCount val="1"/>
                <c:pt idx="0">
                  <c:v>Relatív jövedelmi szegénység (előtte)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75000"/>
                </a:schemeClr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marker>
          <c:cat>
            <c:numRef>
              <c:f>'fő indikátorok idősor'!$B$2:$G$2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'fő indikátorok idősor'!$B$4:$G$4</c:f>
              <c:numCache>
                <c:formatCode>#\ ##0.0</c:formatCode>
                <c:ptCount val="6"/>
                <c:pt idx="0">
                  <c:v>12.3</c:v>
                </c:pt>
                <c:pt idx="1">
                  <c:v>12.3</c:v>
                </c:pt>
                <c:pt idx="2">
                  <c:v>12.6</c:v>
                </c:pt>
                <c:pt idx="3">
                  <c:v>12.1</c:v>
                </c:pt>
                <c:pt idx="4" formatCode="General">
                  <c:v>13.1</c:v>
                </c:pt>
                <c:pt idx="5">
                  <c:v>14.7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B5B-4898-98E6-B1E7182F05C1}"/>
            </c:ext>
          </c:extLst>
        </c:ser>
        <c:ser>
          <c:idx val="2"/>
          <c:order val="2"/>
          <c:tx>
            <c:strRef>
              <c:f>'fő indikátorok idősor'!$A$5</c:f>
              <c:strCache>
                <c:ptCount val="1"/>
                <c:pt idx="0">
                  <c:v>Súlyos anyagi és szociális depriváció (előtte)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'fő indikátorok idősor'!$B$2:$G$2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'fő indikátorok idősor'!$B$5:$G$5</c:f>
              <c:numCache>
                <c:formatCode>#\ ##0.0</c:formatCode>
                <c:ptCount val="6"/>
                <c:pt idx="0">
                  <c:v>10.9</c:v>
                </c:pt>
                <c:pt idx="1">
                  <c:v>10.7</c:v>
                </c:pt>
                <c:pt idx="2">
                  <c:v>10.199999999999999</c:v>
                </c:pt>
                <c:pt idx="3">
                  <c:v>9.1</c:v>
                </c:pt>
                <c:pt idx="4" formatCode="General">
                  <c:v>10.4</c:v>
                </c:pt>
                <c:pt idx="5">
                  <c:v>9.3000000000000007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B5B-4898-98E6-B1E7182F05C1}"/>
            </c:ext>
          </c:extLst>
        </c:ser>
        <c:ser>
          <c:idx val="3"/>
          <c:order val="3"/>
          <c:tx>
            <c:strRef>
              <c:f>'fő indikátorok idősor'!$A$6</c:f>
              <c:strCache>
                <c:ptCount val="1"/>
                <c:pt idx="0">
                  <c:v>Nagyon alacsony munkaintenzitás (előtte)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'fő indikátorok idősor'!$B$2:$G$2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'fő indikátorok idősor'!$B$6:$G$6</c:f>
              <c:numCache>
                <c:formatCode>#\ ##0.0</c:formatCode>
                <c:ptCount val="6"/>
                <c:pt idx="0">
                  <c:v>3.6</c:v>
                </c:pt>
                <c:pt idx="1">
                  <c:v>3.8</c:v>
                </c:pt>
                <c:pt idx="2">
                  <c:v>4.0999999999999996</c:v>
                </c:pt>
                <c:pt idx="3" formatCode="General">
                  <c:v>4.7</c:v>
                </c:pt>
                <c:pt idx="4" formatCode="General">
                  <c:v>3.7</c:v>
                </c:pt>
                <c:pt idx="5">
                  <c:v>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B5B-4898-98E6-B1E7182F05C1}"/>
            </c:ext>
          </c:extLst>
        </c:ser>
        <c:ser>
          <c:idx val="4"/>
          <c:order val="4"/>
          <c:tx>
            <c:strRef>
              <c:f>'fő indikátorok idősor'!$A$7</c:f>
              <c:strCache>
                <c:ptCount val="1"/>
                <c:pt idx="0">
                  <c:v>Szegénység vagy társadalmi kirekesztődés (utána)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002060"/>
              </a:solidFill>
              <a:ln w="9525">
                <a:solidFill>
                  <a:srgbClr val="002060"/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4.4882423104906248E-2"/>
                  <c:y val="3.1521125601838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3B5B-4898-98E6-B1E7182F05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'fő indikátorok idősor'!$B$2:$G$2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'fő indikátorok idősor'!$B$7:$G$7</c:f>
              <c:numCache>
                <c:formatCode>#\ ##0.0</c:formatCode>
                <c:ptCount val="6"/>
                <c:pt idx="0">
                  <c:v>21.1</c:v>
                </c:pt>
                <c:pt idx="1">
                  <c:v>19.399999999999999</c:v>
                </c:pt>
                <c:pt idx="2" formatCode="General">
                  <c:v>19.600000000000001</c:v>
                </c:pt>
                <c:pt idx="3" formatCode="General">
                  <c:v>18.8</c:v>
                </c:pt>
                <c:pt idx="4" formatCode="General">
                  <c:v>19.7</c:v>
                </c:pt>
                <c:pt idx="5">
                  <c:v>19.3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B5B-4898-98E6-B1E7182F05C1}"/>
            </c:ext>
          </c:extLst>
        </c:ser>
        <c:ser>
          <c:idx val="5"/>
          <c:order val="5"/>
          <c:tx>
            <c:strRef>
              <c:f>'fő indikátorok idősor'!$A$8</c:f>
              <c:strCache>
                <c:ptCount val="1"/>
                <c:pt idx="0">
                  <c:v>Relatív jövedelmi szegénység (utána)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75000"/>
                </a:schemeClr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4.0160584416114718E-2"/>
                  <c:y val="-5.19409870045912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B5B-4898-98E6-B1E7182F05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'fő indikátorok idősor'!$B$2:$G$2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'fő indikátorok idősor'!$B$8:$G$8</c:f>
              <c:numCache>
                <c:formatCode>#\ ##0.0</c:formatCode>
                <c:ptCount val="6"/>
                <c:pt idx="0">
                  <c:v>14</c:v>
                </c:pt>
                <c:pt idx="1">
                  <c:v>13.9</c:v>
                </c:pt>
                <c:pt idx="2" formatCode="General">
                  <c:v>13.2</c:v>
                </c:pt>
                <c:pt idx="3" formatCode="0.0">
                  <c:v>13.5</c:v>
                </c:pt>
                <c:pt idx="4" formatCode="General">
                  <c:v>13.8</c:v>
                </c:pt>
                <c:pt idx="5">
                  <c:v>14.3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B5B-4898-98E6-B1E7182F05C1}"/>
            </c:ext>
          </c:extLst>
        </c:ser>
        <c:ser>
          <c:idx val="6"/>
          <c:order val="6"/>
          <c:tx>
            <c:strRef>
              <c:f>'fő indikátorok idősor'!$A$9</c:f>
              <c:strCache>
                <c:ptCount val="1"/>
                <c:pt idx="0">
                  <c:v>Súlyos anyagi és szociális depriváció (utána)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697505321927514E-2"/>
                  <c:y val="4.05671139804270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B5B-4898-98E6-B1E7182F05C1}"/>
                </c:ext>
              </c:extLst>
            </c:dLbl>
            <c:dLbl>
              <c:idx val="1"/>
              <c:layout>
                <c:manualLayout>
                  <c:x val="-2.9891779831868843E-3"/>
                  <c:y val="-1.79050548617729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3B5B-4898-98E6-B1E7182F05C1}"/>
                </c:ext>
              </c:extLst>
            </c:dLbl>
            <c:dLbl>
              <c:idx val="2"/>
              <c:layout>
                <c:manualLayout>
                  <c:x val="8.3121267450264377E-3"/>
                  <c:y val="-2.35667675298549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3B5B-4898-98E6-B1E7182F05C1}"/>
                </c:ext>
              </c:extLst>
            </c:dLbl>
            <c:dLbl>
              <c:idx val="3"/>
              <c:layout>
                <c:manualLayout>
                  <c:x val="-4.9245882308189739E-3"/>
                  <c:y val="-3.48901928660191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B5B-4898-98E6-B1E7182F05C1}"/>
                </c:ext>
              </c:extLst>
            </c:dLbl>
            <c:dLbl>
              <c:idx val="4"/>
              <c:layout>
                <c:manualLayout>
                  <c:x val="-3.409992607300056E-2"/>
                  <c:y val="-3.85021021304623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B5B-4898-98E6-B1E7182F05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'fő indikátorok idősor'!$B$2:$G$2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'fő indikátorok idősor'!$B$9:$G$9</c:f>
              <c:numCache>
                <c:formatCode>#\ ##0.0</c:formatCode>
                <c:ptCount val="6"/>
                <c:pt idx="0">
                  <c:v>10.8</c:v>
                </c:pt>
                <c:pt idx="1">
                  <c:v>10.7</c:v>
                </c:pt>
                <c:pt idx="2" formatCode="General">
                  <c:v>10.5</c:v>
                </c:pt>
                <c:pt idx="3" formatCode="General">
                  <c:v>9.1</c:v>
                </c:pt>
                <c:pt idx="4" formatCode="General">
                  <c:v>10.3</c:v>
                </c:pt>
                <c:pt idx="5">
                  <c:v>9.3000000000000007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3B5B-4898-98E6-B1E7182F05C1}"/>
            </c:ext>
          </c:extLst>
        </c:ser>
        <c:ser>
          <c:idx val="7"/>
          <c:order val="7"/>
          <c:tx>
            <c:strRef>
              <c:f>'fő indikátorok idősor'!$A$10</c:f>
              <c:strCache>
                <c:ptCount val="1"/>
                <c:pt idx="0">
                  <c:v>Nagyon alacsony munkaintenzitás (utána)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2.1056810833428429E-2"/>
                  <c:y val="2.45577901488428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3B5B-4898-98E6-B1E7182F05C1}"/>
                </c:ext>
              </c:extLst>
            </c:dLbl>
            <c:dLbl>
              <c:idx val="2"/>
              <c:layout>
                <c:manualLayout>
                  <c:x val="-1.1023622047244094E-2"/>
                  <c:y val="-7.73530378766348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B5B-4898-98E6-B1E7182F05C1}"/>
                </c:ext>
              </c:extLst>
            </c:dLbl>
            <c:dLbl>
              <c:idx val="3"/>
              <c:layout>
                <c:manualLayout>
                  <c:x val="5.8845905131422903E-3"/>
                  <c:y val="-4.05519055341012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3B5B-4898-98E6-B1E7182F05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'fő indikátorok idősor'!$B$2:$G$2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'fő indikátorok idősor'!$B$10:$G$10</c:f>
              <c:numCache>
                <c:formatCode>#\ ##0.0</c:formatCode>
                <c:ptCount val="6"/>
                <c:pt idx="0">
                  <c:v>3.5</c:v>
                </c:pt>
                <c:pt idx="1">
                  <c:v>3.5</c:v>
                </c:pt>
                <c:pt idx="2" formatCode="General">
                  <c:v>4.7</c:v>
                </c:pt>
                <c:pt idx="3" formatCode="General">
                  <c:v>4.8</c:v>
                </c:pt>
                <c:pt idx="4" formatCode="General">
                  <c:v>3.7</c:v>
                </c:pt>
                <c:pt idx="5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3B5B-4898-98E6-B1E7182F05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4664448"/>
        <c:axId val="1477782688"/>
      </c:lineChart>
      <c:catAx>
        <c:axId val="1364664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477782688"/>
        <c:crosses val="autoZero"/>
        <c:auto val="1"/>
        <c:lblAlgn val="ctr"/>
        <c:lblOffset val="100"/>
        <c:noMultiLvlLbl val="0"/>
      </c:catAx>
      <c:valAx>
        <c:axId val="1477782688"/>
        <c:scaling>
          <c:orientation val="minMax"/>
          <c:max val="2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364664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002060"/>
          </a:solidFill>
        </a:defRPr>
      </a:pPr>
      <a:endParaRPr lang="hu-H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hu-HU" dirty="0"/>
              <a:t>A szegénység vagy társadalmi </a:t>
            </a:r>
            <a:r>
              <a:rPr lang="hu-HU" dirty="0" err="1"/>
              <a:t>kirekesztődés</a:t>
            </a:r>
            <a:r>
              <a:rPr lang="hu-HU" dirty="0"/>
              <a:t> kockázatának kitettek aránya, 0–17 évesek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gyerekszegénység!$O$5</c:f>
              <c:strCache>
                <c:ptCount val="1"/>
                <c:pt idx="0">
                  <c:v>Revízió előtt 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B0F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gyerekszegénység!$P$4:$U$4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gyerekszegénység!$P$5:$U$5</c:f>
              <c:numCache>
                <c:formatCode>#\ ##0.##########</c:formatCode>
                <c:ptCount val="6"/>
                <c:pt idx="0">
                  <c:v>24.1</c:v>
                </c:pt>
                <c:pt idx="1">
                  <c:v>21.7</c:v>
                </c:pt>
                <c:pt idx="2">
                  <c:v>23.3</c:v>
                </c:pt>
                <c:pt idx="3">
                  <c:v>18.100000000000001</c:v>
                </c:pt>
                <c:pt idx="4">
                  <c:v>24.4</c:v>
                </c:pt>
                <c:pt idx="5">
                  <c:v>21.1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3E-4522-876B-B440C1DBEA69}"/>
            </c:ext>
          </c:extLst>
        </c:ser>
        <c:ser>
          <c:idx val="1"/>
          <c:order val="1"/>
          <c:tx>
            <c:strRef>
              <c:f>gyerekszegénység!$O$6</c:f>
              <c:strCache>
                <c:ptCount val="1"/>
                <c:pt idx="0">
                  <c:v>Revízió után 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gyerekszegénység!$P$4:$U$4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gyerekszegénység!$P$6:$U$6</c:f>
              <c:numCache>
                <c:formatCode>General</c:formatCode>
                <c:ptCount val="6"/>
                <c:pt idx="0" formatCode="0.0">
                  <c:v>27.3</c:v>
                </c:pt>
                <c:pt idx="1">
                  <c:v>27.5</c:v>
                </c:pt>
                <c:pt idx="2">
                  <c:v>26.1</c:v>
                </c:pt>
                <c:pt idx="3">
                  <c:v>21.3</c:v>
                </c:pt>
                <c:pt idx="4">
                  <c:v>24.6</c:v>
                </c:pt>
                <c:pt idx="5">
                  <c:v>22.9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33E-4522-876B-B440C1DBEA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10755535"/>
        <c:axId val="1050686127"/>
      </c:lineChart>
      <c:catAx>
        <c:axId val="910755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50686127"/>
        <c:crosses val="autoZero"/>
        <c:auto val="1"/>
        <c:lblAlgn val="ctr"/>
        <c:lblOffset val="100"/>
        <c:noMultiLvlLbl val="0"/>
      </c:catAx>
      <c:valAx>
        <c:axId val="10506861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9107555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002060"/>
          </a:solidFill>
        </a:defRPr>
      </a:pPr>
      <a:endParaRPr lang="hu-H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hu-HU" dirty="0"/>
              <a:t>A szegénység vagy társadalmi </a:t>
            </a:r>
            <a:r>
              <a:rPr lang="hu-HU" dirty="0" err="1"/>
              <a:t>kirekesztődés</a:t>
            </a:r>
            <a:r>
              <a:rPr lang="hu-HU" dirty="0"/>
              <a:t> kockázatának kitettek aránya, 65 éves és annál idősebbek </a:t>
            </a:r>
          </a:p>
        </c:rich>
      </c:tx>
      <c:layout>
        <c:manualLayout>
          <c:xMode val="edge"/>
          <c:yMode val="edge"/>
          <c:x val="0.1310415701713756"/>
          <c:y val="2.33491399656841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'65+ szegénység'!$O$3</c:f>
              <c:strCache>
                <c:ptCount val="1"/>
                <c:pt idx="0">
                  <c:v>Revízió előtt 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B0F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'65+ szegénység'!$P$2:$U$2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'65+ szegénység'!$P$3:$U$3</c:f>
              <c:numCache>
                <c:formatCode>#\ ##0.##########</c:formatCode>
                <c:ptCount val="6"/>
                <c:pt idx="0">
                  <c:v>16.7</c:v>
                </c:pt>
                <c:pt idx="1">
                  <c:v>20.3</c:v>
                </c:pt>
                <c:pt idx="2">
                  <c:v>19.7</c:v>
                </c:pt>
                <c:pt idx="3">
                  <c:v>18.399999999999999</c:v>
                </c:pt>
                <c:pt idx="4">
                  <c:v>21.3</c:v>
                </c:pt>
                <c:pt idx="5">
                  <c:v>28.5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7A-4D21-8D4C-6B3B814ED622}"/>
            </c:ext>
          </c:extLst>
        </c:ser>
        <c:ser>
          <c:idx val="1"/>
          <c:order val="1"/>
          <c:tx>
            <c:strRef>
              <c:f>'65+ szegénység'!$O$4</c:f>
              <c:strCache>
                <c:ptCount val="1"/>
                <c:pt idx="0">
                  <c:v>Revízió után 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'65+ szegénység'!$P$2:$U$2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'65+ szegénység'!$P$4:$U$4</c:f>
              <c:numCache>
                <c:formatCode>General</c:formatCode>
                <c:ptCount val="6"/>
                <c:pt idx="0" formatCode="0.0">
                  <c:v>13.3</c:v>
                </c:pt>
                <c:pt idx="1">
                  <c:v>15.2</c:v>
                </c:pt>
                <c:pt idx="2">
                  <c:v>17.399999999999999</c:v>
                </c:pt>
                <c:pt idx="3">
                  <c:v>18.100000000000001</c:v>
                </c:pt>
                <c:pt idx="4">
                  <c:v>22.2</c:v>
                </c:pt>
                <c:pt idx="5">
                  <c:v>21.3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57A-4D21-8D4C-6B3B814ED6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18473359"/>
        <c:axId val="1056308911"/>
      </c:lineChart>
      <c:catAx>
        <c:axId val="9184733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56308911"/>
        <c:crosses val="autoZero"/>
        <c:auto val="1"/>
        <c:lblAlgn val="ctr"/>
        <c:lblOffset val="100"/>
        <c:noMultiLvlLbl val="0"/>
      </c:catAx>
      <c:valAx>
        <c:axId val="10563089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9184733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002060"/>
          </a:solidFill>
        </a:defRPr>
      </a:pPr>
      <a:endParaRPr lang="hu-H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ED9263-CC92-4816-A0A0-CE3EDB085DAC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u-HU"/>
        </a:p>
      </dgm:t>
    </dgm:pt>
    <dgm:pt modelId="{7ADE3A7A-A8B7-42E8-A19D-56B345D22203}">
      <dgm:prSet phldrT="[Szöveg]"/>
      <dgm:spPr/>
      <dgm:t>
        <a:bodyPr/>
        <a:lstStyle/>
        <a:p>
          <a:r>
            <a:rPr lang="hu-HU" dirty="0"/>
            <a:t>Előzmények</a:t>
          </a:r>
        </a:p>
      </dgm:t>
    </dgm:pt>
    <dgm:pt modelId="{FF4E4B12-E031-4309-A326-935B1ECA1853}" type="parTrans" cxnId="{10177602-0299-476E-826E-403EB81F0747}">
      <dgm:prSet/>
      <dgm:spPr/>
      <dgm:t>
        <a:bodyPr/>
        <a:lstStyle/>
        <a:p>
          <a:endParaRPr lang="hu-HU"/>
        </a:p>
      </dgm:t>
    </dgm:pt>
    <dgm:pt modelId="{462197FF-3BE6-4A37-93D4-C958D0D80495}" type="sibTrans" cxnId="{10177602-0299-476E-826E-403EB81F0747}">
      <dgm:prSet/>
      <dgm:spPr/>
      <dgm:t>
        <a:bodyPr/>
        <a:lstStyle/>
        <a:p>
          <a:endParaRPr lang="hu-HU"/>
        </a:p>
      </dgm:t>
    </dgm:pt>
    <dgm:pt modelId="{8380E991-02E6-4FFF-98DE-0615F812DCD8}">
      <dgm:prSet phldrT="[Szöveg]"/>
      <dgm:spPr/>
      <dgm:t>
        <a:bodyPr/>
        <a:lstStyle/>
        <a:p>
          <a:r>
            <a:rPr lang="hu-HU" dirty="0"/>
            <a:t>Főbb megállapítások</a:t>
          </a:r>
        </a:p>
      </dgm:t>
    </dgm:pt>
    <dgm:pt modelId="{1A9DC4A0-270C-4599-B159-FFAE3D98B1A8}" type="parTrans" cxnId="{173C625A-6AD8-4513-9E24-5DF0EA68347B}">
      <dgm:prSet/>
      <dgm:spPr/>
      <dgm:t>
        <a:bodyPr/>
        <a:lstStyle/>
        <a:p>
          <a:endParaRPr lang="hu-HU"/>
        </a:p>
      </dgm:t>
    </dgm:pt>
    <dgm:pt modelId="{66F06D52-7074-4FB2-834E-032B8FEF8F82}" type="sibTrans" cxnId="{173C625A-6AD8-4513-9E24-5DF0EA68347B}">
      <dgm:prSet/>
      <dgm:spPr/>
      <dgm:t>
        <a:bodyPr/>
        <a:lstStyle/>
        <a:p>
          <a:endParaRPr lang="hu-HU"/>
        </a:p>
      </dgm:t>
    </dgm:pt>
    <dgm:pt modelId="{4FBC90AD-1957-44E1-AF8B-8F5425F577AA}">
      <dgm:prSet phldrT="[Szöveg]"/>
      <dgm:spPr/>
      <dgm:t>
        <a:bodyPr/>
        <a:lstStyle/>
        <a:p>
          <a:r>
            <a:rPr lang="hu-HU" dirty="0"/>
            <a:t>Részletes eredmények</a:t>
          </a:r>
        </a:p>
      </dgm:t>
    </dgm:pt>
    <dgm:pt modelId="{DEEE081F-0D9D-4495-945D-A5948BA840FB}" type="parTrans" cxnId="{A0ABF92B-D2C9-44AF-BA3C-D4F1F94D16A4}">
      <dgm:prSet/>
      <dgm:spPr/>
      <dgm:t>
        <a:bodyPr/>
        <a:lstStyle/>
        <a:p>
          <a:endParaRPr lang="hu-HU"/>
        </a:p>
      </dgm:t>
    </dgm:pt>
    <dgm:pt modelId="{0EFCDD35-E122-4294-85A5-60FAD97810C3}" type="sibTrans" cxnId="{A0ABF92B-D2C9-44AF-BA3C-D4F1F94D16A4}">
      <dgm:prSet/>
      <dgm:spPr/>
      <dgm:t>
        <a:bodyPr/>
        <a:lstStyle/>
        <a:p>
          <a:endParaRPr lang="hu-HU"/>
        </a:p>
      </dgm:t>
    </dgm:pt>
    <dgm:pt modelId="{AAE4DDA6-CD68-4215-9F3A-7E359A025356}">
      <dgm:prSet phldrT="[Szöveg]"/>
      <dgm:spPr/>
      <dgm:t>
        <a:bodyPr/>
        <a:lstStyle/>
        <a:p>
          <a:r>
            <a:rPr lang="hu-HU" dirty="0"/>
            <a:t>A revízió célja</a:t>
          </a:r>
        </a:p>
      </dgm:t>
    </dgm:pt>
    <dgm:pt modelId="{6B499C68-D17D-45F6-B6E2-56434582D304}" type="parTrans" cxnId="{8E77CAB3-2FA4-42F2-8799-1B345B61907A}">
      <dgm:prSet/>
      <dgm:spPr/>
      <dgm:t>
        <a:bodyPr/>
        <a:lstStyle/>
        <a:p>
          <a:endParaRPr lang="hu-HU"/>
        </a:p>
      </dgm:t>
    </dgm:pt>
    <dgm:pt modelId="{7F0FA2F9-70CA-4D38-9CDD-6CAE98A99C16}" type="sibTrans" cxnId="{8E77CAB3-2FA4-42F2-8799-1B345B61907A}">
      <dgm:prSet/>
      <dgm:spPr/>
      <dgm:t>
        <a:bodyPr/>
        <a:lstStyle/>
        <a:p>
          <a:endParaRPr lang="hu-HU"/>
        </a:p>
      </dgm:t>
    </dgm:pt>
    <dgm:pt modelId="{00305303-7500-43A1-8771-FE5782C141AD}">
      <dgm:prSet phldrT="[Szöveg]"/>
      <dgm:spPr/>
      <dgm:t>
        <a:bodyPr/>
        <a:lstStyle/>
        <a:p>
          <a:r>
            <a:rPr lang="hu-HU" dirty="0"/>
            <a:t>Konklúzió</a:t>
          </a:r>
        </a:p>
      </dgm:t>
    </dgm:pt>
    <dgm:pt modelId="{36234865-1468-4BB6-9C4E-C804CB0FD8D8}" type="parTrans" cxnId="{F7112B1F-4D58-4EF1-AE04-11E37267E2C5}">
      <dgm:prSet/>
      <dgm:spPr/>
      <dgm:t>
        <a:bodyPr/>
        <a:lstStyle/>
        <a:p>
          <a:endParaRPr lang="hu-HU"/>
        </a:p>
      </dgm:t>
    </dgm:pt>
    <dgm:pt modelId="{F959B7B8-7AFA-4874-88A1-FE066D5CE596}" type="sibTrans" cxnId="{F7112B1F-4D58-4EF1-AE04-11E37267E2C5}">
      <dgm:prSet/>
      <dgm:spPr/>
      <dgm:t>
        <a:bodyPr/>
        <a:lstStyle/>
        <a:p>
          <a:endParaRPr lang="hu-HU"/>
        </a:p>
      </dgm:t>
    </dgm:pt>
    <dgm:pt modelId="{153019BA-5492-48A9-A47E-CB793FD1A256}" type="pres">
      <dgm:prSet presAssocID="{36ED9263-CC92-4816-A0A0-CE3EDB085DAC}" presName="Name0" presStyleCnt="0">
        <dgm:presLayoutVars>
          <dgm:chMax val="7"/>
          <dgm:chPref val="7"/>
          <dgm:dir/>
        </dgm:presLayoutVars>
      </dgm:prSet>
      <dgm:spPr/>
    </dgm:pt>
    <dgm:pt modelId="{7AAEFE45-6182-4F7C-9DA7-85469488D9DE}" type="pres">
      <dgm:prSet presAssocID="{36ED9263-CC92-4816-A0A0-CE3EDB085DAC}" presName="Name1" presStyleCnt="0"/>
      <dgm:spPr/>
    </dgm:pt>
    <dgm:pt modelId="{E3C09F4B-775F-466B-8848-3F5E9D9955EC}" type="pres">
      <dgm:prSet presAssocID="{36ED9263-CC92-4816-A0A0-CE3EDB085DAC}" presName="cycle" presStyleCnt="0"/>
      <dgm:spPr/>
    </dgm:pt>
    <dgm:pt modelId="{A9BBFC30-580C-4676-B6AD-F4BDF7FF1E6E}" type="pres">
      <dgm:prSet presAssocID="{36ED9263-CC92-4816-A0A0-CE3EDB085DAC}" presName="srcNode" presStyleLbl="node1" presStyleIdx="0" presStyleCnt="5"/>
      <dgm:spPr/>
    </dgm:pt>
    <dgm:pt modelId="{A1FD8C8A-F050-47C8-AB5B-37E3D5D563A5}" type="pres">
      <dgm:prSet presAssocID="{36ED9263-CC92-4816-A0A0-CE3EDB085DAC}" presName="conn" presStyleLbl="parChTrans1D2" presStyleIdx="0" presStyleCnt="1"/>
      <dgm:spPr/>
    </dgm:pt>
    <dgm:pt modelId="{1F9C079A-7AAE-4C96-AD61-396328433285}" type="pres">
      <dgm:prSet presAssocID="{36ED9263-CC92-4816-A0A0-CE3EDB085DAC}" presName="extraNode" presStyleLbl="node1" presStyleIdx="0" presStyleCnt="5"/>
      <dgm:spPr/>
    </dgm:pt>
    <dgm:pt modelId="{138A9D5D-FFD0-4EFD-9353-363B173A025F}" type="pres">
      <dgm:prSet presAssocID="{36ED9263-CC92-4816-A0A0-CE3EDB085DAC}" presName="dstNode" presStyleLbl="node1" presStyleIdx="0" presStyleCnt="5"/>
      <dgm:spPr/>
    </dgm:pt>
    <dgm:pt modelId="{F6DEB7E0-B57D-4F5A-B8AF-5E1F42B1CE30}" type="pres">
      <dgm:prSet presAssocID="{7ADE3A7A-A8B7-42E8-A19D-56B345D22203}" presName="text_1" presStyleLbl="node1" presStyleIdx="0" presStyleCnt="5">
        <dgm:presLayoutVars>
          <dgm:bulletEnabled val="1"/>
        </dgm:presLayoutVars>
      </dgm:prSet>
      <dgm:spPr/>
    </dgm:pt>
    <dgm:pt modelId="{60EFB492-FEA5-4DFE-B8FD-05709DEFD356}" type="pres">
      <dgm:prSet presAssocID="{7ADE3A7A-A8B7-42E8-A19D-56B345D22203}" presName="accent_1" presStyleCnt="0"/>
      <dgm:spPr/>
    </dgm:pt>
    <dgm:pt modelId="{6420BACC-5A1B-4EAF-8942-59D5FB23B44A}" type="pres">
      <dgm:prSet presAssocID="{7ADE3A7A-A8B7-42E8-A19D-56B345D22203}" presName="accentRepeatNode" presStyleLbl="solidFgAcc1" presStyleIdx="0" presStyleCnt="5"/>
      <dgm:spPr/>
    </dgm:pt>
    <dgm:pt modelId="{CC6D18E6-E52D-463D-804C-C9AB81A842B2}" type="pres">
      <dgm:prSet presAssocID="{AAE4DDA6-CD68-4215-9F3A-7E359A025356}" presName="text_2" presStyleLbl="node1" presStyleIdx="1" presStyleCnt="5">
        <dgm:presLayoutVars>
          <dgm:bulletEnabled val="1"/>
        </dgm:presLayoutVars>
      </dgm:prSet>
      <dgm:spPr/>
    </dgm:pt>
    <dgm:pt modelId="{BC8329CC-EB5E-4C84-BB38-2A2A4E4D19A0}" type="pres">
      <dgm:prSet presAssocID="{AAE4DDA6-CD68-4215-9F3A-7E359A025356}" presName="accent_2" presStyleCnt="0"/>
      <dgm:spPr/>
    </dgm:pt>
    <dgm:pt modelId="{DC520F9D-71F6-4FF4-80B3-CEF5D4243DD4}" type="pres">
      <dgm:prSet presAssocID="{AAE4DDA6-CD68-4215-9F3A-7E359A025356}" presName="accentRepeatNode" presStyleLbl="solidFgAcc1" presStyleIdx="1" presStyleCnt="5"/>
      <dgm:spPr/>
    </dgm:pt>
    <dgm:pt modelId="{EF850F12-82B8-448C-B0A6-BBF3A4D91CE8}" type="pres">
      <dgm:prSet presAssocID="{8380E991-02E6-4FFF-98DE-0615F812DCD8}" presName="text_3" presStyleLbl="node1" presStyleIdx="2" presStyleCnt="5">
        <dgm:presLayoutVars>
          <dgm:bulletEnabled val="1"/>
        </dgm:presLayoutVars>
      </dgm:prSet>
      <dgm:spPr/>
    </dgm:pt>
    <dgm:pt modelId="{7A66E078-98C6-4D7F-AD6E-076C4E2882CF}" type="pres">
      <dgm:prSet presAssocID="{8380E991-02E6-4FFF-98DE-0615F812DCD8}" presName="accent_3" presStyleCnt="0"/>
      <dgm:spPr/>
    </dgm:pt>
    <dgm:pt modelId="{04C09677-A516-459D-97AC-29329B3F039B}" type="pres">
      <dgm:prSet presAssocID="{8380E991-02E6-4FFF-98DE-0615F812DCD8}" presName="accentRepeatNode" presStyleLbl="solidFgAcc1" presStyleIdx="2" presStyleCnt="5"/>
      <dgm:spPr/>
    </dgm:pt>
    <dgm:pt modelId="{FF407588-1B2E-4D37-93A4-6B9D0C5CE91A}" type="pres">
      <dgm:prSet presAssocID="{4FBC90AD-1957-44E1-AF8B-8F5425F577AA}" presName="text_4" presStyleLbl="node1" presStyleIdx="3" presStyleCnt="5">
        <dgm:presLayoutVars>
          <dgm:bulletEnabled val="1"/>
        </dgm:presLayoutVars>
      </dgm:prSet>
      <dgm:spPr/>
    </dgm:pt>
    <dgm:pt modelId="{CC3CAC5E-F903-4EF4-986C-037D9B9673B5}" type="pres">
      <dgm:prSet presAssocID="{4FBC90AD-1957-44E1-AF8B-8F5425F577AA}" presName="accent_4" presStyleCnt="0"/>
      <dgm:spPr/>
    </dgm:pt>
    <dgm:pt modelId="{7E4B7CBC-0E0E-495F-A9A6-68B838DD3744}" type="pres">
      <dgm:prSet presAssocID="{4FBC90AD-1957-44E1-AF8B-8F5425F577AA}" presName="accentRepeatNode" presStyleLbl="solidFgAcc1" presStyleIdx="3" presStyleCnt="5"/>
      <dgm:spPr/>
    </dgm:pt>
    <dgm:pt modelId="{9858788C-C5AD-4A2D-BBBB-4102C6F4D874}" type="pres">
      <dgm:prSet presAssocID="{00305303-7500-43A1-8771-FE5782C141AD}" presName="text_5" presStyleLbl="node1" presStyleIdx="4" presStyleCnt="5">
        <dgm:presLayoutVars>
          <dgm:bulletEnabled val="1"/>
        </dgm:presLayoutVars>
      </dgm:prSet>
      <dgm:spPr/>
    </dgm:pt>
    <dgm:pt modelId="{543B63D3-970A-4F8A-B51D-5A179123C4E7}" type="pres">
      <dgm:prSet presAssocID="{00305303-7500-43A1-8771-FE5782C141AD}" presName="accent_5" presStyleCnt="0"/>
      <dgm:spPr/>
    </dgm:pt>
    <dgm:pt modelId="{A2214313-7E42-466A-BA9D-30F4EE701B54}" type="pres">
      <dgm:prSet presAssocID="{00305303-7500-43A1-8771-FE5782C141AD}" presName="accentRepeatNode" presStyleLbl="solidFgAcc1" presStyleIdx="4" presStyleCnt="5"/>
      <dgm:spPr/>
    </dgm:pt>
  </dgm:ptLst>
  <dgm:cxnLst>
    <dgm:cxn modelId="{10177602-0299-476E-826E-403EB81F0747}" srcId="{36ED9263-CC92-4816-A0A0-CE3EDB085DAC}" destId="{7ADE3A7A-A8B7-42E8-A19D-56B345D22203}" srcOrd="0" destOrd="0" parTransId="{FF4E4B12-E031-4309-A326-935B1ECA1853}" sibTransId="{462197FF-3BE6-4A37-93D4-C958D0D80495}"/>
    <dgm:cxn modelId="{F7112B1F-4D58-4EF1-AE04-11E37267E2C5}" srcId="{36ED9263-CC92-4816-A0A0-CE3EDB085DAC}" destId="{00305303-7500-43A1-8771-FE5782C141AD}" srcOrd="4" destOrd="0" parTransId="{36234865-1468-4BB6-9C4E-C804CB0FD8D8}" sibTransId="{F959B7B8-7AFA-4874-88A1-FE066D5CE596}"/>
    <dgm:cxn modelId="{A0ABF92B-D2C9-44AF-BA3C-D4F1F94D16A4}" srcId="{36ED9263-CC92-4816-A0A0-CE3EDB085DAC}" destId="{4FBC90AD-1957-44E1-AF8B-8F5425F577AA}" srcOrd="3" destOrd="0" parTransId="{DEEE081F-0D9D-4495-945D-A5948BA840FB}" sibTransId="{0EFCDD35-E122-4294-85A5-60FAD97810C3}"/>
    <dgm:cxn modelId="{BFB85478-35DC-4DDA-998D-A89E2BAB75F0}" type="presOf" srcId="{7ADE3A7A-A8B7-42E8-A19D-56B345D22203}" destId="{F6DEB7E0-B57D-4F5A-B8AF-5E1F42B1CE30}" srcOrd="0" destOrd="0" presId="urn:microsoft.com/office/officeart/2008/layout/VerticalCurvedList"/>
    <dgm:cxn modelId="{173C625A-6AD8-4513-9E24-5DF0EA68347B}" srcId="{36ED9263-CC92-4816-A0A0-CE3EDB085DAC}" destId="{8380E991-02E6-4FFF-98DE-0615F812DCD8}" srcOrd="2" destOrd="0" parTransId="{1A9DC4A0-270C-4599-B159-FFAE3D98B1A8}" sibTransId="{66F06D52-7074-4FB2-834E-032B8FEF8F82}"/>
    <dgm:cxn modelId="{B7ACB97A-EE12-4EEA-995A-080DAF8EF393}" type="presOf" srcId="{462197FF-3BE6-4A37-93D4-C958D0D80495}" destId="{A1FD8C8A-F050-47C8-AB5B-37E3D5D563A5}" srcOrd="0" destOrd="0" presId="urn:microsoft.com/office/officeart/2008/layout/VerticalCurvedList"/>
    <dgm:cxn modelId="{EE4D4F7D-AC9D-4F82-8D44-F4B16F4720A6}" type="presOf" srcId="{00305303-7500-43A1-8771-FE5782C141AD}" destId="{9858788C-C5AD-4A2D-BBBB-4102C6F4D874}" srcOrd="0" destOrd="0" presId="urn:microsoft.com/office/officeart/2008/layout/VerticalCurvedList"/>
    <dgm:cxn modelId="{68789A8D-41C5-41BE-9E0F-06E8D1AC3E1C}" type="presOf" srcId="{AAE4DDA6-CD68-4215-9F3A-7E359A025356}" destId="{CC6D18E6-E52D-463D-804C-C9AB81A842B2}" srcOrd="0" destOrd="0" presId="urn:microsoft.com/office/officeart/2008/layout/VerticalCurvedList"/>
    <dgm:cxn modelId="{D7AA6FA2-9112-4F2C-B298-F0A849AA7236}" type="presOf" srcId="{4FBC90AD-1957-44E1-AF8B-8F5425F577AA}" destId="{FF407588-1B2E-4D37-93A4-6B9D0C5CE91A}" srcOrd="0" destOrd="0" presId="urn:microsoft.com/office/officeart/2008/layout/VerticalCurvedList"/>
    <dgm:cxn modelId="{8E77CAB3-2FA4-42F2-8799-1B345B61907A}" srcId="{36ED9263-CC92-4816-A0A0-CE3EDB085DAC}" destId="{AAE4DDA6-CD68-4215-9F3A-7E359A025356}" srcOrd="1" destOrd="0" parTransId="{6B499C68-D17D-45F6-B6E2-56434582D304}" sibTransId="{7F0FA2F9-70CA-4D38-9CDD-6CAE98A99C16}"/>
    <dgm:cxn modelId="{C42A38BC-BA3C-4DF1-A5D1-38EAFE29B589}" type="presOf" srcId="{8380E991-02E6-4FFF-98DE-0615F812DCD8}" destId="{EF850F12-82B8-448C-B0A6-BBF3A4D91CE8}" srcOrd="0" destOrd="0" presId="urn:microsoft.com/office/officeart/2008/layout/VerticalCurvedList"/>
    <dgm:cxn modelId="{C6E1F2D0-6AF9-4674-9BBB-C4948C7B1C26}" type="presOf" srcId="{36ED9263-CC92-4816-A0A0-CE3EDB085DAC}" destId="{153019BA-5492-48A9-A47E-CB793FD1A256}" srcOrd="0" destOrd="0" presId="urn:microsoft.com/office/officeart/2008/layout/VerticalCurvedList"/>
    <dgm:cxn modelId="{14F2A22B-BE57-4BCB-81D2-D3F37DC91F4E}" type="presParOf" srcId="{153019BA-5492-48A9-A47E-CB793FD1A256}" destId="{7AAEFE45-6182-4F7C-9DA7-85469488D9DE}" srcOrd="0" destOrd="0" presId="urn:microsoft.com/office/officeart/2008/layout/VerticalCurvedList"/>
    <dgm:cxn modelId="{A3F4F26E-BC5F-47F2-99BE-257DEE58B38F}" type="presParOf" srcId="{7AAEFE45-6182-4F7C-9DA7-85469488D9DE}" destId="{E3C09F4B-775F-466B-8848-3F5E9D9955EC}" srcOrd="0" destOrd="0" presId="urn:microsoft.com/office/officeart/2008/layout/VerticalCurvedList"/>
    <dgm:cxn modelId="{E8281237-FEF0-444F-91A3-028870A29189}" type="presParOf" srcId="{E3C09F4B-775F-466B-8848-3F5E9D9955EC}" destId="{A9BBFC30-580C-4676-B6AD-F4BDF7FF1E6E}" srcOrd="0" destOrd="0" presId="urn:microsoft.com/office/officeart/2008/layout/VerticalCurvedList"/>
    <dgm:cxn modelId="{3F26C586-6B73-4462-A4F1-B6716BCDCD33}" type="presParOf" srcId="{E3C09F4B-775F-466B-8848-3F5E9D9955EC}" destId="{A1FD8C8A-F050-47C8-AB5B-37E3D5D563A5}" srcOrd="1" destOrd="0" presId="urn:microsoft.com/office/officeart/2008/layout/VerticalCurvedList"/>
    <dgm:cxn modelId="{B7CFB020-4EEE-4D3B-BF83-63C3E90CEF80}" type="presParOf" srcId="{E3C09F4B-775F-466B-8848-3F5E9D9955EC}" destId="{1F9C079A-7AAE-4C96-AD61-396328433285}" srcOrd="2" destOrd="0" presId="urn:microsoft.com/office/officeart/2008/layout/VerticalCurvedList"/>
    <dgm:cxn modelId="{164B5233-C7FE-4AB1-BF10-2659C574EA2C}" type="presParOf" srcId="{E3C09F4B-775F-466B-8848-3F5E9D9955EC}" destId="{138A9D5D-FFD0-4EFD-9353-363B173A025F}" srcOrd="3" destOrd="0" presId="urn:microsoft.com/office/officeart/2008/layout/VerticalCurvedList"/>
    <dgm:cxn modelId="{28A88F81-B0A8-45C8-A211-DB94728A37BF}" type="presParOf" srcId="{7AAEFE45-6182-4F7C-9DA7-85469488D9DE}" destId="{F6DEB7E0-B57D-4F5A-B8AF-5E1F42B1CE30}" srcOrd="1" destOrd="0" presId="urn:microsoft.com/office/officeart/2008/layout/VerticalCurvedList"/>
    <dgm:cxn modelId="{ABFE2D98-4659-4354-9580-DBE6E9AD87F3}" type="presParOf" srcId="{7AAEFE45-6182-4F7C-9DA7-85469488D9DE}" destId="{60EFB492-FEA5-4DFE-B8FD-05709DEFD356}" srcOrd="2" destOrd="0" presId="urn:microsoft.com/office/officeart/2008/layout/VerticalCurvedList"/>
    <dgm:cxn modelId="{701E33E7-DCC9-40AD-A909-6A399299AF63}" type="presParOf" srcId="{60EFB492-FEA5-4DFE-B8FD-05709DEFD356}" destId="{6420BACC-5A1B-4EAF-8942-59D5FB23B44A}" srcOrd="0" destOrd="0" presId="urn:microsoft.com/office/officeart/2008/layout/VerticalCurvedList"/>
    <dgm:cxn modelId="{02FAF3D5-BAC9-4B84-8343-DC01FE4C3C4E}" type="presParOf" srcId="{7AAEFE45-6182-4F7C-9DA7-85469488D9DE}" destId="{CC6D18E6-E52D-463D-804C-C9AB81A842B2}" srcOrd="3" destOrd="0" presId="urn:microsoft.com/office/officeart/2008/layout/VerticalCurvedList"/>
    <dgm:cxn modelId="{EAFF8D84-1231-4EEE-9350-8764E13B59ED}" type="presParOf" srcId="{7AAEFE45-6182-4F7C-9DA7-85469488D9DE}" destId="{BC8329CC-EB5E-4C84-BB38-2A2A4E4D19A0}" srcOrd="4" destOrd="0" presId="urn:microsoft.com/office/officeart/2008/layout/VerticalCurvedList"/>
    <dgm:cxn modelId="{3B104F6A-8B21-4B0E-9F19-3D36B944069F}" type="presParOf" srcId="{BC8329CC-EB5E-4C84-BB38-2A2A4E4D19A0}" destId="{DC520F9D-71F6-4FF4-80B3-CEF5D4243DD4}" srcOrd="0" destOrd="0" presId="urn:microsoft.com/office/officeart/2008/layout/VerticalCurvedList"/>
    <dgm:cxn modelId="{7A7B3E83-1BDA-4975-A9D9-618E4AC0B761}" type="presParOf" srcId="{7AAEFE45-6182-4F7C-9DA7-85469488D9DE}" destId="{EF850F12-82B8-448C-B0A6-BBF3A4D91CE8}" srcOrd="5" destOrd="0" presId="urn:microsoft.com/office/officeart/2008/layout/VerticalCurvedList"/>
    <dgm:cxn modelId="{31CEA00B-F2AA-47B7-89E6-9D048718D52D}" type="presParOf" srcId="{7AAEFE45-6182-4F7C-9DA7-85469488D9DE}" destId="{7A66E078-98C6-4D7F-AD6E-076C4E2882CF}" srcOrd="6" destOrd="0" presId="urn:microsoft.com/office/officeart/2008/layout/VerticalCurvedList"/>
    <dgm:cxn modelId="{C2C70C71-3BDC-4B46-AF57-9DD2F77820F2}" type="presParOf" srcId="{7A66E078-98C6-4D7F-AD6E-076C4E2882CF}" destId="{04C09677-A516-459D-97AC-29329B3F039B}" srcOrd="0" destOrd="0" presId="urn:microsoft.com/office/officeart/2008/layout/VerticalCurvedList"/>
    <dgm:cxn modelId="{411179FF-2B66-4F55-AFC7-F0407689B4C1}" type="presParOf" srcId="{7AAEFE45-6182-4F7C-9DA7-85469488D9DE}" destId="{FF407588-1B2E-4D37-93A4-6B9D0C5CE91A}" srcOrd="7" destOrd="0" presId="urn:microsoft.com/office/officeart/2008/layout/VerticalCurvedList"/>
    <dgm:cxn modelId="{B13B4C8E-8976-4A1B-9679-D22D3C35FB57}" type="presParOf" srcId="{7AAEFE45-6182-4F7C-9DA7-85469488D9DE}" destId="{CC3CAC5E-F903-4EF4-986C-037D9B9673B5}" srcOrd="8" destOrd="0" presId="urn:microsoft.com/office/officeart/2008/layout/VerticalCurvedList"/>
    <dgm:cxn modelId="{BD348C2C-1F26-4775-BD04-92EAF56F3C3F}" type="presParOf" srcId="{CC3CAC5E-F903-4EF4-986C-037D9B9673B5}" destId="{7E4B7CBC-0E0E-495F-A9A6-68B838DD3744}" srcOrd="0" destOrd="0" presId="urn:microsoft.com/office/officeart/2008/layout/VerticalCurvedList"/>
    <dgm:cxn modelId="{2FB4D059-1126-46EE-AC8A-BE758C884FC3}" type="presParOf" srcId="{7AAEFE45-6182-4F7C-9DA7-85469488D9DE}" destId="{9858788C-C5AD-4A2D-BBBB-4102C6F4D874}" srcOrd="9" destOrd="0" presId="urn:microsoft.com/office/officeart/2008/layout/VerticalCurvedList"/>
    <dgm:cxn modelId="{37CAA167-01FD-4F25-93B6-897EABD52832}" type="presParOf" srcId="{7AAEFE45-6182-4F7C-9DA7-85469488D9DE}" destId="{543B63D3-970A-4F8A-B51D-5A179123C4E7}" srcOrd="10" destOrd="0" presId="urn:microsoft.com/office/officeart/2008/layout/VerticalCurvedList"/>
    <dgm:cxn modelId="{5FB8BAED-04BC-464C-98FD-98F2E83D900C}" type="presParOf" srcId="{543B63D3-970A-4F8A-B51D-5A179123C4E7}" destId="{A2214313-7E42-466A-BA9D-30F4EE701B5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521810-6054-4FF2-B14B-0C1F0CA58F4B}" type="doc">
      <dgm:prSet loTypeId="urn:microsoft.com/office/officeart/2005/8/layout/h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u-HU"/>
        </a:p>
      </dgm:t>
    </dgm:pt>
    <dgm:pt modelId="{7CB36170-73C8-4104-B050-8A18DBF6E911}">
      <dgm:prSet phldrT="[Szöveg]" custT="1"/>
      <dgm:spPr/>
      <dgm:t>
        <a:bodyPr anchor="t"/>
        <a:lstStyle/>
        <a:p>
          <a:r>
            <a:rPr lang="hu-HU" sz="2400" b="1" u="sng" dirty="0"/>
            <a:t>2023</a:t>
          </a:r>
        </a:p>
        <a:p>
          <a:r>
            <a:rPr lang="hu-HU" sz="1800" b="0" u="none" dirty="0"/>
            <a:t>Döntés az </a:t>
          </a:r>
          <a:r>
            <a:rPr lang="hu-HU" sz="1800" b="0" u="none" dirty="0" err="1"/>
            <a:t>újrasúlyozás</a:t>
          </a:r>
          <a:r>
            <a:rPr lang="hu-HU" sz="1800" b="0" u="none" dirty="0"/>
            <a:t> miatti revízióról a </a:t>
          </a:r>
          <a:r>
            <a:rPr lang="hu-HU" sz="1800" b="0" u="sng" dirty="0"/>
            <a:t>2022. évi népszámlálás</a:t>
          </a:r>
          <a:r>
            <a:rPr lang="hu-HU" sz="1800" b="0" u="none" dirty="0"/>
            <a:t> adatai alapján  </a:t>
          </a:r>
        </a:p>
      </dgm:t>
    </dgm:pt>
    <dgm:pt modelId="{96DD4D8E-26EB-4A51-B94D-7C7EF7FE94C1}" type="parTrans" cxnId="{E87827F6-7483-421B-A84E-639D34CA1512}">
      <dgm:prSet/>
      <dgm:spPr/>
      <dgm:t>
        <a:bodyPr/>
        <a:lstStyle/>
        <a:p>
          <a:endParaRPr lang="hu-HU"/>
        </a:p>
      </dgm:t>
    </dgm:pt>
    <dgm:pt modelId="{A54941C4-A1B9-4153-8E8D-4D7A490ABCF9}" type="sibTrans" cxnId="{E87827F6-7483-421B-A84E-639D34CA1512}">
      <dgm:prSet/>
      <dgm:spPr/>
      <dgm:t>
        <a:bodyPr/>
        <a:lstStyle/>
        <a:p>
          <a:endParaRPr lang="hu-HU"/>
        </a:p>
      </dgm:t>
    </dgm:pt>
    <dgm:pt modelId="{8E711879-E281-4D71-9DD5-EFEF16997165}">
      <dgm:prSet phldrT="[Szöveg]" custT="1"/>
      <dgm:spPr/>
      <dgm:t>
        <a:bodyPr anchor="t"/>
        <a:lstStyle/>
        <a:p>
          <a:r>
            <a:rPr lang="hu-HU" sz="2400" b="1" u="sng" dirty="0"/>
            <a:t>2023–2024</a:t>
          </a:r>
        </a:p>
        <a:p>
          <a:r>
            <a:rPr lang="hu-HU" sz="1800" dirty="0"/>
            <a:t>A KSH tájékoztatta az Eurostatot és a kutatókat, hogy a népszámláláshoz </a:t>
          </a:r>
          <a:r>
            <a:rPr lang="hu-HU" sz="1800" dirty="0">
              <a:solidFill>
                <a:schemeClr val="bg1"/>
              </a:solidFill>
            </a:rPr>
            <a:t>kapcsolódó</a:t>
          </a:r>
          <a:r>
            <a:rPr lang="hu-HU" sz="1800" dirty="0">
              <a:solidFill>
                <a:srgbClr val="FF0000"/>
              </a:solidFill>
            </a:rPr>
            <a:t> </a:t>
          </a:r>
          <a:r>
            <a:rPr lang="hu-HU" sz="1800" dirty="0"/>
            <a:t>revízió keretében vizsgálni fogja a felmerült anomáliákat is</a:t>
          </a:r>
        </a:p>
      </dgm:t>
    </dgm:pt>
    <dgm:pt modelId="{7F036C7A-9ADA-401F-BB2C-21EACDAFBEC7}" type="parTrans" cxnId="{9A0832CF-2836-4E36-B95C-A2C85098E4AD}">
      <dgm:prSet/>
      <dgm:spPr/>
      <dgm:t>
        <a:bodyPr/>
        <a:lstStyle/>
        <a:p>
          <a:endParaRPr lang="hu-HU"/>
        </a:p>
      </dgm:t>
    </dgm:pt>
    <dgm:pt modelId="{96F0CE71-42AB-4F80-AFA9-3BF63F89A492}" type="sibTrans" cxnId="{9A0832CF-2836-4E36-B95C-A2C85098E4AD}">
      <dgm:prSet/>
      <dgm:spPr/>
      <dgm:t>
        <a:bodyPr/>
        <a:lstStyle/>
        <a:p>
          <a:endParaRPr lang="hu-HU"/>
        </a:p>
      </dgm:t>
    </dgm:pt>
    <dgm:pt modelId="{6867B30D-6D5F-403B-B515-0743819EA2EF}">
      <dgm:prSet phldrT="[Szöveg]" custT="1"/>
      <dgm:spPr/>
      <dgm:t>
        <a:bodyPr anchor="t"/>
        <a:lstStyle/>
        <a:p>
          <a:r>
            <a:rPr lang="hu-HU" sz="2400" b="1" u="sng" dirty="0"/>
            <a:t>2025</a:t>
          </a:r>
        </a:p>
        <a:p>
          <a:r>
            <a:rPr lang="hu-HU" sz="1900" dirty="0"/>
            <a:t>Revízió végrehajtása</a:t>
          </a:r>
        </a:p>
      </dgm:t>
    </dgm:pt>
    <dgm:pt modelId="{FB1121DA-B3DC-410A-A718-4B2F3A364ACE}" type="parTrans" cxnId="{743DABAD-F7B6-4881-8F1C-A6552DA8BDC9}">
      <dgm:prSet/>
      <dgm:spPr/>
      <dgm:t>
        <a:bodyPr/>
        <a:lstStyle/>
        <a:p>
          <a:endParaRPr lang="hu-HU"/>
        </a:p>
      </dgm:t>
    </dgm:pt>
    <dgm:pt modelId="{B679D775-E246-4C9F-AE64-5751E482BA58}" type="sibTrans" cxnId="{743DABAD-F7B6-4881-8F1C-A6552DA8BDC9}">
      <dgm:prSet/>
      <dgm:spPr/>
      <dgm:t>
        <a:bodyPr/>
        <a:lstStyle/>
        <a:p>
          <a:endParaRPr lang="hu-HU"/>
        </a:p>
      </dgm:t>
    </dgm:pt>
    <dgm:pt modelId="{6849B7A3-94BF-48BA-9211-1E5AC8DFB7C3}" type="pres">
      <dgm:prSet presAssocID="{24521810-6054-4FF2-B14B-0C1F0CA58F4B}" presName="Name0" presStyleCnt="0">
        <dgm:presLayoutVars>
          <dgm:dir/>
          <dgm:resizeHandles val="exact"/>
        </dgm:presLayoutVars>
      </dgm:prSet>
      <dgm:spPr/>
    </dgm:pt>
    <dgm:pt modelId="{B3A9D3C4-5302-4D49-A115-6F751D943920}" type="pres">
      <dgm:prSet presAssocID="{7CB36170-73C8-4104-B050-8A18DBF6E911}" presName="node" presStyleLbl="node1" presStyleIdx="0" presStyleCnt="3">
        <dgm:presLayoutVars>
          <dgm:bulletEnabled val="1"/>
        </dgm:presLayoutVars>
      </dgm:prSet>
      <dgm:spPr/>
    </dgm:pt>
    <dgm:pt modelId="{5CF6AC91-4883-4AB6-B593-2424472198D3}" type="pres">
      <dgm:prSet presAssocID="{A54941C4-A1B9-4153-8E8D-4D7A490ABCF9}" presName="sibTrans" presStyleCnt="0"/>
      <dgm:spPr/>
    </dgm:pt>
    <dgm:pt modelId="{8471D895-4616-4B93-A5FE-86F810186B01}" type="pres">
      <dgm:prSet presAssocID="{8E711879-E281-4D71-9DD5-EFEF16997165}" presName="node" presStyleLbl="node1" presStyleIdx="1" presStyleCnt="3" custLinFactNeighborX="21786" custLinFactNeighborY="375">
        <dgm:presLayoutVars>
          <dgm:bulletEnabled val="1"/>
        </dgm:presLayoutVars>
      </dgm:prSet>
      <dgm:spPr/>
    </dgm:pt>
    <dgm:pt modelId="{FE5B68A4-F624-4097-BFEE-7F76A2FE7C28}" type="pres">
      <dgm:prSet presAssocID="{96F0CE71-42AB-4F80-AFA9-3BF63F89A492}" presName="sibTrans" presStyleCnt="0"/>
      <dgm:spPr/>
    </dgm:pt>
    <dgm:pt modelId="{5EB44E18-BDE9-4507-9717-EEEBA2AA4897}" type="pres">
      <dgm:prSet presAssocID="{6867B30D-6D5F-403B-B515-0743819EA2EF}" presName="node" presStyleLbl="node1" presStyleIdx="2" presStyleCnt="3" custLinFactNeighborX="-10479" custLinFactNeighborY="375">
        <dgm:presLayoutVars>
          <dgm:bulletEnabled val="1"/>
        </dgm:presLayoutVars>
      </dgm:prSet>
      <dgm:spPr/>
    </dgm:pt>
  </dgm:ptLst>
  <dgm:cxnLst>
    <dgm:cxn modelId="{058C6E03-9428-458B-A02F-1ECE1BC4B6D3}" type="presOf" srcId="{7CB36170-73C8-4104-B050-8A18DBF6E911}" destId="{B3A9D3C4-5302-4D49-A115-6F751D943920}" srcOrd="0" destOrd="0" presId="urn:microsoft.com/office/officeart/2005/8/layout/hList6"/>
    <dgm:cxn modelId="{0A749C0B-7565-4C4E-BBE0-D6B40E72C77A}" type="presOf" srcId="{6867B30D-6D5F-403B-B515-0743819EA2EF}" destId="{5EB44E18-BDE9-4507-9717-EEEBA2AA4897}" srcOrd="0" destOrd="0" presId="urn:microsoft.com/office/officeart/2005/8/layout/hList6"/>
    <dgm:cxn modelId="{5A0D2C41-8566-41A6-9790-F7C5F0DFAC02}" type="presOf" srcId="{24521810-6054-4FF2-B14B-0C1F0CA58F4B}" destId="{6849B7A3-94BF-48BA-9211-1E5AC8DFB7C3}" srcOrd="0" destOrd="0" presId="urn:microsoft.com/office/officeart/2005/8/layout/hList6"/>
    <dgm:cxn modelId="{743DABAD-F7B6-4881-8F1C-A6552DA8BDC9}" srcId="{24521810-6054-4FF2-B14B-0C1F0CA58F4B}" destId="{6867B30D-6D5F-403B-B515-0743819EA2EF}" srcOrd="2" destOrd="0" parTransId="{FB1121DA-B3DC-410A-A718-4B2F3A364ACE}" sibTransId="{B679D775-E246-4C9F-AE64-5751E482BA58}"/>
    <dgm:cxn modelId="{9A0832CF-2836-4E36-B95C-A2C85098E4AD}" srcId="{24521810-6054-4FF2-B14B-0C1F0CA58F4B}" destId="{8E711879-E281-4D71-9DD5-EFEF16997165}" srcOrd="1" destOrd="0" parTransId="{7F036C7A-9ADA-401F-BB2C-21EACDAFBEC7}" sibTransId="{96F0CE71-42AB-4F80-AFA9-3BF63F89A492}"/>
    <dgm:cxn modelId="{E87827F6-7483-421B-A84E-639D34CA1512}" srcId="{24521810-6054-4FF2-B14B-0C1F0CA58F4B}" destId="{7CB36170-73C8-4104-B050-8A18DBF6E911}" srcOrd="0" destOrd="0" parTransId="{96DD4D8E-26EB-4A51-B94D-7C7EF7FE94C1}" sibTransId="{A54941C4-A1B9-4153-8E8D-4D7A490ABCF9}"/>
    <dgm:cxn modelId="{E2B7BFF6-BA17-48B1-A4D1-4CA407D0CF10}" type="presOf" srcId="{8E711879-E281-4D71-9DD5-EFEF16997165}" destId="{8471D895-4616-4B93-A5FE-86F810186B01}" srcOrd="0" destOrd="0" presId="urn:microsoft.com/office/officeart/2005/8/layout/hList6"/>
    <dgm:cxn modelId="{C236F048-5341-400F-9717-064BD4DDB409}" type="presParOf" srcId="{6849B7A3-94BF-48BA-9211-1E5AC8DFB7C3}" destId="{B3A9D3C4-5302-4D49-A115-6F751D943920}" srcOrd="0" destOrd="0" presId="urn:microsoft.com/office/officeart/2005/8/layout/hList6"/>
    <dgm:cxn modelId="{047D5AE9-AFDF-4E5F-A68A-1B97245325E1}" type="presParOf" srcId="{6849B7A3-94BF-48BA-9211-1E5AC8DFB7C3}" destId="{5CF6AC91-4883-4AB6-B593-2424472198D3}" srcOrd="1" destOrd="0" presId="urn:microsoft.com/office/officeart/2005/8/layout/hList6"/>
    <dgm:cxn modelId="{B0F11DB3-D043-4250-88CB-0625152E6129}" type="presParOf" srcId="{6849B7A3-94BF-48BA-9211-1E5AC8DFB7C3}" destId="{8471D895-4616-4B93-A5FE-86F810186B01}" srcOrd="2" destOrd="0" presId="urn:microsoft.com/office/officeart/2005/8/layout/hList6"/>
    <dgm:cxn modelId="{BAF8C91B-A7B9-4650-A5BB-1DB028DD34CA}" type="presParOf" srcId="{6849B7A3-94BF-48BA-9211-1E5AC8DFB7C3}" destId="{FE5B68A4-F624-4097-BFEE-7F76A2FE7C28}" srcOrd="3" destOrd="0" presId="urn:microsoft.com/office/officeart/2005/8/layout/hList6"/>
    <dgm:cxn modelId="{3773CA73-8147-4564-919B-BA1C0AFF6B17}" type="presParOf" srcId="{6849B7A3-94BF-48BA-9211-1E5AC8DFB7C3}" destId="{5EB44E18-BDE9-4507-9717-EEEBA2AA4897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B6F336-23AB-4AD7-A585-81EB81083C79}" type="doc">
      <dgm:prSet loTypeId="urn:microsoft.com/office/officeart/2005/8/layout/hList6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u-HU"/>
        </a:p>
      </dgm:t>
    </dgm:pt>
    <dgm:pt modelId="{BA016FEF-1151-4878-B120-F1B3CE018D1B}">
      <dgm:prSet custT="1"/>
      <dgm:spPr/>
      <dgm:t>
        <a:bodyPr/>
        <a:lstStyle/>
        <a:p>
          <a:pPr algn="ctr"/>
          <a:r>
            <a:rPr lang="hu-HU" sz="2400" b="1" u="sng" dirty="0"/>
            <a:t>Jövedelemszerkezet</a:t>
          </a:r>
          <a:endParaRPr lang="hu-HU" sz="2400" u="sng" dirty="0"/>
        </a:p>
      </dgm:t>
    </dgm:pt>
    <dgm:pt modelId="{9EE61B73-609B-4A66-81EC-D5E62EF0C273}" type="parTrans" cxnId="{CC0D4BA6-07F5-4710-89A3-15926E8191C7}">
      <dgm:prSet/>
      <dgm:spPr/>
      <dgm:t>
        <a:bodyPr/>
        <a:lstStyle/>
        <a:p>
          <a:endParaRPr lang="hu-HU" sz="3200"/>
        </a:p>
      </dgm:t>
    </dgm:pt>
    <dgm:pt modelId="{F9CA3B98-5F8F-472D-918E-2997DD92BF0A}" type="sibTrans" cxnId="{CC0D4BA6-07F5-4710-89A3-15926E8191C7}">
      <dgm:prSet/>
      <dgm:spPr/>
      <dgm:t>
        <a:bodyPr/>
        <a:lstStyle/>
        <a:p>
          <a:endParaRPr lang="hu-HU" sz="3200"/>
        </a:p>
      </dgm:t>
    </dgm:pt>
    <dgm:pt modelId="{E8B53F74-58CF-4AF6-ACCB-2AE48447F635}">
      <dgm:prSet custT="1"/>
      <dgm:spPr/>
      <dgm:t>
        <a:bodyPr/>
        <a:lstStyle/>
        <a:p>
          <a:pPr algn="ctr"/>
          <a:r>
            <a:rPr lang="hu-HU" sz="2400" b="1" u="sng" dirty="0"/>
            <a:t>Koherencia</a:t>
          </a:r>
          <a:endParaRPr lang="hu-HU" sz="2400" u="sng" dirty="0"/>
        </a:p>
      </dgm:t>
    </dgm:pt>
    <dgm:pt modelId="{975036E9-5733-4283-A4B7-C727BD9A3F6C}" type="parTrans" cxnId="{F161FC61-608A-4600-BF22-CC060A7400D0}">
      <dgm:prSet/>
      <dgm:spPr/>
      <dgm:t>
        <a:bodyPr/>
        <a:lstStyle/>
        <a:p>
          <a:endParaRPr lang="hu-HU" sz="3200"/>
        </a:p>
      </dgm:t>
    </dgm:pt>
    <dgm:pt modelId="{8647CC85-C484-4D40-AA9E-57071DE61601}" type="sibTrans" cxnId="{F161FC61-608A-4600-BF22-CC060A7400D0}">
      <dgm:prSet/>
      <dgm:spPr/>
      <dgm:t>
        <a:bodyPr/>
        <a:lstStyle/>
        <a:p>
          <a:endParaRPr lang="hu-HU" sz="3200"/>
        </a:p>
      </dgm:t>
    </dgm:pt>
    <dgm:pt modelId="{D4B5CCEC-C953-4BEF-BEE4-FE2AF566B8C5}">
      <dgm:prSet custT="1"/>
      <dgm:spPr/>
      <dgm:t>
        <a:bodyPr/>
        <a:lstStyle/>
        <a:p>
          <a:pPr algn="l"/>
          <a:r>
            <a:rPr lang="hu-HU" sz="1800" dirty="0"/>
            <a:t>A </a:t>
          </a:r>
          <a:r>
            <a:rPr lang="hu-HU" sz="1800" u="sng" dirty="0"/>
            <a:t>szegénységi rés</a:t>
          </a:r>
          <a:r>
            <a:rPr lang="hu-HU" sz="1800" dirty="0"/>
            <a:t> túlzott </a:t>
          </a:r>
          <a:r>
            <a:rPr lang="hu-HU" sz="1800" dirty="0" err="1"/>
            <a:t>volatilitása</a:t>
          </a:r>
          <a:r>
            <a:rPr lang="hu-HU" sz="1800" dirty="0"/>
            <a:t> megszűnt</a:t>
          </a:r>
        </a:p>
      </dgm:t>
    </dgm:pt>
    <dgm:pt modelId="{B5FBE6F3-1E65-441C-B2DE-A37B1DE7C63C}" type="parTrans" cxnId="{8AC9BC06-EF14-4BA8-9C80-06A4C8AF5D8D}">
      <dgm:prSet/>
      <dgm:spPr/>
      <dgm:t>
        <a:bodyPr/>
        <a:lstStyle/>
        <a:p>
          <a:endParaRPr lang="hu-HU" sz="3200"/>
        </a:p>
      </dgm:t>
    </dgm:pt>
    <dgm:pt modelId="{09CB4627-BAE8-49D4-8F95-2B8DA4CF843F}" type="sibTrans" cxnId="{8AC9BC06-EF14-4BA8-9C80-06A4C8AF5D8D}">
      <dgm:prSet/>
      <dgm:spPr/>
      <dgm:t>
        <a:bodyPr/>
        <a:lstStyle/>
        <a:p>
          <a:endParaRPr lang="hu-HU" sz="3200"/>
        </a:p>
      </dgm:t>
    </dgm:pt>
    <dgm:pt modelId="{76C58C78-6872-4BD8-8006-198A342EACED}">
      <dgm:prSet custT="1"/>
      <dgm:spPr/>
      <dgm:t>
        <a:bodyPr/>
        <a:lstStyle/>
        <a:p>
          <a:pPr algn="l"/>
          <a:r>
            <a:rPr lang="hu-HU" sz="1800" dirty="0"/>
            <a:t>A </a:t>
          </a:r>
          <a:r>
            <a:rPr lang="hu-HU" sz="1800" u="sng" dirty="0"/>
            <a:t>nettó és bruttó jövedelmek</a:t>
          </a:r>
          <a:r>
            <a:rPr lang="hu-HU" sz="1800" dirty="0"/>
            <a:t> közötti </a:t>
          </a:r>
          <a:r>
            <a:rPr lang="hu-HU" sz="1800" dirty="0" err="1"/>
            <a:t>inkozisztencia</a:t>
          </a:r>
          <a:r>
            <a:rPr lang="hu-HU" sz="1800" dirty="0"/>
            <a:t> megszűnt</a:t>
          </a:r>
        </a:p>
      </dgm:t>
    </dgm:pt>
    <dgm:pt modelId="{C4492741-11BF-4E76-8DE8-E8F1837A0F00}" type="parTrans" cxnId="{C61233FA-2566-439B-BC94-F182EF99941F}">
      <dgm:prSet/>
      <dgm:spPr/>
      <dgm:t>
        <a:bodyPr/>
        <a:lstStyle/>
        <a:p>
          <a:endParaRPr lang="hu-HU" sz="3200"/>
        </a:p>
      </dgm:t>
    </dgm:pt>
    <dgm:pt modelId="{855C4F2D-9820-4B9C-84F4-12B6E51E631D}" type="sibTrans" cxnId="{C61233FA-2566-439B-BC94-F182EF99941F}">
      <dgm:prSet/>
      <dgm:spPr/>
      <dgm:t>
        <a:bodyPr/>
        <a:lstStyle/>
        <a:p>
          <a:endParaRPr lang="hu-HU" sz="3200"/>
        </a:p>
      </dgm:t>
    </dgm:pt>
    <dgm:pt modelId="{073C5366-8DC1-47DE-A565-F63DFB6A8601}">
      <dgm:prSet custT="1"/>
      <dgm:spPr/>
      <dgm:t>
        <a:bodyPr/>
        <a:lstStyle/>
        <a:p>
          <a:pPr algn="ctr"/>
          <a:r>
            <a:rPr lang="hu-HU" sz="2400" b="1" u="sng" dirty="0"/>
            <a:t>Belső megoszlás</a:t>
          </a:r>
          <a:endParaRPr lang="hu-HU" sz="2400" u="sng" dirty="0"/>
        </a:p>
      </dgm:t>
    </dgm:pt>
    <dgm:pt modelId="{D89202E6-24E9-46C5-A566-CF1E525BFBE0}" type="parTrans" cxnId="{ED7548E3-3B00-4398-9506-602D975BC18E}">
      <dgm:prSet/>
      <dgm:spPr/>
      <dgm:t>
        <a:bodyPr/>
        <a:lstStyle/>
        <a:p>
          <a:endParaRPr lang="hu-HU"/>
        </a:p>
      </dgm:t>
    </dgm:pt>
    <dgm:pt modelId="{4620D2A6-37A6-47D0-9FC1-B585E6DB9BC2}" type="sibTrans" cxnId="{ED7548E3-3B00-4398-9506-602D975BC18E}">
      <dgm:prSet/>
      <dgm:spPr/>
      <dgm:t>
        <a:bodyPr/>
        <a:lstStyle/>
        <a:p>
          <a:endParaRPr lang="hu-HU"/>
        </a:p>
      </dgm:t>
    </dgm:pt>
    <dgm:pt modelId="{58202040-92AE-4739-93D5-7A716C2DCEF0}">
      <dgm:prSet custT="1"/>
      <dgm:spPr/>
      <dgm:t>
        <a:bodyPr/>
        <a:lstStyle/>
        <a:p>
          <a:pPr algn="l"/>
          <a:r>
            <a:rPr lang="hu-HU" sz="1800" dirty="0"/>
            <a:t>Megszűntek a kiugró torlódások a </a:t>
          </a:r>
          <a:r>
            <a:rPr lang="hu-HU" sz="1800" u="sng" dirty="0"/>
            <a:t>jövedelemeloszlásban</a:t>
          </a:r>
          <a:endParaRPr lang="hu-HU" sz="2000" u="sng" dirty="0"/>
        </a:p>
      </dgm:t>
    </dgm:pt>
    <dgm:pt modelId="{9DC5937E-18CC-4393-BE7A-DDBC9667C83A}" type="sibTrans" cxnId="{228D1422-220F-4722-81ED-2972E7048543}">
      <dgm:prSet/>
      <dgm:spPr/>
      <dgm:t>
        <a:bodyPr/>
        <a:lstStyle/>
        <a:p>
          <a:endParaRPr lang="hu-HU" sz="3200"/>
        </a:p>
      </dgm:t>
    </dgm:pt>
    <dgm:pt modelId="{A7A506C7-9B1E-4B91-83DA-6C25CD2AA7DD}" type="parTrans" cxnId="{228D1422-220F-4722-81ED-2972E7048543}">
      <dgm:prSet/>
      <dgm:spPr/>
      <dgm:t>
        <a:bodyPr/>
        <a:lstStyle/>
        <a:p>
          <a:endParaRPr lang="hu-HU" sz="3200"/>
        </a:p>
      </dgm:t>
    </dgm:pt>
    <dgm:pt modelId="{FDEB9B14-0C33-4EB9-8A6E-A2A0D442259D}">
      <dgm:prSet custT="1"/>
      <dgm:spPr/>
      <dgm:t>
        <a:bodyPr/>
        <a:lstStyle/>
        <a:p>
          <a:pPr algn="l"/>
          <a:r>
            <a:rPr lang="hu-HU" sz="1800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A népesség egyes csoportjai </a:t>
          </a:r>
          <a:r>
            <a:rPr lang="hu-HU" sz="1800" u="sng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szegénységi kockázatában</a:t>
          </a:r>
          <a:r>
            <a:rPr lang="hu-HU" sz="1800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 kisebb átrendeződés történt</a:t>
          </a:r>
        </a:p>
      </dgm:t>
    </dgm:pt>
    <dgm:pt modelId="{549A8501-2CF8-4E0F-BF64-C8AD5E9CF2A4}" type="sibTrans" cxnId="{A5BF7FD1-7802-47B1-A00D-57B82F80E15F}">
      <dgm:prSet/>
      <dgm:spPr/>
      <dgm:t>
        <a:bodyPr/>
        <a:lstStyle/>
        <a:p>
          <a:endParaRPr lang="hu-HU"/>
        </a:p>
      </dgm:t>
    </dgm:pt>
    <dgm:pt modelId="{CD05DE87-A995-4C26-B330-15F1032EE302}" type="parTrans" cxnId="{A5BF7FD1-7802-47B1-A00D-57B82F80E15F}">
      <dgm:prSet/>
      <dgm:spPr/>
      <dgm:t>
        <a:bodyPr/>
        <a:lstStyle/>
        <a:p>
          <a:endParaRPr lang="hu-HU"/>
        </a:p>
      </dgm:t>
    </dgm:pt>
    <dgm:pt modelId="{C6EDC716-F3B9-4D7B-9A5B-556F84B699BE}" type="pres">
      <dgm:prSet presAssocID="{C1B6F336-23AB-4AD7-A585-81EB81083C79}" presName="Name0" presStyleCnt="0">
        <dgm:presLayoutVars>
          <dgm:dir/>
          <dgm:resizeHandles val="exact"/>
        </dgm:presLayoutVars>
      </dgm:prSet>
      <dgm:spPr/>
    </dgm:pt>
    <dgm:pt modelId="{355EF827-2CDE-4989-A552-4AD0CA3C702F}" type="pres">
      <dgm:prSet presAssocID="{BA016FEF-1151-4878-B120-F1B3CE018D1B}" presName="node" presStyleLbl="node1" presStyleIdx="0" presStyleCnt="3" custLinFactNeighborX="-87530" custLinFactNeighborY="0">
        <dgm:presLayoutVars>
          <dgm:bulletEnabled val="1"/>
        </dgm:presLayoutVars>
      </dgm:prSet>
      <dgm:spPr/>
    </dgm:pt>
    <dgm:pt modelId="{C7E99ECB-9883-49BB-9EF4-C2AC8F151631}" type="pres">
      <dgm:prSet presAssocID="{F9CA3B98-5F8F-472D-918E-2997DD92BF0A}" presName="sibTrans" presStyleCnt="0"/>
      <dgm:spPr/>
    </dgm:pt>
    <dgm:pt modelId="{5009A55C-D21A-428F-B9A1-09B2B783184A}" type="pres">
      <dgm:prSet presAssocID="{E8B53F74-58CF-4AF6-ACCB-2AE48447F635}" presName="node" presStyleLbl="node1" presStyleIdx="1" presStyleCnt="3">
        <dgm:presLayoutVars>
          <dgm:bulletEnabled val="1"/>
        </dgm:presLayoutVars>
      </dgm:prSet>
      <dgm:spPr/>
    </dgm:pt>
    <dgm:pt modelId="{556B7478-B318-4664-AE51-549BB5DBE343}" type="pres">
      <dgm:prSet presAssocID="{8647CC85-C484-4D40-AA9E-57071DE61601}" presName="sibTrans" presStyleCnt="0"/>
      <dgm:spPr/>
    </dgm:pt>
    <dgm:pt modelId="{05590070-5FC3-4D21-8EE5-7E4A50B62674}" type="pres">
      <dgm:prSet presAssocID="{073C5366-8DC1-47DE-A565-F63DFB6A8601}" presName="node" presStyleLbl="node1" presStyleIdx="2" presStyleCnt="3" custScaleX="103223">
        <dgm:presLayoutVars>
          <dgm:bulletEnabled val="1"/>
        </dgm:presLayoutVars>
      </dgm:prSet>
      <dgm:spPr/>
    </dgm:pt>
  </dgm:ptLst>
  <dgm:cxnLst>
    <dgm:cxn modelId="{8AC9BC06-EF14-4BA8-9C80-06A4C8AF5D8D}" srcId="{E8B53F74-58CF-4AF6-ACCB-2AE48447F635}" destId="{D4B5CCEC-C953-4BEF-BEE4-FE2AF566B8C5}" srcOrd="1" destOrd="0" parTransId="{B5FBE6F3-1E65-441C-B2DE-A37B1DE7C63C}" sibTransId="{09CB4627-BAE8-49D4-8F95-2B8DA4CF843F}"/>
    <dgm:cxn modelId="{228D1422-220F-4722-81ED-2972E7048543}" srcId="{BA016FEF-1151-4878-B120-F1B3CE018D1B}" destId="{58202040-92AE-4739-93D5-7A716C2DCEF0}" srcOrd="0" destOrd="0" parTransId="{A7A506C7-9B1E-4B91-83DA-6C25CD2AA7DD}" sibTransId="{9DC5937E-18CC-4393-BE7A-DDBC9667C83A}"/>
    <dgm:cxn modelId="{F2244023-B6AE-4568-B071-0BF96597A08F}" type="presOf" srcId="{FDEB9B14-0C33-4EB9-8A6E-A2A0D442259D}" destId="{05590070-5FC3-4D21-8EE5-7E4A50B62674}" srcOrd="0" destOrd="1" presId="urn:microsoft.com/office/officeart/2005/8/layout/hList6"/>
    <dgm:cxn modelId="{77074E5E-3FD6-45EC-8ACD-1CD454528C6A}" type="presOf" srcId="{C1B6F336-23AB-4AD7-A585-81EB81083C79}" destId="{C6EDC716-F3B9-4D7B-9A5B-556F84B699BE}" srcOrd="0" destOrd="0" presId="urn:microsoft.com/office/officeart/2005/8/layout/hList6"/>
    <dgm:cxn modelId="{F161FC61-608A-4600-BF22-CC060A7400D0}" srcId="{C1B6F336-23AB-4AD7-A585-81EB81083C79}" destId="{E8B53F74-58CF-4AF6-ACCB-2AE48447F635}" srcOrd="1" destOrd="0" parTransId="{975036E9-5733-4283-A4B7-C727BD9A3F6C}" sibTransId="{8647CC85-C484-4D40-AA9E-57071DE61601}"/>
    <dgm:cxn modelId="{4F290C66-7999-407A-BE24-B30556AE2CE5}" type="presOf" srcId="{D4B5CCEC-C953-4BEF-BEE4-FE2AF566B8C5}" destId="{5009A55C-D21A-428F-B9A1-09B2B783184A}" srcOrd="0" destOrd="2" presId="urn:microsoft.com/office/officeart/2005/8/layout/hList6"/>
    <dgm:cxn modelId="{07B3CF59-9F5F-48D0-B55C-B9A29C58E5D9}" type="presOf" srcId="{073C5366-8DC1-47DE-A565-F63DFB6A8601}" destId="{05590070-5FC3-4D21-8EE5-7E4A50B62674}" srcOrd="0" destOrd="0" presId="urn:microsoft.com/office/officeart/2005/8/layout/hList6"/>
    <dgm:cxn modelId="{40D53DA2-E0C2-4001-A8A5-9537D421A003}" type="presOf" srcId="{E8B53F74-58CF-4AF6-ACCB-2AE48447F635}" destId="{5009A55C-D21A-428F-B9A1-09B2B783184A}" srcOrd="0" destOrd="0" presId="urn:microsoft.com/office/officeart/2005/8/layout/hList6"/>
    <dgm:cxn modelId="{28CE52A5-29D5-42E9-BE6B-9FEFF97591DD}" type="presOf" srcId="{58202040-92AE-4739-93D5-7A716C2DCEF0}" destId="{355EF827-2CDE-4989-A552-4AD0CA3C702F}" srcOrd="0" destOrd="1" presId="urn:microsoft.com/office/officeart/2005/8/layout/hList6"/>
    <dgm:cxn modelId="{CC0D4BA6-07F5-4710-89A3-15926E8191C7}" srcId="{C1B6F336-23AB-4AD7-A585-81EB81083C79}" destId="{BA016FEF-1151-4878-B120-F1B3CE018D1B}" srcOrd="0" destOrd="0" parTransId="{9EE61B73-609B-4A66-81EC-D5E62EF0C273}" sibTransId="{F9CA3B98-5F8F-472D-918E-2997DD92BF0A}"/>
    <dgm:cxn modelId="{7D4332B2-CEEA-4D2F-AFB6-459FBA847FCF}" type="presOf" srcId="{BA016FEF-1151-4878-B120-F1B3CE018D1B}" destId="{355EF827-2CDE-4989-A552-4AD0CA3C702F}" srcOrd="0" destOrd="0" presId="urn:microsoft.com/office/officeart/2005/8/layout/hList6"/>
    <dgm:cxn modelId="{A5BF7FD1-7802-47B1-A00D-57B82F80E15F}" srcId="{073C5366-8DC1-47DE-A565-F63DFB6A8601}" destId="{FDEB9B14-0C33-4EB9-8A6E-A2A0D442259D}" srcOrd="0" destOrd="0" parTransId="{CD05DE87-A995-4C26-B330-15F1032EE302}" sibTransId="{549A8501-2CF8-4E0F-BF64-C8AD5E9CF2A4}"/>
    <dgm:cxn modelId="{ED7548E3-3B00-4398-9506-602D975BC18E}" srcId="{C1B6F336-23AB-4AD7-A585-81EB81083C79}" destId="{073C5366-8DC1-47DE-A565-F63DFB6A8601}" srcOrd="2" destOrd="0" parTransId="{D89202E6-24E9-46C5-A566-CF1E525BFBE0}" sibTransId="{4620D2A6-37A6-47D0-9FC1-B585E6DB9BC2}"/>
    <dgm:cxn modelId="{340F86ED-4F26-4E21-B29C-99E67312E5B2}" type="presOf" srcId="{76C58C78-6872-4BD8-8006-198A342EACED}" destId="{5009A55C-D21A-428F-B9A1-09B2B783184A}" srcOrd="0" destOrd="1" presId="urn:microsoft.com/office/officeart/2005/8/layout/hList6"/>
    <dgm:cxn modelId="{C61233FA-2566-439B-BC94-F182EF99941F}" srcId="{E8B53F74-58CF-4AF6-ACCB-2AE48447F635}" destId="{76C58C78-6872-4BD8-8006-198A342EACED}" srcOrd="0" destOrd="0" parTransId="{C4492741-11BF-4E76-8DE8-E8F1837A0F00}" sibTransId="{855C4F2D-9820-4B9C-84F4-12B6E51E631D}"/>
    <dgm:cxn modelId="{E97BBB6E-867A-49C5-BFCC-F5E9E23BAC47}" type="presParOf" srcId="{C6EDC716-F3B9-4D7B-9A5B-556F84B699BE}" destId="{355EF827-2CDE-4989-A552-4AD0CA3C702F}" srcOrd="0" destOrd="0" presId="urn:microsoft.com/office/officeart/2005/8/layout/hList6"/>
    <dgm:cxn modelId="{712A6DD4-8883-4F48-B578-FA3E2DB48F22}" type="presParOf" srcId="{C6EDC716-F3B9-4D7B-9A5B-556F84B699BE}" destId="{C7E99ECB-9883-49BB-9EF4-C2AC8F151631}" srcOrd="1" destOrd="0" presId="urn:microsoft.com/office/officeart/2005/8/layout/hList6"/>
    <dgm:cxn modelId="{DD45A88B-1A44-4DA3-A18C-BB6AEBBD80F2}" type="presParOf" srcId="{C6EDC716-F3B9-4D7B-9A5B-556F84B699BE}" destId="{5009A55C-D21A-428F-B9A1-09B2B783184A}" srcOrd="2" destOrd="0" presId="urn:microsoft.com/office/officeart/2005/8/layout/hList6"/>
    <dgm:cxn modelId="{32818FCD-C8FC-4167-BCC7-0370DC576389}" type="presParOf" srcId="{C6EDC716-F3B9-4D7B-9A5B-556F84B699BE}" destId="{556B7478-B318-4664-AE51-549BB5DBE343}" srcOrd="3" destOrd="0" presId="urn:microsoft.com/office/officeart/2005/8/layout/hList6"/>
    <dgm:cxn modelId="{47B472CD-A5E2-4441-AEAB-6ABD5ED0D79C}" type="presParOf" srcId="{C6EDC716-F3B9-4D7B-9A5B-556F84B699BE}" destId="{05590070-5FC3-4D21-8EE5-7E4A50B6267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FD8C8A-F050-47C8-AB5B-37E3D5D563A5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EB7E0-B57D-4F5A-B8AF-5E1F42B1CE30}">
      <dsp:nvSpPr>
        <dsp:cNvPr id="0" name=""/>
        <dsp:cNvSpPr/>
      </dsp:nvSpPr>
      <dsp:spPr>
        <a:xfrm>
          <a:off x="411090" y="271871"/>
          <a:ext cx="10044785" cy="5440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Előzmények</a:t>
          </a:r>
        </a:p>
      </dsp:txBody>
      <dsp:txXfrm>
        <a:off x="411090" y="271871"/>
        <a:ext cx="10044785" cy="544091"/>
      </dsp:txXfrm>
    </dsp:sp>
    <dsp:sp modelId="{6420BACC-5A1B-4EAF-8942-59D5FB23B44A}">
      <dsp:nvSpPr>
        <dsp:cNvPr id="0" name=""/>
        <dsp:cNvSpPr/>
      </dsp:nvSpPr>
      <dsp:spPr>
        <a:xfrm>
          <a:off x="71032" y="203860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D18E6-E52D-463D-804C-C9AB81A842B2}">
      <dsp:nvSpPr>
        <dsp:cNvPr id="0" name=""/>
        <dsp:cNvSpPr/>
      </dsp:nvSpPr>
      <dsp:spPr>
        <a:xfrm>
          <a:off x="800969" y="1087747"/>
          <a:ext cx="9654905" cy="544091"/>
        </a:xfrm>
        <a:prstGeom prst="rect">
          <a:avLst/>
        </a:prstGeom>
        <a:solidFill>
          <a:schemeClr val="accent3">
            <a:hueOff val="189320"/>
            <a:satOff val="2476"/>
            <a:lumOff val="-3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A revízió célja</a:t>
          </a:r>
        </a:p>
      </dsp:txBody>
      <dsp:txXfrm>
        <a:off x="800969" y="1087747"/>
        <a:ext cx="9654905" cy="544091"/>
      </dsp:txXfrm>
    </dsp:sp>
    <dsp:sp modelId="{DC520F9D-71F6-4FF4-80B3-CEF5D4243DD4}">
      <dsp:nvSpPr>
        <dsp:cNvPr id="0" name=""/>
        <dsp:cNvSpPr/>
      </dsp:nvSpPr>
      <dsp:spPr>
        <a:xfrm>
          <a:off x="460912" y="1019736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89320"/>
              <a:satOff val="2476"/>
              <a:lumOff val="-30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850F12-82B8-448C-B0A6-BBF3A4D91CE8}">
      <dsp:nvSpPr>
        <dsp:cNvPr id="0" name=""/>
        <dsp:cNvSpPr/>
      </dsp:nvSpPr>
      <dsp:spPr>
        <a:xfrm>
          <a:off x="920631" y="1903623"/>
          <a:ext cx="9535243" cy="544091"/>
        </a:xfrm>
        <a:prstGeom prst="rect">
          <a:avLst/>
        </a:prstGeom>
        <a:solidFill>
          <a:schemeClr val="accent3">
            <a:hueOff val="378640"/>
            <a:satOff val="4952"/>
            <a:lumOff val="-6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Főbb megállapítások</a:t>
          </a:r>
        </a:p>
      </dsp:txBody>
      <dsp:txXfrm>
        <a:off x="920631" y="1903623"/>
        <a:ext cx="9535243" cy="544091"/>
      </dsp:txXfrm>
    </dsp:sp>
    <dsp:sp modelId="{04C09677-A516-459D-97AC-29329B3F039B}">
      <dsp:nvSpPr>
        <dsp:cNvPr id="0" name=""/>
        <dsp:cNvSpPr/>
      </dsp:nvSpPr>
      <dsp:spPr>
        <a:xfrm>
          <a:off x="580574" y="1835611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378640"/>
              <a:satOff val="4952"/>
              <a:lumOff val="-607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407588-1B2E-4D37-93A4-6B9D0C5CE91A}">
      <dsp:nvSpPr>
        <dsp:cNvPr id="0" name=""/>
        <dsp:cNvSpPr/>
      </dsp:nvSpPr>
      <dsp:spPr>
        <a:xfrm>
          <a:off x="800969" y="2719499"/>
          <a:ext cx="9654905" cy="544091"/>
        </a:xfrm>
        <a:prstGeom prst="rect">
          <a:avLst/>
        </a:prstGeom>
        <a:solidFill>
          <a:schemeClr val="accent3">
            <a:hueOff val="567960"/>
            <a:satOff val="7427"/>
            <a:lumOff val="-91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Részletes eredmények</a:t>
          </a:r>
        </a:p>
      </dsp:txBody>
      <dsp:txXfrm>
        <a:off x="800969" y="2719499"/>
        <a:ext cx="9654905" cy="544091"/>
      </dsp:txXfrm>
    </dsp:sp>
    <dsp:sp modelId="{7E4B7CBC-0E0E-495F-A9A6-68B838DD3744}">
      <dsp:nvSpPr>
        <dsp:cNvPr id="0" name=""/>
        <dsp:cNvSpPr/>
      </dsp:nvSpPr>
      <dsp:spPr>
        <a:xfrm>
          <a:off x="460912" y="2651487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567960"/>
              <a:satOff val="7427"/>
              <a:lumOff val="-911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8788C-C5AD-4A2D-BBBB-4102C6F4D874}">
      <dsp:nvSpPr>
        <dsp:cNvPr id="0" name=""/>
        <dsp:cNvSpPr/>
      </dsp:nvSpPr>
      <dsp:spPr>
        <a:xfrm>
          <a:off x="411090" y="3535375"/>
          <a:ext cx="10044785" cy="544091"/>
        </a:xfrm>
        <a:prstGeom prst="rect">
          <a:avLst/>
        </a:prstGeom>
        <a:solidFill>
          <a:schemeClr val="accent3">
            <a:hueOff val="757279"/>
            <a:satOff val="9903"/>
            <a:lumOff val="-121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Konklúzió</a:t>
          </a:r>
        </a:p>
      </dsp:txBody>
      <dsp:txXfrm>
        <a:off x="411090" y="3535375"/>
        <a:ext cx="10044785" cy="544091"/>
      </dsp:txXfrm>
    </dsp:sp>
    <dsp:sp modelId="{A2214313-7E42-466A-BA9D-30F4EE701B54}">
      <dsp:nvSpPr>
        <dsp:cNvPr id="0" name=""/>
        <dsp:cNvSpPr/>
      </dsp:nvSpPr>
      <dsp:spPr>
        <a:xfrm>
          <a:off x="71032" y="3467363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757279"/>
              <a:satOff val="9903"/>
              <a:lumOff val="-121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9D3C4-5302-4D49-A115-6F751D943920}">
      <dsp:nvSpPr>
        <dsp:cNvPr id="0" name=""/>
        <dsp:cNvSpPr/>
      </dsp:nvSpPr>
      <dsp:spPr>
        <a:xfrm rot="16200000">
          <a:off x="-8401" y="9644"/>
          <a:ext cx="3251200" cy="3231911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u="sng" kern="1200" dirty="0"/>
            <a:t>2023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b="0" u="none" kern="1200" dirty="0"/>
            <a:t>Döntés az </a:t>
          </a:r>
          <a:r>
            <a:rPr lang="hu-HU" sz="1800" b="0" u="none" kern="1200" dirty="0" err="1"/>
            <a:t>újrasúlyozás</a:t>
          </a:r>
          <a:r>
            <a:rPr lang="hu-HU" sz="1800" b="0" u="none" kern="1200" dirty="0"/>
            <a:t> miatti revízióról a </a:t>
          </a:r>
          <a:r>
            <a:rPr lang="hu-HU" sz="1800" b="0" u="sng" kern="1200" dirty="0"/>
            <a:t>2022. évi népszámlálás</a:t>
          </a:r>
          <a:r>
            <a:rPr lang="hu-HU" sz="1800" b="0" u="none" kern="1200" dirty="0"/>
            <a:t> adatai alapján  </a:t>
          </a:r>
        </a:p>
      </dsp:txBody>
      <dsp:txXfrm rot="5400000">
        <a:off x="1244" y="650239"/>
        <a:ext cx="3231911" cy="1950720"/>
      </dsp:txXfrm>
    </dsp:sp>
    <dsp:sp modelId="{8471D895-4616-4B93-A5FE-86F810186B01}">
      <dsp:nvSpPr>
        <dsp:cNvPr id="0" name=""/>
        <dsp:cNvSpPr/>
      </dsp:nvSpPr>
      <dsp:spPr>
        <a:xfrm rot="16200000">
          <a:off x="3518710" y="9644"/>
          <a:ext cx="3251200" cy="3231911"/>
        </a:xfrm>
        <a:prstGeom prst="flowChartManualOperation">
          <a:avLst/>
        </a:prstGeom>
        <a:solidFill>
          <a:schemeClr val="accent3">
            <a:hueOff val="378640"/>
            <a:satOff val="4952"/>
            <a:lumOff val="-6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u="sng" kern="1200" dirty="0"/>
            <a:t>2023–2024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A KSH tájékoztatta az Eurostatot és a kutatókat, hogy a népszámláláshoz </a:t>
          </a:r>
          <a:r>
            <a:rPr lang="hu-HU" sz="1800" kern="1200" dirty="0">
              <a:solidFill>
                <a:schemeClr val="bg1"/>
              </a:solidFill>
            </a:rPr>
            <a:t>kapcsolódó</a:t>
          </a:r>
          <a:r>
            <a:rPr lang="hu-HU" sz="1800" kern="1200" dirty="0">
              <a:solidFill>
                <a:srgbClr val="FF0000"/>
              </a:solidFill>
            </a:rPr>
            <a:t> </a:t>
          </a:r>
          <a:r>
            <a:rPr lang="hu-HU" sz="1800" kern="1200" dirty="0"/>
            <a:t>revízió keretében vizsgálni fogja a felmerült anomáliákat is</a:t>
          </a:r>
        </a:p>
      </dsp:txBody>
      <dsp:txXfrm rot="5400000">
        <a:off x="3528355" y="650239"/>
        <a:ext cx="3231911" cy="1950720"/>
      </dsp:txXfrm>
    </dsp:sp>
    <dsp:sp modelId="{5EB44E18-BDE9-4507-9717-EEEBA2AA4897}">
      <dsp:nvSpPr>
        <dsp:cNvPr id="0" name=""/>
        <dsp:cNvSpPr/>
      </dsp:nvSpPr>
      <dsp:spPr>
        <a:xfrm rot="16200000">
          <a:off x="6914807" y="9644"/>
          <a:ext cx="3251200" cy="3231911"/>
        </a:xfrm>
        <a:prstGeom prst="flowChartManualOperation">
          <a:avLst/>
        </a:prstGeom>
        <a:solidFill>
          <a:schemeClr val="accent3">
            <a:hueOff val="757279"/>
            <a:satOff val="9903"/>
            <a:lumOff val="-121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u="sng" kern="1200" dirty="0"/>
            <a:t>2025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Revízió végrehajtása</a:t>
          </a:r>
        </a:p>
      </dsp:txBody>
      <dsp:txXfrm rot="5400000">
        <a:off x="6924452" y="650239"/>
        <a:ext cx="3231911" cy="19507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EF827-2CDE-4989-A552-4AD0CA3C702F}">
      <dsp:nvSpPr>
        <dsp:cNvPr id="0" name=""/>
        <dsp:cNvSpPr/>
      </dsp:nvSpPr>
      <dsp:spPr>
        <a:xfrm rot="16200000">
          <a:off x="-174585" y="174585"/>
          <a:ext cx="3538748" cy="3189577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u="sng" kern="1200" dirty="0"/>
            <a:t>Jövedelemszerkezet</a:t>
          </a:r>
          <a:endParaRPr lang="hu-HU" sz="2400" u="sng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kern="1200" dirty="0"/>
            <a:t>Megszűntek a kiugró torlódások a </a:t>
          </a:r>
          <a:r>
            <a:rPr lang="hu-HU" sz="1800" u="sng" kern="1200" dirty="0"/>
            <a:t>jövedelemeloszlásban</a:t>
          </a:r>
          <a:endParaRPr lang="hu-HU" sz="2000" u="sng" kern="1200" dirty="0"/>
        </a:p>
      </dsp:txBody>
      <dsp:txXfrm rot="5400000">
        <a:off x="1" y="707749"/>
        <a:ext cx="3189577" cy="2123248"/>
      </dsp:txXfrm>
    </dsp:sp>
    <dsp:sp modelId="{5009A55C-D21A-428F-B9A1-09B2B783184A}">
      <dsp:nvSpPr>
        <dsp:cNvPr id="0" name=""/>
        <dsp:cNvSpPr/>
      </dsp:nvSpPr>
      <dsp:spPr>
        <a:xfrm rot="16200000">
          <a:off x="3258739" y="174585"/>
          <a:ext cx="3538748" cy="3189577"/>
        </a:xfrm>
        <a:prstGeom prst="flowChartManualOperation">
          <a:avLst/>
        </a:prstGeom>
        <a:solidFill>
          <a:schemeClr val="accent3">
            <a:hueOff val="378640"/>
            <a:satOff val="4952"/>
            <a:lumOff val="-6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u="sng" kern="1200" dirty="0"/>
            <a:t>Koherencia</a:t>
          </a:r>
          <a:endParaRPr lang="hu-HU" sz="2400" u="sng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kern="1200" dirty="0"/>
            <a:t>A </a:t>
          </a:r>
          <a:r>
            <a:rPr lang="hu-HU" sz="1800" u="sng" kern="1200" dirty="0"/>
            <a:t>nettó és bruttó jövedelmek</a:t>
          </a:r>
          <a:r>
            <a:rPr lang="hu-HU" sz="1800" kern="1200" dirty="0"/>
            <a:t> közötti </a:t>
          </a:r>
          <a:r>
            <a:rPr lang="hu-HU" sz="1800" kern="1200" dirty="0" err="1"/>
            <a:t>inkozisztencia</a:t>
          </a:r>
          <a:r>
            <a:rPr lang="hu-HU" sz="1800" kern="1200" dirty="0"/>
            <a:t> megszűnt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kern="1200" dirty="0"/>
            <a:t>A </a:t>
          </a:r>
          <a:r>
            <a:rPr lang="hu-HU" sz="1800" u="sng" kern="1200" dirty="0"/>
            <a:t>szegénységi rés</a:t>
          </a:r>
          <a:r>
            <a:rPr lang="hu-HU" sz="1800" kern="1200" dirty="0"/>
            <a:t> túlzott </a:t>
          </a:r>
          <a:r>
            <a:rPr lang="hu-HU" sz="1800" kern="1200" dirty="0" err="1"/>
            <a:t>volatilitása</a:t>
          </a:r>
          <a:r>
            <a:rPr lang="hu-HU" sz="1800" kern="1200" dirty="0"/>
            <a:t> megszűnt</a:t>
          </a:r>
        </a:p>
      </dsp:txBody>
      <dsp:txXfrm rot="5400000">
        <a:off x="3433325" y="707749"/>
        <a:ext cx="3189577" cy="2123248"/>
      </dsp:txXfrm>
    </dsp:sp>
    <dsp:sp modelId="{05590070-5FC3-4D21-8EE5-7E4A50B62674}">
      <dsp:nvSpPr>
        <dsp:cNvPr id="0" name=""/>
        <dsp:cNvSpPr/>
      </dsp:nvSpPr>
      <dsp:spPr>
        <a:xfrm rot="16200000">
          <a:off x="6738935" y="123185"/>
          <a:ext cx="3538748" cy="3292377"/>
        </a:xfrm>
        <a:prstGeom prst="flowChartManualOperation">
          <a:avLst/>
        </a:prstGeom>
        <a:solidFill>
          <a:schemeClr val="accent3">
            <a:hueOff val="757279"/>
            <a:satOff val="9903"/>
            <a:lumOff val="-121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400" b="1" u="sng" kern="1200" dirty="0"/>
            <a:t>Belső megoszlás</a:t>
          </a:r>
          <a:endParaRPr lang="hu-HU" sz="2400" u="sng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800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A népesség egyes csoportjai </a:t>
          </a:r>
          <a:r>
            <a:rPr lang="hu-HU" sz="1800" u="sng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szegénységi kockázatában</a:t>
          </a:r>
          <a:r>
            <a:rPr lang="hu-HU" sz="1800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 kisebb átrendeződés történt</a:t>
          </a:r>
        </a:p>
      </dsp:txBody>
      <dsp:txXfrm rot="5400000">
        <a:off x="6862121" y="707749"/>
        <a:ext cx="3292377" cy="21232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0.02687</cdr:x>
      <cdr:y>0.10771</cdr:y>
    </cdr:from>
    <cdr:to>
      <cdr:x>0.09983</cdr:x>
      <cdr:y>0.17298</cdr:y>
    </cdr:to>
    <cdr:sp macro="" textlink="">
      <cdr:nvSpPr>
        <cdr:cNvPr id="2" name="Szövegdoboz 1">
          <a:extLst xmlns:a="http://schemas.openxmlformats.org/drawingml/2006/main">
            <a:ext uri="{FF2B5EF4-FFF2-40B4-BE49-F238E27FC236}">
              <a16:creationId xmlns:a16="http://schemas.microsoft.com/office/drawing/2014/main" id="{E6D42626-EA56-4493-9235-88E3224507C0}"/>
            </a:ext>
          </a:extLst>
        </cdr:cNvPr>
        <cdr:cNvSpPr txBox="1"/>
      </cdr:nvSpPr>
      <cdr:spPr>
        <a:xfrm xmlns:a="http://schemas.openxmlformats.org/drawingml/2006/main">
          <a:off x="150832" y="424405"/>
          <a:ext cx="409554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hu-HU" sz="1200" kern="1200" dirty="0">
              <a:solidFill>
                <a:srgbClr val="002060"/>
              </a:solidFill>
            </a:rPr>
            <a:t>%</a:t>
          </a:r>
          <a:endParaRPr lang="hu-HU" sz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0.0058</cdr:x>
      <cdr:y>0</cdr:y>
    </cdr:from>
    <cdr:to>
      <cdr:x>0.05716</cdr:x>
      <cdr:y>0.06818</cdr:y>
    </cdr:to>
    <cdr:sp macro="" textlink="">
      <cdr:nvSpPr>
        <cdr:cNvPr id="2" name="Szövegdoboz 1">
          <a:extLst xmlns:a="http://schemas.openxmlformats.org/drawingml/2006/main">
            <a:ext uri="{FF2B5EF4-FFF2-40B4-BE49-F238E27FC236}">
              <a16:creationId xmlns:a16="http://schemas.microsoft.com/office/drawing/2014/main" id="{15E40D33-26FA-4E34-938C-0008A78D4739}"/>
            </a:ext>
          </a:extLst>
        </cdr:cNvPr>
        <cdr:cNvSpPr txBox="1"/>
      </cdr:nvSpPr>
      <cdr:spPr>
        <a:xfrm xmlns:a="http://schemas.openxmlformats.org/drawingml/2006/main">
          <a:off x="38164" y="-2126989"/>
          <a:ext cx="337886" cy="2831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>
            <a:spcAft>
              <a:spcPts val="1200"/>
            </a:spcAft>
          </a:pPr>
          <a:r>
            <a:rPr lang="hu-HU" sz="1200" b="1" dirty="0">
              <a:solidFill>
                <a:srgbClr val="002060"/>
              </a:solidFill>
            </a:rPr>
            <a:t>%</a:t>
          </a:r>
          <a:endParaRPr lang="hu-HU" sz="12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0.04013</cdr:y>
    </cdr:from>
    <cdr:to>
      <cdr:x>0.08711</cdr:x>
      <cdr:y>0.11237</cdr:y>
    </cdr:to>
    <cdr:sp macro="" textlink="">
      <cdr:nvSpPr>
        <cdr:cNvPr id="3" name="Szövegdoboz 2">
          <a:extLst xmlns:a="http://schemas.openxmlformats.org/drawingml/2006/main">
            <a:ext uri="{FF2B5EF4-FFF2-40B4-BE49-F238E27FC236}">
              <a16:creationId xmlns:a16="http://schemas.microsoft.com/office/drawing/2014/main" id="{72CF9DBC-C04A-446A-A5EF-52948AF873E3}"/>
            </a:ext>
          </a:extLst>
        </cdr:cNvPr>
        <cdr:cNvSpPr txBox="1"/>
      </cdr:nvSpPr>
      <cdr:spPr>
        <a:xfrm xmlns:a="http://schemas.openxmlformats.org/drawingml/2006/main">
          <a:off x="0" y="174625"/>
          <a:ext cx="45720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hu-HU" sz="1440" kern="1200" dirty="0">
              <a:solidFill>
                <a:srgbClr val="002060"/>
              </a:solidFill>
            </a:rPr>
            <a:t>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0.04232</cdr:y>
    </cdr:from>
    <cdr:to>
      <cdr:x>0.06066</cdr:x>
      <cdr:y>0.11893</cdr:y>
    </cdr:to>
    <cdr:sp macro="" textlink="">
      <cdr:nvSpPr>
        <cdr:cNvPr id="2" name="Szövegdoboz 1">
          <a:extLst xmlns:a="http://schemas.openxmlformats.org/drawingml/2006/main">
            <a:ext uri="{FF2B5EF4-FFF2-40B4-BE49-F238E27FC236}">
              <a16:creationId xmlns:a16="http://schemas.microsoft.com/office/drawing/2014/main" id="{650E0BDF-506B-4EC0-A24C-40086E4B3C69}"/>
            </a:ext>
          </a:extLst>
        </cdr:cNvPr>
        <cdr:cNvSpPr txBox="1"/>
      </cdr:nvSpPr>
      <cdr:spPr>
        <a:xfrm xmlns:a="http://schemas.openxmlformats.org/drawingml/2006/main">
          <a:off x="-6172200" y="184150"/>
          <a:ext cx="314325" cy="333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hu-HU" sz="1440" kern="1200" dirty="0">
              <a:solidFill>
                <a:srgbClr val="002060"/>
              </a:solidFill>
            </a:rPr>
            <a:t>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67F93-3A23-49A6-974D-23CA59B3AEC3}" type="datetimeFigureOut">
              <a:rPr lang="hu-HU" smtClean="0"/>
              <a:t>2025.10.13.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79237-5010-4BEA-8909-C585836073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8998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67BDC02-4E34-46F6-8325-95F4A8E3D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15A62F6-4F48-4618-B418-85ED9B31B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0D46430-D716-41C5-BBAB-97E4AEB5E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F18-78D8-407F-9096-037864ED8D03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DC4A22C-4832-4946-A92E-ACC54705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DFDD89B-3847-4F22-A336-BB206065C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593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E1B6638-ABCE-4D72-BCF0-919363CDF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465F3DF-A74D-4EFE-BDAB-BBC6C7362A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90BEC1E-147E-4481-B04F-4CA85051E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66B2-A5A7-480D-8372-542526F4C9C8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4AEE1F7-FDFC-4EDB-8F49-8A9AD1113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649253C-65B9-46DE-B743-3AB638B14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952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661B61E-47CA-416A-9DAA-6E492914C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FA8EB8A-15D9-4C6D-ABAC-F86298605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DE830A-6AD9-488D-BBC4-B68D4A53D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CB384-A8A4-464E-81A1-FFF3F84F1F92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EF7D885-4EAE-433E-93A6-689FA2997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C53AA42-1BFD-489B-AE44-890CEFE59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8449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9F18-78D8-407F-9096-037864ED8D03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2614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879B-54E2-4E3D-AE75-6C2AD2B3105D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30490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5F00-8A55-42DF-8924-A49DC869F0A0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838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F94-DA84-466D-B365-1CAF932613E9}" type="datetime1">
              <a:rPr lang="hu-HU" smtClean="0"/>
              <a:t>2025.10.13.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8629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AE04-7A98-4F02-A38E-999880308A45}" type="datetime1">
              <a:rPr lang="hu-HU" smtClean="0"/>
              <a:t>2025.10.13.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2603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8BEDE-EC58-45BE-8030-474BF6512735}" type="datetime1">
              <a:rPr lang="hu-HU" smtClean="0"/>
              <a:t>2025.10.13.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3596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E6FE-98AC-46B3-AE09-53160DE0991D}" type="datetime1">
              <a:rPr lang="hu-HU" smtClean="0"/>
              <a:t>2025.10.13.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5741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949EF-C6D8-40FF-8D10-421502F6FB61}" type="datetime1">
              <a:rPr lang="hu-HU" smtClean="0"/>
              <a:t>2025.10.13.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262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C7B0739-E19F-472F-9178-CBD51F879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CBA4309-4217-4F6B-BF3C-2517BCF9D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55A1790-EBDB-456C-8764-51850D8C5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4879B-54E2-4E3D-AE75-6C2AD2B3105D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ECD6387-6E96-432F-9C17-D556321CE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DD61B37-823F-42A8-A1E2-DB76A9B93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31666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669BC-B57A-4546-9545-75C687614554}" type="datetime1">
              <a:rPr lang="hu-HU" smtClean="0"/>
              <a:t>2025.10.13.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23248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66B2-A5A7-480D-8372-542526F4C9C8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40119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CB384-A8A4-464E-81A1-FFF3F84F1F92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116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6268C16-7FBB-4544-B41B-92F668A6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FAC665C-3818-4A8A-A133-2BBC9737F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E9BB1D6-2D64-4E21-AE6A-7C3E68A20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45F00-8A55-42DF-8924-A49DC869F0A0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769E762-FA53-431F-BE28-D52F1C718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D3B3FA3-DE41-4A29-A257-87E0DBCEE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4937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B4F5E1-8CAE-4853-BCB2-0888ADFEA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91D9E8D-DBA5-423C-AD8C-6E6C4DCC5B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1510B41-3D70-4589-B222-4E08B3051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10C00B7-4A35-4916-BAF8-FE2EAC975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F94-DA84-466D-B365-1CAF932613E9}" type="datetime1">
              <a:rPr lang="hu-HU" smtClean="0"/>
              <a:t>2025.10.13.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F4B9248-6A85-4B95-87C7-5FC235C28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BF7EAD2-0A33-4746-A6E2-A005CC29A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516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673B12-9FF1-44CE-AF7D-F16CF91F8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B3A6653-E04A-4FB2-8722-B0D6F36B8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9A8FA89-FF18-48AA-BCDA-FAD9AB6FA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E606ECF-9DC7-484C-AD66-617CFCF269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35F383DA-F3BE-4608-A735-A813B7AF4A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7EE47B0C-DF2D-4789-BF51-652D9AA16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AE04-7A98-4F02-A38E-999880308A45}" type="datetime1">
              <a:rPr lang="hu-HU" smtClean="0"/>
              <a:t>2025.10.13.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85875FBB-A3DA-40E4-B7EE-34861953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48B10F45-7D3D-44A1-945F-3B29C9857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916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F56D4E7-840D-401F-ADFD-2F384883D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04B2335-4661-4227-9BCF-3B96C531D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8BEDE-EC58-45BE-8030-474BF6512735}" type="datetime1">
              <a:rPr lang="hu-HU" smtClean="0"/>
              <a:t>2025.10.13.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EB9FA05-193A-4784-A45E-EC2DFC988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040B11C1-C6F7-41B9-ABCB-EE845B9F6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6675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0D37678A-DA12-413B-84ED-1BEEE25C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E6FE-98AC-46B3-AE09-53160DE0991D}" type="datetime1">
              <a:rPr lang="hu-HU" smtClean="0"/>
              <a:t>2025.10.13.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A8C96F7E-82B3-4A24-B76A-9529690DB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A7E8417-5F9E-4F2F-B68C-0BB5B2B3D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707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A172E6-D1EC-4C37-8CE4-A219161F5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E0EB587-A052-48C6-9AD5-41E225F70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4C67E9C-F615-46A1-9838-46449EE2A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ED288DE-6520-4016-82EF-CB3156DD8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949EF-C6D8-40FF-8D10-421502F6FB61}" type="datetime1">
              <a:rPr lang="hu-HU" smtClean="0"/>
              <a:t>2025.10.13.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68306A3-45AD-4BA7-86FD-A27F9D0D0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465CCD5-9331-4F8F-ABDB-71756544D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3736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D0C66D8-E58F-455A-BABA-C264ED4DC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2F57C35D-2455-42FA-9702-2F589D474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B8E3FC6-154A-4CDF-B686-EB2050E230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0696C1C-A155-479E-A3B4-C308D32E1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669BC-B57A-4546-9545-75C687614554}" type="datetime1">
              <a:rPr lang="hu-HU" smtClean="0"/>
              <a:t>2025.10.13.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492FB8B-B557-4CC3-8FE3-2C40109E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7159CEB-F75B-4929-B46E-4162346E0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8553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354A0A95-D417-43FD-8E25-253A81323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3409129-6450-4C4A-897A-275AADB59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7E30B30-D30C-446F-BC78-D622D16D9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A209D-C431-42A9-9333-A82FD334994B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FB7A478-A6E3-4B44-BB4A-B70C06988B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DDA140A-0F11-4EFA-A66B-E3AB15751B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894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A209D-C431-42A9-9333-A82FD334994B}" type="datetime1">
              <a:rPr lang="hu-HU" smtClean="0"/>
              <a:t>2025.10.13.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B30DB-03CE-4D58-A6AF-CE250C6454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9979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4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9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5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chart" Target="../charts/chart3.xml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8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zövegdoboz 11">
            <a:extLst>
              <a:ext uri="{FF2B5EF4-FFF2-40B4-BE49-F238E27FC236}">
                <a16:creationId xmlns:a16="http://schemas.microsoft.com/office/drawing/2014/main" id="{925581D4-232D-4EDF-A592-B886031C5EA9}"/>
              </a:ext>
            </a:extLst>
          </p:cNvPr>
          <p:cNvSpPr txBox="1"/>
          <p:nvPr/>
        </p:nvSpPr>
        <p:spPr>
          <a:xfrm>
            <a:off x="218118" y="1694001"/>
            <a:ext cx="32579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b="1" i="1" dirty="0">
                <a:solidFill>
                  <a:prstClr val="white"/>
                </a:solidFill>
                <a:latin typeface="Myriad "/>
              </a:rPr>
              <a:t>Előadó:</a:t>
            </a:r>
            <a:br>
              <a:rPr lang="hu-HU" b="1" i="1" dirty="0">
                <a:solidFill>
                  <a:prstClr val="white"/>
                </a:solidFill>
                <a:latin typeface="Myriad "/>
              </a:rPr>
            </a:br>
            <a:r>
              <a:rPr lang="hu-HU" sz="2400" b="1" i="1" dirty="0">
                <a:solidFill>
                  <a:prstClr val="white"/>
                </a:solidFill>
                <a:latin typeface="Myriad "/>
              </a:rPr>
              <a:t>Dr. Tóth Tamás</a:t>
            </a:r>
          </a:p>
          <a:p>
            <a:pPr algn="r"/>
            <a:r>
              <a:rPr lang="hu-HU" sz="1600" b="1" i="1" dirty="0">
                <a:solidFill>
                  <a:prstClr val="white"/>
                </a:solidFill>
                <a:latin typeface="Myriad "/>
              </a:rPr>
              <a:t>elnökhelyettes</a:t>
            </a:r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8F168416-4B2B-4BFA-BA2A-89E7CF2A8292}"/>
              </a:ext>
            </a:extLst>
          </p:cNvPr>
          <p:cNvCxnSpPr>
            <a:cxnSpLocks/>
          </p:cNvCxnSpPr>
          <p:nvPr/>
        </p:nvCxnSpPr>
        <p:spPr>
          <a:xfrm>
            <a:off x="3621974" y="1341912"/>
            <a:ext cx="0" cy="2190249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5400000" scaled="1"/>
            </a:gradFill>
            <a:prstDash val="solid"/>
            <a:miter lim="800000"/>
          </a:ln>
          <a:effectLst/>
        </p:spPr>
      </p:cxnSp>
      <p:sp>
        <p:nvSpPr>
          <p:cNvPr id="14" name="Rectangle 6">
            <a:extLst>
              <a:ext uri="{FF2B5EF4-FFF2-40B4-BE49-F238E27FC236}">
                <a16:creationId xmlns:a16="http://schemas.microsoft.com/office/drawing/2014/main" id="{24752C7E-E56C-42A3-9344-AAB15B7DD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1974" y="1341911"/>
            <a:ext cx="8570026" cy="2190249"/>
          </a:xfrm>
          <a:prstGeom prst="rect">
            <a:avLst/>
          </a:prstGeom>
          <a:gradFill>
            <a:gsLst>
              <a:gs pos="0">
                <a:srgbClr val="FFFFFF">
                  <a:alpha val="11000"/>
                </a:srgbClr>
              </a:gs>
              <a:gs pos="100000">
                <a:srgbClr val="FFFFFF">
                  <a:alpha val="21000"/>
                </a:srgbClr>
              </a:gs>
            </a:gsLst>
            <a:lin ang="2700000" scaled="0"/>
          </a:gradFill>
          <a:ln w="9525" cap="flat" cmpd="sng" algn="ctr">
            <a:noFill/>
            <a:prstDash val="solid"/>
            <a:round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UA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8AA931AE-D598-429C-BA4B-9983258C46A2}"/>
              </a:ext>
            </a:extLst>
          </p:cNvPr>
          <p:cNvSpPr txBox="1"/>
          <p:nvPr/>
        </p:nvSpPr>
        <p:spPr>
          <a:xfrm>
            <a:off x="3859481" y="1439280"/>
            <a:ext cx="770708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500" b="1" dirty="0">
                <a:gradFill>
                  <a:gsLst>
                    <a:gs pos="0">
                      <a:srgbClr val="BD8907"/>
                    </a:gs>
                    <a:gs pos="35000">
                      <a:srgbClr val="D5AC36"/>
                    </a:gs>
                    <a:gs pos="73666">
                      <a:srgbClr val="D4AC41"/>
                    </a:gs>
                    <a:gs pos="62000">
                      <a:srgbClr val="F2D66E"/>
                    </a:gs>
                    <a:gs pos="100000">
                      <a:srgbClr val="BD8907"/>
                    </a:gs>
                  </a:gsLst>
                  <a:lin ang="3600000" scaled="0"/>
                </a:gradFill>
                <a:latin typeface="Myriad "/>
              </a:rPr>
              <a:t>EU–SILC-revízió</a:t>
            </a:r>
          </a:p>
        </p:txBody>
      </p:sp>
      <p:pic>
        <p:nvPicPr>
          <p:cNvPr id="20" name="Kép 19">
            <a:extLst>
              <a:ext uri="{FF2B5EF4-FFF2-40B4-BE49-F238E27FC236}">
                <a16:creationId xmlns:a16="http://schemas.microsoft.com/office/drawing/2014/main" id="{DC94FBED-2B83-4C9C-AB48-340535E411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3756" y="239068"/>
            <a:ext cx="1887192" cy="785501"/>
          </a:xfrm>
          <a:prstGeom prst="rect">
            <a:avLst/>
          </a:prstGeom>
        </p:spPr>
      </p:pic>
      <p:sp>
        <p:nvSpPr>
          <p:cNvPr id="21" name="Szövegdoboz 20">
            <a:extLst>
              <a:ext uri="{FF2B5EF4-FFF2-40B4-BE49-F238E27FC236}">
                <a16:creationId xmlns:a16="http://schemas.microsoft.com/office/drawing/2014/main" id="{18AD853F-859F-4D68-85EA-1C0F1D1B4B4E}"/>
              </a:ext>
            </a:extLst>
          </p:cNvPr>
          <p:cNvSpPr txBox="1"/>
          <p:nvPr/>
        </p:nvSpPr>
        <p:spPr>
          <a:xfrm>
            <a:off x="9660468" y="6249600"/>
            <a:ext cx="2334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2025. október 16.</a:t>
            </a:r>
            <a:endParaRPr lang="hu-HU" b="1" i="1" dirty="0">
              <a:solidFill>
                <a:schemeClr val="bg1"/>
              </a:solidFill>
            </a:endParaRPr>
          </a:p>
        </p:txBody>
      </p:sp>
      <p:pic>
        <p:nvPicPr>
          <p:cNvPr id="22" name="Ábra 9">
            <a:extLst>
              <a:ext uri="{FF2B5EF4-FFF2-40B4-BE49-F238E27FC236}">
                <a16:creationId xmlns:a16="http://schemas.microsoft.com/office/drawing/2014/main" id="{FAA0501D-32E9-4265-8A2D-C2F7188A91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2271" y="2867043"/>
            <a:ext cx="7304866" cy="408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59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BFA9F51-9FB2-4E4E-AF11-51AA2DD06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952037" cy="1325563"/>
          </a:xfrm>
        </p:spPr>
        <p:txBody>
          <a:bodyPr>
            <a:normAutofit/>
          </a:bodyPr>
          <a:lstStyle/>
          <a:p>
            <a:r>
              <a:rPr lang="hu-HU" sz="3400" b="1" dirty="0">
                <a:solidFill>
                  <a:srgbClr val="002060"/>
                </a:solidFill>
                <a:latin typeface="Myriad "/>
              </a:rPr>
              <a:t>A jövedelemeloszlásokban a kiugró értékek megszűntek a revízió hatására</a:t>
            </a:r>
            <a:endParaRPr lang="hu-HU" sz="3400" b="1" dirty="0">
              <a:solidFill>
                <a:srgbClr val="002060"/>
              </a:solidFill>
              <a:highlight>
                <a:srgbClr val="FFFF00"/>
              </a:highlight>
              <a:latin typeface="Myriad "/>
            </a:endParaRP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C6B92FE-A603-4742-BE46-656E81344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3374" y="1681162"/>
            <a:ext cx="10848975" cy="1267245"/>
          </a:xfrm>
        </p:spPr>
        <p:txBody>
          <a:bodyPr/>
          <a:lstStyle/>
          <a:p>
            <a:r>
              <a:rPr lang="hu-HU" dirty="0">
                <a:solidFill>
                  <a:srgbClr val="002060"/>
                </a:solidFill>
              </a:rPr>
              <a:t>                          </a:t>
            </a:r>
          </a:p>
        </p:txBody>
      </p:sp>
      <p:sp>
        <p:nvSpPr>
          <p:cNvPr id="8" name="Szöveg helye 7">
            <a:extLst>
              <a:ext uri="{FF2B5EF4-FFF2-40B4-BE49-F238E27FC236}">
                <a16:creationId xmlns:a16="http://schemas.microsoft.com/office/drawing/2014/main" id="{0B91972E-6E87-4109-95C9-41C68E7ED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438400" y="1681162"/>
            <a:ext cx="9420226" cy="1211049"/>
          </a:xfrm>
        </p:spPr>
        <p:txBody>
          <a:bodyPr/>
          <a:lstStyle/>
          <a:p>
            <a:r>
              <a:rPr lang="hu-HU" dirty="0">
                <a:solidFill>
                  <a:srgbClr val="002060"/>
                </a:solidFill>
              </a:rPr>
              <a:t>                                        </a:t>
            </a:r>
          </a:p>
        </p:txBody>
      </p:sp>
      <p:sp>
        <p:nvSpPr>
          <p:cNvPr id="5" name="Dia számának helye 1">
            <a:extLst>
              <a:ext uri="{FF2B5EF4-FFF2-40B4-BE49-F238E27FC236}">
                <a16:creationId xmlns:a16="http://schemas.microsoft.com/office/drawing/2014/main" id="{B771078F-D57E-454B-A35B-C27EAD403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10</a:t>
            </a:fld>
            <a:endParaRPr lang="hu-HU" dirty="0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11E39968-3C85-46B3-8DAB-EE27317FB1AB}"/>
              </a:ext>
            </a:extLst>
          </p:cNvPr>
          <p:cNvCxnSpPr>
            <a:cxnSpLocks/>
          </p:cNvCxnSpPr>
          <p:nvPr/>
        </p:nvCxnSpPr>
        <p:spPr>
          <a:xfrm flipH="1">
            <a:off x="945369" y="1576174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pic>
        <p:nvPicPr>
          <p:cNvPr id="17" name="Kép 16">
            <a:extLst>
              <a:ext uri="{FF2B5EF4-FFF2-40B4-BE49-F238E27FC236}">
                <a16:creationId xmlns:a16="http://schemas.microsoft.com/office/drawing/2014/main" id="{D317A154-734E-47E7-B41D-9DF13745A6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74" y="1883774"/>
            <a:ext cx="3657158" cy="2273935"/>
          </a:xfrm>
          <a:prstGeom prst="rect">
            <a:avLst/>
          </a:prstGeom>
        </p:spPr>
      </p:pic>
      <p:pic>
        <p:nvPicPr>
          <p:cNvPr id="18" name="Kép 17">
            <a:extLst>
              <a:ext uri="{FF2B5EF4-FFF2-40B4-BE49-F238E27FC236}">
                <a16:creationId xmlns:a16="http://schemas.microsoft.com/office/drawing/2014/main" id="{B302687E-26D0-43F9-A5D9-B928DFD360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901" y="1899754"/>
            <a:ext cx="3630960" cy="2326330"/>
          </a:xfrm>
          <a:prstGeom prst="rect">
            <a:avLst/>
          </a:prstGeom>
        </p:spPr>
      </p:pic>
      <p:pic>
        <p:nvPicPr>
          <p:cNvPr id="19" name="Kép 18">
            <a:extLst>
              <a:ext uri="{FF2B5EF4-FFF2-40B4-BE49-F238E27FC236}">
                <a16:creationId xmlns:a16="http://schemas.microsoft.com/office/drawing/2014/main" id="{0B045786-3792-43D6-BAC7-6CCE978270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753" y="1883774"/>
            <a:ext cx="3657158" cy="2300132"/>
          </a:xfrm>
          <a:prstGeom prst="rect">
            <a:avLst/>
          </a:prstGeom>
        </p:spPr>
      </p:pic>
      <p:pic>
        <p:nvPicPr>
          <p:cNvPr id="20" name="Kép 19">
            <a:extLst>
              <a:ext uri="{FF2B5EF4-FFF2-40B4-BE49-F238E27FC236}">
                <a16:creationId xmlns:a16="http://schemas.microsoft.com/office/drawing/2014/main" id="{AC0C7680-0F9F-4B45-99E8-9A4877AF3A1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52" y="4217689"/>
            <a:ext cx="3562847" cy="2352527"/>
          </a:xfrm>
          <a:prstGeom prst="rect">
            <a:avLst/>
          </a:prstGeom>
        </p:spPr>
      </p:pic>
      <p:pic>
        <p:nvPicPr>
          <p:cNvPr id="21" name="Kép 20">
            <a:extLst>
              <a:ext uri="{FF2B5EF4-FFF2-40B4-BE49-F238E27FC236}">
                <a16:creationId xmlns:a16="http://schemas.microsoft.com/office/drawing/2014/main" id="{7CDA3191-1DE0-4283-B3BD-9557C26A97D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901" y="4206123"/>
            <a:ext cx="3589045" cy="2357766"/>
          </a:xfrm>
          <a:prstGeom prst="rect">
            <a:avLst/>
          </a:prstGeom>
        </p:spPr>
      </p:pic>
      <p:pic>
        <p:nvPicPr>
          <p:cNvPr id="22" name="Kép 21">
            <a:extLst>
              <a:ext uri="{FF2B5EF4-FFF2-40B4-BE49-F238E27FC236}">
                <a16:creationId xmlns:a16="http://schemas.microsoft.com/office/drawing/2014/main" id="{E94235E7-47C7-4A85-95A4-8DCB7AB46F6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261" y="4157709"/>
            <a:ext cx="3536650" cy="2284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848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240644" y="1042774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4" y="438151"/>
            <a:ext cx="9903606" cy="79799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200" b="1" dirty="0">
                <a:solidFill>
                  <a:srgbClr val="002060"/>
                </a:solidFill>
                <a:latin typeface="Myriad "/>
              </a:rPr>
              <a:t>Konklúzió</a:t>
            </a:r>
            <a:endParaRPr lang="hu-HU" sz="3600" dirty="0">
              <a:solidFill>
                <a:srgbClr val="002060"/>
              </a:solidFill>
            </a:endParaRP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15948" y="6154469"/>
            <a:ext cx="274122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11</a:t>
            </a:fld>
            <a:endParaRPr lang="hu-HU" dirty="0"/>
          </a:p>
        </p:txBody>
      </p:sp>
      <p:sp>
        <p:nvSpPr>
          <p:cNvPr id="13" name="Téglalap: lekerekített 12">
            <a:extLst>
              <a:ext uri="{FF2B5EF4-FFF2-40B4-BE49-F238E27FC236}">
                <a16:creationId xmlns:a16="http://schemas.microsoft.com/office/drawing/2014/main" id="{303C1D87-80BB-431A-A1E8-2AADF14ECFD7}"/>
              </a:ext>
            </a:extLst>
          </p:cNvPr>
          <p:cNvSpPr/>
          <p:nvPr/>
        </p:nvSpPr>
        <p:spPr>
          <a:xfrm>
            <a:off x="1124024" y="2139132"/>
            <a:ext cx="3242734" cy="3756636"/>
          </a:xfrm>
          <a:prstGeom prst="roundRect">
            <a:avLst>
              <a:gd name="adj" fmla="val 5962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/>
              <a:t>A </a:t>
            </a:r>
            <a:r>
              <a:rPr lang="hu-HU" sz="2400" b="1" dirty="0"/>
              <a:t>revízió előtti </a:t>
            </a:r>
            <a:r>
              <a:rPr lang="hu-HU" sz="2400" dirty="0"/>
              <a:t>adatok is </a:t>
            </a:r>
            <a:r>
              <a:rPr lang="hu-HU" sz="2400" u="sng" dirty="0"/>
              <a:t>megfelelő alapot</a:t>
            </a:r>
            <a:r>
              <a:rPr lang="hu-HU" sz="2400" dirty="0"/>
              <a:t> biztosítottak a szegénység monitorozásához</a:t>
            </a:r>
          </a:p>
        </p:txBody>
      </p:sp>
      <p:sp>
        <p:nvSpPr>
          <p:cNvPr id="16" name="Téglalap: lekerekített 15">
            <a:extLst>
              <a:ext uri="{FF2B5EF4-FFF2-40B4-BE49-F238E27FC236}">
                <a16:creationId xmlns:a16="http://schemas.microsoft.com/office/drawing/2014/main" id="{E4C7FC8B-D6C5-46A9-965D-9D8E0A2B4FDB}"/>
              </a:ext>
            </a:extLst>
          </p:cNvPr>
          <p:cNvSpPr/>
          <p:nvPr/>
        </p:nvSpPr>
        <p:spPr>
          <a:xfrm>
            <a:off x="4582510" y="2139132"/>
            <a:ext cx="3242734" cy="3756636"/>
          </a:xfrm>
          <a:prstGeom prst="roundRect">
            <a:avLst>
              <a:gd name="adj" fmla="val 596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/>
              <a:t>A </a:t>
            </a:r>
            <a:r>
              <a:rPr lang="hu-HU" sz="2400" b="1" dirty="0"/>
              <a:t>revízió eredményeként </a:t>
            </a:r>
            <a:r>
              <a:rPr lang="hu-HU" sz="2400" dirty="0"/>
              <a:t>a</a:t>
            </a:r>
            <a:r>
              <a:rPr lang="hu-HU" sz="2400" u="sng" dirty="0"/>
              <a:t> szegénység fő mérőszáma érdemben nem változott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21" name="Téglalap: lekerekített 20">
            <a:extLst>
              <a:ext uri="{FF2B5EF4-FFF2-40B4-BE49-F238E27FC236}">
                <a16:creationId xmlns:a16="http://schemas.microsoft.com/office/drawing/2014/main" id="{C5D2A3FC-5DC3-4962-9646-A1E1EF353205}"/>
              </a:ext>
            </a:extLst>
          </p:cNvPr>
          <p:cNvSpPr/>
          <p:nvPr/>
        </p:nvSpPr>
        <p:spPr>
          <a:xfrm>
            <a:off x="8040996" y="2139132"/>
            <a:ext cx="3242734" cy="3756636"/>
          </a:xfrm>
          <a:prstGeom prst="roundRect">
            <a:avLst>
              <a:gd name="adj" fmla="val 5962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/>
              <a:t>A </a:t>
            </a:r>
            <a:r>
              <a:rPr lang="hu-HU" sz="2400" b="1" dirty="0"/>
              <a:t>revízió megerősítette </a:t>
            </a:r>
            <a:r>
              <a:rPr lang="hu-HU" sz="2400" dirty="0"/>
              <a:t>az EU-SILC adatok és módszertan </a:t>
            </a:r>
            <a:r>
              <a:rPr lang="hu-HU" sz="2400" u="sng" dirty="0"/>
              <a:t>megbízhatóságát</a:t>
            </a:r>
          </a:p>
        </p:txBody>
      </p:sp>
      <p:sp>
        <p:nvSpPr>
          <p:cNvPr id="18" name="Nyíl: lefelé mutató 17">
            <a:extLst>
              <a:ext uri="{FF2B5EF4-FFF2-40B4-BE49-F238E27FC236}">
                <a16:creationId xmlns:a16="http://schemas.microsoft.com/office/drawing/2014/main" id="{2664D7DE-F468-4844-BB7F-A9120E611054}"/>
              </a:ext>
            </a:extLst>
          </p:cNvPr>
          <p:cNvSpPr/>
          <p:nvPr/>
        </p:nvSpPr>
        <p:spPr>
          <a:xfrm rot="16200000">
            <a:off x="3902151" y="3831175"/>
            <a:ext cx="1144967" cy="533401"/>
          </a:xfrm>
          <a:prstGeom prst="downArrow">
            <a:avLst>
              <a:gd name="adj1" fmla="val 50000"/>
              <a:gd name="adj2" fmla="val 6218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Nyíl: lefelé mutató 13">
            <a:extLst>
              <a:ext uri="{FF2B5EF4-FFF2-40B4-BE49-F238E27FC236}">
                <a16:creationId xmlns:a16="http://schemas.microsoft.com/office/drawing/2014/main" id="{FD22E618-4055-40FB-A60B-E418660A0D97}"/>
              </a:ext>
            </a:extLst>
          </p:cNvPr>
          <p:cNvSpPr/>
          <p:nvPr/>
        </p:nvSpPr>
        <p:spPr>
          <a:xfrm rot="16200000">
            <a:off x="7360637" y="3831174"/>
            <a:ext cx="1144967" cy="533401"/>
          </a:xfrm>
          <a:prstGeom prst="downArrow">
            <a:avLst>
              <a:gd name="adj1" fmla="val 50000"/>
              <a:gd name="adj2" fmla="val 6218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75692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1F21A319-5BA1-4E1E-965E-2DD59F46A483}"/>
              </a:ext>
            </a:extLst>
          </p:cNvPr>
          <p:cNvCxnSpPr>
            <a:cxnSpLocks/>
          </p:cNvCxnSpPr>
          <p:nvPr/>
        </p:nvCxnSpPr>
        <p:spPr>
          <a:xfrm>
            <a:off x="1374534" y="1341912"/>
            <a:ext cx="0" cy="2190249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5400000" scaled="1"/>
            </a:gradFill>
            <a:prstDash val="solid"/>
            <a:miter lim="800000"/>
          </a:ln>
          <a:effectLst/>
        </p:spPr>
      </p:cxnSp>
      <p:sp>
        <p:nvSpPr>
          <p:cNvPr id="6" name="Rectangle 6">
            <a:extLst>
              <a:ext uri="{FF2B5EF4-FFF2-40B4-BE49-F238E27FC236}">
                <a16:creationId xmlns:a16="http://schemas.microsoft.com/office/drawing/2014/main" id="{6259492E-3D5B-4682-9E0D-686C8107B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34" y="1353554"/>
            <a:ext cx="11526217" cy="2190249"/>
          </a:xfrm>
          <a:prstGeom prst="rect">
            <a:avLst/>
          </a:prstGeom>
          <a:gradFill>
            <a:gsLst>
              <a:gs pos="0">
                <a:srgbClr val="FFFFFF">
                  <a:alpha val="11000"/>
                </a:srgbClr>
              </a:gs>
              <a:gs pos="100000">
                <a:srgbClr val="FFFFFF">
                  <a:alpha val="21000"/>
                </a:srgbClr>
              </a:gs>
            </a:gsLst>
            <a:lin ang="2700000" scaled="0"/>
          </a:gradFill>
          <a:ln w="9525" cap="flat" cmpd="sng" algn="ctr">
            <a:noFill/>
            <a:prstDash val="solid"/>
            <a:round/>
            <a:headEnd/>
            <a:tailEnd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UA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362B8D0D-C47A-4B5D-856B-2634C62A9840}"/>
              </a:ext>
            </a:extLst>
          </p:cNvPr>
          <p:cNvSpPr txBox="1"/>
          <p:nvPr/>
        </p:nvSpPr>
        <p:spPr>
          <a:xfrm>
            <a:off x="2170388" y="1559872"/>
            <a:ext cx="86470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400" b="1" dirty="0">
                <a:solidFill>
                  <a:schemeClr val="bg1"/>
                </a:solidFill>
                <a:latin typeface="Myriad "/>
              </a:rPr>
              <a:t>Köszönöm a megtisztelő </a:t>
            </a:r>
            <a:br>
              <a:rPr lang="hu-HU" sz="5400" b="1" dirty="0">
                <a:solidFill>
                  <a:schemeClr val="bg1"/>
                </a:solidFill>
                <a:latin typeface="Myriad "/>
              </a:rPr>
            </a:br>
            <a:r>
              <a:rPr lang="hu-HU" sz="5400" b="1" dirty="0">
                <a:solidFill>
                  <a:schemeClr val="bg1"/>
                </a:solidFill>
                <a:latin typeface="Myriad "/>
              </a:rPr>
              <a:t>figyelmüket!</a:t>
            </a:r>
          </a:p>
        </p:txBody>
      </p:sp>
    </p:spTree>
    <p:extLst>
      <p:ext uri="{BB962C8B-B14F-4D97-AF65-F5344CB8AC3E}">
        <p14:creationId xmlns:p14="http://schemas.microsoft.com/office/powerpoint/2010/main" val="302767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B4F125C-6C0D-4EBD-A8A4-1923AE71D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400" b="1" dirty="0">
                <a:solidFill>
                  <a:srgbClr val="002060"/>
                </a:solidFill>
                <a:latin typeface="Myriad "/>
              </a:rPr>
              <a:t>Tartalom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15189823-D5FC-4C3C-8F29-EDF7C2BC5B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00179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9AD9BA24-8DAE-4E6E-A157-53FF66EC4BC3}"/>
              </a:ext>
            </a:extLst>
          </p:cNvPr>
          <p:cNvCxnSpPr>
            <a:cxnSpLocks/>
          </p:cNvCxnSpPr>
          <p:nvPr/>
        </p:nvCxnSpPr>
        <p:spPr>
          <a:xfrm flipH="1">
            <a:off x="919755" y="143329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6" name="Szövegdoboz 5">
            <a:extLst>
              <a:ext uri="{FF2B5EF4-FFF2-40B4-BE49-F238E27FC236}">
                <a16:creationId xmlns:a16="http://schemas.microsoft.com/office/drawing/2014/main" id="{78936C8F-95F8-4E11-9B58-DAE5E8D86E2F}"/>
              </a:ext>
            </a:extLst>
          </p:cNvPr>
          <p:cNvSpPr txBox="1"/>
          <p:nvPr/>
        </p:nvSpPr>
        <p:spPr>
          <a:xfrm>
            <a:off x="1028700" y="2011363"/>
            <a:ext cx="43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chemeClr val="accent4"/>
                </a:solidFill>
              </a:rPr>
              <a:t>1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160F5F6E-A134-4973-8EEA-3AACE94BC436}"/>
              </a:ext>
            </a:extLst>
          </p:cNvPr>
          <p:cNvSpPr txBox="1"/>
          <p:nvPr/>
        </p:nvSpPr>
        <p:spPr>
          <a:xfrm>
            <a:off x="1460500" y="2892212"/>
            <a:ext cx="43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chemeClr val="accent4"/>
                </a:solidFill>
              </a:rPr>
              <a:t>2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5BF72761-C955-4749-83D8-D9A27C43DF73}"/>
              </a:ext>
            </a:extLst>
          </p:cNvPr>
          <p:cNvSpPr txBox="1"/>
          <p:nvPr/>
        </p:nvSpPr>
        <p:spPr>
          <a:xfrm>
            <a:off x="1562100" y="3708906"/>
            <a:ext cx="43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chemeClr val="accent4"/>
                </a:solidFill>
              </a:rPr>
              <a:t>3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D0447FA6-FF82-448C-859A-73B633EFBD7D}"/>
              </a:ext>
            </a:extLst>
          </p:cNvPr>
          <p:cNvSpPr txBox="1"/>
          <p:nvPr/>
        </p:nvSpPr>
        <p:spPr>
          <a:xfrm>
            <a:off x="1460500" y="4525600"/>
            <a:ext cx="43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chemeClr val="accent4"/>
                </a:solidFill>
              </a:rPr>
              <a:t>4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28A8C2C1-5004-449C-851B-947A81DB0129}"/>
              </a:ext>
            </a:extLst>
          </p:cNvPr>
          <p:cNvSpPr txBox="1"/>
          <p:nvPr/>
        </p:nvSpPr>
        <p:spPr>
          <a:xfrm>
            <a:off x="1028700" y="5351281"/>
            <a:ext cx="43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chemeClr val="accent4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4745748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259694" y="1423774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259694" y="755568"/>
            <a:ext cx="5826906" cy="66820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400" b="1" dirty="0">
                <a:solidFill>
                  <a:srgbClr val="002060"/>
                </a:solidFill>
                <a:latin typeface="Myriad "/>
              </a:rPr>
              <a:t>Előzmények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15948" y="6154469"/>
            <a:ext cx="274122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3</a:t>
            </a:fld>
            <a:endParaRPr lang="hu-HU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264F833-964A-4782-B140-DEFBF523BE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6172291"/>
              </p:ext>
            </p:extLst>
          </p:nvPr>
        </p:nvGraphicFramePr>
        <p:xfrm>
          <a:off x="1145394" y="1837268"/>
          <a:ext cx="10183006" cy="325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Téglalap: lekerekített 2">
            <a:extLst>
              <a:ext uri="{FF2B5EF4-FFF2-40B4-BE49-F238E27FC236}">
                <a16:creationId xmlns:a16="http://schemas.microsoft.com/office/drawing/2014/main" id="{D26987C6-87C9-4EE2-BA39-2F8E18AB2D91}"/>
              </a:ext>
            </a:extLst>
          </p:cNvPr>
          <p:cNvSpPr/>
          <p:nvPr/>
        </p:nvSpPr>
        <p:spPr>
          <a:xfrm>
            <a:off x="1145394" y="5143503"/>
            <a:ext cx="10174539" cy="1092179"/>
          </a:xfrm>
          <a:prstGeom prst="roundRect">
            <a:avLst>
              <a:gd name="adj" fmla="val 38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600" dirty="0"/>
              <a:t>A tervezett </a:t>
            </a:r>
            <a:r>
              <a:rPr lang="hu-HU" sz="2600" b="1" dirty="0"/>
              <a:t>revízió tartalma és időzítése </a:t>
            </a:r>
            <a:r>
              <a:rPr lang="hu-HU" sz="2600" u="sng" dirty="0"/>
              <a:t>független</a:t>
            </a:r>
            <a:r>
              <a:rPr lang="hu-HU" sz="2600" dirty="0"/>
              <a:t> volt </a:t>
            </a:r>
          </a:p>
          <a:p>
            <a:pPr algn="ctr"/>
            <a:r>
              <a:rPr lang="hu-HU" sz="2600" dirty="0"/>
              <a:t>a sajtóban megjelent hírektől</a:t>
            </a:r>
          </a:p>
        </p:txBody>
      </p:sp>
    </p:spTree>
    <p:extLst>
      <p:ext uri="{BB962C8B-B14F-4D97-AF65-F5344CB8AC3E}">
        <p14:creationId xmlns:p14="http://schemas.microsoft.com/office/powerpoint/2010/main" val="40945109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210733" y="1404724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4" y="789959"/>
            <a:ext cx="5144311" cy="4461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400" b="1" dirty="0">
                <a:solidFill>
                  <a:srgbClr val="002060"/>
                </a:solidFill>
                <a:latin typeface="Myriad "/>
              </a:rPr>
              <a:t>A revízió célja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15948" y="6492875"/>
            <a:ext cx="274122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4</a:t>
            </a:fld>
            <a:endParaRPr lang="hu-HU" dirty="0"/>
          </a:p>
        </p:txBody>
      </p:sp>
      <p:sp>
        <p:nvSpPr>
          <p:cNvPr id="3" name="Téglalap: lekerekített 2">
            <a:extLst>
              <a:ext uri="{FF2B5EF4-FFF2-40B4-BE49-F238E27FC236}">
                <a16:creationId xmlns:a16="http://schemas.microsoft.com/office/drawing/2014/main" id="{F6B9CE02-C2E3-48C9-8BA2-A23859C6A3A9}"/>
              </a:ext>
            </a:extLst>
          </p:cNvPr>
          <p:cNvSpPr/>
          <p:nvPr/>
        </p:nvSpPr>
        <p:spPr>
          <a:xfrm>
            <a:off x="1210733" y="2605500"/>
            <a:ext cx="3242734" cy="3699347"/>
          </a:xfrm>
          <a:prstGeom prst="roundRect">
            <a:avLst>
              <a:gd name="adj" fmla="val 2046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err="1"/>
              <a:t>Újrasúlyozás</a:t>
            </a:r>
            <a:r>
              <a:rPr lang="hu-HU" sz="2400" dirty="0"/>
              <a:t> a </a:t>
            </a:r>
            <a:r>
              <a:rPr lang="hu-HU" sz="2400" u="sng" dirty="0"/>
              <a:t>2022. évi népszámlálás</a:t>
            </a:r>
            <a:r>
              <a:rPr lang="hu-HU" sz="2400" dirty="0"/>
              <a:t> adatai alapján</a:t>
            </a:r>
          </a:p>
        </p:txBody>
      </p:sp>
      <p:sp>
        <p:nvSpPr>
          <p:cNvPr id="7" name="Téglalap: lekerekített 6">
            <a:extLst>
              <a:ext uri="{FF2B5EF4-FFF2-40B4-BE49-F238E27FC236}">
                <a16:creationId xmlns:a16="http://schemas.microsoft.com/office/drawing/2014/main" id="{56FC4045-02A7-41E2-A54F-8C0DEFB51477}"/>
              </a:ext>
            </a:extLst>
          </p:cNvPr>
          <p:cNvSpPr/>
          <p:nvPr/>
        </p:nvSpPr>
        <p:spPr>
          <a:xfrm>
            <a:off x="4563533" y="2608100"/>
            <a:ext cx="6417734" cy="872067"/>
          </a:xfrm>
          <a:prstGeom prst="roundRect">
            <a:avLst>
              <a:gd name="adj" fmla="val 596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/>
              <a:t>Társadalmi szerkezet pontosabb lekövetése</a:t>
            </a:r>
          </a:p>
        </p:txBody>
      </p:sp>
      <p:sp>
        <p:nvSpPr>
          <p:cNvPr id="13" name="Téglalap: lekerekített 12">
            <a:extLst>
              <a:ext uri="{FF2B5EF4-FFF2-40B4-BE49-F238E27FC236}">
                <a16:creationId xmlns:a16="http://schemas.microsoft.com/office/drawing/2014/main" id="{1BBAF152-F7DB-43FC-BF77-CB8A0BF2CD96}"/>
              </a:ext>
            </a:extLst>
          </p:cNvPr>
          <p:cNvSpPr/>
          <p:nvPr/>
        </p:nvSpPr>
        <p:spPr>
          <a:xfrm>
            <a:off x="4563533" y="3563559"/>
            <a:ext cx="6417734" cy="872067"/>
          </a:xfrm>
          <a:prstGeom prst="roundRect">
            <a:avLst>
              <a:gd name="adj" fmla="val 596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2400" dirty="0"/>
              <a:t>Jövedelemeloszlások finomítása</a:t>
            </a:r>
          </a:p>
        </p:txBody>
      </p:sp>
      <p:sp>
        <p:nvSpPr>
          <p:cNvPr id="14" name="Téglalap: lekerekített 13">
            <a:extLst>
              <a:ext uri="{FF2B5EF4-FFF2-40B4-BE49-F238E27FC236}">
                <a16:creationId xmlns:a16="http://schemas.microsoft.com/office/drawing/2014/main" id="{25636886-18DA-4E92-9B6D-048E01D7A55E}"/>
              </a:ext>
            </a:extLst>
          </p:cNvPr>
          <p:cNvSpPr/>
          <p:nvPr/>
        </p:nvSpPr>
        <p:spPr>
          <a:xfrm>
            <a:off x="4563533" y="4525303"/>
            <a:ext cx="6417734" cy="872067"/>
          </a:xfrm>
          <a:prstGeom prst="roundRect">
            <a:avLst>
              <a:gd name="adj" fmla="val 596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2400" dirty="0"/>
              <a:t>Bruttó és nettó jövedelmek közötti inkonzisztenciák megszüntetése</a:t>
            </a:r>
          </a:p>
        </p:txBody>
      </p:sp>
      <p:sp>
        <p:nvSpPr>
          <p:cNvPr id="15" name="Téglalap: lekerekített 14">
            <a:extLst>
              <a:ext uri="{FF2B5EF4-FFF2-40B4-BE49-F238E27FC236}">
                <a16:creationId xmlns:a16="http://schemas.microsoft.com/office/drawing/2014/main" id="{A34C8536-CBF6-4E4F-9AB1-5A55E2AA3B76}"/>
              </a:ext>
            </a:extLst>
          </p:cNvPr>
          <p:cNvSpPr/>
          <p:nvPr/>
        </p:nvSpPr>
        <p:spPr>
          <a:xfrm>
            <a:off x="4563533" y="5487047"/>
            <a:ext cx="6417734" cy="817801"/>
          </a:xfrm>
          <a:prstGeom prst="roundRect">
            <a:avLst>
              <a:gd name="adj" fmla="val 596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2400" dirty="0"/>
              <a:t>Szegénységi rés túlzott kilengéseinek mérséklése</a:t>
            </a:r>
          </a:p>
        </p:txBody>
      </p:sp>
      <p:sp>
        <p:nvSpPr>
          <p:cNvPr id="16" name="Téglalap: lekerekített 15">
            <a:extLst>
              <a:ext uri="{FF2B5EF4-FFF2-40B4-BE49-F238E27FC236}">
                <a16:creationId xmlns:a16="http://schemas.microsoft.com/office/drawing/2014/main" id="{DC7B2DE2-0637-44B3-B668-04D60B3C9CA6}"/>
              </a:ext>
            </a:extLst>
          </p:cNvPr>
          <p:cNvSpPr/>
          <p:nvPr/>
        </p:nvSpPr>
        <p:spPr>
          <a:xfrm>
            <a:off x="1210733" y="1650042"/>
            <a:ext cx="9770534" cy="872067"/>
          </a:xfrm>
          <a:prstGeom prst="roundRect">
            <a:avLst>
              <a:gd name="adj" fmla="val 5962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/>
              <a:t>A </a:t>
            </a:r>
            <a:r>
              <a:rPr lang="hu-HU" sz="2400" u="sng" dirty="0"/>
              <a:t>2018-2023 közötti időszak</a:t>
            </a:r>
            <a:r>
              <a:rPr lang="hu-HU" sz="2400" dirty="0"/>
              <a:t> adataira vonatkozóan</a:t>
            </a:r>
          </a:p>
        </p:txBody>
      </p:sp>
    </p:spTree>
    <p:extLst>
      <p:ext uri="{BB962C8B-B14F-4D97-AF65-F5344CB8AC3E}">
        <p14:creationId xmlns:p14="http://schemas.microsoft.com/office/powerpoint/2010/main" val="8970382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640AF0C-2B48-4EE7-958E-CD89E462C1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3268842"/>
              </p:ext>
            </p:extLst>
          </p:nvPr>
        </p:nvGraphicFramePr>
        <p:xfrm>
          <a:off x="1061423" y="1752603"/>
          <a:ext cx="10159027" cy="3538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2A9B53D7-B108-4303-B4A4-5AE16EDFEACD}"/>
              </a:ext>
            </a:extLst>
          </p:cNvPr>
          <p:cNvCxnSpPr>
            <a:cxnSpLocks/>
          </p:cNvCxnSpPr>
          <p:nvPr/>
        </p:nvCxnSpPr>
        <p:spPr>
          <a:xfrm flipH="1">
            <a:off x="1221594" y="145234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1" name="Cím 1">
            <a:extLst>
              <a:ext uri="{FF2B5EF4-FFF2-40B4-BE49-F238E27FC236}">
                <a16:creationId xmlns:a16="http://schemas.microsoft.com/office/drawing/2014/main" id="{657CBD8C-4556-44F7-B5D9-28C6C81503E7}"/>
              </a:ext>
            </a:extLst>
          </p:cNvPr>
          <p:cNvSpPr txBox="1">
            <a:spLocks/>
          </p:cNvSpPr>
          <p:nvPr/>
        </p:nvSpPr>
        <p:spPr>
          <a:xfrm>
            <a:off x="1145394" y="789959"/>
            <a:ext cx="5144311" cy="4461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400" b="1" dirty="0">
                <a:solidFill>
                  <a:srgbClr val="002060"/>
                </a:solidFill>
                <a:latin typeface="Myriad "/>
              </a:rPr>
              <a:t>Főbb megállapítások</a:t>
            </a:r>
          </a:p>
        </p:txBody>
      </p:sp>
      <p:sp>
        <p:nvSpPr>
          <p:cNvPr id="12" name="Dia számának helye 1">
            <a:extLst>
              <a:ext uri="{FF2B5EF4-FFF2-40B4-BE49-F238E27FC236}">
                <a16:creationId xmlns:a16="http://schemas.microsoft.com/office/drawing/2014/main" id="{64EB8139-84E2-44A2-A9FC-F75F60A4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15948" y="6154469"/>
            <a:ext cx="274122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5</a:t>
            </a:fld>
            <a:endParaRPr lang="hu-HU" dirty="0"/>
          </a:p>
        </p:txBody>
      </p:sp>
      <p:sp>
        <p:nvSpPr>
          <p:cNvPr id="6" name="Téglalap: lekerekített 5">
            <a:extLst>
              <a:ext uri="{FF2B5EF4-FFF2-40B4-BE49-F238E27FC236}">
                <a16:creationId xmlns:a16="http://schemas.microsoft.com/office/drawing/2014/main" id="{7D1F471C-B1A6-44EC-83EC-10A53767CE4A}"/>
              </a:ext>
            </a:extLst>
          </p:cNvPr>
          <p:cNvSpPr/>
          <p:nvPr/>
        </p:nvSpPr>
        <p:spPr>
          <a:xfrm>
            <a:off x="1053666" y="5291351"/>
            <a:ext cx="10174539" cy="1092179"/>
          </a:xfrm>
          <a:prstGeom prst="roundRect">
            <a:avLst>
              <a:gd name="adj" fmla="val 38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u-HU" sz="2600" dirty="0"/>
              <a:t>A fő indikátor, </a:t>
            </a:r>
            <a:r>
              <a:rPr lang="hu-HU" sz="2600" b="1" dirty="0"/>
              <a:t>a szegénység vagy társadalmi </a:t>
            </a:r>
            <a:r>
              <a:rPr lang="hu-HU" sz="2600" b="1" dirty="0" err="1"/>
              <a:t>kirekesztődés</a:t>
            </a:r>
            <a:r>
              <a:rPr lang="hu-HU" sz="2600" b="1" dirty="0"/>
              <a:t> kockázatának kitettek aránya </a:t>
            </a:r>
            <a:r>
              <a:rPr lang="hu-HU" sz="2600" b="1" u="sng" dirty="0"/>
              <a:t>érdemben egyik évben sem változott</a:t>
            </a:r>
            <a:endParaRPr lang="hu-HU" sz="2600" dirty="0"/>
          </a:p>
        </p:txBody>
      </p:sp>
    </p:spTree>
    <p:extLst>
      <p:ext uri="{BB962C8B-B14F-4D97-AF65-F5344CB8AC3E}">
        <p14:creationId xmlns:p14="http://schemas.microsoft.com/office/powerpoint/2010/main" val="2057586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D36708-8751-497A-8D99-AECAC1C66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15425" cy="1325563"/>
          </a:xfrm>
        </p:spPr>
        <p:txBody>
          <a:bodyPr>
            <a:noAutofit/>
          </a:bodyPr>
          <a:lstStyle/>
          <a:p>
            <a:r>
              <a:rPr lang="hu-HU" sz="3400" b="1" dirty="0">
                <a:solidFill>
                  <a:srgbClr val="002060"/>
                </a:solidFill>
                <a:latin typeface="Myriad "/>
              </a:rPr>
              <a:t>A komplex szegénységi mutató a revízió hatására érdemben nem változott</a:t>
            </a:r>
          </a:p>
        </p:txBody>
      </p:sp>
      <p:graphicFrame>
        <p:nvGraphicFramePr>
          <p:cNvPr id="12" name="Tartalom helye 11">
            <a:extLst>
              <a:ext uri="{FF2B5EF4-FFF2-40B4-BE49-F238E27FC236}">
                <a16:creationId xmlns:a16="http://schemas.microsoft.com/office/drawing/2014/main" id="{0B8BCACB-F5A6-44E8-917A-320D2BC1451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85981249"/>
              </p:ext>
            </p:extLst>
          </p:nvPr>
        </p:nvGraphicFramePr>
        <p:xfrm>
          <a:off x="482600" y="1825625"/>
          <a:ext cx="5613400" cy="3940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Dia számának helye 1">
            <a:extLst>
              <a:ext uri="{FF2B5EF4-FFF2-40B4-BE49-F238E27FC236}">
                <a16:creationId xmlns:a16="http://schemas.microsoft.com/office/drawing/2014/main" id="{3E547C38-F054-4427-83CC-6FAE4C709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3700" y="6375399"/>
            <a:ext cx="2743200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6</a:t>
            </a:fld>
            <a:endParaRPr lang="hu-HU" dirty="0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0EC5B1AE-85F0-4935-B393-DFFE228B74D3}"/>
              </a:ext>
            </a:extLst>
          </p:cNvPr>
          <p:cNvCxnSpPr>
            <a:cxnSpLocks/>
          </p:cNvCxnSpPr>
          <p:nvPr/>
        </p:nvCxnSpPr>
        <p:spPr>
          <a:xfrm flipH="1">
            <a:off x="926319" y="158569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8" name="Téglalap: lekerekített 7">
            <a:extLst>
              <a:ext uri="{FF2B5EF4-FFF2-40B4-BE49-F238E27FC236}">
                <a16:creationId xmlns:a16="http://schemas.microsoft.com/office/drawing/2014/main" id="{CEF3AC26-B413-4C18-BA4F-C23D129B3091}"/>
              </a:ext>
            </a:extLst>
          </p:cNvPr>
          <p:cNvSpPr/>
          <p:nvPr/>
        </p:nvSpPr>
        <p:spPr>
          <a:xfrm>
            <a:off x="1084930" y="5946772"/>
            <a:ext cx="10174539" cy="619126"/>
          </a:xfrm>
          <a:prstGeom prst="roundRect">
            <a:avLst>
              <a:gd name="adj" fmla="val 38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u-HU" sz="2600" dirty="0"/>
              <a:t>A változás minden évben </a:t>
            </a:r>
            <a:r>
              <a:rPr lang="hu-HU" sz="2600" u="sng" dirty="0"/>
              <a:t>mintavételi hibahatáron belül</a:t>
            </a:r>
            <a:r>
              <a:rPr lang="hu-HU" sz="2600" dirty="0"/>
              <a:t> maradt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2776133D-BAA0-45E0-AF6B-7BB0D01BA7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272810"/>
              </p:ext>
            </p:extLst>
          </p:nvPr>
        </p:nvGraphicFramePr>
        <p:xfrm>
          <a:off x="6244623" y="1825624"/>
          <a:ext cx="5245850" cy="3940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églalap 13">
            <a:extLst>
              <a:ext uri="{FF2B5EF4-FFF2-40B4-BE49-F238E27FC236}">
                <a16:creationId xmlns:a16="http://schemas.microsoft.com/office/drawing/2014/main" id="{D21BBAB5-87E4-4F2A-B2E9-794ED915EEA4}"/>
              </a:ext>
            </a:extLst>
          </p:cNvPr>
          <p:cNvSpPr/>
          <p:nvPr/>
        </p:nvSpPr>
        <p:spPr>
          <a:xfrm>
            <a:off x="1697831" y="5464967"/>
            <a:ext cx="1059657" cy="17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8ECB3EF4-A43E-4F7F-86D2-4C8B2735E4A0}"/>
              </a:ext>
            </a:extLst>
          </p:cNvPr>
          <p:cNvSpPr txBox="1"/>
          <p:nvPr/>
        </p:nvSpPr>
        <p:spPr>
          <a:xfrm>
            <a:off x="1614496" y="5414962"/>
            <a:ext cx="11858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>
                <a:solidFill>
                  <a:srgbClr val="002060"/>
                </a:solidFill>
              </a:rPr>
              <a:t>Mintavételi hiba</a:t>
            </a:r>
          </a:p>
        </p:txBody>
      </p:sp>
    </p:spTree>
    <p:extLst>
      <p:ext uri="{BB962C8B-B14F-4D97-AF65-F5344CB8AC3E}">
        <p14:creationId xmlns:p14="http://schemas.microsoft.com/office/powerpoint/2010/main" val="22176025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21">
            <a:extLst>
              <a:ext uri="{FF2B5EF4-FFF2-40B4-BE49-F238E27FC236}">
                <a16:creationId xmlns:a16="http://schemas.microsoft.com/office/drawing/2014/main" id="{069555E8-A8A1-4B52-90AD-8B3067EED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>
                <a:solidFill>
                  <a:srgbClr val="002060"/>
                </a:solidFill>
                <a:latin typeface="Myriad "/>
              </a:rPr>
              <a:t>A szegénységi indikátorok trendje alapvetően nem változott</a:t>
            </a:r>
          </a:p>
        </p:txBody>
      </p:sp>
      <p:graphicFrame>
        <p:nvGraphicFramePr>
          <p:cNvPr id="29" name="Tartalom helye 28">
            <a:extLst>
              <a:ext uri="{FF2B5EF4-FFF2-40B4-BE49-F238E27FC236}">
                <a16:creationId xmlns:a16="http://schemas.microsoft.com/office/drawing/2014/main" id="{9DE4C251-4410-48AA-A2F1-7702CD8A33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312853"/>
              </p:ext>
            </p:extLst>
          </p:nvPr>
        </p:nvGraphicFramePr>
        <p:xfrm>
          <a:off x="838200" y="2137168"/>
          <a:ext cx="6579376" cy="4153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Dia számának helye 1">
            <a:extLst>
              <a:ext uri="{FF2B5EF4-FFF2-40B4-BE49-F238E27FC236}">
                <a16:creationId xmlns:a16="http://schemas.microsoft.com/office/drawing/2014/main" id="{B771078F-D57E-454B-A35B-C27EAD403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8600" y="6324257"/>
            <a:ext cx="2743200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7</a:t>
            </a:fld>
            <a:endParaRPr lang="hu-HU" dirty="0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11E39968-3C85-46B3-8DAB-EE27317FB1AB}"/>
              </a:ext>
            </a:extLst>
          </p:cNvPr>
          <p:cNvCxnSpPr>
            <a:cxnSpLocks/>
          </p:cNvCxnSpPr>
          <p:nvPr/>
        </p:nvCxnSpPr>
        <p:spPr>
          <a:xfrm flipH="1">
            <a:off x="923989" y="139519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BA335638-2DD0-4FDC-93F3-C53C0009CCD4}"/>
              </a:ext>
            </a:extLst>
          </p:cNvPr>
          <p:cNvSpPr txBox="1"/>
          <p:nvPr/>
        </p:nvSpPr>
        <p:spPr>
          <a:xfrm>
            <a:off x="7763934" y="2890029"/>
            <a:ext cx="4097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rgbClr val="002060"/>
                </a:solidFill>
              </a:rPr>
              <a:t>Szegénység vagy társadalmi </a:t>
            </a:r>
            <a:r>
              <a:rPr lang="hu-HU" sz="1400" dirty="0" err="1">
                <a:solidFill>
                  <a:srgbClr val="002060"/>
                </a:solidFill>
              </a:rPr>
              <a:t>kirekesztődés</a:t>
            </a:r>
            <a:r>
              <a:rPr lang="hu-HU" sz="1400" dirty="0">
                <a:solidFill>
                  <a:srgbClr val="002060"/>
                </a:solidFill>
              </a:rPr>
              <a:t> (előtte)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8D7825C9-6F3D-489E-8379-B111A5B4C127}"/>
              </a:ext>
            </a:extLst>
          </p:cNvPr>
          <p:cNvSpPr txBox="1"/>
          <p:nvPr/>
        </p:nvSpPr>
        <p:spPr>
          <a:xfrm>
            <a:off x="7755468" y="3106750"/>
            <a:ext cx="4097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rgbClr val="002060"/>
                </a:solidFill>
              </a:rPr>
              <a:t>Szegénység vagy társadalmi </a:t>
            </a:r>
            <a:r>
              <a:rPr lang="hu-HU" sz="1400" dirty="0" err="1">
                <a:solidFill>
                  <a:srgbClr val="002060"/>
                </a:solidFill>
              </a:rPr>
              <a:t>kirekesztődés</a:t>
            </a:r>
            <a:r>
              <a:rPr lang="hu-HU" sz="1400" dirty="0">
                <a:solidFill>
                  <a:srgbClr val="002060"/>
                </a:solidFill>
              </a:rPr>
              <a:t> (utána)</a:t>
            </a: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050C9105-1A54-41AB-9E83-ED3EE728DC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1080" y="3852475"/>
            <a:ext cx="432854" cy="292633"/>
          </a:xfrm>
          <a:prstGeom prst="rect">
            <a:avLst/>
          </a:prstGeom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8913381B-3BE6-44D5-968E-B4F513EF37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3123" y="3581151"/>
            <a:ext cx="634039" cy="353599"/>
          </a:xfrm>
          <a:prstGeom prst="rect">
            <a:avLst/>
          </a:prstGeom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9A8E3A7F-1F5D-4352-971D-F3FEEACB30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00769" y="3149083"/>
            <a:ext cx="646232" cy="237765"/>
          </a:xfrm>
          <a:prstGeom prst="rect">
            <a:avLst/>
          </a:prstGeom>
        </p:spPr>
      </p:pic>
      <p:pic>
        <p:nvPicPr>
          <p:cNvPr id="17" name="Kép 16">
            <a:extLst>
              <a:ext uri="{FF2B5EF4-FFF2-40B4-BE49-F238E27FC236}">
                <a16:creationId xmlns:a16="http://schemas.microsoft.com/office/drawing/2014/main" id="{798AFE1D-22EA-4D4F-A1BE-774126EAE4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83578" y="2809196"/>
            <a:ext cx="780356" cy="371888"/>
          </a:xfrm>
          <a:prstGeom prst="rect">
            <a:avLst/>
          </a:prstGeom>
        </p:spPr>
      </p:pic>
      <p:sp>
        <p:nvSpPr>
          <p:cNvPr id="20" name="Szövegdoboz 19">
            <a:extLst>
              <a:ext uri="{FF2B5EF4-FFF2-40B4-BE49-F238E27FC236}">
                <a16:creationId xmlns:a16="http://schemas.microsoft.com/office/drawing/2014/main" id="{DBB8369D-2EDD-4102-92FE-9BEF1100DDDE}"/>
              </a:ext>
            </a:extLst>
          </p:cNvPr>
          <p:cNvSpPr txBox="1"/>
          <p:nvPr/>
        </p:nvSpPr>
        <p:spPr>
          <a:xfrm>
            <a:off x="7747001" y="3600117"/>
            <a:ext cx="4097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chemeClr val="accent6">
                    <a:lumMod val="50000"/>
                  </a:schemeClr>
                </a:solidFill>
              </a:rPr>
              <a:t>Relatív jövedelmi szegénység (előtte)</a:t>
            </a:r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4C1D48D3-EE49-4977-9A7F-071F0A4870AE}"/>
              </a:ext>
            </a:extLst>
          </p:cNvPr>
          <p:cNvSpPr txBox="1"/>
          <p:nvPr/>
        </p:nvSpPr>
        <p:spPr>
          <a:xfrm>
            <a:off x="7747001" y="3807604"/>
            <a:ext cx="4097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chemeClr val="accent6">
                    <a:lumMod val="50000"/>
                  </a:schemeClr>
                </a:solidFill>
              </a:rPr>
              <a:t>Relatív jövedelmi szegénység (utána)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E92B727C-C313-4CF7-884D-AE958D9DC970}"/>
              </a:ext>
            </a:extLst>
          </p:cNvPr>
          <p:cNvSpPr txBox="1"/>
          <p:nvPr/>
        </p:nvSpPr>
        <p:spPr>
          <a:xfrm>
            <a:off x="7747001" y="4293995"/>
            <a:ext cx="4097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chemeClr val="accent2">
                    <a:lumMod val="75000"/>
                  </a:schemeClr>
                </a:solidFill>
              </a:rPr>
              <a:t>Súlyos anyagi és szociális depriváció (előtte)</a:t>
            </a:r>
          </a:p>
        </p:txBody>
      </p:sp>
      <p:pic>
        <p:nvPicPr>
          <p:cNvPr id="24" name="Kép 23">
            <a:extLst>
              <a:ext uri="{FF2B5EF4-FFF2-40B4-BE49-F238E27FC236}">
                <a16:creationId xmlns:a16="http://schemas.microsoft.com/office/drawing/2014/main" id="{37BA9AE0-9EE2-4DDF-9894-0ACA08B0AB5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4147" y="4340321"/>
            <a:ext cx="432854" cy="237765"/>
          </a:xfrm>
          <a:prstGeom prst="rect">
            <a:avLst/>
          </a:prstGeom>
        </p:spPr>
      </p:pic>
      <p:pic>
        <p:nvPicPr>
          <p:cNvPr id="25" name="Kép 24">
            <a:extLst>
              <a:ext uri="{FF2B5EF4-FFF2-40B4-BE49-F238E27FC236}">
                <a16:creationId xmlns:a16="http://schemas.microsoft.com/office/drawing/2014/main" id="{6D9A1311-4799-485D-8EA2-D76FC918109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27330" y="4609012"/>
            <a:ext cx="377985" cy="158510"/>
          </a:xfrm>
          <a:prstGeom prst="rect">
            <a:avLst/>
          </a:prstGeom>
        </p:spPr>
      </p:pic>
      <p:sp>
        <p:nvSpPr>
          <p:cNvPr id="26" name="Szövegdoboz 25">
            <a:extLst>
              <a:ext uri="{FF2B5EF4-FFF2-40B4-BE49-F238E27FC236}">
                <a16:creationId xmlns:a16="http://schemas.microsoft.com/office/drawing/2014/main" id="{19AA6116-8EE7-493C-8264-D93BB2104EE5}"/>
              </a:ext>
            </a:extLst>
          </p:cNvPr>
          <p:cNvSpPr txBox="1"/>
          <p:nvPr/>
        </p:nvSpPr>
        <p:spPr>
          <a:xfrm>
            <a:off x="7747001" y="4520539"/>
            <a:ext cx="4097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chemeClr val="accent2">
                    <a:lumMod val="75000"/>
                  </a:schemeClr>
                </a:solidFill>
              </a:rPr>
              <a:t>Súlyos anyagi és szociális depriváció (utána)</a:t>
            </a:r>
          </a:p>
        </p:txBody>
      </p:sp>
      <p:pic>
        <p:nvPicPr>
          <p:cNvPr id="19" name="Kép 18">
            <a:extLst>
              <a:ext uri="{FF2B5EF4-FFF2-40B4-BE49-F238E27FC236}">
                <a16:creationId xmlns:a16="http://schemas.microsoft.com/office/drawing/2014/main" id="{9ACF7511-E9F7-4FA2-840D-5C3DF164CF7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45729" y="5341062"/>
            <a:ext cx="518205" cy="249958"/>
          </a:xfrm>
          <a:prstGeom prst="rect">
            <a:avLst/>
          </a:prstGeom>
        </p:spPr>
      </p:pic>
      <p:pic>
        <p:nvPicPr>
          <p:cNvPr id="27" name="Kép 26">
            <a:extLst>
              <a:ext uri="{FF2B5EF4-FFF2-40B4-BE49-F238E27FC236}">
                <a16:creationId xmlns:a16="http://schemas.microsoft.com/office/drawing/2014/main" id="{ECD1FD0B-D835-4730-8163-8102867A22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37263" y="5040858"/>
            <a:ext cx="518205" cy="182896"/>
          </a:xfrm>
          <a:prstGeom prst="rect">
            <a:avLst/>
          </a:prstGeom>
        </p:spPr>
      </p:pic>
      <p:sp>
        <p:nvSpPr>
          <p:cNvPr id="30" name="Szövegdoboz 29">
            <a:extLst>
              <a:ext uri="{FF2B5EF4-FFF2-40B4-BE49-F238E27FC236}">
                <a16:creationId xmlns:a16="http://schemas.microsoft.com/office/drawing/2014/main" id="{1B6CC4C5-9E47-40E2-AA0E-DE36C6261B90}"/>
              </a:ext>
            </a:extLst>
          </p:cNvPr>
          <p:cNvSpPr txBox="1"/>
          <p:nvPr/>
        </p:nvSpPr>
        <p:spPr>
          <a:xfrm>
            <a:off x="7763934" y="4992197"/>
            <a:ext cx="4097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chemeClr val="accent3">
                    <a:lumMod val="75000"/>
                  </a:schemeClr>
                </a:solidFill>
              </a:rPr>
              <a:t>Nagyon alacsony munkaintenzitás (előtte)</a:t>
            </a:r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433F0C6-E79E-4F47-BA35-D23DDC1BF2AA}"/>
              </a:ext>
            </a:extLst>
          </p:cNvPr>
          <p:cNvSpPr txBox="1"/>
          <p:nvPr/>
        </p:nvSpPr>
        <p:spPr>
          <a:xfrm>
            <a:off x="7747001" y="5251216"/>
            <a:ext cx="4097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chemeClr val="accent3">
                    <a:lumMod val="75000"/>
                  </a:schemeClr>
                </a:solidFill>
              </a:rPr>
              <a:t>Nagyon alacsony munkaintenzitás (utána)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2BFE1B23-C193-42D5-9151-AC0BC69CA8E6}"/>
              </a:ext>
            </a:extLst>
          </p:cNvPr>
          <p:cNvSpPr txBox="1"/>
          <p:nvPr/>
        </p:nvSpPr>
        <p:spPr>
          <a:xfrm>
            <a:off x="1998133" y="1613948"/>
            <a:ext cx="4097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>
                <a:solidFill>
                  <a:srgbClr val="002060"/>
                </a:solidFill>
                <a:latin typeface="Myriad "/>
              </a:rPr>
              <a:t>A szegénység vagy társadalmi </a:t>
            </a:r>
            <a:r>
              <a:rPr lang="hu-HU" sz="1400" b="1" dirty="0" err="1">
                <a:solidFill>
                  <a:srgbClr val="002060"/>
                </a:solidFill>
                <a:latin typeface="Myriad "/>
              </a:rPr>
              <a:t>kirekesztődés</a:t>
            </a:r>
            <a:r>
              <a:rPr lang="hu-HU" sz="1400" b="1" dirty="0">
                <a:solidFill>
                  <a:srgbClr val="002060"/>
                </a:solidFill>
                <a:latin typeface="Myriad "/>
              </a:rPr>
              <a:t> mutatói a revízió előtt és után</a:t>
            </a:r>
            <a:endParaRPr lang="hu-H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140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BFA9F51-9FB2-4E4E-AF11-51AA2DD06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7900"/>
          </a:xfrm>
        </p:spPr>
        <p:txBody>
          <a:bodyPr>
            <a:noAutofit/>
          </a:bodyPr>
          <a:lstStyle/>
          <a:p>
            <a:r>
              <a:rPr lang="hu-HU" sz="3400" b="1" dirty="0">
                <a:solidFill>
                  <a:srgbClr val="002060"/>
                </a:solidFill>
                <a:latin typeface="Myriad "/>
              </a:rPr>
              <a:t>A komplex szegénységi mutató összetevői közül csak a relatív jövedelmi szegénység változott érdemben</a:t>
            </a:r>
          </a:p>
        </p:txBody>
      </p:sp>
      <p:sp>
        <p:nvSpPr>
          <p:cNvPr id="5" name="Dia számának helye 1">
            <a:extLst>
              <a:ext uri="{FF2B5EF4-FFF2-40B4-BE49-F238E27FC236}">
                <a16:creationId xmlns:a16="http://schemas.microsoft.com/office/drawing/2014/main" id="{B771078F-D57E-454B-A35B-C27EAD403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15948" y="6154469"/>
            <a:ext cx="274122" cy="365125"/>
          </a:xfrm>
        </p:spPr>
        <p:txBody>
          <a:bodyPr/>
          <a:lstStyle/>
          <a:p>
            <a:fld id="{80DEC6E1-F1C1-444D-8DA3-0621314F7DF1}" type="slidenum">
              <a:rPr lang="hu-HU" smtClean="0"/>
              <a:t>8</a:t>
            </a:fld>
            <a:endParaRPr lang="hu-HU" dirty="0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11E39968-3C85-46B3-8DAB-EE27317FB1AB}"/>
              </a:ext>
            </a:extLst>
          </p:cNvPr>
          <p:cNvCxnSpPr>
            <a:cxnSpLocks/>
          </p:cNvCxnSpPr>
          <p:nvPr/>
        </p:nvCxnSpPr>
        <p:spPr>
          <a:xfrm flipH="1">
            <a:off x="907269" y="1461874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  <p:pic>
        <p:nvPicPr>
          <p:cNvPr id="4" name="Kép 3">
            <a:extLst>
              <a:ext uri="{FF2B5EF4-FFF2-40B4-BE49-F238E27FC236}">
                <a16:creationId xmlns:a16="http://schemas.microsoft.com/office/drawing/2014/main" id="{D8C8CCD6-5320-4602-BDA9-4F853BD1F8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844" y="2102606"/>
            <a:ext cx="11448311" cy="3617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559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BFA9F51-9FB2-4E4E-AF11-51AA2DD06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7025"/>
            <a:ext cx="10515600" cy="1325563"/>
          </a:xfrm>
        </p:spPr>
        <p:txBody>
          <a:bodyPr>
            <a:normAutofit/>
          </a:bodyPr>
          <a:lstStyle/>
          <a:p>
            <a:r>
              <a:rPr lang="hu-HU" sz="3400" b="1" dirty="0">
                <a:solidFill>
                  <a:srgbClr val="002060"/>
                </a:solidFill>
                <a:latin typeface="Myriad "/>
              </a:rPr>
              <a:t>Kisebb átrendeződés történt a népesség egyes csoportjainak szegénységi kockázatában</a:t>
            </a:r>
          </a:p>
        </p:txBody>
      </p:sp>
      <p:graphicFrame>
        <p:nvGraphicFramePr>
          <p:cNvPr id="14" name="Tartalom helye 13">
            <a:extLst>
              <a:ext uri="{FF2B5EF4-FFF2-40B4-BE49-F238E27FC236}">
                <a16:creationId xmlns:a16="http://schemas.microsoft.com/office/drawing/2014/main" id="{03D640E9-34E4-498A-8983-AA24C9F66B0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85427480"/>
              </p:ext>
            </p:extLst>
          </p:nvPr>
        </p:nvGraphicFramePr>
        <p:xfrm>
          <a:off x="628650" y="1825625"/>
          <a:ext cx="52482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Tartalom helye 7">
            <a:extLst>
              <a:ext uri="{FF2B5EF4-FFF2-40B4-BE49-F238E27FC236}">
                <a16:creationId xmlns:a16="http://schemas.microsoft.com/office/drawing/2014/main" id="{EA3382C0-805B-47F4-A963-34DBC257058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64857471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Dia számának helye 1">
            <a:extLst>
              <a:ext uri="{FF2B5EF4-FFF2-40B4-BE49-F238E27FC236}">
                <a16:creationId xmlns:a16="http://schemas.microsoft.com/office/drawing/2014/main" id="{B771078F-D57E-454B-A35B-C27EAD403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9</a:t>
            </a:fld>
            <a:endParaRPr lang="hu-HU" dirty="0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11E39968-3C85-46B3-8DAB-EE27317FB1AB}"/>
              </a:ext>
            </a:extLst>
          </p:cNvPr>
          <p:cNvCxnSpPr>
            <a:cxnSpLocks/>
          </p:cNvCxnSpPr>
          <p:nvPr/>
        </p:nvCxnSpPr>
        <p:spPr>
          <a:xfrm flipH="1">
            <a:off x="926319" y="1547599"/>
            <a:ext cx="2148289" cy="0"/>
          </a:xfrm>
          <a:prstGeom prst="line">
            <a:avLst/>
          </a:prstGeom>
          <a:noFill/>
          <a:ln w="53975" cap="flat" cmpd="sng" algn="ctr">
            <a:gradFill>
              <a:gsLst>
                <a:gs pos="41000">
                  <a:srgbClr val="F2D66E"/>
                </a:gs>
                <a:gs pos="25000">
                  <a:srgbClr val="BD8907"/>
                </a:gs>
                <a:gs pos="58000">
                  <a:srgbClr val="BD8907"/>
                </a:gs>
              </a:gsLst>
              <a:lin ang="1800000" scaled="0"/>
            </a:gra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24911227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D9A78"/>
    </a:accent1>
    <a:accent2>
      <a:srgbClr val="8BC145"/>
    </a:accent2>
    <a:accent3>
      <a:srgbClr val="36AFCE"/>
    </a:accent3>
    <a:accent4>
      <a:srgbClr val="1D6FA9"/>
    </a:accent4>
    <a:accent5>
      <a:srgbClr val="B74919"/>
    </a:accent5>
    <a:accent6>
      <a:srgbClr val="F19D19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0FDB48AD5866D645BB0EE4F460BF82F1" ma:contentTypeVersion="0" ma:contentTypeDescription="Új dokumentum létrehozása." ma:contentTypeScope="" ma:versionID="c2905b2c3e1aa4985b7e2496453a03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8dee037046ad32af3116d3be75d37a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589EEF-69DC-4AC4-BD8F-FC47A5F934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B2753B1-2480-401C-9D55-93C82B74F3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72025D-D78F-4367-BE4B-A4E1E9CD2EBF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13291</TotalTime>
  <Words>382</Words>
  <Application>Microsoft Office PowerPoint</Application>
  <PresentationFormat>Szélesvásznú</PresentationFormat>
  <Paragraphs>82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2</vt:i4>
      </vt:variant>
      <vt:variant>
        <vt:lpstr>Diacímek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Myriad </vt:lpstr>
      <vt:lpstr>Office-téma</vt:lpstr>
      <vt:lpstr>Office Theme</vt:lpstr>
      <vt:lpstr>PowerPoint-bemutató</vt:lpstr>
      <vt:lpstr>Tartalom</vt:lpstr>
      <vt:lpstr>PowerPoint-bemutató</vt:lpstr>
      <vt:lpstr>PowerPoint-bemutató</vt:lpstr>
      <vt:lpstr>PowerPoint-bemutató</vt:lpstr>
      <vt:lpstr>A komplex szegénységi mutató a revízió hatására érdemben nem változott</vt:lpstr>
      <vt:lpstr>A szegénységi indikátorok trendje alapvetően nem változott</vt:lpstr>
      <vt:lpstr>A komplex szegénységi mutató összetevői közül csak a relatív jövedelmi szegénység változott érdemben</vt:lpstr>
      <vt:lpstr>Kisebb átrendeződés történt a népesség egyes csoportjainak szegénységi kockázatában</vt:lpstr>
      <vt:lpstr>A jövedelemeloszlásokban a kiugró értékek megszűntek a revízió hatására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Damjanovich Katalin</dc:creator>
  <cp:lastModifiedBy>Varga Boglárka Petra</cp:lastModifiedBy>
  <cp:revision>254</cp:revision>
  <dcterms:created xsi:type="dcterms:W3CDTF">2024-03-11T10:59:58Z</dcterms:created>
  <dcterms:modified xsi:type="dcterms:W3CDTF">2025-10-13T15:12:02Z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0x0101000FDB48AD5866D645BB0EE4F460BF82F1</vt:lpwstr>
  </property>
</Properties>
</file>